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Lst>
  <p:sldSz cy="5143500" cx="9144000"/>
  <p:notesSz cx="6858000" cy="9144000"/>
  <p:embeddedFontLst>
    <p:embeddedFont>
      <p:font typeface="Roboto"/>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4">
          <p15:clr>
            <a:srgbClr val="FF0000"/>
          </p15:clr>
        </p15:guide>
      </p15:sldGuideLst>
    </p:ext>
    <p:ext uri="GoogleSlidesCustomDataVersion2">
      <go:slidesCustomData xmlns:go="http://customooxmlschemas.google.com/" r:id="rId58" roundtripDataSignature="AMtx7miadCBTuUNfwct27Kj3qG+W+HM6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bold.fntdata"/><Relationship Id="rId10" Type="http://schemas.openxmlformats.org/officeDocument/2006/relationships/slide" Target="slides/slide5.xml"/><Relationship Id="rId54" Type="http://schemas.openxmlformats.org/officeDocument/2006/relationships/font" Target="fonts/Roboto-regular.fntdata"/><Relationship Id="rId13" Type="http://schemas.openxmlformats.org/officeDocument/2006/relationships/slide" Target="slides/slide8.xml"/><Relationship Id="rId57" Type="http://schemas.openxmlformats.org/officeDocument/2006/relationships/font" Target="fonts/Roboto-boldItalic.fntdata"/><Relationship Id="rId12" Type="http://schemas.openxmlformats.org/officeDocument/2006/relationships/slide" Target="slides/slide7.xml"/><Relationship Id="rId56"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58"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98b8bb203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2f98b8bb203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f98b8bb203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2f98b8bb203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f98b8bb203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2f98b8bb203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f98b8bb203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2f98b8bb203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f98b8bb203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2f98b8bb203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f98b8bb203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2f98b8bb203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f98b8bb203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2f98b8bb203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f98b8bb203_0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2f98b8bb203_0_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3c4c7df502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13c4c7df502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f98b8bb203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f98b8bb203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f98b8bb203_0_1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2f98b8bb203_0_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f98b8bb203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2f98b8bb203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f98b8bb203_0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2f98b8bb203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f98b8bb203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2f98b8bb203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f98b8bb203_0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2f98b8bb203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f98b8bb203_0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g2f98b8bb203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f98b8bb203_0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2f98b8bb203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f98b8bb203_0_1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2f98b8bb203_0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60: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5" name="Google Shape;385;p60: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98b8bb203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2f98b8bb203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6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6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5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45" name="Google Shape;45;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5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5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18" name="Shape 1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5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2" name="Google Shape;22;p5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 name="Google Shape;26;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5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5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5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5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9" name="Google Shape;39;p5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5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5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4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10.png"/><Relationship Id="rId5"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forms.gle/KAAoYG5hQs65tnom7" TargetMode="Externa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8.png"/><Relationship Id="rId4" Type="http://schemas.openxmlformats.org/officeDocument/2006/relationships/hyperlink" Target="https://learn.codemithra.co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3.jp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5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7" name="Google Shape;57;p5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58" name="Google Shape;58;p58"/>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9" name="Google Shape;59;p58"/>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60" name="Google Shape;60;p58"/>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f98b8bb203_0_16"/>
          <p:cNvSpPr txBox="1"/>
          <p:nvPr/>
        </p:nvSpPr>
        <p:spPr>
          <a:xfrm>
            <a:off x="673700" y="918125"/>
            <a:ext cx="80769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800"/>
              <a:buFont typeface="Arial"/>
              <a:buNone/>
            </a:pPr>
            <a:r>
              <a:rPr b="1" lang="en-GB" sz="1600">
                <a:solidFill>
                  <a:schemeClr val="dk1"/>
                </a:solidFill>
                <a:latin typeface="Roboto"/>
                <a:ea typeface="Roboto"/>
                <a:cs typeface="Roboto"/>
                <a:sym typeface="Roboto"/>
              </a:rPr>
              <a:t>         </a:t>
            </a:r>
            <a:r>
              <a:rPr b="1" lang="en-GB" sz="1600">
                <a:solidFill>
                  <a:schemeClr val="dk1"/>
                </a:solidFill>
                <a:latin typeface="Roboto"/>
                <a:ea typeface="Roboto"/>
                <a:cs typeface="Roboto"/>
                <a:sym typeface="Roboto"/>
              </a:rPr>
              <a:t>What is Intensive reading?</a:t>
            </a:r>
            <a:endParaRPr b="1" sz="1600">
              <a:solidFill>
                <a:schemeClr val="dk1"/>
              </a:solidFill>
              <a:latin typeface="Roboto"/>
              <a:ea typeface="Roboto"/>
              <a:cs typeface="Roboto"/>
              <a:sym typeface="Roboto"/>
            </a:endParaRPr>
          </a:p>
          <a:p>
            <a:pPr indent="-330200" lvl="0" marL="457200" rtl="0" algn="l">
              <a:lnSpc>
                <a:spcPct val="150000"/>
              </a:lnSpc>
              <a:spcBef>
                <a:spcPts val="800"/>
              </a:spcBef>
              <a:spcAft>
                <a:spcPts val="0"/>
              </a:spcAft>
              <a:buClr>
                <a:schemeClr val="dk1"/>
              </a:buClr>
              <a:buSzPts val="1600"/>
              <a:buChar char="●"/>
            </a:pPr>
            <a:r>
              <a:rPr lang="en-GB" sz="1600">
                <a:solidFill>
                  <a:schemeClr val="dk1"/>
                </a:solidFill>
                <a:latin typeface="Roboto"/>
                <a:ea typeface="Roboto"/>
                <a:cs typeface="Roboto"/>
                <a:sym typeface="Roboto"/>
              </a:rPr>
              <a:t>To read intensively is to completely deconstruct a text, with the goal of absorbing as much meaning from it as possible. </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Char char="●"/>
            </a:pPr>
            <a:r>
              <a:rPr lang="en-GB" sz="1600">
                <a:solidFill>
                  <a:schemeClr val="dk1"/>
                </a:solidFill>
                <a:latin typeface="Roboto"/>
                <a:ea typeface="Roboto"/>
                <a:cs typeface="Roboto"/>
                <a:sym typeface="Roboto"/>
              </a:rPr>
              <a:t>This is done by taking a text, and systematically looking up every word, phrase, or collocation that you do not understand.</a:t>
            </a:r>
            <a:endParaRPr sz="16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800"/>
              <a:buFont typeface="Arial"/>
              <a:buNone/>
            </a:pPr>
            <a:r>
              <a:rPr b="1" lang="en-GB" sz="1600">
                <a:solidFill>
                  <a:schemeClr val="dk1"/>
                </a:solidFill>
                <a:latin typeface="Roboto"/>
                <a:ea typeface="Roboto"/>
                <a:cs typeface="Roboto"/>
                <a:sym typeface="Roboto"/>
              </a:rPr>
              <a:t>         What is Extensive reading?</a:t>
            </a:r>
            <a:endParaRPr b="1"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Char char="●"/>
            </a:pPr>
            <a:r>
              <a:rPr lang="en-GB" sz="1600">
                <a:solidFill>
                  <a:schemeClr val="dk1"/>
                </a:solidFill>
                <a:latin typeface="Roboto"/>
                <a:ea typeface="Roboto"/>
                <a:cs typeface="Roboto"/>
                <a:sym typeface="Roboto"/>
              </a:rPr>
              <a:t>Extensive reading is meant to be a fun and pleasurable experience, requiring a low expenditure of mental effort. </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Char char="●"/>
            </a:pPr>
            <a:r>
              <a:rPr lang="en-GB" sz="1600">
                <a:solidFill>
                  <a:schemeClr val="dk1"/>
                </a:solidFill>
                <a:latin typeface="Roboto"/>
                <a:ea typeface="Roboto"/>
                <a:cs typeface="Roboto"/>
                <a:sym typeface="Roboto"/>
              </a:rPr>
              <a:t>The more extensive reading you do, the more language you are exposed to, allowing you to increase your passive knowledge of vocabulary quite quickly.</a:t>
            </a:r>
            <a:endParaRPr b="1" sz="1600">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800"/>
              </a:spcAft>
              <a:buClr>
                <a:srgbClr val="000000"/>
              </a:buClr>
              <a:buSzPts val="1800"/>
              <a:buFont typeface="Arial"/>
              <a:buNone/>
            </a:pPr>
            <a:r>
              <a:t/>
            </a:r>
            <a:endParaRPr b="0" i="0" u="none" cap="none" strike="noStrike">
              <a:solidFill>
                <a:srgbClr val="000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f98b8bb203_0_20"/>
          <p:cNvSpPr txBox="1"/>
          <p:nvPr/>
        </p:nvSpPr>
        <p:spPr>
          <a:xfrm>
            <a:off x="673700" y="918125"/>
            <a:ext cx="80769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330200" lvl="0" marL="457200" rtl="0" algn="l">
              <a:lnSpc>
                <a:spcPct val="150000"/>
              </a:lnSpc>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Scanning is a reading technique to be used when you want to find</a:t>
            </a:r>
            <a:endParaRPr sz="1600">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lang="en-GB" sz="1600">
                <a:solidFill>
                  <a:schemeClr val="dk1"/>
                </a:solidFill>
                <a:latin typeface="Roboto"/>
                <a:ea typeface="Roboto"/>
                <a:cs typeface="Roboto"/>
                <a:sym typeface="Roboto"/>
              </a:rPr>
              <a:t>         specific information quickly.</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Char char="●"/>
            </a:pPr>
            <a:r>
              <a:rPr lang="en-GB" sz="1600">
                <a:solidFill>
                  <a:schemeClr val="dk1"/>
                </a:solidFill>
                <a:latin typeface="Roboto"/>
                <a:ea typeface="Roboto"/>
                <a:cs typeface="Roboto"/>
                <a:sym typeface="Roboto"/>
              </a:rPr>
              <a:t>In scanning you have a question in your mind and you read a  passage only to find the answer, ignoring unrelated information.</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Char char="●"/>
            </a:pPr>
            <a:r>
              <a:rPr lang="en-GB" sz="1600">
                <a:solidFill>
                  <a:schemeClr val="dk1"/>
                </a:solidFill>
                <a:latin typeface="Roboto"/>
                <a:ea typeface="Roboto"/>
                <a:cs typeface="Roboto"/>
                <a:sym typeface="Roboto"/>
              </a:rPr>
              <a:t>Skimming is when you gather information about a book by  examining its over.</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Char char="●"/>
            </a:pPr>
            <a:r>
              <a:rPr lang="en-GB" sz="1600">
                <a:solidFill>
                  <a:schemeClr val="dk1"/>
                </a:solidFill>
                <a:latin typeface="Roboto"/>
                <a:ea typeface="Roboto"/>
                <a:cs typeface="Roboto"/>
                <a:sym typeface="Roboto"/>
              </a:rPr>
              <a:t>The aim of skimming is to help you predict or make some  “educated guesses” about what is in the book.</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Char char="●"/>
            </a:pPr>
            <a:r>
              <a:rPr lang="en-GB" sz="1600">
                <a:solidFill>
                  <a:schemeClr val="dk1"/>
                </a:solidFill>
                <a:latin typeface="Roboto"/>
                <a:ea typeface="Roboto"/>
                <a:cs typeface="Roboto"/>
                <a:sym typeface="Roboto"/>
              </a:rPr>
              <a:t>If you wish to read a text intensively, you must take care to read texts that are interesting and short, to read only for brief periods of time, and to do so when you have the most mental energy.</a:t>
            </a:r>
            <a:endParaRPr b="1" sz="1600">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800"/>
              </a:spcAft>
              <a:buClr>
                <a:srgbClr val="000000"/>
              </a:buClr>
              <a:buSzPts val="1800"/>
              <a:buFont typeface="Arial"/>
              <a:buNone/>
            </a:pPr>
            <a:r>
              <a:t/>
            </a:r>
            <a:endParaRPr b="0" i="0" u="none" cap="none" strike="noStrike">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1"/>
          <p:cNvSpPr txBox="1"/>
          <p:nvPr/>
        </p:nvSpPr>
        <p:spPr>
          <a:xfrm>
            <a:off x="466675" y="71140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just">
              <a:lnSpc>
                <a:spcPct val="100000"/>
              </a:lnSpc>
              <a:spcBef>
                <a:spcPts val="0"/>
              </a:spcBef>
              <a:spcAft>
                <a:spcPts val="0"/>
              </a:spcAft>
              <a:buClr>
                <a:srgbClr val="000000"/>
              </a:buClr>
              <a:buSzPts val="1400"/>
              <a:buFont typeface="Arial"/>
              <a:buNone/>
            </a:pPr>
            <a:r>
              <a:rPr b="0" i="0" lang="en-GB" sz="1600" u="none" cap="none" strike="noStrike">
                <a:solidFill>
                  <a:srgbClr val="000000"/>
                </a:solidFill>
                <a:latin typeface="Roboto"/>
                <a:ea typeface="Roboto"/>
                <a:cs typeface="Roboto"/>
                <a:sym typeface="Roboto"/>
              </a:rPr>
              <a:t>READ THE PARAGRAPH CAREFULLY AND ANSWER THE QUESTIONS:</a:t>
            </a:r>
            <a:endParaRPr b="0" i="0" sz="1600" u="none" cap="none" strike="noStrike">
              <a:solidFill>
                <a:srgbClr val="000000"/>
              </a:solidFill>
              <a:latin typeface="Roboto"/>
              <a:ea typeface="Roboto"/>
              <a:cs typeface="Roboto"/>
              <a:sym typeface="Roboto"/>
            </a:endParaRPr>
          </a:p>
          <a:p>
            <a:pPr indent="0" lvl="0" marL="0" marR="0" rtl="0" algn="just">
              <a:lnSpc>
                <a:spcPct val="100000"/>
              </a:lnSpc>
              <a:spcBef>
                <a:spcPts val="800"/>
              </a:spcBef>
              <a:spcAft>
                <a:spcPts val="0"/>
              </a:spcAft>
              <a:buClr>
                <a:schemeClr val="dk1"/>
              </a:buClr>
              <a:buSzPts val="1100"/>
              <a:buFont typeface="Arial"/>
              <a:buNone/>
            </a:pPr>
            <a:r>
              <a:t/>
            </a:r>
            <a:endParaRPr b="0" i="0" sz="16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rPr b="0" i="0" lang="en-GB" sz="1600" u="none" cap="none" strike="noStrike">
                <a:solidFill>
                  <a:srgbClr val="000000"/>
                </a:solidFill>
                <a:latin typeface="Roboto"/>
                <a:ea typeface="Roboto"/>
                <a:cs typeface="Roboto"/>
                <a:sym typeface="Roboto"/>
              </a:rPr>
              <a:t>The Indian Premier League (IPL) is a professional Twenty20 cricket league in India contested during April and May of every year by 8 teams representing 8 cities of India. The league was founded by the Board of Control for Cricket in India (BCCI) in 2008, and is regarded as the brainchild of Lalit Modi, the founder and former commissioner of the league. IPL has an exclusive window in ICC Future Tours Programme.</a:t>
            </a:r>
            <a:endParaRPr b="0" i="0" sz="1600" u="none" cap="none" strike="noStrike">
              <a:solidFill>
                <a:srgbClr val="000000"/>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rPr b="0" i="0" lang="en-GB" sz="1600" u="none" cap="none" strike="noStrike">
                <a:solidFill>
                  <a:srgbClr val="000000"/>
                </a:solidFill>
                <a:latin typeface="Roboto"/>
                <a:ea typeface="Roboto"/>
                <a:cs typeface="Roboto"/>
                <a:sym typeface="Roboto"/>
              </a:rPr>
              <a:t>The IPL is the most-attended cricket league in the world and in 2014 ranked sixth by average attendance among all sports leagues. In 2010, the IPL became the first sporting event in the world to be broadcast live on YouTube. The brand value of IPL in 2018 was US$6.3 billion, according to Duff &amp; Phelps. According to BCCI, the 2015 IPL season contributed ₹11.5 billion (US$182 million) to the GDP of the Indian economy.There have been eleven seasons of the IPL tournament. The current IPL title holders are the Chennai Super Kings, who won the 2018 season.</a:t>
            </a:r>
            <a:endParaRPr b="0" i="0" sz="1600" u="none" cap="none" strike="noStrike">
              <a:solidFill>
                <a:srgbClr val="000000"/>
              </a:solidFill>
              <a:latin typeface="Roboto"/>
              <a:ea typeface="Roboto"/>
              <a:cs typeface="Roboto"/>
              <a:sym typeface="Roboto"/>
            </a:endParaRPr>
          </a:p>
        </p:txBody>
      </p:sp>
      <p:sp>
        <p:nvSpPr>
          <p:cNvPr id="124" name="Google Shape;124;p11"/>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 </a:t>
            </a:r>
            <a:endParaRPr b="1"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2"/>
          <p:cNvSpPr txBox="1"/>
          <p:nvPr/>
        </p:nvSpPr>
        <p:spPr>
          <a:xfrm>
            <a:off x="690250" y="1450975"/>
            <a:ext cx="8278800" cy="38163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1400"/>
              <a:buFont typeface="Arial"/>
              <a:buNone/>
            </a:pPr>
            <a:r>
              <a:rPr i="0" lang="en-GB" sz="1600" u="none" cap="none" strike="noStrike">
                <a:solidFill>
                  <a:schemeClr val="dk1"/>
                </a:solidFill>
                <a:latin typeface="Roboto"/>
                <a:ea typeface="Roboto"/>
                <a:cs typeface="Roboto"/>
                <a:sym typeface="Roboto"/>
              </a:rPr>
              <a:t>READ THE PARAGRAPH CAREFULLY AND ANSWER THE QUESTIONS:</a:t>
            </a:r>
            <a:endParaRPr i="0" sz="16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i="0" lang="en-GB" sz="1600" u="none" cap="none" strike="noStrike">
                <a:solidFill>
                  <a:schemeClr val="dk1"/>
                </a:solidFill>
                <a:latin typeface="Roboto"/>
                <a:ea typeface="Roboto"/>
                <a:cs typeface="Roboto"/>
                <a:sym typeface="Roboto"/>
              </a:rPr>
              <a:t>Indian Premier League is considered whose brainchild?</a:t>
            </a:r>
            <a:endParaRPr i="0" sz="1600" u="none" cap="none" strike="noStrike">
              <a:solidFill>
                <a:schemeClr val="dk1"/>
              </a:solidFill>
              <a:latin typeface="Roboto"/>
              <a:ea typeface="Roboto"/>
              <a:cs typeface="Roboto"/>
              <a:sym typeface="Roboto"/>
            </a:endParaRPr>
          </a:p>
          <a:p>
            <a:pPr indent="-330200" lvl="0" marL="457200" marR="0" rtl="0" algn="l">
              <a:lnSpc>
                <a:spcPct val="150000"/>
              </a:lnSpc>
              <a:spcBef>
                <a:spcPts val="0"/>
              </a:spcBef>
              <a:spcAft>
                <a:spcPts val="0"/>
              </a:spcAft>
              <a:buClr>
                <a:schemeClr val="dk1"/>
              </a:buClr>
              <a:buSzPts val="1600"/>
              <a:buFont typeface="Roboto"/>
              <a:buAutoNum type="alphaUcPeriod"/>
            </a:pPr>
            <a:r>
              <a:rPr i="0" lang="en-GB" sz="1600" u="none" cap="none" strike="noStrike">
                <a:solidFill>
                  <a:schemeClr val="dk1"/>
                </a:solidFill>
                <a:latin typeface="Roboto"/>
                <a:ea typeface="Roboto"/>
                <a:cs typeface="Roboto"/>
                <a:sym typeface="Roboto"/>
              </a:rPr>
              <a:t>Lalit Modi</a:t>
            </a:r>
            <a:endParaRPr i="0" sz="1600" u="none" cap="none" strike="noStrike">
              <a:solidFill>
                <a:schemeClr val="dk1"/>
              </a:solidFill>
              <a:latin typeface="Roboto"/>
              <a:ea typeface="Roboto"/>
              <a:cs typeface="Roboto"/>
              <a:sym typeface="Roboto"/>
            </a:endParaRPr>
          </a:p>
          <a:p>
            <a:pPr indent="-330200" lvl="0" marL="457200" marR="0" rtl="0" algn="l">
              <a:lnSpc>
                <a:spcPct val="150000"/>
              </a:lnSpc>
              <a:spcBef>
                <a:spcPts val="0"/>
              </a:spcBef>
              <a:spcAft>
                <a:spcPts val="0"/>
              </a:spcAft>
              <a:buClr>
                <a:schemeClr val="dk1"/>
              </a:buClr>
              <a:buSzPts val="1600"/>
              <a:buFont typeface="Roboto"/>
              <a:buAutoNum type="alphaUcPeriod"/>
            </a:pPr>
            <a:r>
              <a:rPr i="0" lang="en-GB" sz="1600" u="none" cap="none" strike="noStrike">
                <a:solidFill>
                  <a:schemeClr val="dk1"/>
                </a:solidFill>
                <a:latin typeface="Roboto"/>
                <a:ea typeface="Roboto"/>
                <a:cs typeface="Roboto"/>
                <a:sym typeface="Roboto"/>
              </a:rPr>
              <a:t>Nirav Modi</a:t>
            </a:r>
            <a:endParaRPr i="0" sz="1600" u="none" cap="none" strike="noStrike">
              <a:solidFill>
                <a:schemeClr val="dk1"/>
              </a:solidFill>
              <a:latin typeface="Roboto"/>
              <a:ea typeface="Roboto"/>
              <a:cs typeface="Roboto"/>
              <a:sym typeface="Roboto"/>
            </a:endParaRPr>
          </a:p>
          <a:p>
            <a:pPr indent="-330200" lvl="0" marL="457200" marR="0" rtl="0" algn="l">
              <a:lnSpc>
                <a:spcPct val="150000"/>
              </a:lnSpc>
              <a:spcBef>
                <a:spcPts val="0"/>
              </a:spcBef>
              <a:spcAft>
                <a:spcPts val="0"/>
              </a:spcAft>
              <a:buClr>
                <a:schemeClr val="dk1"/>
              </a:buClr>
              <a:buSzPts val="1600"/>
              <a:buFont typeface="Roboto"/>
              <a:buAutoNum type="alphaUcPeriod"/>
            </a:pPr>
            <a:r>
              <a:rPr i="0" lang="en-GB" sz="1600" u="none" cap="none" strike="noStrike">
                <a:solidFill>
                  <a:schemeClr val="dk1"/>
                </a:solidFill>
                <a:latin typeface="Roboto"/>
                <a:ea typeface="Roboto"/>
                <a:cs typeface="Roboto"/>
                <a:sym typeface="Roboto"/>
              </a:rPr>
              <a:t>Vineet Jain</a:t>
            </a:r>
            <a:endParaRPr i="0" sz="1600" u="none" cap="none" strike="noStrike">
              <a:solidFill>
                <a:schemeClr val="dk1"/>
              </a:solidFill>
              <a:latin typeface="Roboto"/>
              <a:ea typeface="Roboto"/>
              <a:cs typeface="Roboto"/>
              <a:sym typeface="Roboto"/>
            </a:endParaRPr>
          </a:p>
          <a:p>
            <a:pPr indent="-330200" lvl="0" marL="457200" marR="0" rtl="0" algn="l">
              <a:lnSpc>
                <a:spcPct val="150000"/>
              </a:lnSpc>
              <a:spcBef>
                <a:spcPts val="0"/>
              </a:spcBef>
              <a:spcAft>
                <a:spcPts val="0"/>
              </a:spcAft>
              <a:buClr>
                <a:schemeClr val="dk1"/>
              </a:buClr>
              <a:buSzPts val="1600"/>
              <a:buFont typeface="Roboto"/>
              <a:buAutoNum type="alphaUcPeriod"/>
            </a:pPr>
            <a:r>
              <a:rPr i="0" lang="en-GB" sz="1600" u="none" cap="none" strike="noStrike">
                <a:solidFill>
                  <a:schemeClr val="dk1"/>
                </a:solidFill>
                <a:latin typeface="Roboto"/>
                <a:ea typeface="Roboto"/>
                <a:cs typeface="Roboto"/>
                <a:sym typeface="Roboto"/>
              </a:rPr>
              <a:t>Mukesh Ambani</a:t>
            </a:r>
            <a:endParaRPr i="0" sz="1600" u="none" cap="none" strike="noStrike">
              <a:solidFill>
                <a:schemeClr val="dk1"/>
              </a:solidFill>
              <a:latin typeface="Roboto"/>
              <a:ea typeface="Roboto"/>
              <a:cs typeface="Roboto"/>
              <a:sym typeface="Roboto"/>
            </a:endParaRPr>
          </a:p>
        </p:txBody>
      </p:sp>
      <p:sp>
        <p:nvSpPr>
          <p:cNvPr id="130" name="Google Shape;130;p12"/>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a:t>
            </a:r>
            <a:r>
              <a:rPr b="1" lang="en-GB" sz="2000">
                <a:solidFill>
                  <a:srgbClr val="8182EF"/>
                </a:solidFill>
                <a:latin typeface="Roboto"/>
                <a:ea typeface="Roboto"/>
                <a:cs typeface="Roboto"/>
                <a:sym typeface="Roboto"/>
              </a:rPr>
              <a:t>1</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4" name="Shape 134"/>
        <p:cNvGrpSpPr/>
        <p:nvPr/>
      </p:nvGrpSpPr>
      <p:grpSpPr>
        <a:xfrm>
          <a:off x="0" y="0"/>
          <a:ext cx="0" cy="0"/>
          <a:chOff x="0" y="0"/>
          <a:chExt cx="0" cy="0"/>
        </a:xfrm>
      </p:grpSpPr>
      <p:sp>
        <p:nvSpPr>
          <p:cNvPr id="135" name="Google Shape;135;p13"/>
          <p:cNvSpPr txBox="1"/>
          <p:nvPr/>
        </p:nvSpPr>
        <p:spPr>
          <a:xfrm>
            <a:off x="724850" y="1440175"/>
            <a:ext cx="69108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0" i="0" lang="en-GB" sz="1400" u="none" cap="none" strike="noStrike">
                <a:solidFill>
                  <a:schemeClr val="dk1"/>
                </a:solidFill>
                <a:latin typeface="Roboto"/>
                <a:ea typeface="Roboto"/>
                <a:cs typeface="Roboto"/>
                <a:sym typeface="Roboto"/>
              </a:rPr>
              <a:t>The league was founded by the Board of Control for Cricket in India (BCCI) in 2008, and is regarded as the brainchild of Lalit Modi,</a:t>
            </a:r>
            <a:endParaRPr b="0" i="0" sz="1400" u="none" cap="none" strike="noStrike">
              <a:solidFill>
                <a:srgbClr val="000000"/>
              </a:solidFill>
              <a:latin typeface="Roboto"/>
              <a:ea typeface="Roboto"/>
              <a:cs typeface="Roboto"/>
              <a:sym typeface="Roboto"/>
            </a:endParaRPr>
          </a:p>
        </p:txBody>
      </p:sp>
      <p:sp>
        <p:nvSpPr>
          <p:cNvPr id="136" name="Google Shape;136;p13"/>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A </a:t>
            </a:r>
            <a:endParaRPr b="1" i="0" sz="1400" u="none" cap="none" strike="noStrike">
              <a:solidFill>
                <a:srgbClr val="000000"/>
              </a:solidFill>
              <a:latin typeface="Roboto"/>
              <a:ea typeface="Roboto"/>
              <a:cs typeface="Roboto"/>
              <a:sym typeface="Roboto"/>
            </a:endParaRPr>
          </a:p>
        </p:txBody>
      </p:sp>
      <p:sp>
        <p:nvSpPr>
          <p:cNvPr id="137" name="Google Shape;137;p13"/>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Explanation</a:t>
            </a:r>
            <a:r>
              <a:rPr b="1" i="0" lang="en-GB" sz="2000" u="none" cap="none" strike="noStrike">
                <a:solidFill>
                  <a:srgbClr val="8182EF"/>
                </a:solidFill>
                <a:latin typeface="Roboto"/>
                <a:ea typeface="Roboto"/>
                <a:cs typeface="Roboto"/>
                <a:sym typeface="Roboto"/>
              </a:rPr>
              <a:t>: 0</a:t>
            </a:r>
            <a:r>
              <a:rPr b="1" lang="en-GB" sz="2000">
                <a:solidFill>
                  <a:srgbClr val="8182EF"/>
                </a:solidFill>
                <a:latin typeface="Roboto"/>
                <a:ea typeface="Roboto"/>
                <a:cs typeface="Roboto"/>
                <a:sym typeface="Roboto"/>
              </a:rPr>
              <a:t>1</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nvSpPr>
        <p:spPr>
          <a:xfrm>
            <a:off x="255675" y="75670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02</a:t>
            </a:r>
            <a:endParaRPr b="0" i="0" sz="2000" u="none" cap="none" strike="noStrike">
              <a:solidFill>
                <a:schemeClr val="lt1"/>
              </a:solidFill>
              <a:latin typeface="Roboto"/>
              <a:ea typeface="Roboto"/>
              <a:cs typeface="Roboto"/>
              <a:sym typeface="Roboto"/>
            </a:endParaRPr>
          </a:p>
        </p:txBody>
      </p:sp>
      <p:sp>
        <p:nvSpPr>
          <p:cNvPr id="143" name="Google Shape;143;p14"/>
          <p:cNvSpPr txBox="1"/>
          <p:nvPr/>
        </p:nvSpPr>
        <p:spPr>
          <a:xfrm>
            <a:off x="720000" y="150195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1400"/>
              <a:buFont typeface="Arial"/>
              <a:buNone/>
            </a:pPr>
            <a:r>
              <a:rPr i="0" lang="en-GB" sz="1600" u="none" cap="none" strike="noStrike">
                <a:solidFill>
                  <a:srgbClr val="000000"/>
                </a:solidFill>
                <a:latin typeface="Roboto"/>
                <a:ea typeface="Roboto"/>
                <a:cs typeface="Roboto"/>
                <a:sym typeface="Roboto"/>
              </a:rPr>
              <a:t> How many seasons have been played of IPL till 2018?</a:t>
            </a:r>
            <a:endParaRPr i="0" sz="1600" u="none" cap="none" strike="noStrike">
              <a:solidFill>
                <a:srgbClr val="000000"/>
              </a:solidFill>
              <a:latin typeface="Roboto"/>
              <a:ea typeface="Roboto"/>
              <a:cs typeface="Roboto"/>
              <a:sym typeface="Roboto"/>
            </a:endParaRPr>
          </a:p>
          <a:p>
            <a:pPr indent="-330200" lvl="0" marL="457200" marR="0" rtl="0" algn="l">
              <a:lnSpc>
                <a:spcPct val="150000"/>
              </a:lnSpc>
              <a:spcBef>
                <a:spcPts val="0"/>
              </a:spcBef>
              <a:spcAft>
                <a:spcPts val="0"/>
              </a:spcAft>
              <a:buClr>
                <a:srgbClr val="000000"/>
              </a:buClr>
              <a:buSzPts val="1600"/>
              <a:buFont typeface="Roboto"/>
              <a:buAutoNum type="alphaUcPeriod"/>
            </a:pPr>
            <a:r>
              <a:rPr i="0" lang="en-GB" sz="1600" u="none" cap="none" strike="noStrike">
                <a:solidFill>
                  <a:srgbClr val="000000"/>
                </a:solidFill>
                <a:latin typeface="Roboto"/>
                <a:ea typeface="Roboto"/>
                <a:cs typeface="Roboto"/>
                <a:sym typeface="Roboto"/>
              </a:rPr>
              <a:t>10</a:t>
            </a:r>
            <a:endParaRPr i="0" sz="1600" u="none" cap="none" strike="noStrike">
              <a:solidFill>
                <a:srgbClr val="000000"/>
              </a:solidFill>
              <a:latin typeface="Roboto"/>
              <a:ea typeface="Roboto"/>
              <a:cs typeface="Roboto"/>
              <a:sym typeface="Roboto"/>
            </a:endParaRPr>
          </a:p>
          <a:p>
            <a:pPr indent="-330200" lvl="0" marL="457200" marR="0" rtl="0" algn="l">
              <a:lnSpc>
                <a:spcPct val="150000"/>
              </a:lnSpc>
              <a:spcBef>
                <a:spcPts val="0"/>
              </a:spcBef>
              <a:spcAft>
                <a:spcPts val="0"/>
              </a:spcAft>
              <a:buClr>
                <a:srgbClr val="000000"/>
              </a:buClr>
              <a:buSzPts val="1600"/>
              <a:buFont typeface="Roboto"/>
              <a:buAutoNum type="alphaUcPeriod"/>
            </a:pPr>
            <a:r>
              <a:rPr i="0" lang="en-GB" sz="1600" u="none" cap="none" strike="noStrike">
                <a:solidFill>
                  <a:srgbClr val="000000"/>
                </a:solidFill>
                <a:latin typeface="Roboto"/>
                <a:ea typeface="Roboto"/>
                <a:cs typeface="Roboto"/>
                <a:sym typeface="Roboto"/>
              </a:rPr>
              <a:t>12</a:t>
            </a:r>
            <a:endParaRPr i="0" sz="1600" u="none" cap="none" strike="noStrike">
              <a:solidFill>
                <a:srgbClr val="000000"/>
              </a:solidFill>
              <a:latin typeface="Roboto"/>
              <a:ea typeface="Roboto"/>
              <a:cs typeface="Roboto"/>
              <a:sym typeface="Roboto"/>
            </a:endParaRPr>
          </a:p>
          <a:p>
            <a:pPr indent="-330200" lvl="0" marL="457200" marR="0" rtl="0" algn="l">
              <a:lnSpc>
                <a:spcPct val="150000"/>
              </a:lnSpc>
              <a:spcBef>
                <a:spcPts val="0"/>
              </a:spcBef>
              <a:spcAft>
                <a:spcPts val="0"/>
              </a:spcAft>
              <a:buClr>
                <a:srgbClr val="000000"/>
              </a:buClr>
              <a:buSzPts val="1600"/>
              <a:buFont typeface="Roboto"/>
              <a:buAutoNum type="alphaUcPeriod"/>
            </a:pPr>
            <a:r>
              <a:rPr i="0" lang="en-GB" sz="1600" u="none" cap="none" strike="noStrike">
                <a:solidFill>
                  <a:srgbClr val="000000"/>
                </a:solidFill>
                <a:latin typeface="Roboto"/>
                <a:ea typeface="Roboto"/>
                <a:cs typeface="Roboto"/>
                <a:sym typeface="Roboto"/>
              </a:rPr>
              <a:t>11</a:t>
            </a:r>
            <a:endParaRPr i="0" sz="1600" u="none" cap="none" strike="noStrike">
              <a:solidFill>
                <a:srgbClr val="000000"/>
              </a:solidFill>
              <a:latin typeface="Roboto"/>
              <a:ea typeface="Roboto"/>
              <a:cs typeface="Roboto"/>
              <a:sym typeface="Roboto"/>
            </a:endParaRPr>
          </a:p>
          <a:p>
            <a:pPr indent="-330200" lvl="0" marL="457200" marR="0" rtl="0" algn="l">
              <a:lnSpc>
                <a:spcPct val="150000"/>
              </a:lnSpc>
              <a:spcBef>
                <a:spcPts val="0"/>
              </a:spcBef>
              <a:spcAft>
                <a:spcPts val="0"/>
              </a:spcAft>
              <a:buClr>
                <a:srgbClr val="000000"/>
              </a:buClr>
              <a:buSzPts val="1600"/>
              <a:buFont typeface="Roboto"/>
              <a:buAutoNum type="alphaUcPeriod"/>
            </a:pPr>
            <a:r>
              <a:rPr i="0" lang="en-GB" sz="1600" u="none" cap="none" strike="noStrike">
                <a:solidFill>
                  <a:srgbClr val="000000"/>
                </a:solidFill>
                <a:latin typeface="Roboto"/>
                <a:ea typeface="Roboto"/>
                <a:cs typeface="Roboto"/>
                <a:sym typeface="Roboto"/>
              </a:rPr>
              <a:t>09</a:t>
            </a:r>
            <a:endParaRPr i="0" sz="1600" u="none" cap="none" strike="noStrike">
              <a:solidFill>
                <a:schemeClr val="dk1"/>
              </a:solidFill>
              <a:highlight>
                <a:srgbClr val="FFFFFF"/>
              </a:highlight>
              <a:latin typeface="Roboto"/>
              <a:ea typeface="Roboto"/>
              <a:cs typeface="Roboto"/>
              <a:sym typeface="Roboto"/>
            </a:endParaRPr>
          </a:p>
        </p:txBody>
      </p:sp>
      <p:sp>
        <p:nvSpPr>
          <p:cNvPr id="144" name="Google Shape;144;p14"/>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a:t>
            </a:r>
            <a:r>
              <a:rPr b="1" lang="en-GB" sz="2000">
                <a:solidFill>
                  <a:srgbClr val="8182EF"/>
                </a:solidFill>
                <a:latin typeface="Roboto"/>
                <a:ea typeface="Roboto"/>
                <a:cs typeface="Roboto"/>
                <a:sym typeface="Roboto"/>
              </a:rPr>
              <a:t>2</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8" name="Shape 148"/>
        <p:cNvGrpSpPr/>
        <p:nvPr/>
      </p:nvGrpSpPr>
      <p:grpSpPr>
        <a:xfrm>
          <a:off x="0" y="0"/>
          <a:ext cx="0" cy="0"/>
          <a:chOff x="0" y="0"/>
          <a:chExt cx="0" cy="0"/>
        </a:xfrm>
      </p:grpSpPr>
      <p:sp>
        <p:nvSpPr>
          <p:cNvPr id="149" name="Google Shape;149;p15"/>
          <p:cNvSpPr txBox="1"/>
          <p:nvPr/>
        </p:nvSpPr>
        <p:spPr>
          <a:xfrm>
            <a:off x="350100" y="851838"/>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 02</a:t>
            </a:r>
            <a:endParaRPr b="0" i="0" sz="2000" u="none" cap="none" strike="noStrike">
              <a:solidFill>
                <a:schemeClr val="lt1"/>
              </a:solidFill>
              <a:latin typeface="Roboto"/>
              <a:ea typeface="Roboto"/>
              <a:cs typeface="Roboto"/>
              <a:sym typeface="Roboto"/>
            </a:endParaRPr>
          </a:p>
        </p:txBody>
      </p:sp>
      <p:sp>
        <p:nvSpPr>
          <p:cNvPr id="150" name="Google Shape;150;p15"/>
          <p:cNvSpPr txBox="1"/>
          <p:nvPr/>
        </p:nvSpPr>
        <p:spPr>
          <a:xfrm>
            <a:off x="720000" y="166590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80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FROM 2008 TO 2019 IT TAKES 11 YEARS .</a:t>
            </a:r>
            <a:endParaRPr b="0" i="0" sz="1400" u="none" cap="none" strike="noStrike">
              <a:solidFill>
                <a:srgbClr val="000000"/>
              </a:solidFill>
              <a:latin typeface="Roboto"/>
              <a:ea typeface="Roboto"/>
              <a:cs typeface="Roboto"/>
              <a:sym typeface="Roboto"/>
            </a:endParaRPr>
          </a:p>
        </p:txBody>
      </p:sp>
      <p:sp>
        <p:nvSpPr>
          <p:cNvPr id="151" name="Google Shape;151;p1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C</a:t>
            </a:r>
            <a:endParaRPr b="1" i="0" sz="1400" u="none" cap="none" strike="noStrike">
              <a:solidFill>
                <a:srgbClr val="000000"/>
              </a:solidFill>
              <a:latin typeface="Roboto"/>
              <a:ea typeface="Roboto"/>
              <a:cs typeface="Roboto"/>
              <a:sym typeface="Roboto"/>
            </a:endParaRPr>
          </a:p>
        </p:txBody>
      </p:sp>
      <p:sp>
        <p:nvSpPr>
          <p:cNvPr id="152" name="Google Shape;152;p15"/>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Explanation</a:t>
            </a:r>
            <a:r>
              <a:rPr b="1" i="0" lang="en-GB" sz="2000" u="none" cap="none" strike="noStrike">
                <a:solidFill>
                  <a:srgbClr val="8182EF"/>
                </a:solidFill>
                <a:latin typeface="Roboto"/>
                <a:ea typeface="Roboto"/>
                <a:cs typeface="Roboto"/>
                <a:sym typeface="Roboto"/>
              </a:rPr>
              <a:t>: 0</a:t>
            </a:r>
            <a:r>
              <a:rPr b="1" lang="en-GB" sz="2000">
                <a:solidFill>
                  <a:srgbClr val="8182EF"/>
                </a:solidFill>
                <a:latin typeface="Roboto"/>
                <a:ea typeface="Roboto"/>
                <a:cs typeface="Roboto"/>
                <a:sym typeface="Roboto"/>
              </a:rPr>
              <a:t>2</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nvSpPr>
        <p:spPr>
          <a:xfrm>
            <a:off x="3501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03</a:t>
            </a:r>
            <a:endParaRPr b="0" i="0" sz="2000" u="none" cap="none" strike="noStrike">
              <a:solidFill>
                <a:schemeClr val="lt1"/>
              </a:solidFill>
              <a:latin typeface="Roboto"/>
              <a:ea typeface="Roboto"/>
              <a:cs typeface="Roboto"/>
              <a:sym typeface="Roboto"/>
            </a:endParaRPr>
          </a:p>
        </p:txBody>
      </p:sp>
      <p:sp>
        <p:nvSpPr>
          <p:cNvPr id="158" name="Google Shape;158;p16"/>
          <p:cNvSpPr txBox="1"/>
          <p:nvPr/>
        </p:nvSpPr>
        <p:spPr>
          <a:xfrm>
            <a:off x="720000" y="149825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1400"/>
              <a:buFont typeface="Arial"/>
              <a:buNone/>
            </a:pPr>
            <a:r>
              <a:rPr b="0" i="0" lang="en-GB" sz="1600" u="none" cap="none" strike="noStrike">
                <a:solidFill>
                  <a:srgbClr val="000000"/>
                </a:solidFill>
                <a:latin typeface="Roboto"/>
                <a:ea typeface="Roboto"/>
                <a:cs typeface="Roboto"/>
                <a:sym typeface="Roboto"/>
              </a:rPr>
              <a:t> What is the antonym of the word “professional”  usage in the passage?</a:t>
            </a:r>
            <a:endParaRPr b="0" i="0" sz="1600" u="none" cap="none" strike="noStrike">
              <a:solidFill>
                <a:srgbClr val="000000"/>
              </a:solidFill>
              <a:latin typeface="Roboto"/>
              <a:ea typeface="Roboto"/>
              <a:cs typeface="Roboto"/>
              <a:sym typeface="Roboto"/>
            </a:endParaRPr>
          </a:p>
          <a:p>
            <a:pPr indent="-330200" lvl="0" marL="457200" marR="0" rtl="0" algn="l">
              <a:lnSpc>
                <a:spcPct val="150000"/>
              </a:lnSpc>
              <a:spcBef>
                <a:spcPts val="0"/>
              </a:spcBef>
              <a:spcAft>
                <a:spcPts val="0"/>
              </a:spcAft>
              <a:buClr>
                <a:srgbClr val="000000"/>
              </a:buClr>
              <a:buSzPts val="1600"/>
              <a:buFont typeface="Arial"/>
              <a:buAutoNum type="alphaUcPeriod"/>
            </a:pPr>
            <a:r>
              <a:rPr b="0" i="0" lang="en-GB" sz="1600" u="none" cap="none" strike="noStrike">
                <a:solidFill>
                  <a:srgbClr val="000000"/>
                </a:solidFill>
                <a:latin typeface="Roboto"/>
                <a:ea typeface="Roboto"/>
                <a:cs typeface="Roboto"/>
                <a:sym typeface="Roboto"/>
              </a:rPr>
              <a:t>Competent</a:t>
            </a:r>
            <a:endParaRPr b="0" i="0" sz="1600" u="none" cap="none" strike="noStrike">
              <a:solidFill>
                <a:srgbClr val="000000"/>
              </a:solidFill>
              <a:latin typeface="Roboto"/>
              <a:ea typeface="Roboto"/>
              <a:cs typeface="Roboto"/>
              <a:sym typeface="Roboto"/>
            </a:endParaRPr>
          </a:p>
          <a:p>
            <a:pPr indent="-330200" lvl="0" marL="457200" marR="0" rtl="0" algn="l">
              <a:lnSpc>
                <a:spcPct val="150000"/>
              </a:lnSpc>
              <a:spcBef>
                <a:spcPts val="0"/>
              </a:spcBef>
              <a:spcAft>
                <a:spcPts val="0"/>
              </a:spcAft>
              <a:buClr>
                <a:srgbClr val="000000"/>
              </a:buClr>
              <a:buSzPts val="1600"/>
              <a:buFont typeface="Arial"/>
              <a:buAutoNum type="alphaUcPeriod"/>
            </a:pPr>
            <a:r>
              <a:rPr b="0" i="0" lang="en-GB" sz="1600" u="none" cap="none" strike="noStrike">
                <a:solidFill>
                  <a:srgbClr val="000000"/>
                </a:solidFill>
                <a:latin typeface="Roboto"/>
                <a:ea typeface="Roboto"/>
                <a:cs typeface="Roboto"/>
                <a:sym typeface="Roboto"/>
              </a:rPr>
              <a:t>Amateur</a:t>
            </a:r>
            <a:endParaRPr b="0" i="0" sz="1600" u="none" cap="none" strike="noStrike">
              <a:solidFill>
                <a:srgbClr val="000000"/>
              </a:solidFill>
              <a:latin typeface="Roboto"/>
              <a:ea typeface="Roboto"/>
              <a:cs typeface="Roboto"/>
              <a:sym typeface="Roboto"/>
            </a:endParaRPr>
          </a:p>
          <a:p>
            <a:pPr indent="-330200" lvl="0" marL="457200" marR="0" rtl="0" algn="l">
              <a:lnSpc>
                <a:spcPct val="150000"/>
              </a:lnSpc>
              <a:spcBef>
                <a:spcPts val="0"/>
              </a:spcBef>
              <a:spcAft>
                <a:spcPts val="0"/>
              </a:spcAft>
              <a:buClr>
                <a:srgbClr val="000000"/>
              </a:buClr>
              <a:buSzPts val="1600"/>
              <a:buFont typeface="Arial"/>
              <a:buAutoNum type="alphaUcPeriod"/>
            </a:pPr>
            <a:r>
              <a:rPr b="0" i="0" lang="en-GB" sz="1600" u="none" cap="none" strike="noStrike">
                <a:solidFill>
                  <a:srgbClr val="000000"/>
                </a:solidFill>
                <a:latin typeface="Roboto"/>
                <a:ea typeface="Roboto"/>
                <a:cs typeface="Roboto"/>
                <a:sym typeface="Roboto"/>
              </a:rPr>
              <a:t>Master</a:t>
            </a:r>
            <a:endParaRPr b="0" i="0" sz="1600" u="none" cap="none" strike="noStrike">
              <a:solidFill>
                <a:srgbClr val="000000"/>
              </a:solidFill>
              <a:latin typeface="Roboto"/>
              <a:ea typeface="Roboto"/>
              <a:cs typeface="Roboto"/>
              <a:sym typeface="Roboto"/>
            </a:endParaRPr>
          </a:p>
          <a:p>
            <a:pPr indent="-330200" lvl="0" marL="457200" marR="0" rtl="0" algn="l">
              <a:lnSpc>
                <a:spcPct val="150000"/>
              </a:lnSpc>
              <a:spcBef>
                <a:spcPts val="0"/>
              </a:spcBef>
              <a:spcAft>
                <a:spcPts val="0"/>
              </a:spcAft>
              <a:buClr>
                <a:srgbClr val="000000"/>
              </a:buClr>
              <a:buSzPts val="1600"/>
              <a:buFont typeface="Arial"/>
              <a:buAutoNum type="alphaUcPeriod"/>
            </a:pPr>
            <a:r>
              <a:rPr b="0" i="0" lang="en-GB" sz="1600" u="none" cap="none" strike="noStrike">
                <a:solidFill>
                  <a:srgbClr val="000000"/>
                </a:solidFill>
                <a:latin typeface="Roboto"/>
                <a:ea typeface="Roboto"/>
                <a:cs typeface="Roboto"/>
                <a:sym typeface="Roboto"/>
              </a:rPr>
              <a:t>Polished</a:t>
            </a:r>
            <a:endParaRPr b="0" i="0" sz="1600" u="none" cap="none" strike="noStrike">
              <a:solidFill>
                <a:schemeClr val="dk1"/>
              </a:solidFill>
              <a:highlight>
                <a:srgbClr val="FFFFFF"/>
              </a:highlight>
              <a:latin typeface="Roboto"/>
              <a:ea typeface="Roboto"/>
              <a:cs typeface="Roboto"/>
              <a:sym typeface="Roboto"/>
            </a:endParaRPr>
          </a:p>
        </p:txBody>
      </p:sp>
      <p:sp>
        <p:nvSpPr>
          <p:cNvPr id="159" name="Google Shape;159;p16"/>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a:t>
            </a:r>
            <a:r>
              <a:rPr b="1" lang="en-GB" sz="2000">
                <a:solidFill>
                  <a:srgbClr val="8182EF"/>
                </a:solidFill>
                <a:latin typeface="Roboto"/>
                <a:ea typeface="Roboto"/>
                <a:cs typeface="Roboto"/>
                <a:sym typeface="Roboto"/>
              </a:rPr>
              <a:t>3</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3" name="Shape 163"/>
        <p:cNvGrpSpPr/>
        <p:nvPr/>
      </p:nvGrpSpPr>
      <p:grpSpPr>
        <a:xfrm>
          <a:off x="0" y="0"/>
          <a:ext cx="0" cy="0"/>
          <a:chOff x="0" y="0"/>
          <a:chExt cx="0" cy="0"/>
        </a:xfrm>
      </p:grpSpPr>
      <p:sp>
        <p:nvSpPr>
          <p:cNvPr id="164" name="Google Shape;164;p17"/>
          <p:cNvSpPr txBox="1"/>
          <p:nvPr/>
        </p:nvSpPr>
        <p:spPr>
          <a:xfrm>
            <a:off x="350100" y="75670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 03</a:t>
            </a:r>
            <a:endParaRPr b="0" i="0" sz="2000" u="none" cap="none" strike="noStrike">
              <a:solidFill>
                <a:schemeClr val="lt1"/>
              </a:solidFill>
              <a:latin typeface="Roboto"/>
              <a:ea typeface="Roboto"/>
              <a:cs typeface="Roboto"/>
              <a:sym typeface="Roboto"/>
            </a:endParaRPr>
          </a:p>
        </p:txBody>
      </p:sp>
      <p:sp>
        <p:nvSpPr>
          <p:cNvPr id="165" name="Google Shape;165;p17"/>
          <p:cNvSpPr txBox="1"/>
          <p:nvPr/>
        </p:nvSpPr>
        <p:spPr>
          <a:xfrm>
            <a:off x="720000" y="143100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Professional refers to master and who is well known and an expert the opposite of that is amature which means just started.</a:t>
            </a:r>
            <a:endParaRPr b="0" i="0" sz="1400" u="none" cap="none" strike="noStrike">
              <a:solidFill>
                <a:srgbClr val="000000"/>
              </a:solidFill>
              <a:latin typeface="Roboto"/>
              <a:ea typeface="Roboto"/>
              <a:cs typeface="Roboto"/>
              <a:sym typeface="Roboto"/>
            </a:endParaRPr>
          </a:p>
        </p:txBody>
      </p:sp>
      <p:sp>
        <p:nvSpPr>
          <p:cNvPr id="166" name="Google Shape;166;p17"/>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B</a:t>
            </a:r>
            <a:endParaRPr b="1" i="0" sz="1400" u="none" cap="none" strike="noStrike">
              <a:solidFill>
                <a:srgbClr val="000000"/>
              </a:solidFill>
              <a:latin typeface="Roboto"/>
              <a:ea typeface="Roboto"/>
              <a:cs typeface="Roboto"/>
              <a:sym typeface="Roboto"/>
            </a:endParaRPr>
          </a:p>
        </p:txBody>
      </p:sp>
      <p:sp>
        <p:nvSpPr>
          <p:cNvPr id="167" name="Google Shape;167;p17"/>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Explanation</a:t>
            </a:r>
            <a:r>
              <a:rPr b="1" i="0" lang="en-GB" sz="2000" u="none" cap="none" strike="noStrike">
                <a:solidFill>
                  <a:srgbClr val="8182EF"/>
                </a:solidFill>
                <a:latin typeface="Roboto"/>
                <a:ea typeface="Roboto"/>
                <a:cs typeface="Roboto"/>
                <a:sym typeface="Roboto"/>
              </a:rPr>
              <a:t>: 0</a:t>
            </a:r>
            <a:r>
              <a:rPr b="1" lang="en-GB" sz="2000">
                <a:solidFill>
                  <a:srgbClr val="8182EF"/>
                </a:solidFill>
                <a:latin typeface="Roboto"/>
                <a:ea typeface="Roboto"/>
                <a:cs typeface="Roboto"/>
                <a:sym typeface="Roboto"/>
              </a:rPr>
              <a:t>3</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f98b8bb203_0_70"/>
          <p:cNvSpPr txBox="1"/>
          <p:nvPr/>
        </p:nvSpPr>
        <p:spPr>
          <a:xfrm>
            <a:off x="3501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03</a:t>
            </a:r>
            <a:endParaRPr b="0" i="0" sz="2000" u="none" cap="none" strike="noStrike">
              <a:solidFill>
                <a:schemeClr val="lt1"/>
              </a:solidFill>
              <a:latin typeface="Roboto"/>
              <a:ea typeface="Roboto"/>
              <a:cs typeface="Roboto"/>
              <a:sym typeface="Roboto"/>
            </a:endParaRPr>
          </a:p>
        </p:txBody>
      </p:sp>
      <p:sp>
        <p:nvSpPr>
          <p:cNvPr id="173" name="Google Shape;173;g2f98b8bb203_0_70"/>
          <p:cNvSpPr txBox="1"/>
          <p:nvPr/>
        </p:nvSpPr>
        <p:spPr>
          <a:xfrm>
            <a:off x="720000" y="149825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sz="1600">
                <a:solidFill>
                  <a:schemeClr val="dk1"/>
                </a:solidFill>
                <a:highlight>
                  <a:schemeClr val="lt1"/>
                </a:highlight>
                <a:latin typeface="Roboto"/>
                <a:ea typeface="Roboto"/>
                <a:cs typeface="Roboto"/>
                <a:sym typeface="Roboto"/>
              </a:rPr>
              <a:t>I</a:t>
            </a:r>
            <a:r>
              <a:rPr lang="en-GB" sz="1600">
                <a:solidFill>
                  <a:schemeClr val="dk1"/>
                </a:solidFill>
                <a:latin typeface="Roboto"/>
                <a:ea typeface="Roboto"/>
                <a:cs typeface="Roboto"/>
                <a:sym typeface="Roboto"/>
              </a:rPr>
              <a:t>n which year IPL became the first sporting event to be broadcast live on an online platform?</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2011</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2010</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2008</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2012</a:t>
            </a:r>
            <a:endParaRPr sz="1600">
              <a:latin typeface="Roboto"/>
              <a:ea typeface="Roboto"/>
              <a:cs typeface="Roboto"/>
              <a:sym typeface="Roboto"/>
            </a:endParaRPr>
          </a:p>
        </p:txBody>
      </p:sp>
      <p:sp>
        <p:nvSpPr>
          <p:cNvPr id="174" name="Google Shape;174;g2f98b8bb203_0_7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B</a:t>
            </a:r>
            <a:endParaRPr b="1" i="0" sz="1400" u="none" cap="none" strike="noStrike">
              <a:solidFill>
                <a:srgbClr val="000000"/>
              </a:solidFill>
              <a:latin typeface="Roboto"/>
              <a:ea typeface="Roboto"/>
              <a:cs typeface="Roboto"/>
              <a:sym typeface="Roboto"/>
            </a:endParaRPr>
          </a:p>
        </p:txBody>
      </p:sp>
      <p:sp>
        <p:nvSpPr>
          <p:cNvPr id="175" name="Google Shape;175;g2f98b8bb203_0_70"/>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a:t>
            </a:r>
            <a:r>
              <a:rPr b="1" lang="en-GB" sz="2000">
                <a:solidFill>
                  <a:srgbClr val="8182EF"/>
                </a:solidFill>
                <a:latin typeface="Roboto"/>
                <a:ea typeface="Roboto"/>
                <a:cs typeface="Roboto"/>
                <a:sym typeface="Roboto"/>
              </a:rPr>
              <a:t>4</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6" name="Google Shape;66;p5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67" name="Google Shape;67;p59"/>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68" name="Google Shape;68;p59"/>
          <p:cNvSpPr txBox="1"/>
          <p:nvPr/>
        </p:nvSpPr>
        <p:spPr>
          <a:xfrm>
            <a:off x="118527" y="2050011"/>
            <a:ext cx="4690948" cy="1941014"/>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None/>
            </a:pPr>
            <a:r>
              <a:rPr b="1" i="0" lang="en-GB" sz="3200" u="none" cap="none" strike="noStrike">
                <a:solidFill>
                  <a:schemeClr val="lt1"/>
                </a:solidFill>
                <a:latin typeface="Roboto"/>
                <a:ea typeface="Roboto"/>
                <a:cs typeface="Roboto"/>
                <a:sym typeface="Roboto"/>
              </a:rPr>
              <a:t>READING COMPREHENSION</a:t>
            </a:r>
            <a:endParaRPr/>
          </a:p>
          <a:p>
            <a:pPr indent="0" lvl="0" marL="0" marR="0" rtl="0" algn="ctr">
              <a:lnSpc>
                <a:spcPct val="115000"/>
              </a:lnSpc>
              <a:spcBef>
                <a:spcPts val="0"/>
              </a:spcBef>
              <a:spcAft>
                <a:spcPts val="0"/>
              </a:spcAft>
              <a:buNone/>
            </a:pPr>
            <a:r>
              <a:t/>
            </a:r>
            <a:endParaRPr b="1" i="0" sz="3200" u="none" cap="none" strike="noStrike">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9" name="Shape 179"/>
        <p:cNvGrpSpPr/>
        <p:nvPr/>
      </p:nvGrpSpPr>
      <p:grpSpPr>
        <a:xfrm>
          <a:off x="0" y="0"/>
          <a:ext cx="0" cy="0"/>
          <a:chOff x="0" y="0"/>
          <a:chExt cx="0" cy="0"/>
        </a:xfrm>
      </p:grpSpPr>
      <p:sp>
        <p:nvSpPr>
          <p:cNvPr id="180" name="Google Shape;180;p19"/>
          <p:cNvSpPr txBox="1"/>
          <p:nvPr/>
        </p:nvSpPr>
        <p:spPr>
          <a:xfrm>
            <a:off x="327025" y="75670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 04</a:t>
            </a:r>
            <a:endParaRPr b="0" i="0" sz="2000" u="none" cap="none" strike="noStrike">
              <a:solidFill>
                <a:schemeClr val="lt1"/>
              </a:solidFill>
              <a:latin typeface="Roboto"/>
              <a:ea typeface="Roboto"/>
              <a:cs typeface="Roboto"/>
              <a:sym typeface="Roboto"/>
            </a:endParaRPr>
          </a:p>
        </p:txBody>
      </p:sp>
      <p:sp>
        <p:nvSpPr>
          <p:cNvPr id="181" name="Google Shape;181;p19"/>
          <p:cNvSpPr txBox="1"/>
          <p:nvPr/>
        </p:nvSpPr>
        <p:spPr>
          <a:xfrm>
            <a:off x="720000" y="163590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0" i="0" lang="en-GB" sz="1400" u="none" cap="none" strike="noStrike">
                <a:solidFill>
                  <a:schemeClr val="dk1"/>
                </a:solidFill>
                <a:latin typeface="Roboto"/>
                <a:ea typeface="Roboto"/>
                <a:cs typeface="Roboto"/>
                <a:sym typeface="Roboto"/>
              </a:rPr>
              <a:t>In 2010, the IPL became the first sporting event in the world to be broadcast live on YouTube. </a:t>
            </a:r>
            <a:endParaRPr b="0" i="0" sz="1400" u="none" cap="none" strike="noStrike">
              <a:solidFill>
                <a:srgbClr val="000000"/>
              </a:solidFill>
              <a:latin typeface="Roboto"/>
              <a:ea typeface="Roboto"/>
              <a:cs typeface="Roboto"/>
              <a:sym typeface="Roboto"/>
            </a:endParaRPr>
          </a:p>
        </p:txBody>
      </p:sp>
      <p:sp>
        <p:nvSpPr>
          <p:cNvPr id="182" name="Google Shape;182;p19"/>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Explanation</a:t>
            </a:r>
            <a:r>
              <a:rPr b="1" i="0" lang="en-GB" sz="2000" u="none" cap="none" strike="noStrike">
                <a:solidFill>
                  <a:srgbClr val="8182EF"/>
                </a:solidFill>
                <a:latin typeface="Roboto"/>
                <a:ea typeface="Roboto"/>
                <a:cs typeface="Roboto"/>
                <a:sym typeface="Roboto"/>
              </a:rPr>
              <a:t>: 0</a:t>
            </a:r>
            <a:r>
              <a:rPr b="1" lang="en-GB" sz="2000">
                <a:solidFill>
                  <a:srgbClr val="8182EF"/>
                </a:solidFill>
                <a:latin typeface="Roboto"/>
                <a:ea typeface="Roboto"/>
                <a:cs typeface="Roboto"/>
                <a:sym typeface="Roboto"/>
              </a:rPr>
              <a:t>4</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f98b8bb203_0_77"/>
          <p:cNvSpPr txBox="1"/>
          <p:nvPr/>
        </p:nvSpPr>
        <p:spPr>
          <a:xfrm>
            <a:off x="3501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03</a:t>
            </a:r>
            <a:endParaRPr b="0" i="0" sz="2000" u="none" cap="none" strike="noStrike">
              <a:solidFill>
                <a:schemeClr val="lt1"/>
              </a:solidFill>
              <a:latin typeface="Roboto"/>
              <a:ea typeface="Roboto"/>
              <a:cs typeface="Roboto"/>
              <a:sym typeface="Roboto"/>
            </a:endParaRPr>
          </a:p>
        </p:txBody>
      </p:sp>
      <p:sp>
        <p:nvSpPr>
          <p:cNvPr id="188" name="Google Shape;188;g2f98b8bb203_0_77"/>
          <p:cNvSpPr txBox="1"/>
          <p:nvPr/>
        </p:nvSpPr>
        <p:spPr>
          <a:xfrm>
            <a:off x="720000" y="149825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400"/>
              <a:buFont typeface="Arial"/>
              <a:buNone/>
            </a:pPr>
            <a:r>
              <a:rPr lang="en-GB" sz="1600">
                <a:solidFill>
                  <a:schemeClr val="dk1"/>
                </a:solidFill>
                <a:latin typeface="Roboto"/>
                <a:ea typeface="Roboto"/>
                <a:cs typeface="Roboto"/>
                <a:sym typeface="Roboto"/>
              </a:rPr>
              <a:t>According to Duff &amp; Phelps, the brand value of IPL in 2018 was</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 ₹11.5 billion</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 US $182 million</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 ₹ 6.3 billion </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US $6.3 billion</a:t>
            </a:r>
            <a:endParaRPr sz="1600">
              <a:solidFill>
                <a:schemeClr val="dk1"/>
              </a:solidFill>
              <a:highlight>
                <a:schemeClr val="lt1"/>
              </a:highlight>
              <a:latin typeface="Roboto"/>
              <a:ea typeface="Roboto"/>
              <a:cs typeface="Roboto"/>
              <a:sym typeface="Roboto"/>
            </a:endParaRPr>
          </a:p>
        </p:txBody>
      </p:sp>
      <p:sp>
        <p:nvSpPr>
          <p:cNvPr id="189" name="Google Shape;189;g2f98b8bb203_0_77"/>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a:t>
            </a:r>
            <a:r>
              <a:rPr b="1" lang="en-GB">
                <a:latin typeface="Roboto"/>
                <a:ea typeface="Roboto"/>
                <a:cs typeface="Roboto"/>
                <a:sym typeface="Roboto"/>
              </a:rPr>
              <a:t>D</a:t>
            </a:r>
            <a:endParaRPr b="1" i="0" sz="1400" u="none" cap="none" strike="noStrike">
              <a:solidFill>
                <a:srgbClr val="000000"/>
              </a:solidFill>
              <a:latin typeface="Roboto"/>
              <a:ea typeface="Roboto"/>
              <a:cs typeface="Roboto"/>
              <a:sym typeface="Roboto"/>
            </a:endParaRPr>
          </a:p>
        </p:txBody>
      </p:sp>
      <p:sp>
        <p:nvSpPr>
          <p:cNvPr id="190" name="Google Shape;190;g2f98b8bb203_0_77"/>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a:t>
            </a:r>
            <a:r>
              <a:rPr b="1" lang="en-GB" sz="2000">
                <a:solidFill>
                  <a:srgbClr val="8182EF"/>
                </a:solidFill>
                <a:latin typeface="Roboto"/>
                <a:ea typeface="Roboto"/>
                <a:cs typeface="Roboto"/>
                <a:sym typeface="Roboto"/>
              </a:rPr>
              <a:t>5</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4" name="Shape 194"/>
        <p:cNvGrpSpPr/>
        <p:nvPr/>
      </p:nvGrpSpPr>
      <p:grpSpPr>
        <a:xfrm>
          <a:off x="0" y="0"/>
          <a:ext cx="0" cy="0"/>
          <a:chOff x="0" y="0"/>
          <a:chExt cx="0" cy="0"/>
        </a:xfrm>
      </p:grpSpPr>
      <p:sp>
        <p:nvSpPr>
          <p:cNvPr id="195" name="Google Shape;195;p21"/>
          <p:cNvSpPr txBox="1"/>
          <p:nvPr/>
        </p:nvSpPr>
        <p:spPr>
          <a:xfrm>
            <a:off x="350100" y="86900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 05</a:t>
            </a:r>
            <a:endParaRPr b="0" i="0" sz="2000" u="none" cap="none" strike="noStrike">
              <a:solidFill>
                <a:schemeClr val="lt1"/>
              </a:solidFill>
              <a:latin typeface="Roboto"/>
              <a:ea typeface="Roboto"/>
              <a:cs typeface="Roboto"/>
              <a:sym typeface="Roboto"/>
            </a:endParaRPr>
          </a:p>
        </p:txBody>
      </p:sp>
      <p:sp>
        <p:nvSpPr>
          <p:cNvPr id="196" name="Google Shape;196;p21"/>
          <p:cNvSpPr txBox="1"/>
          <p:nvPr/>
        </p:nvSpPr>
        <p:spPr>
          <a:xfrm>
            <a:off x="768400" y="173550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0" i="0" lang="en-GB" sz="1400" u="none" cap="none" strike="noStrike">
                <a:solidFill>
                  <a:schemeClr val="dk1"/>
                </a:solidFill>
                <a:latin typeface="Roboto"/>
                <a:ea typeface="Roboto"/>
                <a:cs typeface="Roboto"/>
                <a:sym typeface="Roboto"/>
              </a:rPr>
              <a:t>The brand value of IPL in 2018 was US$6.3 billion, according to Duff &amp; Phelps.</a:t>
            </a:r>
            <a:endParaRPr b="0" i="0" sz="1400" u="none" cap="none" strike="noStrike">
              <a:solidFill>
                <a:srgbClr val="000000"/>
              </a:solidFill>
              <a:latin typeface="Roboto"/>
              <a:ea typeface="Roboto"/>
              <a:cs typeface="Roboto"/>
              <a:sym typeface="Roboto"/>
            </a:endParaRPr>
          </a:p>
        </p:txBody>
      </p:sp>
      <p:sp>
        <p:nvSpPr>
          <p:cNvPr id="197" name="Google Shape;197;p21"/>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D</a:t>
            </a:r>
            <a:endParaRPr b="1" i="0" sz="1400" u="none" cap="none" strike="noStrike">
              <a:solidFill>
                <a:srgbClr val="000000"/>
              </a:solidFill>
              <a:latin typeface="Roboto"/>
              <a:ea typeface="Roboto"/>
              <a:cs typeface="Roboto"/>
              <a:sym typeface="Roboto"/>
            </a:endParaRPr>
          </a:p>
        </p:txBody>
      </p:sp>
      <p:sp>
        <p:nvSpPr>
          <p:cNvPr id="198" name="Google Shape;198;p21"/>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Explanation</a:t>
            </a:r>
            <a:r>
              <a:rPr b="1" i="0" lang="en-GB" sz="2000" u="none" cap="none" strike="noStrike">
                <a:solidFill>
                  <a:srgbClr val="8182EF"/>
                </a:solidFill>
                <a:latin typeface="Roboto"/>
                <a:ea typeface="Roboto"/>
                <a:cs typeface="Roboto"/>
                <a:sym typeface="Roboto"/>
              </a:rPr>
              <a:t>: 0</a:t>
            </a:r>
            <a:r>
              <a:rPr b="1" lang="en-GB" sz="2000">
                <a:solidFill>
                  <a:srgbClr val="8182EF"/>
                </a:solidFill>
                <a:latin typeface="Roboto"/>
                <a:ea typeface="Roboto"/>
                <a:cs typeface="Roboto"/>
                <a:sym typeface="Roboto"/>
              </a:rPr>
              <a:t>5</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f98b8bb203_0_29"/>
          <p:cNvSpPr txBox="1"/>
          <p:nvPr/>
        </p:nvSpPr>
        <p:spPr>
          <a:xfrm>
            <a:off x="466675" y="711400"/>
            <a:ext cx="75498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just">
              <a:spcBef>
                <a:spcPts val="0"/>
              </a:spcBef>
              <a:spcAft>
                <a:spcPts val="0"/>
              </a:spcAft>
              <a:buClr>
                <a:schemeClr val="dk1"/>
              </a:buClr>
              <a:buSzPts val="1400"/>
              <a:buFont typeface="Arial"/>
              <a:buNone/>
            </a:pPr>
            <a:r>
              <a:rPr lang="en-GB" sz="1600">
                <a:solidFill>
                  <a:schemeClr val="dk1"/>
                </a:solidFill>
                <a:latin typeface="Roboto"/>
                <a:ea typeface="Roboto"/>
                <a:cs typeface="Roboto"/>
                <a:sym typeface="Roboto"/>
              </a:rPr>
              <a:t>READ THE FOLLOWING PARAGRAPH CAREFULLY AND ANSWER THE QUESTIONS :</a:t>
            </a:r>
            <a:endParaRPr sz="1600">
              <a:solidFill>
                <a:schemeClr val="dk1"/>
              </a:solidFill>
              <a:latin typeface="Roboto"/>
              <a:ea typeface="Roboto"/>
              <a:cs typeface="Roboto"/>
              <a:sym typeface="Roboto"/>
            </a:endParaRPr>
          </a:p>
          <a:p>
            <a:pPr indent="0" lvl="0" marL="0" rtl="0" algn="just">
              <a:spcBef>
                <a:spcPts val="0"/>
              </a:spcBef>
              <a:spcAft>
                <a:spcPts val="0"/>
              </a:spcAft>
              <a:buClr>
                <a:schemeClr val="dk1"/>
              </a:buClr>
              <a:buSzPts val="1400"/>
              <a:buFont typeface="Arial"/>
              <a:buNone/>
            </a:pPr>
            <a:r>
              <a:t/>
            </a:r>
            <a:endParaRPr sz="1600">
              <a:solidFill>
                <a:schemeClr val="dk1"/>
              </a:solidFill>
              <a:latin typeface="Roboto"/>
              <a:ea typeface="Roboto"/>
              <a:cs typeface="Roboto"/>
              <a:sym typeface="Roboto"/>
            </a:endParaRPr>
          </a:p>
          <a:p>
            <a:pPr indent="0" lvl="0" marL="0" rtl="0" algn="just">
              <a:spcBef>
                <a:spcPts val="0"/>
              </a:spcBef>
              <a:spcAft>
                <a:spcPts val="0"/>
              </a:spcAft>
              <a:buClr>
                <a:schemeClr val="dk1"/>
              </a:buClr>
              <a:buSzPts val="1100"/>
              <a:buFont typeface="Arial"/>
              <a:buNone/>
            </a:pPr>
            <a:r>
              <a:rPr lang="en-GB" sz="1600">
                <a:solidFill>
                  <a:schemeClr val="dk1"/>
                </a:solidFill>
                <a:latin typeface="Roboto"/>
                <a:ea typeface="Roboto"/>
                <a:cs typeface="Roboto"/>
                <a:sym typeface="Roboto"/>
              </a:rPr>
              <a:t>Naval architects never claim that a ship is unsinkable, but the sinking of the passenger-and-car ferry Estonia in the Baltic surely should have never have happened. It was well designed and carefully maintained. It carried the proper number of lifeboats. It had been thoroughly inspected the day of its fatal voyage. Yet hours later, the Estonia rolled over and sank in a cold, stormy night. It went down so quickly that most of those on board, caught in their dark, flooding cabins, had no chance to save themselves: Of those who managed to scramble overboard, only 139 survived. The rest died of hypothermia before the rescuers could pluck them from the cold sea. The final death toll amounted to 912 souls. However, there were an unpleasant number of questions about why the Estonia sank and why so many survivors were men in the prime of life, while most of the dead were women, children and the elderly.</a:t>
            </a:r>
            <a:endParaRPr sz="1600">
              <a:latin typeface="Roboto"/>
              <a:ea typeface="Roboto"/>
              <a:cs typeface="Roboto"/>
              <a:sym typeface="Roboto"/>
            </a:endParaRPr>
          </a:p>
        </p:txBody>
      </p:sp>
      <p:sp>
        <p:nvSpPr>
          <p:cNvPr id="204" name="Google Shape;204;g2f98b8bb203_0_29"/>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 </a:t>
            </a:r>
            <a:endParaRPr b="1"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f98b8bb203_0_91"/>
          <p:cNvSpPr txBox="1"/>
          <p:nvPr/>
        </p:nvSpPr>
        <p:spPr>
          <a:xfrm>
            <a:off x="3501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03</a:t>
            </a:r>
            <a:endParaRPr b="0" i="0" sz="2000" u="none" cap="none" strike="noStrike">
              <a:solidFill>
                <a:schemeClr val="lt1"/>
              </a:solidFill>
              <a:latin typeface="Roboto"/>
              <a:ea typeface="Roboto"/>
              <a:cs typeface="Roboto"/>
              <a:sym typeface="Roboto"/>
            </a:endParaRPr>
          </a:p>
        </p:txBody>
      </p:sp>
      <p:sp>
        <p:nvSpPr>
          <p:cNvPr id="210" name="Google Shape;210;g2f98b8bb203_0_91"/>
          <p:cNvSpPr txBox="1"/>
          <p:nvPr/>
        </p:nvSpPr>
        <p:spPr>
          <a:xfrm>
            <a:off x="720000" y="149825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sz="1600">
                <a:solidFill>
                  <a:schemeClr val="dk1"/>
                </a:solidFill>
                <a:latin typeface="Roboto"/>
                <a:ea typeface="Roboto"/>
                <a:cs typeface="Roboto"/>
                <a:sym typeface="Roboto"/>
              </a:rPr>
              <a:t>According to Duff &amp; Phelps, the brand value of IPL in 2018 was</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 ₹11.5 billion</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 US $182 million</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 ₹ 6.3 billion </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US $6.3 billion</a:t>
            </a:r>
            <a:endParaRPr sz="1600">
              <a:solidFill>
                <a:schemeClr val="dk1"/>
              </a:solidFill>
              <a:highlight>
                <a:schemeClr val="lt1"/>
              </a:highlight>
              <a:latin typeface="Roboto"/>
              <a:ea typeface="Roboto"/>
              <a:cs typeface="Roboto"/>
              <a:sym typeface="Roboto"/>
            </a:endParaRPr>
          </a:p>
        </p:txBody>
      </p:sp>
      <p:sp>
        <p:nvSpPr>
          <p:cNvPr id="211" name="Google Shape;211;g2f98b8bb203_0_91"/>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a:t>
            </a:r>
            <a:r>
              <a:rPr b="1" lang="en-GB">
                <a:latin typeface="Roboto"/>
                <a:ea typeface="Roboto"/>
                <a:cs typeface="Roboto"/>
                <a:sym typeface="Roboto"/>
              </a:rPr>
              <a:t>D</a:t>
            </a:r>
            <a:endParaRPr b="1" i="0" sz="1400" u="none" cap="none" strike="noStrike">
              <a:solidFill>
                <a:srgbClr val="000000"/>
              </a:solidFill>
              <a:latin typeface="Roboto"/>
              <a:ea typeface="Roboto"/>
              <a:cs typeface="Roboto"/>
              <a:sym typeface="Roboto"/>
            </a:endParaRPr>
          </a:p>
        </p:txBody>
      </p:sp>
      <p:sp>
        <p:nvSpPr>
          <p:cNvPr id="212" name="Google Shape;212;g2f98b8bb203_0_91"/>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a:t>
            </a:r>
            <a:r>
              <a:rPr b="1" lang="en-GB" sz="2000">
                <a:solidFill>
                  <a:srgbClr val="8182EF"/>
                </a:solidFill>
                <a:latin typeface="Roboto"/>
                <a:ea typeface="Roboto"/>
                <a:cs typeface="Roboto"/>
                <a:sym typeface="Roboto"/>
              </a:rPr>
              <a:t>6</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nvSpPr>
        <p:spPr>
          <a:xfrm>
            <a:off x="720000" y="1617975"/>
            <a:ext cx="7579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1400"/>
              <a:buFont typeface="Arial"/>
              <a:buNone/>
            </a:pPr>
            <a:r>
              <a:rPr i="0" lang="en-GB" sz="1600" u="none" cap="none" strike="noStrike">
                <a:solidFill>
                  <a:srgbClr val="000000"/>
                </a:solidFill>
                <a:latin typeface="Roboto"/>
                <a:ea typeface="Roboto"/>
                <a:cs typeface="Roboto"/>
                <a:sym typeface="Roboto"/>
              </a:rPr>
              <a:t>READ THE FOLLOWING PARAGRAPH CAREFULLY AND ANSWER THE QUESTIONS :</a:t>
            </a:r>
            <a:endParaRPr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i="0" lang="en-GB" sz="1600" u="none" cap="none" strike="noStrike">
                <a:solidFill>
                  <a:srgbClr val="000000"/>
                </a:solidFill>
                <a:latin typeface="Roboto"/>
                <a:ea typeface="Roboto"/>
                <a:cs typeface="Roboto"/>
                <a:sym typeface="Roboto"/>
              </a:rPr>
              <a:t>What can one understand from the reading?</a:t>
            </a:r>
            <a:endParaRPr i="0" sz="1600" u="none" cap="none" strike="noStrike">
              <a:solidFill>
                <a:srgbClr val="000000"/>
              </a:solidFill>
              <a:latin typeface="Roboto"/>
              <a:ea typeface="Roboto"/>
              <a:cs typeface="Roboto"/>
              <a:sym typeface="Roboto"/>
            </a:endParaRPr>
          </a:p>
          <a:p>
            <a:pPr indent="-330200" lvl="0" marL="457200" marR="0" rtl="0" algn="l">
              <a:lnSpc>
                <a:spcPct val="150000"/>
              </a:lnSpc>
              <a:spcBef>
                <a:spcPts val="0"/>
              </a:spcBef>
              <a:spcAft>
                <a:spcPts val="0"/>
              </a:spcAft>
              <a:buClr>
                <a:srgbClr val="000000"/>
              </a:buClr>
              <a:buSzPts val="1600"/>
              <a:buFont typeface="Roboto"/>
              <a:buAutoNum type="alphaUcPeriod"/>
            </a:pPr>
            <a:r>
              <a:rPr i="0" lang="en-GB" sz="1600" u="none" cap="none" strike="noStrike">
                <a:solidFill>
                  <a:srgbClr val="000000"/>
                </a:solidFill>
                <a:latin typeface="Roboto"/>
                <a:ea typeface="Roboto"/>
                <a:cs typeface="Roboto"/>
                <a:sym typeface="Roboto"/>
              </a:rPr>
              <a:t>The lifesaving equipment did not work well and lifeboats could not be lowered.</a:t>
            </a:r>
            <a:endParaRPr i="0" sz="1600" u="none" cap="none" strike="noStrike">
              <a:solidFill>
                <a:srgbClr val="000000"/>
              </a:solidFill>
              <a:latin typeface="Roboto"/>
              <a:ea typeface="Roboto"/>
              <a:cs typeface="Roboto"/>
              <a:sym typeface="Roboto"/>
            </a:endParaRPr>
          </a:p>
          <a:p>
            <a:pPr indent="-330200" lvl="0" marL="457200" marR="0" rtl="0" algn="l">
              <a:lnSpc>
                <a:spcPct val="150000"/>
              </a:lnSpc>
              <a:spcBef>
                <a:spcPts val="0"/>
              </a:spcBef>
              <a:spcAft>
                <a:spcPts val="0"/>
              </a:spcAft>
              <a:buClr>
                <a:srgbClr val="000000"/>
              </a:buClr>
              <a:buSzPts val="1600"/>
              <a:buFont typeface="Roboto"/>
              <a:buAutoNum type="alphaUcPeriod"/>
            </a:pPr>
            <a:r>
              <a:rPr i="0" lang="en-GB" sz="1600" u="none" cap="none" strike="noStrike">
                <a:solidFill>
                  <a:srgbClr val="000000"/>
                </a:solidFill>
                <a:latin typeface="Roboto"/>
                <a:ea typeface="Roboto"/>
                <a:cs typeface="Roboto"/>
                <a:sym typeface="Roboto"/>
              </a:rPr>
              <a:t>Design faults and incompetent crew contributed to the sinking of the Estonia ferry.</a:t>
            </a:r>
            <a:endParaRPr i="0" sz="1600" u="none" cap="none" strike="noStrike">
              <a:solidFill>
                <a:srgbClr val="000000"/>
              </a:solidFill>
              <a:latin typeface="Roboto"/>
              <a:ea typeface="Roboto"/>
              <a:cs typeface="Roboto"/>
              <a:sym typeface="Roboto"/>
            </a:endParaRPr>
          </a:p>
          <a:p>
            <a:pPr indent="-330200" lvl="0" marL="457200" marR="0" rtl="0" algn="l">
              <a:lnSpc>
                <a:spcPct val="150000"/>
              </a:lnSpc>
              <a:spcBef>
                <a:spcPts val="0"/>
              </a:spcBef>
              <a:spcAft>
                <a:spcPts val="0"/>
              </a:spcAft>
              <a:buClr>
                <a:srgbClr val="000000"/>
              </a:buClr>
              <a:buSzPts val="1600"/>
              <a:buFont typeface="Roboto"/>
              <a:buAutoNum type="alphaUcPeriod"/>
            </a:pPr>
            <a:r>
              <a:rPr i="0" lang="en-GB" sz="1600" u="none" cap="none" strike="noStrike">
                <a:solidFill>
                  <a:srgbClr val="000000"/>
                </a:solidFill>
                <a:latin typeface="Roboto"/>
                <a:ea typeface="Roboto"/>
                <a:cs typeface="Roboto"/>
                <a:sym typeface="Roboto"/>
              </a:rPr>
              <a:t>139 people managed to leave the vessel but died in freezing water.</a:t>
            </a:r>
            <a:endParaRPr i="0" sz="1600" u="none" cap="none" strike="noStrike">
              <a:solidFill>
                <a:srgbClr val="000000"/>
              </a:solidFill>
              <a:latin typeface="Roboto"/>
              <a:ea typeface="Roboto"/>
              <a:cs typeface="Roboto"/>
              <a:sym typeface="Roboto"/>
            </a:endParaRPr>
          </a:p>
          <a:p>
            <a:pPr indent="-330200" lvl="0" marL="457200" marR="0" rtl="0" algn="l">
              <a:lnSpc>
                <a:spcPct val="150000"/>
              </a:lnSpc>
              <a:spcBef>
                <a:spcPts val="0"/>
              </a:spcBef>
              <a:spcAft>
                <a:spcPts val="0"/>
              </a:spcAft>
              <a:buClr>
                <a:srgbClr val="000000"/>
              </a:buClr>
              <a:buSzPts val="1600"/>
              <a:buFont typeface="Roboto"/>
              <a:buAutoNum type="alphaUcPeriod"/>
            </a:pPr>
            <a:r>
              <a:rPr i="0" lang="en-GB" sz="1600" u="none" cap="none" strike="noStrike">
                <a:solidFill>
                  <a:srgbClr val="000000"/>
                </a:solidFill>
                <a:latin typeface="Roboto"/>
                <a:ea typeface="Roboto"/>
                <a:cs typeface="Roboto"/>
                <a:sym typeface="Roboto"/>
              </a:rPr>
              <a:t>Most victims were trapped inside the boat as they were in their cabins.</a:t>
            </a:r>
            <a:endParaRPr i="0" sz="1600" u="none" cap="none" strike="noStrike">
              <a:solidFill>
                <a:schemeClr val="dk1"/>
              </a:solidFill>
              <a:highlight>
                <a:srgbClr val="FFFFFF"/>
              </a:highlight>
              <a:latin typeface="Roboto"/>
              <a:ea typeface="Roboto"/>
              <a:cs typeface="Roboto"/>
              <a:sym typeface="Roboto"/>
            </a:endParaRPr>
          </a:p>
        </p:txBody>
      </p:sp>
      <p:sp>
        <p:nvSpPr>
          <p:cNvPr id="218" name="Google Shape;218;p23"/>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D</a:t>
            </a:r>
            <a:endParaRPr b="1" i="0" sz="1400" u="none" cap="none" strike="noStrike">
              <a:solidFill>
                <a:srgbClr val="000000"/>
              </a:solidFill>
              <a:latin typeface="Roboto"/>
              <a:ea typeface="Roboto"/>
              <a:cs typeface="Roboto"/>
              <a:sym typeface="Roboto"/>
            </a:endParaRPr>
          </a:p>
        </p:txBody>
      </p:sp>
      <p:sp>
        <p:nvSpPr>
          <p:cNvPr id="219" name="Google Shape;219;p23"/>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a:t>
            </a:r>
            <a:r>
              <a:rPr b="1" lang="en-GB" sz="2000">
                <a:solidFill>
                  <a:srgbClr val="8182EF"/>
                </a:solidFill>
                <a:latin typeface="Roboto"/>
                <a:ea typeface="Roboto"/>
                <a:cs typeface="Roboto"/>
                <a:sym typeface="Roboto"/>
              </a:rPr>
              <a:t>7</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3" name="Shape 223"/>
        <p:cNvGrpSpPr/>
        <p:nvPr/>
      </p:nvGrpSpPr>
      <p:grpSpPr>
        <a:xfrm>
          <a:off x="0" y="0"/>
          <a:ext cx="0" cy="0"/>
          <a:chOff x="0" y="0"/>
          <a:chExt cx="0" cy="0"/>
        </a:xfrm>
      </p:grpSpPr>
      <p:sp>
        <p:nvSpPr>
          <p:cNvPr id="224" name="Google Shape;224;p24"/>
          <p:cNvSpPr txBox="1"/>
          <p:nvPr/>
        </p:nvSpPr>
        <p:spPr>
          <a:xfrm>
            <a:off x="350100" y="9117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 06</a:t>
            </a:r>
            <a:endParaRPr b="0" i="0" sz="2000" u="none" cap="none" strike="noStrike">
              <a:solidFill>
                <a:schemeClr val="lt1"/>
              </a:solidFill>
              <a:latin typeface="Roboto"/>
              <a:ea typeface="Roboto"/>
              <a:cs typeface="Roboto"/>
              <a:sym typeface="Roboto"/>
            </a:endParaRPr>
          </a:p>
        </p:txBody>
      </p:sp>
      <p:sp>
        <p:nvSpPr>
          <p:cNvPr id="225" name="Google Shape;225;p24"/>
          <p:cNvSpPr txBox="1"/>
          <p:nvPr/>
        </p:nvSpPr>
        <p:spPr>
          <a:xfrm>
            <a:off x="720000" y="160000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It went down so quickly that most of those on board, caught in their dark, flooding cabins, had no chance to save themselves</a:t>
            </a:r>
            <a:endParaRPr b="0" i="0" sz="1400" u="none" cap="none" strike="noStrike">
              <a:solidFill>
                <a:srgbClr val="000000"/>
              </a:solidFill>
              <a:latin typeface="Roboto"/>
              <a:ea typeface="Roboto"/>
              <a:cs typeface="Roboto"/>
              <a:sym typeface="Roboto"/>
            </a:endParaRPr>
          </a:p>
        </p:txBody>
      </p:sp>
      <p:sp>
        <p:nvSpPr>
          <p:cNvPr id="226" name="Google Shape;226;p2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D</a:t>
            </a:r>
            <a:endParaRPr b="1" i="0" sz="1400" u="none" cap="none" strike="noStrike">
              <a:solidFill>
                <a:srgbClr val="000000"/>
              </a:solidFill>
              <a:latin typeface="Roboto"/>
              <a:ea typeface="Roboto"/>
              <a:cs typeface="Roboto"/>
              <a:sym typeface="Roboto"/>
            </a:endParaRPr>
          </a:p>
        </p:txBody>
      </p:sp>
      <p:sp>
        <p:nvSpPr>
          <p:cNvPr id="227" name="Google Shape;227;p24"/>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Explanation</a:t>
            </a:r>
            <a:r>
              <a:rPr b="1" i="0" lang="en-GB" sz="2000" u="none" cap="none" strike="noStrike">
                <a:solidFill>
                  <a:srgbClr val="8182EF"/>
                </a:solidFill>
                <a:latin typeface="Roboto"/>
                <a:ea typeface="Roboto"/>
                <a:cs typeface="Roboto"/>
                <a:sym typeface="Roboto"/>
              </a:rPr>
              <a:t>: 0</a:t>
            </a:r>
            <a:r>
              <a:rPr b="1" lang="en-GB" sz="2000">
                <a:solidFill>
                  <a:srgbClr val="8182EF"/>
                </a:solidFill>
                <a:latin typeface="Roboto"/>
                <a:ea typeface="Roboto"/>
                <a:cs typeface="Roboto"/>
                <a:sym typeface="Roboto"/>
              </a:rPr>
              <a:t>7</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2f98b8bb203_0_98"/>
          <p:cNvSpPr txBox="1"/>
          <p:nvPr/>
        </p:nvSpPr>
        <p:spPr>
          <a:xfrm>
            <a:off x="3501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03</a:t>
            </a:r>
            <a:endParaRPr b="0" i="0" sz="2000" u="none" cap="none" strike="noStrike">
              <a:solidFill>
                <a:schemeClr val="lt1"/>
              </a:solidFill>
              <a:latin typeface="Roboto"/>
              <a:ea typeface="Roboto"/>
              <a:cs typeface="Roboto"/>
              <a:sym typeface="Roboto"/>
            </a:endParaRPr>
          </a:p>
        </p:txBody>
      </p:sp>
      <p:sp>
        <p:nvSpPr>
          <p:cNvPr id="233" name="Google Shape;233;g2f98b8bb203_0_98"/>
          <p:cNvSpPr txBox="1"/>
          <p:nvPr/>
        </p:nvSpPr>
        <p:spPr>
          <a:xfrm>
            <a:off x="720000" y="149825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400"/>
              <a:buFont typeface="Arial"/>
              <a:buNone/>
            </a:pPr>
            <a:r>
              <a:rPr lang="en-GB" sz="1600">
                <a:solidFill>
                  <a:schemeClr val="dk1"/>
                </a:solidFill>
                <a:latin typeface="Roboto"/>
                <a:ea typeface="Roboto"/>
                <a:cs typeface="Roboto"/>
                <a:sym typeface="Roboto"/>
              </a:rPr>
              <a:t>What did you understand from the passage that the survivors of the accident ?</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Helped one another to overcome the tragedy that had affected them all.</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Were mostly young men but women, children and the elderly stood little chance.</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helped save hundreds of lives.</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are still suffering from severe post-traumatic stress disorder.</a:t>
            </a:r>
            <a:endParaRPr sz="1600">
              <a:solidFill>
                <a:schemeClr val="dk1"/>
              </a:solidFill>
              <a:latin typeface="Roboto"/>
              <a:ea typeface="Roboto"/>
              <a:cs typeface="Roboto"/>
              <a:sym typeface="Roboto"/>
            </a:endParaRPr>
          </a:p>
        </p:txBody>
      </p:sp>
      <p:sp>
        <p:nvSpPr>
          <p:cNvPr id="234" name="Google Shape;234;g2f98b8bb203_0_9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Answer:B  </a:t>
            </a:r>
            <a:endParaRPr b="1" i="0" sz="1400" u="none" cap="none" strike="noStrike">
              <a:solidFill>
                <a:srgbClr val="000000"/>
              </a:solidFill>
              <a:latin typeface="Roboto"/>
              <a:ea typeface="Roboto"/>
              <a:cs typeface="Roboto"/>
              <a:sym typeface="Roboto"/>
            </a:endParaRPr>
          </a:p>
        </p:txBody>
      </p:sp>
      <p:sp>
        <p:nvSpPr>
          <p:cNvPr id="235" name="Google Shape;235;g2f98b8bb203_0_98"/>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a:t>
            </a:r>
            <a:r>
              <a:rPr b="1" lang="en-GB" sz="2000">
                <a:solidFill>
                  <a:srgbClr val="8182EF"/>
                </a:solidFill>
                <a:latin typeface="Roboto"/>
                <a:ea typeface="Roboto"/>
                <a:cs typeface="Roboto"/>
                <a:sym typeface="Roboto"/>
              </a:rPr>
              <a:t>8</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9" name="Shape 239"/>
        <p:cNvGrpSpPr/>
        <p:nvPr/>
      </p:nvGrpSpPr>
      <p:grpSpPr>
        <a:xfrm>
          <a:off x="0" y="0"/>
          <a:ext cx="0" cy="0"/>
          <a:chOff x="0" y="0"/>
          <a:chExt cx="0" cy="0"/>
        </a:xfrm>
      </p:grpSpPr>
      <p:sp>
        <p:nvSpPr>
          <p:cNvPr id="240" name="Google Shape;240;p26"/>
          <p:cNvSpPr txBox="1"/>
          <p:nvPr/>
        </p:nvSpPr>
        <p:spPr>
          <a:xfrm>
            <a:off x="350100" y="947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 07</a:t>
            </a:r>
            <a:endParaRPr b="0" i="0" sz="2000" u="none" cap="none" strike="noStrike">
              <a:solidFill>
                <a:schemeClr val="lt1"/>
              </a:solidFill>
              <a:latin typeface="Roboto"/>
              <a:ea typeface="Roboto"/>
              <a:cs typeface="Roboto"/>
              <a:sym typeface="Roboto"/>
            </a:endParaRPr>
          </a:p>
        </p:txBody>
      </p:sp>
      <p:sp>
        <p:nvSpPr>
          <p:cNvPr id="241" name="Google Shape;241;p26"/>
          <p:cNvSpPr txBox="1"/>
          <p:nvPr/>
        </p:nvSpPr>
        <p:spPr>
          <a:xfrm>
            <a:off x="673225" y="150195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0" i="0" lang="en-GB" sz="1400" u="none" cap="none" strike="noStrike">
                <a:solidFill>
                  <a:schemeClr val="dk1"/>
                </a:solidFill>
                <a:latin typeface="Roboto"/>
                <a:ea typeface="Roboto"/>
                <a:cs typeface="Roboto"/>
                <a:sym typeface="Roboto"/>
              </a:rPr>
              <a:t>However, there were an unpleasant number of questions about why the Estonia sank and why so many survivors were men in the prime of life, while most of the dead were women, children and the elderly.</a:t>
            </a:r>
            <a:endParaRPr b="0" i="0" sz="1200" u="none" cap="none" strike="noStrike">
              <a:solidFill>
                <a:schemeClr val="dk1"/>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42" name="Google Shape;242;p2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a:t>
            </a:r>
            <a:r>
              <a:rPr b="1" i="0" lang="en-GB" sz="1400" u="none" cap="none" strike="noStrike">
                <a:solidFill>
                  <a:srgbClr val="000000"/>
                </a:solidFill>
                <a:latin typeface="Roboto"/>
                <a:ea typeface="Roboto"/>
                <a:cs typeface="Roboto"/>
                <a:sym typeface="Roboto"/>
              </a:rPr>
              <a:t>B</a:t>
            </a:r>
            <a:endParaRPr b="1" i="0" sz="1400" u="none" cap="none" strike="noStrike">
              <a:solidFill>
                <a:srgbClr val="000000"/>
              </a:solidFill>
              <a:latin typeface="Roboto"/>
              <a:ea typeface="Roboto"/>
              <a:cs typeface="Roboto"/>
              <a:sym typeface="Roboto"/>
            </a:endParaRPr>
          </a:p>
        </p:txBody>
      </p:sp>
      <p:sp>
        <p:nvSpPr>
          <p:cNvPr id="243" name="Google Shape;243;p26"/>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Explanation</a:t>
            </a:r>
            <a:r>
              <a:rPr b="1" i="0" lang="en-GB" sz="2000" u="none" cap="none" strike="noStrike">
                <a:solidFill>
                  <a:srgbClr val="8182EF"/>
                </a:solidFill>
                <a:latin typeface="Roboto"/>
                <a:ea typeface="Roboto"/>
                <a:cs typeface="Roboto"/>
                <a:sym typeface="Roboto"/>
              </a:rPr>
              <a:t>: 0</a:t>
            </a:r>
            <a:r>
              <a:rPr b="1" lang="en-GB" sz="2000">
                <a:solidFill>
                  <a:srgbClr val="8182EF"/>
                </a:solidFill>
                <a:latin typeface="Roboto"/>
                <a:ea typeface="Roboto"/>
                <a:cs typeface="Roboto"/>
                <a:sym typeface="Roboto"/>
              </a:rPr>
              <a:t>8</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f98b8bb203_0_105"/>
          <p:cNvSpPr txBox="1"/>
          <p:nvPr/>
        </p:nvSpPr>
        <p:spPr>
          <a:xfrm>
            <a:off x="3501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03</a:t>
            </a:r>
            <a:endParaRPr b="0" i="0" sz="2000" u="none" cap="none" strike="noStrike">
              <a:solidFill>
                <a:schemeClr val="lt1"/>
              </a:solidFill>
              <a:latin typeface="Roboto"/>
              <a:ea typeface="Roboto"/>
              <a:cs typeface="Roboto"/>
              <a:sym typeface="Roboto"/>
            </a:endParaRPr>
          </a:p>
        </p:txBody>
      </p:sp>
      <p:sp>
        <p:nvSpPr>
          <p:cNvPr id="249" name="Google Shape;249;g2f98b8bb203_0_105"/>
          <p:cNvSpPr txBox="1"/>
          <p:nvPr/>
        </p:nvSpPr>
        <p:spPr>
          <a:xfrm>
            <a:off x="720000" y="149825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sz="1600">
                <a:solidFill>
                  <a:schemeClr val="dk1"/>
                </a:solidFill>
                <a:latin typeface="Roboto"/>
                <a:ea typeface="Roboto"/>
                <a:cs typeface="Roboto"/>
                <a:sym typeface="Roboto"/>
              </a:rPr>
              <a:t>What did you understand from  the passage, when the Estonia sank?</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There were only 139 passengers on board</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Few of the passengers were asleep</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There were enough lifeboats for the number of people on board</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All the passengers had already moved out into the open decks</a:t>
            </a:r>
            <a:endParaRPr sz="1600">
              <a:solidFill>
                <a:schemeClr val="dk1"/>
              </a:solidFill>
              <a:latin typeface="Roboto"/>
              <a:ea typeface="Roboto"/>
              <a:cs typeface="Roboto"/>
              <a:sym typeface="Roboto"/>
            </a:endParaRPr>
          </a:p>
        </p:txBody>
      </p:sp>
      <p:sp>
        <p:nvSpPr>
          <p:cNvPr id="250" name="Google Shape;250;g2f98b8bb203_0_10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a:t>
            </a:r>
            <a:r>
              <a:rPr b="1" lang="en-GB">
                <a:latin typeface="Roboto"/>
                <a:ea typeface="Roboto"/>
                <a:cs typeface="Roboto"/>
                <a:sym typeface="Roboto"/>
              </a:rPr>
              <a:t>C</a:t>
            </a:r>
            <a:endParaRPr b="1" i="0" sz="1400" u="none" cap="none" strike="noStrike">
              <a:solidFill>
                <a:srgbClr val="000000"/>
              </a:solidFill>
              <a:latin typeface="Roboto"/>
              <a:ea typeface="Roboto"/>
              <a:cs typeface="Roboto"/>
              <a:sym typeface="Roboto"/>
            </a:endParaRPr>
          </a:p>
        </p:txBody>
      </p:sp>
      <p:sp>
        <p:nvSpPr>
          <p:cNvPr id="251" name="Google Shape;251;g2f98b8bb203_0_105"/>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a:t>
            </a:r>
            <a:r>
              <a:rPr b="1" lang="en-GB" sz="2000">
                <a:solidFill>
                  <a:srgbClr val="8182EF"/>
                </a:solidFill>
                <a:latin typeface="Roboto"/>
                <a:ea typeface="Roboto"/>
                <a:cs typeface="Roboto"/>
                <a:sym typeface="Roboto"/>
              </a:rPr>
              <a:t>9</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13c4c7df502_0_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Topic Name</a:t>
            </a:r>
            <a:endParaRPr b="0" i="0" sz="2000" u="none" cap="none" strike="noStrike">
              <a:solidFill>
                <a:schemeClr val="lt1"/>
              </a:solidFill>
              <a:latin typeface="Roboto"/>
              <a:ea typeface="Roboto"/>
              <a:cs typeface="Roboto"/>
              <a:sym typeface="Roboto"/>
            </a:endParaRPr>
          </a:p>
        </p:txBody>
      </p:sp>
      <p:sp>
        <p:nvSpPr>
          <p:cNvPr id="74" name="Google Shape;74;g13c4c7df502_0_1"/>
          <p:cNvSpPr txBox="1"/>
          <p:nvPr/>
        </p:nvSpPr>
        <p:spPr>
          <a:xfrm>
            <a:off x="165050" y="819663"/>
            <a:ext cx="8749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457200" lvl="0" marL="45720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457200" lvl="0" marL="45720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a:t>
            </a:r>
            <a:r>
              <a:rPr b="1" i="0" lang="en-GB" sz="2600" u="none" cap="none" strike="noStrike">
                <a:solidFill>
                  <a:srgbClr val="000000"/>
                </a:solidFill>
                <a:latin typeface="Roboto"/>
                <a:ea typeface="Roboto"/>
                <a:cs typeface="Roboto"/>
                <a:sym typeface="Roboto"/>
              </a:rPr>
              <a:t>TEST TIME ON READING COMPREHENSION:</a:t>
            </a:r>
            <a:r>
              <a:rPr b="1" i="0" lang="en-GB" sz="3600" u="none" cap="none" strike="noStrike">
                <a:solidFill>
                  <a:srgbClr val="000000"/>
                </a:solidFill>
                <a:latin typeface="Roboto"/>
                <a:ea typeface="Roboto"/>
                <a:cs typeface="Roboto"/>
                <a:sym typeface="Roboto"/>
              </a:rPr>
              <a:t> </a:t>
            </a:r>
            <a:endParaRPr b="1" i="0" sz="3600" u="none" cap="none" strike="noStrike">
              <a:solidFill>
                <a:srgbClr val="000000"/>
              </a:solidFill>
              <a:latin typeface="Roboto"/>
              <a:ea typeface="Roboto"/>
              <a:cs typeface="Roboto"/>
              <a:sym typeface="Roboto"/>
            </a:endParaRPr>
          </a:p>
          <a:p>
            <a:pPr indent="-457200" lvl="0" marL="457200" marR="0" rtl="0" algn="l">
              <a:lnSpc>
                <a:spcPct val="100000"/>
              </a:lnSpc>
              <a:spcBef>
                <a:spcPts val="0"/>
              </a:spcBef>
              <a:spcAft>
                <a:spcPts val="0"/>
              </a:spcAft>
              <a:buClr>
                <a:srgbClr val="000000"/>
              </a:buClr>
              <a:buSzPts val="1400"/>
              <a:buFont typeface="Arial"/>
              <a:buNone/>
            </a:pPr>
            <a:r>
              <a:t/>
            </a:r>
            <a:endParaRPr b="1" i="0" sz="3600" u="none" cap="none" strike="noStrike">
              <a:solidFill>
                <a:srgbClr val="000000"/>
              </a:solidFill>
              <a:latin typeface="Roboto"/>
              <a:ea typeface="Roboto"/>
              <a:cs typeface="Roboto"/>
              <a:sym typeface="Roboto"/>
            </a:endParaRPr>
          </a:p>
          <a:p>
            <a:pPr indent="-457200" lvl="0" marL="457200" marR="0" rtl="0" algn="l">
              <a:lnSpc>
                <a:spcPct val="100000"/>
              </a:lnSpc>
              <a:spcBef>
                <a:spcPts val="0"/>
              </a:spcBef>
              <a:spcAft>
                <a:spcPts val="0"/>
              </a:spcAft>
              <a:buClr>
                <a:srgbClr val="000000"/>
              </a:buClr>
              <a:buSzPts val="1400"/>
              <a:buFont typeface="Arial"/>
              <a:buNone/>
            </a:pPr>
            <a:r>
              <a:rPr b="1" i="0" lang="en-GB" sz="2500" u="none" cap="none" strike="noStrike">
                <a:solidFill>
                  <a:srgbClr val="000000"/>
                </a:solidFill>
                <a:latin typeface="Roboto"/>
                <a:ea typeface="Roboto"/>
                <a:cs typeface="Roboto"/>
                <a:sym typeface="Roboto"/>
              </a:rPr>
              <a:t>        URL:</a:t>
            </a:r>
            <a:r>
              <a:rPr b="1" i="0" lang="en-GB" sz="3100" u="none" cap="none" strike="noStrike">
                <a:solidFill>
                  <a:srgbClr val="000000"/>
                </a:solidFill>
                <a:latin typeface="Roboto"/>
                <a:ea typeface="Roboto"/>
                <a:cs typeface="Roboto"/>
                <a:sym typeface="Roboto"/>
              </a:rPr>
              <a:t> </a:t>
            </a:r>
            <a:r>
              <a:rPr b="0" i="0" lang="en-GB" sz="1400" u="none" cap="none" strike="noStrike">
                <a:solidFill>
                  <a:schemeClr val="dk1"/>
                </a:solidFill>
                <a:latin typeface="Roboto"/>
                <a:ea typeface="Roboto"/>
                <a:cs typeface="Roboto"/>
                <a:sym typeface="Roboto"/>
              </a:rPr>
              <a:t> </a:t>
            </a:r>
            <a:r>
              <a:rPr b="0" i="0" lang="en-GB" sz="2300" u="sng" cap="none" strike="noStrike">
                <a:solidFill>
                  <a:schemeClr val="hlink"/>
                </a:solidFill>
                <a:latin typeface="Roboto"/>
                <a:ea typeface="Roboto"/>
                <a:cs typeface="Roboto"/>
                <a:sym typeface="Roboto"/>
                <a:hlinkClick r:id="rId3"/>
              </a:rPr>
              <a:t>https://forms.gle/KAAoYG5hQs65tnom7</a:t>
            </a:r>
            <a:endParaRPr b="0" i="0" sz="2300" u="none" cap="none" strike="noStrike">
              <a:solidFill>
                <a:schemeClr val="dk1"/>
              </a:solidFill>
              <a:latin typeface="Roboto"/>
              <a:ea typeface="Roboto"/>
              <a:cs typeface="Roboto"/>
              <a:sym typeface="Roboto"/>
            </a:endParaRPr>
          </a:p>
          <a:p>
            <a:pPr indent="-45720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457200" lvl="0" marL="457200" marR="0" rtl="0" algn="l">
              <a:lnSpc>
                <a:spcPct val="100000"/>
              </a:lnSpc>
              <a:spcBef>
                <a:spcPts val="0"/>
              </a:spcBef>
              <a:spcAft>
                <a:spcPts val="0"/>
              </a:spcAft>
              <a:buClr>
                <a:srgbClr val="000000"/>
              </a:buClr>
              <a:buSzPts val="1400"/>
              <a:buFont typeface="Arial"/>
              <a:buNone/>
            </a:pPr>
            <a:r>
              <a:t/>
            </a:r>
            <a:endParaRPr b="0" i="0" sz="2800" u="none" cap="none" strike="noStrike">
              <a:solidFill>
                <a:srgbClr val="000000"/>
              </a:solidFill>
              <a:latin typeface="Roboto"/>
              <a:ea typeface="Roboto"/>
              <a:cs typeface="Roboto"/>
              <a:sym typeface="Roboto"/>
            </a:endParaRPr>
          </a:p>
          <a:p>
            <a:pPr indent="-457200" lvl="0" marL="457200" marR="0" rtl="0" algn="l">
              <a:lnSpc>
                <a:spcPct val="100000"/>
              </a:lnSpc>
              <a:spcBef>
                <a:spcPts val="0"/>
              </a:spcBef>
              <a:spcAft>
                <a:spcPts val="0"/>
              </a:spcAft>
              <a:buClr>
                <a:srgbClr val="000000"/>
              </a:buClr>
              <a:buSzPts val="1400"/>
              <a:buFont typeface="Arial"/>
              <a:buNone/>
            </a:pPr>
            <a:r>
              <a:t/>
            </a:r>
            <a:endParaRPr b="0" i="0" sz="28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GB" sz="2300" u="none" cap="none" strike="noStrike">
                <a:solidFill>
                  <a:srgbClr val="000000"/>
                </a:solidFill>
                <a:latin typeface="Roboto"/>
                <a:ea typeface="Roboto"/>
                <a:cs typeface="Roboto"/>
                <a:sym typeface="Roboto"/>
              </a:rPr>
              <a:t>         </a:t>
            </a:r>
            <a:r>
              <a:rPr b="1" i="0" lang="en-GB" sz="2400" u="none" cap="none" strike="noStrike">
                <a:solidFill>
                  <a:srgbClr val="000000"/>
                </a:solidFill>
                <a:latin typeface="Roboto"/>
                <a:ea typeface="Roboto"/>
                <a:cs typeface="Roboto"/>
                <a:sym typeface="Roboto"/>
              </a:rPr>
              <a:t>QR CODE:</a:t>
            </a:r>
            <a:endParaRPr b="1" i="0" sz="2400" u="none" cap="none" strike="noStrike">
              <a:solidFill>
                <a:srgbClr val="000000"/>
              </a:solidFill>
              <a:latin typeface="Roboto"/>
              <a:ea typeface="Roboto"/>
              <a:cs typeface="Roboto"/>
              <a:sym typeface="Roboto"/>
            </a:endParaRPr>
          </a:p>
          <a:p>
            <a:pPr indent="-457200" lvl="0" marL="457200" marR="0" rtl="0" algn="l">
              <a:lnSpc>
                <a:spcPct val="100000"/>
              </a:lnSpc>
              <a:spcBef>
                <a:spcPts val="0"/>
              </a:spcBef>
              <a:spcAft>
                <a:spcPts val="0"/>
              </a:spcAft>
              <a:buClr>
                <a:srgbClr val="000000"/>
              </a:buClr>
              <a:buSzPts val="1400"/>
              <a:buFont typeface="Arial"/>
              <a:buNone/>
            </a:pPr>
            <a:r>
              <a:t/>
            </a:r>
            <a:endParaRPr b="0" i="0" sz="2300" u="none" cap="none" strike="noStrike">
              <a:solidFill>
                <a:srgbClr val="000000"/>
              </a:solidFill>
              <a:latin typeface="Roboto"/>
              <a:ea typeface="Roboto"/>
              <a:cs typeface="Roboto"/>
              <a:sym typeface="Roboto"/>
            </a:endParaRPr>
          </a:p>
          <a:p>
            <a:pPr indent="-457200" lvl="0" marL="457200" marR="0" rtl="0" algn="l">
              <a:lnSpc>
                <a:spcPct val="100000"/>
              </a:lnSpc>
              <a:spcBef>
                <a:spcPts val="0"/>
              </a:spcBef>
              <a:spcAft>
                <a:spcPts val="0"/>
              </a:spcAft>
              <a:buClr>
                <a:srgbClr val="000000"/>
              </a:buClr>
              <a:buSzPts val="1400"/>
              <a:buFont typeface="Arial"/>
              <a:buNone/>
            </a:pPr>
            <a:r>
              <a:t/>
            </a:r>
            <a:endParaRPr b="1" i="0" sz="3100" u="none" cap="none" strike="noStrike">
              <a:solidFill>
                <a:srgbClr val="000000"/>
              </a:solidFill>
              <a:latin typeface="Roboto"/>
              <a:ea typeface="Roboto"/>
              <a:cs typeface="Roboto"/>
              <a:sym typeface="Roboto"/>
            </a:endParaRPr>
          </a:p>
        </p:txBody>
      </p:sp>
      <p:pic>
        <p:nvPicPr>
          <p:cNvPr id="75" name="Google Shape;75;g13c4c7df502_0_1"/>
          <p:cNvPicPr preferRelativeResize="0"/>
          <p:nvPr/>
        </p:nvPicPr>
        <p:blipFill rotWithShape="1">
          <a:blip r:embed="rId4">
            <a:alphaModFix/>
          </a:blip>
          <a:srcRect b="0" l="0" r="0" t="0"/>
          <a:stretch/>
        </p:blipFill>
        <p:spPr>
          <a:xfrm>
            <a:off x="2833275" y="2949500"/>
            <a:ext cx="2368324" cy="1932475"/>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4"/>
                                        </p:tgtEl>
                                        <p:attrNameLst>
                                          <p:attrName>style.visibility</p:attrName>
                                        </p:attrNameLst>
                                      </p:cBhvr>
                                      <p:to>
                                        <p:strVal val="visible"/>
                                      </p:to>
                                    </p:set>
                                    <p:anim calcmode="lin" valueType="num">
                                      <p:cBhvr additive="base">
                                        <p:cTn dur="1000"/>
                                        <p:tgtEl>
                                          <p:spTgt spid="7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5" name="Shape 255"/>
        <p:cNvGrpSpPr/>
        <p:nvPr/>
      </p:nvGrpSpPr>
      <p:grpSpPr>
        <a:xfrm>
          <a:off x="0" y="0"/>
          <a:ext cx="0" cy="0"/>
          <a:chOff x="0" y="0"/>
          <a:chExt cx="0" cy="0"/>
        </a:xfrm>
      </p:grpSpPr>
      <p:sp>
        <p:nvSpPr>
          <p:cNvPr id="256" name="Google Shape;256;p28"/>
          <p:cNvSpPr txBox="1"/>
          <p:nvPr/>
        </p:nvSpPr>
        <p:spPr>
          <a:xfrm>
            <a:off x="350100" y="75670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 08</a:t>
            </a:r>
            <a:endParaRPr b="0" i="0" sz="2000" u="none" cap="none" strike="noStrike">
              <a:solidFill>
                <a:schemeClr val="lt1"/>
              </a:solidFill>
              <a:latin typeface="Roboto"/>
              <a:ea typeface="Roboto"/>
              <a:cs typeface="Roboto"/>
              <a:sym typeface="Roboto"/>
            </a:endParaRPr>
          </a:p>
        </p:txBody>
      </p:sp>
      <p:sp>
        <p:nvSpPr>
          <p:cNvPr id="257" name="Google Shape;257;p28"/>
          <p:cNvSpPr txBox="1"/>
          <p:nvPr/>
        </p:nvSpPr>
        <p:spPr>
          <a:xfrm>
            <a:off x="720000" y="150195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0" i="0" lang="en-GB" sz="1400" u="none" cap="none" strike="noStrike">
                <a:solidFill>
                  <a:schemeClr val="dk1"/>
                </a:solidFill>
                <a:latin typeface="Roboto"/>
                <a:ea typeface="Roboto"/>
                <a:cs typeface="Roboto"/>
                <a:sym typeface="Roboto"/>
              </a:rPr>
              <a:t>Naval architects never claim that a ship is unsinkable, but the sinking of the passenger-and-car ferry Estonia in the Baltic surely should have never have happened. It was well designed and carefully maintained. It carried the proper number of lifeboats.</a:t>
            </a:r>
            <a:endParaRPr b="0" i="0" sz="1400" u="none" cap="none" strike="noStrike">
              <a:solidFill>
                <a:srgbClr val="000000"/>
              </a:solidFill>
              <a:latin typeface="Roboto"/>
              <a:ea typeface="Roboto"/>
              <a:cs typeface="Roboto"/>
              <a:sym typeface="Roboto"/>
            </a:endParaRPr>
          </a:p>
        </p:txBody>
      </p:sp>
      <p:sp>
        <p:nvSpPr>
          <p:cNvPr id="258" name="Google Shape;258;p2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C </a:t>
            </a:r>
            <a:endParaRPr b="1" i="0" sz="1400" u="none" cap="none" strike="noStrike">
              <a:solidFill>
                <a:srgbClr val="000000"/>
              </a:solidFill>
              <a:latin typeface="Roboto"/>
              <a:ea typeface="Roboto"/>
              <a:cs typeface="Roboto"/>
              <a:sym typeface="Roboto"/>
            </a:endParaRPr>
          </a:p>
        </p:txBody>
      </p:sp>
      <p:sp>
        <p:nvSpPr>
          <p:cNvPr id="259" name="Google Shape;259;p28"/>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Explanation</a:t>
            </a:r>
            <a:r>
              <a:rPr b="1" i="0" lang="en-GB" sz="2000" u="none" cap="none" strike="noStrike">
                <a:solidFill>
                  <a:srgbClr val="8182EF"/>
                </a:solidFill>
                <a:latin typeface="Roboto"/>
                <a:ea typeface="Roboto"/>
                <a:cs typeface="Roboto"/>
                <a:sym typeface="Roboto"/>
              </a:rPr>
              <a:t>: 0</a:t>
            </a:r>
            <a:r>
              <a:rPr b="1" lang="en-GB" sz="2000">
                <a:solidFill>
                  <a:srgbClr val="8182EF"/>
                </a:solidFill>
                <a:latin typeface="Roboto"/>
                <a:ea typeface="Roboto"/>
                <a:cs typeface="Roboto"/>
                <a:sym typeface="Roboto"/>
              </a:rPr>
              <a:t>9</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f98b8bb203_0_37"/>
          <p:cNvSpPr txBox="1"/>
          <p:nvPr/>
        </p:nvSpPr>
        <p:spPr>
          <a:xfrm>
            <a:off x="466675" y="711400"/>
            <a:ext cx="75498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just">
              <a:lnSpc>
                <a:spcPct val="150000"/>
              </a:lnSpc>
              <a:spcBef>
                <a:spcPts val="0"/>
              </a:spcBef>
              <a:spcAft>
                <a:spcPts val="0"/>
              </a:spcAft>
              <a:buClr>
                <a:schemeClr val="dk1"/>
              </a:buClr>
              <a:buSzPts val="1400"/>
              <a:buFont typeface="Arial"/>
              <a:buNone/>
            </a:pPr>
            <a:r>
              <a:rPr lang="en-GB" sz="1600">
                <a:solidFill>
                  <a:schemeClr val="dk1"/>
                </a:solidFill>
                <a:latin typeface="Roboto"/>
                <a:ea typeface="Roboto"/>
                <a:cs typeface="Roboto"/>
                <a:sym typeface="Roboto"/>
              </a:rPr>
              <a:t>READ THE FOLLOWING PARAGRAPH AND ANSWER THE QUESTIONS:</a:t>
            </a:r>
            <a:endParaRPr sz="1600">
              <a:solidFill>
                <a:schemeClr val="dk1"/>
              </a:solidFill>
              <a:latin typeface="Roboto"/>
              <a:ea typeface="Roboto"/>
              <a:cs typeface="Roboto"/>
              <a:sym typeface="Roboto"/>
            </a:endParaRPr>
          </a:p>
          <a:p>
            <a:pPr indent="0" lvl="0" marL="0" rtl="0" algn="just">
              <a:lnSpc>
                <a:spcPct val="150000"/>
              </a:lnSpc>
              <a:spcBef>
                <a:spcPts val="800"/>
              </a:spcBef>
              <a:spcAft>
                <a:spcPts val="0"/>
              </a:spcAft>
              <a:buClr>
                <a:schemeClr val="dk1"/>
              </a:buClr>
              <a:buSzPts val="1400"/>
              <a:buFont typeface="Arial"/>
              <a:buNone/>
            </a:pPr>
            <a:r>
              <a:rPr lang="en-GB" sz="1600">
                <a:solidFill>
                  <a:schemeClr val="dk1"/>
                </a:solidFill>
                <a:latin typeface="Roboto"/>
                <a:ea typeface="Roboto"/>
                <a:cs typeface="Roboto"/>
                <a:sym typeface="Roboto"/>
              </a:rPr>
              <a:t>Opera refers to a dramatic art form, originating in Europe, in which the emotional content is conveyed to the audience as much through music, both vocal and instrumental, as it is through the lyrics. By contrast, in musical theater an actor's dramatic performance is primary, and the music plays a lesser role. The drama in opera is presented using the primary elements of theater such as scenery, costumes, and acting. However, the words of the opera, or libretto, are sung rather than spoken. The singers are accompanied by a musical ensemble ranging from a small instrumental ensemble to a full symphonic orchestra.</a:t>
            </a:r>
            <a:endParaRPr sz="1600">
              <a:solidFill>
                <a:schemeClr val="dk1"/>
              </a:solidFill>
              <a:latin typeface="Roboto"/>
              <a:ea typeface="Roboto"/>
              <a:cs typeface="Roboto"/>
              <a:sym typeface="Roboto"/>
            </a:endParaRPr>
          </a:p>
        </p:txBody>
      </p:sp>
      <p:sp>
        <p:nvSpPr>
          <p:cNvPr id="265" name="Google Shape;265;g2f98b8bb203_0_37"/>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 </a:t>
            </a:r>
            <a:endParaRPr b="1"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f98b8bb203_0_119"/>
          <p:cNvSpPr txBox="1"/>
          <p:nvPr/>
        </p:nvSpPr>
        <p:spPr>
          <a:xfrm>
            <a:off x="3501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03</a:t>
            </a:r>
            <a:endParaRPr b="0" i="0" sz="2000" u="none" cap="none" strike="noStrike">
              <a:solidFill>
                <a:schemeClr val="lt1"/>
              </a:solidFill>
              <a:latin typeface="Roboto"/>
              <a:ea typeface="Roboto"/>
              <a:cs typeface="Roboto"/>
              <a:sym typeface="Roboto"/>
            </a:endParaRPr>
          </a:p>
        </p:txBody>
      </p:sp>
      <p:sp>
        <p:nvSpPr>
          <p:cNvPr id="271" name="Google Shape;271;g2f98b8bb203_0_119"/>
          <p:cNvSpPr txBox="1"/>
          <p:nvPr/>
        </p:nvSpPr>
        <p:spPr>
          <a:xfrm>
            <a:off x="720000" y="149825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400"/>
              <a:buFont typeface="Arial"/>
              <a:buNone/>
            </a:pPr>
            <a:r>
              <a:rPr lang="en-GB" sz="1600">
                <a:solidFill>
                  <a:schemeClr val="dk1"/>
                </a:solidFill>
                <a:latin typeface="Roboto"/>
                <a:ea typeface="Roboto"/>
                <a:cs typeface="Roboto"/>
                <a:sym typeface="Roboto"/>
              </a:rPr>
              <a:t>READ THE FOLLOWING PARAGRAPH AND ANSWER THE QUESTIONS:</a:t>
            </a:r>
            <a:endParaRPr sz="16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400"/>
              <a:buFont typeface="Arial"/>
              <a:buNone/>
            </a:pPr>
            <a:r>
              <a:rPr lang="en-GB" sz="1600">
                <a:solidFill>
                  <a:schemeClr val="dk1"/>
                </a:solidFill>
                <a:latin typeface="Roboto"/>
                <a:ea typeface="Roboto"/>
                <a:cs typeface="Roboto"/>
                <a:sym typeface="Roboto"/>
              </a:rPr>
              <a:t> What is pointed out in the reading that opera?</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Has developed under the influence of musical theater</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Is a drama sung with the accompaniment of an orchestra</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Is not a high-budget production</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Is often performed in Europe</a:t>
            </a:r>
            <a:endParaRPr sz="1600">
              <a:solidFill>
                <a:schemeClr val="dk1"/>
              </a:solidFill>
              <a:latin typeface="Roboto"/>
              <a:ea typeface="Roboto"/>
              <a:cs typeface="Roboto"/>
              <a:sym typeface="Roboto"/>
            </a:endParaRPr>
          </a:p>
        </p:txBody>
      </p:sp>
      <p:sp>
        <p:nvSpPr>
          <p:cNvPr id="272" name="Google Shape;272;g2f98b8bb203_0_119"/>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a:t>
            </a:r>
            <a:r>
              <a:rPr b="1" lang="en-GB">
                <a:latin typeface="Roboto"/>
                <a:ea typeface="Roboto"/>
                <a:cs typeface="Roboto"/>
                <a:sym typeface="Roboto"/>
              </a:rPr>
              <a:t>B</a:t>
            </a:r>
            <a:endParaRPr b="1" i="0" sz="1400" u="none" cap="none" strike="noStrike">
              <a:solidFill>
                <a:srgbClr val="000000"/>
              </a:solidFill>
              <a:latin typeface="Roboto"/>
              <a:ea typeface="Roboto"/>
              <a:cs typeface="Roboto"/>
              <a:sym typeface="Roboto"/>
            </a:endParaRPr>
          </a:p>
        </p:txBody>
      </p:sp>
      <p:sp>
        <p:nvSpPr>
          <p:cNvPr id="273" name="Google Shape;273;g2f98b8bb203_0_119"/>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a:t>
            </a:r>
            <a:r>
              <a:rPr b="1" lang="en-GB" sz="2000">
                <a:solidFill>
                  <a:srgbClr val="8182EF"/>
                </a:solidFill>
                <a:latin typeface="Roboto"/>
                <a:ea typeface="Roboto"/>
                <a:cs typeface="Roboto"/>
                <a:sym typeface="Roboto"/>
              </a:rPr>
              <a:t>10</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7" name="Shape 277"/>
        <p:cNvGrpSpPr/>
        <p:nvPr/>
      </p:nvGrpSpPr>
      <p:grpSpPr>
        <a:xfrm>
          <a:off x="0" y="0"/>
          <a:ext cx="0" cy="0"/>
          <a:chOff x="0" y="0"/>
          <a:chExt cx="0" cy="0"/>
        </a:xfrm>
      </p:grpSpPr>
      <p:sp>
        <p:nvSpPr>
          <p:cNvPr id="278" name="Google Shape;278;p31"/>
          <p:cNvSpPr txBox="1"/>
          <p:nvPr/>
        </p:nvSpPr>
        <p:spPr>
          <a:xfrm>
            <a:off x="3501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 09</a:t>
            </a:r>
            <a:endParaRPr b="0" i="0" sz="2000" u="none" cap="none" strike="noStrike">
              <a:solidFill>
                <a:schemeClr val="lt1"/>
              </a:solidFill>
              <a:latin typeface="Roboto"/>
              <a:ea typeface="Roboto"/>
              <a:cs typeface="Roboto"/>
              <a:sym typeface="Roboto"/>
            </a:endParaRPr>
          </a:p>
        </p:txBody>
      </p:sp>
      <p:sp>
        <p:nvSpPr>
          <p:cNvPr id="279" name="Google Shape;279;p31"/>
          <p:cNvSpPr txBox="1"/>
          <p:nvPr/>
        </p:nvSpPr>
        <p:spPr>
          <a:xfrm>
            <a:off x="720000" y="13821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0" i="0" lang="en-GB" sz="1400" u="none" cap="none" strike="noStrike">
                <a:solidFill>
                  <a:schemeClr val="dk1"/>
                </a:solidFill>
                <a:latin typeface="Roboto"/>
                <a:ea typeface="Roboto"/>
                <a:cs typeface="Roboto"/>
                <a:sym typeface="Roboto"/>
              </a:rPr>
              <a:t>The drama in opera is presented using the primary elements of theater such as scenery, costumes, and acting.</a:t>
            </a:r>
            <a:endParaRPr b="0" i="0" sz="1400" u="none" cap="none" strike="noStrike">
              <a:solidFill>
                <a:srgbClr val="000000"/>
              </a:solidFill>
              <a:latin typeface="Roboto"/>
              <a:ea typeface="Roboto"/>
              <a:cs typeface="Roboto"/>
              <a:sym typeface="Roboto"/>
            </a:endParaRPr>
          </a:p>
        </p:txBody>
      </p:sp>
      <p:sp>
        <p:nvSpPr>
          <p:cNvPr id="280" name="Google Shape;280;p31"/>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B</a:t>
            </a:r>
            <a:endParaRPr b="1" i="0" sz="1400" u="none" cap="none" strike="noStrike">
              <a:solidFill>
                <a:srgbClr val="000000"/>
              </a:solidFill>
              <a:latin typeface="Roboto"/>
              <a:ea typeface="Roboto"/>
              <a:cs typeface="Roboto"/>
              <a:sym typeface="Roboto"/>
            </a:endParaRPr>
          </a:p>
        </p:txBody>
      </p:sp>
      <p:sp>
        <p:nvSpPr>
          <p:cNvPr id="281" name="Google Shape;281;p31"/>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Explanation</a:t>
            </a:r>
            <a:r>
              <a:rPr b="1" i="0" lang="en-GB" sz="2000" u="none" cap="none" strike="noStrike">
                <a:solidFill>
                  <a:srgbClr val="8182EF"/>
                </a:solidFill>
                <a:latin typeface="Roboto"/>
                <a:ea typeface="Roboto"/>
                <a:cs typeface="Roboto"/>
                <a:sym typeface="Roboto"/>
              </a:rPr>
              <a:t>: </a:t>
            </a:r>
            <a:r>
              <a:rPr b="1" lang="en-GB" sz="2000">
                <a:solidFill>
                  <a:srgbClr val="8182EF"/>
                </a:solidFill>
                <a:latin typeface="Roboto"/>
                <a:ea typeface="Roboto"/>
                <a:cs typeface="Roboto"/>
                <a:sym typeface="Roboto"/>
              </a:rPr>
              <a:t>10</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f98b8bb203_0_126"/>
          <p:cNvSpPr txBox="1"/>
          <p:nvPr/>
        </p:nvSpPr>
        <p:spPr>
          <a:xfrm>
            <a:off x="3501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03</a:t>
            </a:r>
            <a:endParaRPr b="0" i="0" sz="2000" u="none" cap="none" strike="noStrike">
              <a:solidFill>
                <a:schemeClr val="lt1"/>
              </a:solidFill>
              <a:latin typeface="Roboto"/>
              <a:ea typeface="Roboto"/>
              <a:cs typeface="Roboto"/>
              <a:sym typeface="Roboto"/>
            </a:endParaRPr>
          </a:p>
        </p:txBody>
      </p:sp>
      <p:sp>
        <p:nvSpPr>
          <p:cNvPr id="287" name="Google Shape;287;g2f98b8bb203_0_126"/>
          <p:cNvSpPr txBox="1"/>
          <p:nvPr/>
        </p:nvSpPr>
        <p:spPr>
          <a:xfrm>
            <a:off x="720000" y="149825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400"/>
              <a:buFont typeface="Arial"/>
              <a:buNone/>
            </a:pPr>
            <a:r>
              <a:rPr lang="en-GB" sz="1600">
                <a:solidFill>
                  <a:schemeClr val="dk1"/>
                </a:solidFill>
                <a:latin typeface="Roboto"/>
                <a:ea typeface="Roboto"/>
                <a:cs typeface="Roboto"/>
                <a:sym typeface="Roboto"/>
              </a:rPr>
              <a:t>What can we understand from the reading?</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People are captivated more by opera than musical theater.</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Drama in opera is more important than the music.</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Orchestras in operas can vary considerably in size.</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Musical theater relies above all on music.</a:t>
            </a:r>
            <a:endParaRPr sz="1600">
              <a:solidFill>
                <a:schemeClr val="dk1"/>
              </a:solidFill>
              <a:latin typeface="Roboto"/>
              <a:ea typeface="Roboto"/>
              <a:cs typeface="Roboto"/>
              <a:sym typeface="Roboto"/>
            </a:endParaRPr>
          </a:p>
        </p:txBody>
      </p:sp>
      <p:sp>
        <p:nvSpPr>
          <p:cNvPr id="288" name="Google Shape;288;g2f98b8bb203_0_12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a:t>
            </a:r>
            <a:r>
              <a:rPr b="1" lang="en-GB">
                <a:latin typeface="Roboto"/>
                <a:ea typeface="Roboto"/>
                <a:cs typeface="Roboto"/>
                <a:sym typeface="Roboto"/>
              </a:rPr>
              <a:t>C</a:t>
            </a:r>
            <a:endParaRPr b="1" i="0" sz="1400" u="none" cap="none" strike="noStrike">
              <a:solidFill>
                <a:srgbClr val="000000"/>
              </a:solidFill>
              <a:latin typeface="Roboto"/>
              <a:ea typeface="Roboto"/>
              <a:cs typeface="Roboto"/>
              <a:sym typeface="Roboto"/>
            </a:endParaRPr>
          </a:p>
        </p:txBody>
      </p:sp>
      <p:sp>
        <p:nvSpPr>
          <p:cNvPr id="289" name="Google Shape;289;g2f98b8bb203_0_126"/>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a:t>
            </a:r>
            <a:r>
              <a:rPr b="1" lang="en-GB" sz="2000">
                <a:solidFill>
                  <a:srgbClr val="8182EF"/>
                </a:solidFill>
                <a:latin typeface="Roboto"/>
                <a:ea typeface="Roboto"/>
                <a:cs typeface="Roboto"/>
                <a:sym typeface="Roboto"/>
              </a:rPr>
              <a:t>1</a:t>
            </a:r>
            <a:r>
              <a:rPr b="1" lang="en-GB" sz="2000">
                <a:solidFill>
                  <a:srgbClr val="8182EF"/>
                </a:solidFill>
                <a:latin typeface="Roboto"/>
                <a:ea typeface="Roboto"/>
                <a:cs typeface="Roboto"/>
                <a:sym typeface="Roboto"/>
              </a:rPr>
              <a:t>1</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3" name="Shape 293"/>
        <p:cNvGrpSpPr/>
        <p:nvPr/>
      </p:nvGrpSpPr>
      <p:grpSpPr>
        <a:xfrm>
          <a:off x="0" y="0"/>
          <a:ext cx="0" cy="0"/>
          <a:chOff x="0" y="0"/>
          <a:chExt cx="0" cy="0"/>
        </a:xfrm>
      </p:grpSpPr>
      <p:sp>
        <p:nvSpPr>
          <p:cNvPr id="294" name="Google Shape;294;p33"/>
          <p:cNvSpPr txBox="1"/>
          <p:nvPr/>
        </p:nvSpPr>
        <p:spPr>
          <a:xfrm>
            <a:off x="350100" y="905788"/>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 10</a:t>
            </a:r>
            <a:endParaRPr b="0" i="0" sz="2000" u="none" cap="none" strike="noStrike">
              <a:solidFill>
                <a:schemeClr val="lt1"/>
              </a:solidFill>
              <a:latin typeface="Roboto"/>
              <a:ea typeface="Roboto"/>
              <a:cs typeface="Roboto"/>
              <a:sym typeface="Roboto"/>
            </a:endParaRPr>
          </a:p>
        </p:txBody>
      </p:sp>
      <p:sp>
        <p:nvSpPr>
          <p:cNvPr id="295" name="Google Shape;295;p33"/>
          <p:cNvSpPr txBox="1"/>
          <p:nvPr/>
        </p:nvSpPr>
        <p:spPr>
          <a:xfrm>
            <a:off x="720000" y="1578025"/>
            <a:ext cx="72675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0" i="0" lang="en-GB" sz="1400" u="none" cap="none" strike="noStrike">
                <a:solidFill>
                  <a:schemeClr val="dk1"/>
                </a:solidFill>
                <a:latin typeface="Roboto"/>
                <a:ea typeface="Roboto"/>
                <a:cs typeface="Roboto"/>
                <a:sym typeface="Roboto"/>
              </a:rPr>
              <a:t>The singers are accompanied by a musical ensemble ranging from a small instrumental ensemble to a full symphonic orchestra.</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96" name="Google Shape;296;p33"/>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C</a:t>
            </a:r>
            <a:endParaRPr b="1" i="0" sz="1400" u="none" cap="none" strike="noStrike">
              <a:solidFill>
                <a:srgbClr val="000000"/>
              </a:solidFill>
              <a:latin typeface="Roboto"/>
              <a:ea typeface="Roboto"/>
              <a:cs typeface="Roboto"/>
              <a:sym typeface="Roboto"/>
            </a:endParaRPr>
          </a:p>
        </p:txBody>
      </p:sp>
      <p:sp>
        <p:nvSpPr>
          <p:cNvPr id="297" name="Google Shape;297;p33"/>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Explanation</a:t>
            </a:r>
            <a:r>
              <a:rPr b="1" i="0" lang="en-GB" sz="2000" u="none" cap="none" strike="noStrike">
                <a:solidFill>
                  <a:srgbClr val="8182EF"/>
                </a:solidFill>
                <a:latin typeface="Roboto"/>
                <a:ea typeface="Roboto"/>
                <a:cs typeface="Roboto"/>
                <a:sym typeface="Roboto"/>
              </a:rPr>
              <a:t>: </a:t>
            </a:r>
            <a:r>
              <a:rPr b="1" lang="en-GB" sz="2000">
                <a:solidFill>
                  <a:srgbClr val="8182EF"/>
                </a:solidFill>
                <a:latin typeface="Roboto"/>
                <a:ea typeface="Roboto"/>
                <a:cs typeface="Roboto"/>
                <a:sym typeface="Roboto"/>
              </a:rPr>
              <a:t>1</a:t>
            </a:r>
            <a:r>
              <a:rPr b="1" lang="en-GB" sz="2000">
                <a:solidFill>
                  <a:srgbClr val="8182EF"/>
                </a:solidFill>
                <a:latin typeface="Roboto"/>
                <a:ea typeface="Roboto"/>
                <a:cs typeface="Roboto"/>
                <a:sym typeface="Roboto"/>
              </a:rPr>
              <a:t>1</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2f98b8bb203_0_133"/>
          <p:cNvSpPr txBox="1"/>
          <p:nvPr/>
        </p:nvSpPr>
        <p:spPr>
          <a:xfrm>
            <a:off x="3501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03</a:t>
            </a:r>
            <a:endParaRPr b="0" i="0" sz="2000" u="none" cap="none" strike="noStrike">
              <a:solidFill>
                <a:schemeClr val="lt1"/>
              </a:solidFill>
              <a:latin typeface="Roboto"/>
              <a:ea typeface="Roboto"/>
              <a:cs typeface="Roboto"/>
              <a:sym typeface="Roboto"/>
            </a:endParaRPr>
          </a:p>
        </p:txBody>
      </p:sp>
      <p:sp>
        <p:nvSpPr>
          <p:cNvPr id="303" name="Google Shape;303;g2f98b8bb203_0_133"/>
          <p:cNvSpPr txBox="1"/>
          <p:nvPr/>
        </p:nvSpPr>
        <p:spPr>
          <a:xfrm>
            <a:off x="720000" y="149825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400"/>
              <a:buFont typeface="Arial"/>
              <a:buNone/>
            </a:pPr>
            <a:r>
              <a:rPr lang="en-GB" sz="1600">
                <a:solidFill>
                  <a:schemeClr val="dk1"/>
                </a:solidFill>
                <a:latin typeface="Roboto"/>
                <a:ea typeface="Roboto"/>
                <a:cs typeface="Roboto"/>
                <a:sym typeface="Roboto"/>
              </a:rPr>
              <a:t>What is stated in the reading the paragraph?</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Acting and costumes are secondary to music in musical theater</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Many people find musical theater more captivating than opera</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Music in musical theater is not as important as it is in opera</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An opera requires a huge orchestra as well as a large choir</a:t>
            </a:r>
            <a:endParaRPr sz="1600">
              <a:solidFill>
                <a:schemeClr val="dk1"/>
              </a:solidFill>
              <a:latin typeface="Roboto"/>
              <a:ea typeface="Roboto"/>
              <a:cs typeface="Roboto"/>
              <a:sym typeface="Roboto"/>
            </a:endParaRPr>
          </a:p>
        </p:txBody>
      </p:sp>
      <p:sp>
        <p:nvSpPr>
          <p:cNvPr id="304" name="Google Shape;304;g2f98b8bb203_0_133"/>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a:t>
            </a:r>
            <a:r>
              <a:rPr b="1" lang="en-GB">
                <a:latin typeface="Roboto"/>
                <a:ea typeface="Roboto"/>
                <a:cs typeface="Roboto"/>
                <a:sym typeface="Roboto"/>
              </a:rPr>
              <a:t>C</a:t>
            </a:r>
            <a:endParaRPr b="1" i="0" sz="1400" u="none" cap="none" strike="noStrike">
              <a:solidFill>
                <a:srgbClr val="000000"/>
              </a:solidFill>
              <a:latin typeface="Roboto"/>
              <a:ea typeface="Roboto"/>
              <a:cs typeface="Roboto"/>
              <a:sym typeface="Roboto"/>
            </a:endParaRPr>
          </a:p>
        </p:txBody>
      </p:sp>
      <p:sp>
        <p:nvSpPr>
          <p:cNvPr id="305" name="Google Shape;305;g2f98b8bb203_0_133"/>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a:t>
            </a:r>
            <a:r>
              <a:rPr b="1" lang="en-GB" sz="2000">
                <a:solidFill>
                  <a:srgbClr val="8182EF"/>
                </a:solidFill>
                <a:latin typeface="Roboto"/>
                <a:ea typeface="Roboto"/>
                <a:cs typeface="Roboto"/>
                <a:sym typeface="Roboto"/>
              </a:rPr>
              <a:t>12</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9" name="Shape 309"/>
        <p:cNvGrpSpPr/>
        <p:nvPr/>
      </p:nvGrpSpPr>
      <p:grpSpPr>
        <a:xfrm>
          <a:off x="0" y="0"/>
          <a:ext cx="0" cy="0"/>
          <a:chOff x="0" y="0"/>
          <a:chExt cx="0" cy="0"/>
        </a:xfrm>
      </p:grpSpPr>
      <p:sp>
        <p:nvSpPr>
          <p:cNvPr id="310" name="Google Shape;310;p35"/>
          <p:cNvSpPr txBox="1"/>
          <p:nvPr/>
        </p:nvSpPr>
        <p:spPr>
          <a:xfrm>
            <a:off x="350100" y="8090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 11</a:t>
            </a:r>
            <a:endParaRPr b="0" i="0" sz="2000" u="none" cap="none" strike="noStrike">
              <a:solidFill>
                <a:schemeClr val="lt1"/>
              </a:solidFill>
              <a:latin typeface="Roboto"/>
              <a:ea typeface="Roboto"/>
              <a:cs typeface="Roboto"/>
              <a:sym typeface="Roboto"/>
            </a:endParaRPr>
          </a:p>
        </p:txBody>
      </p:sp>
      <p:sp>
        <p:nvSpPr>
          <p:cNvPr id="311" name="Google Shape;311;p35"/>
          <p:cNvSpPr txBox="1"/>
          <p:nvPr/>
        </p:nvSpPr>
        <p:spPr>
          <a:xfrm>
            <a:off x="720000" y="1450975"/>
            <a:ext cx="72075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0" i="0" lang="en-GB" sz="1400" u="none" cap="none" strike="noStrike">
                <a:solidFill>
                  <a:schemeClr val="dk1"/>
                </a:solidFill>
                <a:latin typeface="Roboto"/>
                <a:ea typeface="Roboto"/>
                <a:cs typeface="Roboto"/>
                <a:sym typeface="Roboto"/>
              </a:rPr>
              <a:t>By contrast, in musical theater an actor's dramatic performance is primary, and the music plays a lesser role. The drama in opera is presented using the primary elements of theater such as scenery, costumes, and acting.</a:t>
            </a:r>
            <a:endParaRPr b="0" i="0" sz="1400" u="none" cap="none" strike="noStrike">
              <a:solidFill>
                <a:srgbClr val="000000"/>
              </a:solidFill>
              <a:latin typeface="Roboto"/>
              <a:ea typeface="Roboto"/>
              <a:cs typeface="Roboto"/>
              <a:sym typeface="Roboto"/>
            </a:endParaRPr>
          </a:p>
        </p:txBody>
      </p:sp>
      <p:sp>
        <p:nvSpPr>
          <p:cNvPr id="312" name="Google Shape;312;p3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C</a:t>
            </a:r>
            <a:endParaRPr b="1" i="0" sz="1400" u="none" cap="none" strike="noStrike">
              <a:solidFill>
                <a:srgbClr val="000000"/>
              </a:solidFill>
              <a:latin typeface="Roboto"/>
              <a:ea typeface="Roboto"/>
              <a:cs typeface="Roboto"/>
              <a:sym typeface="Roboto"/>
            </a:endParaRPr>
          </a:p>
        </p:txBody>
      </p:sp>
      <p:sp>
        <p:nvSpPr>
          <p:cNvPr id="313" name="Google Shape;313;p35"/>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Explanation</a:t>
            </a:r>
            <a:r>
              <a:rPr b="1" i="0" lang="en-GB" sz="2000" u="none" cap="none" strike="noStrike">
                <a:solidFill>
                  <a:srgbClr val="8182EF"/>
                </a:solidFill>
                <a:latin typeface="Roboto"/>
                <a:ea typeface="Roboto"/>
                <a:cs typeface="Roboto"/>
                <a:sym typeface="Roboto"/>
              </a:rPr>
              <a:t>: </a:t>
            </a:r>
            <a:r>
              <a:rPr b="1" lang="en-GB" sz="2000">
                <a:solidFill>
                  <a:srgbClr val="8182EF"/>
                </a:solidFill>
                <a:latin typeface="Roboto"/>
                <a:ea typeface="Roboto"/>
                <a:cs typeface="Roboto"/>
                <a:sym typeface="Roboto"/>
              </a:rPr>
              <a:t>12</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2f98b8bb203_0_45"/>
          <p:cNvSpPr txBox="1"/>
          <p:nvPr/>
        </p:nvSpPr>
        <p:spPr>
          <a:xfrm>
            <a:off x="466675" y="711400"/>
            <a:ext cx="75498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400"/>
              <a:buFont typeface="Arial"/>
              <a:buNone/>
            </a:pPr>
            <a:r>
              <a:rPr lang="en-GB" sz="1600">
                <a:solidFill>
                  <a:schemeClr val="dk1"/>
                </a:solidFill>
                <a:latin typeface="Roboto"/>
                <a:ea typeface="Roboto"/>
                <a:cs typeface="Roboto"/>
                <a:sym typeface="Roboto"/>
              </a:rPr>
              <a:t>READ THE FOLLOWING PARAGRAPH AND ANSWER THE QUESTIONS:</a:t>
            </a:r>
            <a:endParaRPr sz="1600">
              <a:solidFill>
                <a:schemeClr val="dk1"/>
              </a:solidFill>
              <a:latin typeface="Roboto"/>
              <a:ea typeface="Roboto"/>
              <a:cs typeface="Roboto"/>
              <a:sym typeface="Roboto"/>
            </a:endParaRPr>
          </a:p>
          <a:p>
            <a:pPr indent="0" lvl="0" marL="0" rtl="0" algn="l">
              <a:lnSpc>
                <a:spcPct val="150000"/>
              </a:lnSpc>
              <a:spcBef>
                <a:spcPts val="800"/>
              </a:spcBef>
              <a:spcAft>
                <a:spcPts val="0"/>
              </a:spcAft>
              <a:buClr>
                <a:schemeClr val="dk1"/>
              </a:buClr>
              <a:buSzPts val="1400"/>
              <a:buFont typeface="Arial"/>
              <a:buNone/>
            </a:pPr>
            <a:r>
              <a:rPr lang="en-GB" sz="1600">
                <a:solidFill>
                  <a:schemeClr val="dk1"/>
                </a:solidFill>
                <a:latin typeface="Roboto"/>
                <a:ea typeface="Roboto"/>
                <a:cs typeface="Roboto"/>
                <a:sym typeface="Roboto"/>
              </a:rPr>
              <a:t>Next week I am on vacation. While I am on vacation, I will work on two projects. </a:t>
            </a:r>
            <a:endParaRPr sz="16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400"/>
              <a:buFont typeface="Arial"/>
              <a:buNone/>
            </a:pPr>
            <a:r>
              <a:rPr lang="en-GB" sz="1600">
                <a:solidFill>
                  <a:schemeClr val="dk1"/>
                </a:solidFill>
                <a:latin typeface="Roboto"/>
                <a:ea typeface="Roboto"/>
                <a:cs typeface="Roboto"/>
                <a:sym typeface="Roboto"/>
              </a:rPr>
              <a:t>First, I will fix the washing machine. The washing machine has been broken for two weeks. To fix it, I will need three tools: a screwdriver, a wrench, and a clamp. It will take one day to fix the washing machine. </a:t>
            </a:r>
            <a:endParaRPr sz="16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400"/>
              <a:buFont typeface="Arial"/>
              <a:buNone/>
            </a:pPr>
            <a:r>
              <a:rPr lang="en-GB" sz="1600">
                <a:solidFill>
                  <a:schemeClr val="dk1"/>
                </a:solidFill>
                <a:latin typeface="Roboto"/>
                <a:ea typeface="Roboto"/>
                <a:cs typeface="Roboto"/>
                <a:sym typeface="Roboto"/>
              </a:rPr>
              <a:t>Next, I will fix our back porch. This is a bigger project. It will probably take about two days to fix the back porch, and will require a screwdriver, a hammer, nails, and a saw. My vacation starts on Monday. I have a lot of work to do, but hopefully I can relax after I finish my work</a:t>
            </a:r>
            <a:endParaRPr sz="1600">
              <a:solidFill>
                <a:schemeClr val="dk1"/>
              </a:solidFill>
              <a:latin typeface="Roboto"/>
              <a:ea typeface="Roboto"/>
              <a:cs typeface="Roboto"/>
              <a:sym typeface="Roboto"/>
            </a:endParaRPr>
          </a:p>
        </p:txBody>
      </p:sp>
      <p:sp>
        <p:nvSpPr>
          <p:cNvPr id="319" name="Google Shape;319;g2f98b8bb203_0_4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 </a:t>
            </a:r>
            <a:endParaRPr b="1"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2f98b8bb203_0_147"/>
          <p:cNvSpPr txBox="1"/>
          <p:nvPr/>
        </p:nvSpPr>
        <p:spPr>
          <a:xfrm>
            <a:off x="3501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03</a:t>
            </a:r>
            <a:endParaRPr b="0" i="0" sz="2000" u="none" cap="none" strike="noStrike">
              <a:solidFill>
                <a:schemeClr val="lt1"/>
              </a:solidFill>
              <a:latin typeface="Roboto"/>
              <a:ea typeface="Roboto"/>
              <a:cs typeface="Roboto"/>
              <a:sym typeface="Roboto"/>
            </a:endParaRPr>
          </a:p>
        </p:txBody>
      </p:sp>
      <p:sp>
        <p:nvSpPr>
          <p:cNvPr id="325" name="Google Shape;325;g2f98b8bb203_0_147"/>
          <p:cNvSpPr txBox="1"/>
          <p:nvPr/>
        </p:nvSpPr>
        <p:spPr>
          <a:xfrm>
            <a:off x="720000" y="149825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400"/>
              <a:buFont typeface="Arial"/>
              <a:buNone/>
            </a:pPr>
            <a:r>
              <a:rPr lang="en-GB" sz="1600">
                <a:solidFill>
                  <a:schemeClr val="dk1"/>
                </a:solidFill>
                <a:latin typeface="Roboto"/>
                <a:ea typeface="Roboto"/>
                <a:cs typeface="Roboto"/>
                <a:sym typeface="Roboto"/>
              </a:rPr>
              <a:t>READ THE FOLLOWING PARAGRAPH AND ANSWER THE QUESTIONS:</a:t>
            </a:r>
            <a:endParaRPr sz="1600">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400"/>
              <a:buFont typeface="Arial"/>
              <a:buNone/>
            </a:pPr>
            <a:r>
              <a:rPr lang="en-GB" sz="1600">
                <a:solidFill>
                  <a:schemeClr val="dk1"/>
                </a:solidFill>
                <a:latin typeface="Roboto"/>
                <a:ea typeface="Roboto"/>
                <a:cs typeface="Roboto"/>
                <a:sym typeface="Roboto"/>
              </a:rPr>
              <a:t>As used in paragraph  what does require mean? </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Need</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Use</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Find</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buy</a:t>
            </a:r>
            <a:endParaRPr sz="1600">
              <a:solidFill>
                <a:schemeClr val="dk1"/>
              </a:solidFill>
              <a:latin typeface="Roboto"/>
              <a:ea typeface="Roboto"/>
              <a:cs typeface="Roboto"/>
              <a:sym typeface="Roboto"/>
            </a:endParaRPr>
          </a:p>
        </p:txBody>
      </p:sp>
      <p:sp>
        <p:nvSpPr>
          <p:cNvPr id="326" name="Google Shape;326;g2f98b8bb203_0_147"/>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a:t>
            </a:r>
            <a:r>
              <a:rPr b="1" lang="en-GB">
                <a:latin typeface="Roboto"/>
                <a:ea typeface="Roboto"/>
                <a:cs typeface="Roboto"/>
                <a:sym typeface="Roboto"/>
              </a:rPr>
              <a:t>A</a:t>
            </a:r>
            <a:endParaRPr b="1" i="0" sz="1400" u="none" cap="none" strike="noStrike">
              <a:solidFill>
                <a:srgbClr val="000000"/>
              </a:solidFill>
              <a:latin typeface="Roboto"/>
              <a:ea typeface="Roboto"/>
              <a:cs typeface="Roboto"/>
              <a:sym typeface="Roboto"/>
            </a:endParaRPr>
          </a:p>
        </p:txBody>
      </p:sp>
      <p:sp>
        <p:nvSpPr>
          <p:cNvPr id="327" name="Google Shape;327;g2f98b8bb203_0_147"/>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a:t>
            </a:r>
            <a:r>
              <a:rPr b="1" lang="en-GB" sz="2000">
                <a:solidFill>
                  <a:srgbClr val="8182EF"/>
                </a:solidFill>
                <a:latin typeface="Roboto"/>
                <a:ea typeface="Roboto"/>
                <a:cs typeface="Roboto"/>
                <a:sym typeface="Roboto"/>
              </a:rPr>
              <a:t>13</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Topic Name</a:t>
            </a:r>
            <a:endParaRPr b="0" i="0" sz="2000" u="none" cap="none" strike="noStrike">
              <a:solidFill>
                <a:schemeClr val="lt1"/>
              </a:solidFill>
              <a:latin typeface="Roboto"/>
              <a:ea typeface="Roboto"/>
              <a:cs typeface="Roboto"/>
              <a:sym typeface="Roboto"/>
            </a:endParaRPr>
          </a:p>
        </p:txBody>
      </p:sp>
      <p:sp>
        <p:nvSpPr>
          <p:cNvPr id="81" name="Google Shape;81;p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457200" lvl="0" marL="45720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457200" lvl="0" marL="45720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457200" lvl="0" marL="45720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457200" lvl="0" marL="45720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457200" lvl="0" marL="457200" marR="0" rtl="0" algn="l">
              <a:lnSpc>
                <a:spcPct val="100000"/>
              </a:lnSpc>
              <a:spcBef>
                <a:spcPts val="800"/>
              </a:spcBef>
              <a:spcAft>
                <a:spcPts val="80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a:t>
            </a:r>
            <a:r>
              <a:rPr b="1" i="0" lang="en-GB" sz="1800" u="none" cap="none" strike="noStrike">
                <a:solidFill>
                  <a:srgbClr val="000000"/>
                </a:solidFill>
                <a:latin typeface="Roboto"/>
                <a:ea typeface="Roboto"/>
                <a:cs typeface="Roboto"/>
                <a:sym typeface="Roboto"/>
              </a:rPr>
              <a:t>What is reading comprehension?</a:t>
            </a:r>
            <a:endParaRPr b="1" i="0" sz="18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1"/>
                                        </p:tgtEl>
                                        <p:attrNameLst>
                                          <p:attrName>style.visibility</p:attrName>
                                        </p:attrNameLst>
                                      </p:cBhvr>
                                      <p:to>
                                        <p:strVal val="visible"/>
                                      </p:to>
                                    </p:set>
                                    <p:anim calcmode="lin" valueType="num">
                                      <p:cBhvr additive="base">
                                        <p:cTn dur="1000"/>
                                        <p:tgtEl>
                                          <p:spTgt spid="8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1" name="Shape 331"/>
        <p:cNvGrpSpPr/>
        <p:nvPr/>
      </p:nvGrpSpPr>
      <p:grpSpPr>
        <a:xfrm>
          <a:off x="0" y="0"/>
          <a:ext cx="0" cy="0"/>
          <a:chOff x="0" y="0"/>
          <a:chExt cx="0" cy="0"/>
        </a:xfrm>
      </p:grpSpPr>
      <p:sp>
        <p:nvSpPr>
          <p:cNvPr id="332" name="Google Shape;332;p38"/>
          <p:cNvSpPr txBox="1"/>
          <p:nvPr/>
        </p:nvSpPr>
        <p:spPr>
          <a:xfrm>
            <a:off x="350100" y="842263"/>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 12</a:t>
            </a:r>
            <a:endParaRPr b="0" i="0" sz="2000" u="none" cap="none" strike="noStrike">
              <a:solidFill>
                <a:schemeClr val="lt1"/>
              </a:solidFill>
              <a:latin typeface="Roboto"/>
              <a:ea typeface="Roboto"/>
              <a:cs typeface="Roboto"/>
              <a:sym typeface="Roboto"/>
            </a:endParaRPr>
          </a:p>
        </p:txBody>
      </p:sp>
      <p:sp>
        <p:nvSpPr>
          <p:cNvPr id="333" name="Google Shape;333;p38"/>
          <p:cNvSpPr txBox="1"/>
          <p:nvPr/>
        </p:nvSpPr>
        <p:spPr>
          <a:xfrm>
            <a:off x="805475" y="14509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Need represents to be able to or support to complete a work , he did not mention anything about buying materials .</a:t>
            </a:r>
            <a:endParaRPr b="0" i="0" sz="1400" u="none" cap="none" strike="noStrike">
              <a:solidFill>
                <a:srgbClr val="000000"/>
              </a:solidFill>
              <a:latin typeface="Roboto"/>
              <a:ea typeface="Roboto"/>
              <a:cs typeface="Roboto"/>
              <a:sym typeface="Roboto"/>
            </a:endParaRPr>
          </a:p>
        </p:txBody>
      </p:sp>
      <p:sp>
        <p:nvSpPr>
          <p:cNvPr id="334" name="Google Shape;334;p3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A</a:t>
            </a:r>
            <a:endParaRPr b="1" i="0" sz="1400" u="none" cap="none" strike="noStrike">
              <a:solidFill>
                <a:srgbClr val="000000"/>
              </a:solidFill>
              <a:latin typeface="Roboto"/>
              <a:ea typeface="Roboto"/>
              <a:cs typeface="Roboto"/>
              <a:sym typeface="Roboto"/>
            </a:endParaRPr>
          </a:p>
        </p:txBody>
      </p:sp>
      <p:sp>
        <p:nvSpPr>
          <p:cNvPr id="335" name="Google Shape;335;p38"/>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Explanation</a:t>
            </a:r>
            <a:r>
              <a:rPr b="1" i="0" lang="en-GB" sz="2000" u="none" cap="none" strike="noStrike">
                <a:solidFill>
                  <a:srgbClr val="8182EF"/>
                </a:solidFill>
                <a:latin typeface="Roboto"/>
                <a:ea typeface="Roboto"/>
                <a:cs typeface="Roboto"/>
                <a:sym typeface="Roboto"/>
              </a:rPr>
              <a:t>: </a:t>
            </a:r>
            <a:r>
              <a:rPr b="1" lang="en-GB" sz="2000">
                <a:solidFill>
                  <a:srgbClr val="8182EF"/>
                </a:solidFill>
                <a:latin typeface="Roboto"/>
                <a:ea typeface="Roboto"/>
                <a:cs typeface="Roboto"/>
                <a:sym typeface="Roboto"/>
              </a:rPr>
              <a:t>13</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2f98b8bb203_0_154"/>
          <p:cNvSpPr txBox="1"/>
          <p:nvPr/>
        </p:nvSpPr>
        <p:spPr>
          <a:xfrm>
            <a:off x="3501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03</a:t>
            </a:r>
            <a:endParaRPr b="0" i="0" sz="2000" u="none" cap="none" strike="noStrike">
              <a:solidFill>
                <a:schemeClr val="lt1"/>
              </a:solidFill>
              <a:latin typeface="Roboto"/>
              <a:ea typeface="Roboto"/>
              <a:cs typeface="Roboto"/>
              <a:sym typeface="Roboto"/>
            </a:endParaRPr>
          </a:p>
        </p:txBody>
      </p:sp>
      <p:sp>
        <p:nvSpPr>
          <p:cNvPr id="341" name="Google Shape;341;g2f98b8bb203_0_154"/>
          <p:cNvSpPr txBox="1"/>
          <p:nvPr/>
        </p:nvSpPr>
        <p:spPr>
          <a:xfrm>
            <a:off x="720000" y="149825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GB" sz="1600">
                <a:solidFill>
                  <a:schemeClr val="dk1"/>
                </a:solidFill>
                <a:latin typeface="Roboto"/>
                <a:ea typeface="Roboto"/>
                <a:cs typeface="Roboto"/>
                <a:sym typeface="Roboto"/>
              </a:rPr>
              <a:t>Which of the following tools does the author not need to fix the back porch? </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A screwdriver</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A wench</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A nail</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Saw</a:t>
            </a:r>
            <a:endParaRPr sz="1600">
              <a:solidFill>
                <a:schemeClr val="dk1"/>
              </a:solidFill>
              <a:latin typeface="Roboto"/>
              <a:ea typeface="Roboto"/>
              <a:cs typeface="Roboto"/>
              <a:sym typeface="Roboto"/>
            </a:endParaRPr>
          </a:p>
        </p:txBody>
      </p:sp>
      <p:sp>
        <p:nvSpPr>
          <p:cNvPr id="342" name="Google Shape;342;g2f98b8bb203_0_15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a:t>
            </a:r>
            <a:r>
              <a:rPr b="1" lang="en-GB">
                <a:latin typeface="Roboto"/>
                <a:ea typeface="Roboto"/>
                <a:cs typeface="Roboto"/>
                <a:sym typeface="Roboto"/>
              </a:rPr>
              <a:t>B</a:t>
            </a:r>
            <a:endParaRPr b="1" i="0" sz="1400" u="none" cap="none" strike="noStrike">
              <a:solidFill>
                <a:srgbClr val="000000"/>
              </a:solidFill>
              <a:latin typeface="Roboto"/>
              <a:ea typeface="Roboto"/>
              <a:cs typeface="Roboto"/>
              <a:sym typeface="Roboto"/>
            </a:endParaRPr>
          </a:p>
        </p:txBody>
      </p:sp>
      <p:sp>
        <p:nvSpPr>
          <p:cNvPr id="343" name="Google Shape;343;g2f98b8bb203_0_154"/>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a:t>
            </a:r>
            <a:r>
              <a:rPr b="1" lang="en-GB" sz="2000">
                <a:solidFill>
                  <a:srgbClr val="8182EF"/>
                </a:solidFill>
                <a:latin typeface="Roboto"/>
                <a:ea typeface="Roboto"/>
                <a:cs typeface="Roboto"/>
                <a:sym typeface="Roboto"/>
              </a:rPr>
              <a:t>14</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7" name="Shape 347"/>
        <p:cNvGrpSpPr/>
        <p:nvPr/>
      </p:nvGrpSpPr>
      <p:grpSpPr>
        <a:xfrm>
          <a:off x="0" y="0"/>
          <a:ext cx="0" cy="0"/>
          <a:chOff x="0" y="0"/>
          <a:chExt cx="0" cy="0"/>
        </a:xfrm>
      </p:grpSpPr>
      <p:sp>
        <p:nvSpPr>
          <p:cNvPr id="348" name="Google Shape;348;p40"/>
          <p:cNvSpPr txBox="1"/>
          <p:nvPr/>
        </p:nvSpPr>
        <p:spPr>
          <a:xfrm>
            <a:off x="780125" y="1450975"/>
            <a:ext cx="72435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0" i="0" lang="en-GB" sz="1400" u="none" cap="none" strike="noStrike">
                <a:solidFill>
                  <a:srgbClr val="000000"/>
                </a:solidFill>
                <a:latin typeface="Roboto"/>
                <a:ea typeface="Roboto"/>
                <a:cs typeface="Roboto"/>
                <a:sym typeface="Roboto"/>
              </a:rPr>
              <a:t>It will probably take about two days to fix the back porch, and will require a screwdriver, a hammer, nails, and a saw.</a:t>
            </a:r>
            <a:endParaRPr b="0" i="0" sz="1400" u="none" cap="none" strike="noStrike">
              <a:solidFill>
                <a:srgbClr val="000000"/>
              </a:solidFill>
              <a:latin typeface="Roboto"/>
              <a:ea typeface="Roboto"/>
              <a:cs typeface="Roboto"/>
              <a:sym typeface="Roboto"/>
            </a:endParaRPr>
          </a:p>
        </p:txBody>
      </p:sp>
      <p:sp>
        <p:nvSpPr>
          <p:cNvPr id="349" name="Google Shape;349;p4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B</a:t>
            </a:r>
            <a:endParaRPr b="1" i="0" sz="1400" u="none" cap="none" strike="noStrike">
              <a:solidFill>
                <a:srgbClr val="000000"/>
              </a:solidFill>
              <a:latin typeface="Roboto"/>
              <a:ea typeface="Roboto"/>
              <a:cs typeface="Roboto"/>
              <a:sym typeface="Roboto"/>
            </a:endParaRPr>
          </a:p>
        </p:txBody>
      </p:sp>
      <p:sp>
        <p:nvSpPr>
          <p:cNvPr id="350" name="Google Shape;350;p40"/>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Explanation</a:t>
            </a:r>
            <a:r>
              <a:rPr b="1" i="0" lang="en-GB" sz="2000" u="none" cap="none" strike="noStrike">
                <a:solidFill>
                  <a:srgbClr val="8182EF"/>
                </a:solidFill>
                <a:latin typeface="Roboto"/>
                <a:ea typeface="Roboto"/>
                <a:cs typeface="Roboto"/>
                <a:sym typeface="Roboto"/>
              </a:rPr>
              <a:t>: </a:t>
            </a:r>
            <a:r>
              <a:rPr b="1" lang="en-GB" sz="2000">
                <a:solidFill>
                  <a:srgbClr val="8182EF"/>
                </a:solidFill>
                <a:latin typeface="Roboto"/>
                <a:ea typeface="Roboto"/>
                <a:cs typeface="Roboto"/>
                <a:sym typeface="Roboto"/>
              </a:rPr>
              <a:t>14</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2f98b8bb203_0_161"/>
          <p:cNvSpPr txBox="1"/>
          <p:nvPr/>
        </p:nvSpPr>
        <p:spPr>
          <a:xfrm>
            <a:off x="3501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03</a:t>
            </a:r>
            <a:endParaRPr b="0" i="0" sz="2000" u="none" cap="none" strike="noStrike">
              <a:solidFill>
                <a:schemeClr val="lt1"/>
              </a:solidFill>
              <a:latin typeface="Roboto"/>
              <a:ea typeface="Roboto"/>
              <a:cs typeface="Roboto"/>
              <a:sym typeface="Roboto"/>
            </a:endParaRPr>
          </a:p>
        </p:txBody>
      </p:sp>
      <p:sp>
        <p:nvSpPr>
          <p:cNvPr id="356" name="Google Shape;356;g2f98b8bb203_0_161"/>
          <p:cNvSpPr txBox="1"/>
          <p:nvPr/>
        </p:nvSpPr>
        <p:spPr>
          <a:xfrm>
            <a:off x="720000" y="149825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sz="1600">
                <a:solidFill>
                  <a:schemeClr val="dk1"/>
                </a:solidFill>
                <a:latin typeface="Roboto"/>
                <a:ea typeface="Roboto"/>
                <a:cs typeface="Roboto"/>
                <a:sym typeface="Roboto"/>
              </a:rPr>
              <a:t>What is the earliest day that the author can finish both projects? </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Monday</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Tuesday</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Wednesday</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Thursday</a:t>
            </a:r>
            <a:endParaRPr sz="1600">
              <a:solidFill>
                <a:schemeClr val="dk1"/>
              </a:solidFill>
              <a:latin typeface="Roboto"/>
              <a:ea typeface="Roboto"/>
              <a:cs typeface="Roboto"/>
              <a:sym typeface="Roboto"/>
            </a:endParaRPr>
          </a:p>
        </p:txBody>
      </p:sp>
      <p:sp>
        <p:nvSpPr>
          <p:cNvPr id="357" name="Google Shape;357;g2f98b8bb203_0_161"/>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a:t>
            </a:r>
            <a:r>
              <a:rPr b="1" lang="en-GB">
                <a:latin typeface="Roboto"/>
                <a:ea typeface="Roboto"/>
                <a:cs typeface="Roboto"/>
                <a:sym typeface="Roboto"/>
              </a:rPr>
              <a:t>C</a:t>
            </a:r>
            <a:endParaRPr b="1" i="0" sz="1400" u="none" cap="none" strike="noStrike">
              <a:solidFill>
                <a:srgbClr val="000000"/>
              </a:solidFill>
              <a:latin typeface="Roboto"/>
              <a:ea typeface="Roboto"/>
              <a:cs typeface="Roboto"/>
              <a:sym typeface="Roboto"/>
            </a:endParaRPr>
          </a:p>
        </p:txBody>
      </p:sp>
      <p:sp>
        <p:nvSpPr>
          <p:cNvPr id="358" name="Google Shape;358;g2f98b8bb203_0_161"/>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a:t>
            </a:r>
            <a:r>
              <a:rPr b="1" lang="en-GB" sz="2000">
                <a:solidFill>
                  <a:srgbClr val="8182EF"/>
                </a:solidFill>
                <a:latin typeface="Roboto"/>
                <a:ea typeface="Roboto"/>
                <a:cs typeface="Roboto"/>
                <a:sym typeface="Roboto"/>
              </a:rPr>
              <a:t>15</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2" name="Shape 362"/>
        <p:cNvGrpSpPr/>
        <p:nvPr/>
      </p:nvGrpSpPr>
      <p:grpSpPr>
        <a:xfrm>
          <a:off x="0" y="0"/>
          <a:ext cx="0" cy="0"/>
          <a:chOff x="0" y="0"/>
          <a:chExt cx="0" cy="0"/>
        </a:xfrm>
      </p:grpSpPr>
      <p:sp>
        <p:nvSpPr>
          <p:cNvPr id="363" name="Google Shape;363;p42"/>
          <p:cNvSpPr txBox="1"/>
          <p:nvPr/>
        </p:nvSpPr>
        <p:spPr>
          <a:xfrm>
            <a:off x="350100" y="84502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 14</a:t>
            </a:r>
            <a:endParaRPr b="0" i="0" sz="2000" u="none" cap="none" strike="noStrike">
              <a:solidFill>
                <a:schemeClr val="lt1"/>
              </a:solidFill>
              <a:latin typeface="Roboto"/>
              <a:ea typeface="Roboto"/>
              <a:cs typeface="Roboto"/>
              <a:sym typeface="Roboto"/>
            </a:endParaRPr>
          </a:p>
        </p:txBody>
      </p:sp>
      <p:sp>
        <p:nvSpPr>
          <p:cNvPr id="364" name="Google Shape;364;p42"/>
          <p:cNvSpPr txBox="1"/>
          <p:nvPr/>
        </p:nvSpPr>
        <p:spPr>
          <a:xfrm>
            <a:off x="720000" y="1696825"/>
            <a:ext cx="8394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b="0" i="0" lang="en-GB" sz="1400" u="none" cap="none" strike="noStrike">
                <a:solidFill>
                  <a:srgbClr val="000000"/>
                </a:solidFill>
                <a:latin typeface="Roboto"/>
                <a:ea typeface="Roboto"/>
                <a:cs typeface="Roboto"/>
                <a:sym typeface="Roboto"/>
              </a:rPr>
              <a:t>It will probably take about two days to fix the back porch, and will require a screwdriver, a hammer, nails, and a saw. My vacation starts on Monday. </a:t>
            </a:r>
            <a:endParaRPr b="0" i="0" sz="1400" u="none" cap="none" strike="noStrike">
              <a:solidFill>
                <a:srgbClr val="000000"/>
              </a:solidFill>
              <a:latin typeface="Roboto"/>
              <a:ea typeface="Roboto"/>
              <a:cs typeface="Roboto"/>
              <a:sym typeface="Roboto"/>
            </a:endParaRPr>
          </a:p>
        </p:txBody>
      </p:sp>
      <p:sp>
        <p:nvSpPr>
          <p:cNvPr id="365" name="Google Shape;365;p4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C</a:t>
            </a:r>
            <a:endParaRPr b="1" i="0" sz="1400" u="none" cap="none" strike="noStrike">
              <a:solidFill>
                <a:srgbClr val="000000"/>
              </a:solidFill>
              <a:latin typeface="Roboto"/>
              <a:ea typeface="Roboto"/>
              <a:cs typeface="Roboto"/>
              <a:sym typeface="Roboto"/>
            </a:endParaRPr>
          </a:p>
        </p:txBody>
      </p:sp>
      <p:sp>
        <p:nvSpPr>
          <p:cNvPr id="366" name="Google Shape;366;p42"/>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Explanation</a:t>
            </a:r>
            <a:r>
              <a:rPr b="1" i="0" lang="en-GB" sz="2000" u="none" cap="none" strike="noStrike">
                <a:solidFill>
                  <a:srgbClr val="8182EF"/>
                </a:solidFill>
                <a:latin typeface="Roboto"/>
                <a:ea typeface="Roboto"/>
                <a:cs typeface="Roboto"/>
                <a:sym typeface="Roboto"/>
              </a:rPr>
              <a:t>: </a:t>
            </a:r>
            <a:r>
              <a:rPr b="1" lang="en-GB" sz="2000">
                <a:solidFill>
                  <a:srgbClr val="8182EF"/>
                </a:solidFill>
                <a:latin typeface="Roboto"/>
                <a:ea typeface="Roboto"/>
                <a:cs typeface="Roboto"/>
                <a:sym typeface="Roboto"/>
              </a:rPr>
              <a:t>15</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2f98b8bb203_0_168"/>
          <p:cNvSpPr txBox="1"/>
          <p:nvPr/>
        </p:nvSpPr>
        <p:spPr>
          <a:xfrm>
            <a:off x="3501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03</a:t>
            </a:r>
            <a:endParaRPr b="0" i="0" sz="2000" u="none" cap="none" strike="noStrike">
              <a:solidFill>
                <a:schemeClr val="lt1"/>
              </a:solidFill>
              <a:latin typeface="Roboto"/>
              <a:ea typeface="Roboto"/>
              <a:cs typeface="Roboto"/>
              <a:sym typeface="Roboto"/>
            </a:endParaRPr>
          </a:p>
        </p:txBody>
      </p:sp>
      <p:sp>
        <p:nvSpPr>
          <p:cNvPr id="372" name="Google Shape;372;g2f98b8bb203_0_168"/>
          <p:cNvSpPr txBox="1"/>
          <p:nvPr/>
        </p:nvSpPr>
        <p:spPr>
          <a:xfrm>
            <a:off x="720000" y="1498250"/>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GB" sz="1600">
                <a:solidFill>
                  <a:schemeClr val="dk1"/>
                </a:solidFill>
                <a:latin typeface="Roboto"/>
                <a:ea typeface="Roboto"/>
                <a:cs typeface="Roboto"/>
                <a:sym typeface="Roboto"/>
              </a:rPr>
              <a:t>Which of these tools will the author use more than once? </a:t>
            </a:r>
            <a:endParaRPr sz="1600">
              <a:solidFill>
                <a:schemeClr val="dk1"/>
              </a:solidFill>
              <a:latin typeface="Roboto"/>
              <a:ea typeface="Roboto"/>
              <a:cs typeface="Roboto"/>
              <a:sym typeface="Roboto"/>
            </a:endParaRPr>
          </a:p>
          <a:p>
            <a:pPr indent="-330200" lvl="0" marL="457200" rtl="0" algn="l">
              <a:lnSpc>
                <a:spcPct val="150000"/>
              </a:lnSpc>
              <a:spcBef>
                <a:spcPts val="80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Hammer</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Screw driver</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Clamp</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Font typeface="Roboto"/>
              <a:buAutoNum type="alphaUcPeriod"/>
            </a:pPr>
            <a:r>
              <a:rPr lang="en-GB" sz="1600">
                <a:solidFill>
                  <a:schemeClr val="dk1"/>
                </a:solidFill>
                <a:latin typeface="Roboto"/>
                <a:ea typeface="Roboto"/>
                <a:cs typeface="Roboto"/>
                <a:sym typeface="Roboto"/>
              </a:rPr>
              <a:t>saw</a:t>
            </a:r>
            <a:endParaRPr sz="1600">
              <a:solidFill>
                <a:schemeClr val="dk1"/>
              </a:solidFill>
              <a:latin typeface="Roboto"/>
              <a:ea typeface="Roboto"/>
              <a:cs typeface="Roboto"/>
              <a:sym typeface="Roboto"/>
            </a:endParaRPr>
          </a:p>
        </p:txBody>
      </p:sp>
      <p:sp>
        <p:nvSpPr>
          <p:cNvPr id="373" name="Google Shape;373;g2f98b8bb203_0_16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a:t>
            </a:r>
            <a:r>
              <a:rPr b="1" lang="en-GB">
                <a:latin typeface="Roboto"/>
                <a:ea typeface="Roboto"/>
                <a:cs typeface="Roboto"/>
                <a:sym typeface="Roboto"/>
              </a:rPr>
              <a:t>B</a:t>
            </a:r>
            <a:endParaRPr b="1" i="0" sz="1400" u="none" cap="none" strike="noStrike">
              <a:solidFill>
                <a:srgbClr val="000000"/>
              </a:solidFill>
              <a:latin typeface="Roboto"/>
              <a:ea typeface="Roboto"/>
              <a:cs typeface="Roboto"/>
              <a:sym typeface="Roboto"/>
            </a:endParaRPr>
          </a:p>
        </p:txBody>
      </p:sp>
      <p:sp>
        <p:nvSpPr>
          <p:cNvPr id="374" name="Google Shape;374;g2f98b8bb203_0_168"/>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a:t>
            </a:r>
            <a:r>
              <a:rPr b="1" lang="en-GB" sz="2000">
                <a:solidFill>
                  <a:srgbClr val="8182EF"/>
                </a:solidFill>
                <a:latin typeface="Roboto"/>
                <a:ea typeface="Roboto"/>
                <a:cs typeface="Roboto"/>
                <a:sym typeface="Roboto"/>
              </a:rPr>
              <a:t>16</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8" name="Shape 378"/>
        <p:cNvGrpSpPr/>
        <p:nvPr/>
      </p:nvGrpSpPr>
      <p:grpSpPr>
        <a:xfrm>
          <a:off x="0" y="0"/>
          <a:ext cx="0" cy="0"/>
          <a:chOff x="0" y="0"/>
          <a:chExt cx="0" cy="0"/>
        </a:xfrm>
      </p:grpSpPr>
      <p:sp>
        <p:nvSpPr>
          <p:cNvPr id="379" name="Google Shape;379;p44"/>
          <p:cNvSpPr txBox="1"/>
          <p:nvPr/>
        </p:nvSpPr>
        <p:spPr>
          <a:xfrm>
            <a:off x="350100" y="7087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Explanation: 15</a:t>
            </a:r>
            <a:endParaRPr b="0" i="0" sz="2000" u="none" cap="none" strike="noStrike">
              <a:solidFill>
                <a:schemeClr val="lt1"/>
              </a:solidFill>
              <a:latin typeface="Roboto"/>
              <a:ea typeface="Roboto"/>
              <a:cs typeface="Roboto"/>
              <a:sym typeface="Roboto"/>
            </a:endParaRPr>
          </a:p>
        </p:txBody>
      </p:sp>
      <p:sp>
        <p:nvSpPr>
          <p:cNvPr id="380" name="Google Shape;380;p44"/>
          <p:cNvSpPr txBox="1"/>
          <p:nvPr/>
        </p:nvSpPr>
        <p:spPr>
          <a:xfrm>
            <a:off x="670275" y="1350225"/>
            <a:ext cx="71973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Screwdriver is used in back porch and the washing machine.</a:t>
            </a:r>
            <a:endParaRPr b="0" i="0" sz="1400" u="none" cap="none" strike="noStrike">
              <a:solidFill>
                <a:srgbClr val="000000"/>
              </a:solidFill>
              <a:latin typeface="Roboto"/>
              <a:ea typeface="Roboto"/>
              <a:cs typeface="Roboto"/>
              <a:sym typeface="Roboto"/>
            </a:endParaRPr>
          </a:p>
        </p:txBody>
      </p:sp>
      <p:sp>
        <p:nvSpPr>
          <p:cNvPr id="381" name="Google Shape;381;p4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Roboto"/>
                <a:ea typeface="Roboto"/>
                <a:cs typeface="Roboto"/>
                <a:sym typeface="Roboto"/>
              </a:rPr>
              <a:t>Answer: B</a:t>
            </a:r>
            <a:endParaRPr b="1" i="0" sz="1400" u="none" cap="none" strike="noStrike">
              <a:solidFill>
                <a:srgbClr val="000000"/>
              </a:solidFill>
              <a:latin typeface="Roboto"/>
              <a:ea typeface="Roboto"/>
              <a:cs typeface="Roboto"/>
              <a:sym typeface="Roboto"/>
            </a:endParaRPr>
          </a:p>
        </p:txBody>
      </p:sp>
      <p:sp>
        <p:nvSpPr>
          <p:cNvPr id="382" name="Google Shape;382;p44"/>
          <p:cNvSpPr txBox="1"/>
          <p:nvPr/>
        </p:nvSpPr>
        <p:spPr>
          <a:xfrm>
            <a:off x="690250" y="70317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Explanation</a:t>
            </a:r>
            <a:r>
              <a:rPr b="1" i="0" lang="en-GB" sz="2000" u="none" cap="none" strike="noStrike">
                <a:solidFill>
                  <a:srgbClr val="8182EF"/>
                </a:solidFill>
                <a:latin typeface="Roboto"/>
                <a:ea typeface="Roboto"/>
                <a:cs typeface="Roboto"/>
                <a:sym typeface="Roboto"/>
              </a:rPr>
              <a:t>: </a:t>
            </a:r>
            <a:r>
              <a:rPr b="1" lang="en-GB" sz="2000">
                <a:solidFill>
                  <a:srgbClr val="8182EF"/>
                </a:solidFill>
                <a:latin typeface="Roboto"/>
                <a:ea typeface="Roboto"/>
                <a:cs typeface="Roboto"/>
                <a:sym typeface="Roboto"/>
              </a:rPr>
              <a:t>16</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0"/>
          <p:cNvSpPr/>
          <p:nvPr/>
        </p:nvSpPr>
        <p:spPr>
          <a:xfrm>
            <a:off x="555120" y="915840"/>
            <a:ext cx="754488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p:txBody>
      </p:sp>
      <p:pic>
        <p:nvPicPr>
          <p:cNvPr id="388" name="Google Shape;388;p60"/>
          <p:cNvPicPr preferRelativeResize="0"/>
          <p:nvPr/>
        </p:nvPicPr>
        <p:blipFill rotWithShape="1">
          <a:blip r:embed="rId3">
            <a:alphaModFix/>
          </a:blip>
          <a:srcRect b="0" l="0" r="0" t="0"/>
          <a:stretch/>
        </p:blipFill>
        <p:spPr>
          <a:xfrm>
            <a:off x="2799160" y="913210"/>
            <a:ext cx="2855119" cy="2888456"/>
          </a:xfrm>
          <a:prstGeom prst="rect">
            <a:avLst/>
          </a:prstGeom>
          <a:noFill/>
          <a:ln>
            <a:noFill/>
          </a:ln>
        </p:spPr>
      </p:pic>
      <p:sp>
        <p:nvSpPr>
          <p:cNvPr id="389" name="Google Shape;389;p60"/>
          <p:cNvSpPr/>
          <p:nvPr/>
        </p:nvSpPr>
        <p:spPr>
          <a:xfrm>
            <a:off x="1634729" y="4055269"/>
            <a:ext cx="5183981" cy="284560"/>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sng" cap="none" strike="noStrike">
                <a:solidFill>
                  <a:srgbClr val="666666"/>
                </a:solidFill>
                <a:latin typeface="Roboto"/>
                <a:ea typeface="Roboto"/>
                <a:cs typeface="Roboto"/>
                <a:sym typeface="Roboto"/>
                <a:hlinkClick r:id="rId4">
                  <a:extLst>
                    <a:ext uri="{A12FA001-AC4F-418D-AE19-62706E023703}">
                      <ahyp:hlinkClr val="tx"/>
                    </a:ext>
                  </a:extLst>
                </a:hlinkClick>
              </a:rPr>
              <a:t>https://learn.codemithra.com</a:t>
            </a:r>
            <a:endParaRPr b="0" i="0" sz="12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95" name="Google Shape;395;p6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396" name="Google Shape;396;p61"/>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397" name="Google Shape;397;p61"/>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398" name="Google Shape;398;p61"/>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399" name="Google Shape;399;p61"/>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400" name="Google Shape;400;p61"/>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401" name="Google Shape;401;p61"/>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402" name="Google Shape;402;p61"/>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403" name="Google Shape;403;p61"/>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404" name="Google Shape;404;p61"/>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405" name="Google Shape;405;p61"/>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4"/>
          <p:cNvSpPr txBox="1"/>
          <p:nvPr/>
        </p:nvSpPr>
        <p:spPr>
          <a:xfrm>
            <a:off x="533550" y="1450975"/>
            <a:ext cx="80769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457200" marR="0" rtl="0" algn="l">
              <a:lnSpc>
                <a:spcPct val="200000"/>
              </a:lnSpc>
              <a:spcBef>
                <a:spcPts val="0"/>
              </a:spcBef>
              <a:spcAft>
                <a:spcPts val="0"/>
              </a:spcAft>
              <a:buClr>
                <a:srgbClr val="000000"/>
              </a:buClr>
              <a:buSzPts val="1800"/>
              <a:buFont typeface="Arial"/>
              <a:buNone/>
            </a:pPr>
            <a:r>
              <a:t/>
            </a:r>
            <a:endParaRPr b="0" i="0" u="none" cap="none" strike="noStrike">
              <a:solidFill>
                <a:srgbClr val="000000"/>
              </a:solidFill>
              <a:latin typeface="Roboto"/>
              <a:ea typeface="Roboto"/>
              <a:cs typeface="Roboto"/>
              <a:sym typeface="Roboto"/>
            </a:endParaRPr>
          </a:p>
          <a:p>
            <a:pPr indent="-317500" lvl="0" marL="457200" marR="0" rtl="0" algn="l">
              <a:lnSpc>
                <a:spcPct val="200000"/>
              </a:lnSpc>
              <a:spcBef>
                <a:spcPts val="0"/>
              </a:spcBef>
              <a:spcAft>
                <a:spcPts val="0"/>
              </a:spcAft>
              <a:buClr>
                <a:srgbClr val="000000"/>
              </a:buClr>
              <a:buSzPts val="1400"/>
              <a:buFont typeface="Arial"/>
              <a:buChar char="●"/>
            </a:pPr>
            <a:r>
              <a:rPr b="0" i="0" lang="en-GB" u="none" cap="none" strike="noStrike">
                <a:solidFill>
                  <a:srgbClr val="000000"/>
                </a:solidFill>
                <a:latin typeface="Roboto"/>
                <a:ea typeface="Roboto"/>
                <a:cs typeface="Roboto"/>
                <a:sym typeface="Roboto"/>
              </a:rPr>
              <a:t>It is the process in which one draws the meaning from the text.</a:t>
            </a:r>
            <a:endParaRPr b="0" i="0" u="none" cap="none" strike="noStrike">
              <a:solidFill>
                <a:srgbClr val="000000"/>
              </a:solidFill>
              <a:latin typeface="Roboto"/>
              <a:ea typeface="Roboto"/>
              <a:cs typeface="Roboto"/>
              <a:sym typeface="Roboto"/>
            </a:endParaRPr>
          </a:p>
          <a:p>
            <a:pPr indent="-317500" lvl="0" marL="457200" marR="0" rtl="0" algn="l">
              <a:lnSpc>
                <a:spcPct val="200000"/>
              </a:lnSpc>
              <a:spcBef>
                <a:spcPts val="0"/>
              </a:spcBef>
              <a:spcAft>
                <a:spcPts val="0"/>
              </a:spcAft>
              <a:buClr>
                <a:srgbClr val="000000"/>
              </a:buClr>
              <a:buSzPts val="1400"/>
              <a:buFont typeface="Arial"/>
              <a:buChar char="●"/>
            </a:pPr>
            <a:r>
              <a:rPr b="0" i="0" lang="en-GB" u="none" cap="none" strike="noStrike">
                <a:solidFill>
                  <a:srgbClr val="000000"/>
                </a:solidFill>
                <a:latin typeface="Roboto"/>
                <a:ea typeface="Roboto"/>
                <a:cs typeface="Roboto"/>
                <a:sym typeface="Roboto"/>
              </a:rPr>
              <a:t>It depends on his or her knowledge and the nature of the text and the authors message.</a:t>
            </a:r>
            <a:endParaRPr b="0" i="0" u="none" cap="none" strike="noStrike">
              <a:solidFill>
                <a:srgbClr val="000000"/>
              </a:solidFill>
              <a:latin typeface="Roboto"/>
              <a:ea typeface="Roboto"/>
              <a:cs typeface="Roboto"/>
              <a:sym typeface="Roboto"/>
            </a:endParaRPr>
          </a:p>
          <a:p>
            <a:pPr indent="-317500" lvl="0" marL="457200" marR="0" rtl="0" algn="l">
              <a:lnSpc>
                <a:spcPct val="200000"/>
              </a:lnSpc>
              <a:spcBef>
                <a:spcPts val="0"/>
              </a:spcBef>
              <a:spcAft>
                <a:spcPts val="0"/>
              </a:spcAft>
              <a:buClr>
                <a:srgbClr val="000000"/>
              </a:buClr>
              <a:buSzPts val="1400"/>
              <a:buFont typeface="Arial"/>
              <a:buChar char="●"/>
            </a:pPr>
            <a:r>
              <a:rPr b="0" i="0" lang="en-GB" u="none" cap="none" strike="noStrike">
                <a:solidFill>
                  <a:srgbClr val="000000"/>
                </a:solidFill>
                <a:latin typeface="Roboto"/>
                <a:ea typeface="Roboto"/>
                <a:cs typeface="Roboto"/>
                <a:sym typeface="Roboto"/>
              </a:rPr>
              <a:t>It is the ability to understand what we read, where words have context and texts have meaning.</a:t>
            </a:r>
            <a:endParaRPr b="0" i="0" u="none" cap="none" strike="noStrike">
              <a:solidFill>
                <a:srgbClr val="000000"/>
              </a:solidFill>
              <a:latin typeface="Roboto"/>
              <a:ea typeface="Roboto"/>
              <a:cs typeface="Roboto"/>
              <a:sym typeface="Roboto"/>
            </a:endParaRPr>
          </a:p>
          <a:p>
            <a:pPr indent="-317500" lvl="0" marL="457200" marR="0" rtl="0" algn="l">
              <a:lnSpc>
                <a:spcPct val="200000"/>
              </a:lnSpc>
              <a:spcBef>
                <a:spcPts val="0"/>
              </a:spcBef>
              <a:spcAft>
                <a:spcPts val="0"/>
              </a:spcAft>
              <a:buClr>
                <a:srgbClr val="000000"/>
              </a:buClr>
              <a:buSzPts val="1400"/>
              <a:buFont typeface="Arial"/>
              <a:buChar char="●"/>
            </a:pPr>
            <a:r>
              <a:rPr b="0" i="0" lang="en-GB" u="none" cap="none" strike="noStrike">
                <a:solidFill>
                  <a:srgbClr val="000000"/>
                </a:solidFill>
                <a:latin typeface="Roboto"/>
                <a:ea typeface="Roboto"/>
                <a:cs typeface="Roboto"/>
                <a:sym typeface="Roboto"/>
              </a:rPr>
              <a:t>Allow us to read proficiently, learn effectively, problem-solve, strategize and conceptualize. </a:t>
            </a:r>
            <a:endParaRPr b="0" i="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800"/>
              </a:spcAft>
              <a:buClr>
                <a:srgbClr val="000000"/>
              </a:buClr>
              <a:buSzPts val="1800"/>
              <a:buFont typeface="Arial"/>
              <a:buNone/>
            </a:pPr>
            <a:r>
              <a:t/>
            </a:r>
            <a:endParaRPr b="0" i="0" sz="1800" u="none" cap="none" strike="noStrike">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Topic Name</a:t>
            </a:r>
            <a:endParaRPr b="0" i="0" sz="2000" u="none" cap="none" strike="noStrike">
              <a:solidFill>
                <a:schemeClr val="lt1"/>
              </a:solidFill>
              <a:latin typeface="Roboto"/>
              <a:ea typeface="Roboto"/>
              <a:cs typeface="Roboto"/>
              <a:sym typeface="Roboto"/>
            </a:endParaRPr>
          </a:p>
        </p:txBody>
      </p:sp>
      <p:sp>
        <p:nvSpPr>
          <p:cNvPr id="92" name="Google Shape;92;p5"/>
          <p:cNvSpPr txBox="1"/>
          <p:nvPr/>
        </p:nvSpPr>
        <p:spPr>
          <a:xfrm>
            <a:off x="327600" y="930575"/>
            <a:ext cx="80529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457200" lvl="0" marL="45720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457200" lvl="0" marL="45720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457200" lvl="0" marL="45720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457200" lvl="0" marL="45720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457200" lvl="0" marL="457200" marR="0" rtl="0" algn="l">
              <a:lnSpc>
                <a:spcPct val="100000"/>
              </a:lnSpc>
              <a:spcBef>
                <a:spcPts val="800"/>
              </a:spcBef>
              <a:spcAft>
                <a:spcPts val="800"/>
              </a:spcAft>
              <a:buClr>
                <a:srgbClr val="000000"/>
              </a:buClr>
              <a:buSzPts val="1400"/>
              <a:buFont typeface="Arial"/>
              <a:buNone/>
            </a:pPr>
            <a:r>
              <a:rPr b="0" i="0" lang="en-GB" sz="1400" u="none" cap="none" strike="noStrike">
                <a:solidFill>
                  <a:srgbClr val="000000"/>
                </a:solidFill>
                <a:latin typeface="Roboto"/>
                <a:ea typeface="Roboto"/>
                <a:cs typeface="Roboto"/>
                <a:sym typeface="Roboto"/>
              </a:rPr>
              <a:t>	        </a:t>
            </a:r>
            <a:r>
              <a:rPr b="1" i="0" lang="en-GB" sz="1800" u="none" cap="none" strike="noStrike">
                <a:solidFill>
                  <a:srgbClr val="000000"/>
                </a:solidFill>
                <a:latin typeface="Roboto"/>
                <a:ea typeface="Roboto"/>
                <a:cs typeface="Roboto"/>
                <a:sym typeface="Roboto"/>
              </a:rPr>
              <a:t>What are the skills required for a reading comprehension?</a:t>
            </a:r>
            <a:endParaRPr b="1" i="0" sz="18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1000"/>
                                        <p:tgtEl>
                                          <p:spTgt spid="9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txBox="1"/>
          <p:nvPr/>
        </p:nvSpPr>
        <p:spPr>
          <a:xfrm>
            <a:off x="384825" y="1552575"/>
            <a:ext cx="80769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330200" lvl="0" marL="457200" marR="0" rtl="0" algn="l">
              <a:lnSpc>
                <a:spcPct val="150000"/>
              </a:lnSpc>
              <a:spcBef>
                <a:spcPts val="0"/>
              </a:spcBef>
              <a:spcAft>
                <a:spcPts val="0"/>
              </a:spcAft>
              <a:buClr>
                <a:srgbClr val="000000"/>
              </a:buClr>
              <a:buSzPts val="1600"/>
              <a:buFont typeface="Arial"/>
              <a:buChar char="●"/>
            </a:pPr>
            <a:r>
              <a:rPr b="0" i="0" lang="en-GB" sz="1600" u="none" cap="none" strike="noStrike">
                <a:solidFill>
                  <a:srgbClr val="000000"/>
                </a:solidFill>
                <a:latin typeface="Roboto"/>
                <a:ea typeface="Roboto"/>
                <a:cs typeface="Roboto"/>
                <a:sym typeface="Roboto"/>
              </a:rPr>
              <a:t>SKIMMING</a:t>
            </a:r>
            <a:endParaRPr b="0" i="0" sz="1600" u="none" cap="none" strike="noStrike">
              <a:solidFill>
                <a:srgbClr val="000000"/>
              </a:solidFill>
              <a:latin typeface="Roboto"/>
              <a:ea typeface="Roboto"/>
              <a:cs typeface="Roboto"/>
              <a:sym typeface="Roboto"/>
            </a:endParaRPr>
          </a:p>
          <a:p>
            <a:pPr indent="-330200" lvl="0" marL="457200" marR="0" rtl="0" algn="l">
              <a:lnSpc>
                <a:spcPct val="150000"/>
              </a:lnSpc>
              <a:spcBef>
                <a:spcPts val="0"/>
              </a:spcBef>
              <a:spcAft>
                <a:spcPts val="0"/>
              </a:spcAft>
              <a:buClr>
                <a:srgbClr val="000000"/>
              </a:buClr>
              <a:buSzPts val="1600"/>
              <a:buFont typeface="Arial"/>
              <a:buChar char="●"/>
            </a:pPr>
            <a:r>
              <a:rPr b="0" i="0" lang="en-GB" sz="1600" u="none" cap="none" strike="noStrike">
                <a:solidFill>
                  <a:srgbClr val="000000"/>
                </a:solidFill>
                <a:latin typeface="Roboto"/>
                <a:ea typeface="Roboto"/>
                <a:cs typeface="Roboto"/>
                <a:sym typeface="Roboto"/>
              </a:rPr>
              <a:t>SCANNING</a:t>
            </a:r>
            <a:endParaRPr b="0" i="0" sz="1600" u="none" cap="none" strike="noStrike">
              <a:solidFill>
                <a:srgbClr val="000000"/>
              </a:solidFill>
              <a:latin typeface="Roboto"/>
              <a:ea typeface="Roboto"/>
              <a:cs typeface="Roboto"/>
              <a:sym typeface="Roboto"/>
            </a:endParaRPr>
          </a:p>
          <a:p>
            <a:pPr indent="-330200" lvl="0" marL="457200" marR="0" rtl="0" algn="l">
              <a:lnSpc>
                <a:spcPct val="150000"/>
              </a:lnSpc>
              <a:spcBef>
                <a:spcPts val="0"/>
              </a:spcBef>
              <a:spcAft>
                <a:spcPts val="0"/>
              </a:spcAft>
              <a:buClr>
                <a:srgbClr val="000000"/>
              </a:buClr>
              <a:buSzPts val="1600"/>
              <a:buFont typeface="Arial"/>
              <a:buChar char="●"/>
            </a:pPr>
            <a:r>
              <a:rPr b="0" i="0" lang="en-GB" sz="1600" u="none" cap="none" strike="noStrike">
                <a:solidFill>
                  <a:srgbClr val="000000"/>
                </a:solidFill>
                <a:latin typeface="Roboto"/>
                <a:ea typeface="Roboto"/>
                <a:cs typeface="Roboto"/>
                <a:sym typeface="Roboto"/>
              </a:rPr>
              <a:t>INTENSIVE </a:t>
            </a:r>
            <a:endParaRPr b="0" i="0" sz="1600" u="none" cap="none" strike="noStrike">
              <a:solidFill>
                <a:srgbClr val="000000"/>
              </a:solidFill>
              <a:latin typeface="Roboto"/>
              <a:ea typeface="Roboto"/>
              <a:cs typeface="Roboto"/>
              <a:sym typeface="Roboto"/>
            </a:endParaRPr>
          </a:p>
          <a:p>
            <a:pPr indent="-330200" lvl="0" marL="457200" marR="0" rtl="0" algn="l">
              <a:lnSpc>
                <a:spcPct val="150000"/>
              </a:lnSpc>
              <a:spcBef>
                <a:spcPts val="0"/>
              </a:spcBef>
              <a:spcAft>
                <a:spcPts val="0"/>
              </a:spcAft>
              <a:buClr>
                <a:srgbClr val="000000"/>
              </a:buClr>
              <a:buSzPts val="1600"/>
              <a:buFont typeface="Arial"/>
              <a:buChar char="●"/>
            </a:pPr>
            <a:r>
              <a:rPr b="0" i="0" lang="en-GB" sz="1600" u="none" cap="none" strike="noStrike">
                <a:solidFill>
                  <a:srgbClr val="000000"/>
                </a:solidFill>
                <a:latin typeface="Roboto"/>
                <a:ea typeface="Roboto"/>
                <a:cs typeface="Roboto"/>
                <a:sym typeface="Roboto"/>
              </a:rPr>
              <a:t>EXTENSIVE</a:t>
            </a:r>
            <a:endParaRPr b="0" i="0" sz="1600" u="none" cap="none" strike="noStrike">
              <a:solidFill>
                <a:srgbClr val="000000"/>
              </a:solidFill>
              <a:latin typeface="Roboto"/>
              <a:ea typeface="Roboto"/>
              <a:cs typeface="Roboto"/>
              <a:sym typeface="Roboto"/>
            </a:endParaRPr>
          </a:p>
          <a:p>
            <a:pPr indent="0" lvl="0" marL="457200" marR="0" rtl="0" algn="l">
              <a:lnSpc>
                <a:spcPct val="150000"/>
              </a:lnSpc>
              <a:spcBef>
                <a:spcPts val="0"/>
              </a:spcBef>
              <a:spcAft>
                <a:spcPts val="0"/>
              </a:spcAft>
              <a:buClr>
                <a:srgbClr val="000000"/>
              </a:buClr>
              <a:buSzPts val="18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800"/>
              </a:spcAft>
              <a:buClr>
                <a:srgbClr val="000000"/>
              </a:buClr>
              <a:buSzPts val="1800"/>
              <a:buFont typeface="Arial"/>
              <a:buNone/>
            </a:pPr>
            <a:r>
              <a:t/>
            </a:r>
            <a:endParaRPr b="0" i="0" sz="1600" u="none" cap="none" strike="noStrike">
              <a:solidFill>
                <a:srgbClr val="000000"/>
              </a:solidFill>
              <a:latin typeface="Roboto"/>
              <a:ea typeface="Roboto"/>
              <a:cs typeface="Roboto"/>
              <a:sym typeface="Roboto"/>
            </a:endParaRPr>
          </a:p>
        </p:txBody>
      </p:sp>
      <p:pic>
        <p:nvPicPr>
          <p:cNvPr id="98" name="Google Shape;98;p6"/>
          <p:cNvPicPr preferRelativeResize="0"/>
          <p:nvPr/>
        </p:nvPicPr>
        <p:blipFill rotWithShape="1">
          <a:blip r:embed="rId3">
            <a:alphaModFix/>
          </a:blip>
          <a:srcRect b="0" l="0" r="0" t="0"/>
          <a:stretch/>
        </p:blipFill>
        <p:spPr>
          <a:xfrm>
            <a:off x="3833563" y="1282925"/>
            <a:ext cx="4238625" cy="3181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7"/>
          <p:cNvSpPr txBox="1"/>
          <p:nvPr/>
        </p:nvSpPr>
        <p:spPr>
          <a:xfrm>
            <a:off x="673700" y="918125"/>
            <a:ext cx="80769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457200" marR="0" rtl="0" algn="l">
              <a:lnSpc>
                <a:spcPct val="150000"/>
              </a:lnSpc>
              <a:spcBef>
                <a:spcPts val="0"/>
              </a:spcBef>
              <a:spcAft>
                <a:spcPts val="0"/>
              </a:spcAft>
              <a:buClr>
                <a:srgbClr val="000000"/>
              </a:buClr>
              <a:buSzPts val="1800"/>
              <a:buFont typeface="Arial"/>
              <a:buNone/>
            </a:pPr>
            <a:r>
              <a:rPr b="1" i="0" lang="en-GB" sz="1600" u="none" cap="none" strike="noStrike">
                <a:solidFill>
                  <a:srgbClr val="000000"/>
                </a:solidFill>
                <a:latin typeface="Roboto"/>
                <a:ea typeface="Roboto"/>
                <a:cs typeface="Roboto"/>
                <a:sym typeface="Roboto"/>
              </a:rPr>
              <a:t>What is scanning?</a:t>
            </a:r>
            <a:endParaRPr b="1" i="0" sz="1600" u="none" cap="none" strike="noStrike">
              <a:solidFill>
                <a:srgbClr val="000000"/>
              </a:solidFill>
              <a:latin typeface="Roboto"/>
              <a:ea typeface="Roboto"/>
              <a:cs typeface="Roboto"/>
              <a:sym typeface="Roboto"/>
            </a:endParaRPr>
          </a:p>
          <a:p>
            <a:pPr indent="-330200" lvl="0" marL="457200" marR="0" rtl="0" algn="l">
              <a:lnSpc>
                <a:spcPct val="150000"/>
              </a:lnSpc>
              <a:spcBef>
                <a:spcPts val="0"/>
              </a:spcBef>
              <a:spcAft>
                <a:spcPts val="0"/>
              </a:spcAft>
              <a:buClr>
                <a:srgbClr val="000000"/>
              </a:buClr>
              <a:buSzPts val="1600"/>
              <a:buFont typeface="Arial"/>
              <a:buChar char="●"/>
            </a:pPr>
            <a:r>
              <a:rPr b="0" i="0" lang="en-GB" sz="1600" u="none" cap="none" strike="noStrike">
                <a:solidFill>
                  <a:srgbClr val="000000"/>
                </a:solidFill>
                <a:latin typeface="Roboto"/>
                <a:ea typeface="Roboto"/>
                <a:cs typeface="Roboto"/>
                <a:sym typeface="Roboto"/>
              </a:rPr>
              <a:t>Scanning is the process to read something quickly.</a:t>
            </a:r>
            <a:endParaRPr b="0" i="0" sz="1600" u="none" cap="none" strike="noStrike">
              <a:solidFill>
                <a:srgbClr val="000000"/>
              </a:solidFill>
              <a:latin typeface="Roboto"/>
              <a:ea typeface="Roboto"/>
              <a:cs typeface="Roboto"/>
              <a:sym typeface="Roboto"/>
            </a:endParaRPr>
          </a:p>
          <a:p>
            <a:pPr indent="-330200" lvl="0" marL="457200" marR="0" rtl="0" algn="l">
              <a:lnSpc>
                <a:spcPct val="150000"/>
              </a:lnSpc>
              <a:spcBef>
                <a:spcPts val="0"/>
              </a:spcBef>
              <a:spcAft>
                <a:spcPts val="0"/>
              </a:spcAft>
              <a:buClr>
                <a:srgbClr val="000000"/>
              </a:buClr>
              <a:buSzPts val="1600"/>
              <a:buFont typeface="Arial"/>
              <a:buChar char="●"/>
            </a:pPr>
            <a:r>
              <a:rPr b="0" i="0" lang="en-GB" sz="1600" u="none" cap="none" strike="noStrike">
                <a:solidFill>
                  <a:srgbClr val="000000"/>
                </a:solidFill>
                <a:latin typeface="Roboto"/>
                <a:ea typeface="Roboto"/>
                <a:cs typeface="Roboto"/>
                <a:sym typeface="Roboto"/>
              </a:rPr>
              <a:t>To find some specific information or data or keywords.</a:t>
            </a:r>
            <a:endParaRPr b="0" i="0" sz="1600" u="none" cap="none" strike="noStrike">
              <a:solidFill>
                <a:srgbClr val="000000"/>
              </a:solidFill>
              <a:latin typeface="Roboto"/>
              <a:ea typeface="Roboto"/>
              <a:cs typeface="Roboto"/>
              <a:sym typeface="Roboto"/>
            </a:endParaRPr>
          </a:p>
          <a:p>
            <a:pPr indent="-330200" lvl="0" marL="457200" marR="0" rtl="0" algn="l">
              <a:lnSpc>
                <a:spcPct val="150000"/>
              </a:lnSpc>
              <a:spcBef>
                <a:spcPts val="0"/>
              </a:spcBef>
              <a:spcAft>
                <a:spcPts val="0"/>
              </a:spcAft>
              <a:buClr>
                <a:srgbClr val="000000"/>
              </a:buClr>
              <a:buSzPts val="1600"/>
              <a:buFont typeface="Arial"/>
              <a:buChar char="●"/>
            </a:pPr>
            <a:r>
              <a:rPr b="0" i="0" lang="en-GB" sz="1600" u="none" cap="none" strike="noStrike">
                <a:solidFill>
                  <a:srgbClr val="000000"/>
                </a:solidFill>
                <a:latin typeface="Roboto"/>
                <a:ea typeface="Roboto"/>
                <a:cs typeface="Roboto"/>
                <a:sym typeface="Roboto"/>
              </a:rPr>
              <a:t>Example: name, telephone number, date etc…</a:t>
            </a:r>
            <a:endParaRPr b="0" i="0" sz="1600" u="none" cap="none" strike="noStrike">
              <a:solidFill>
                <a:srgbClr val="000000"/>
              </a:solidFill>
              <a:latin typeface="Roboto"/>
              <a:ea typeface="Roboto"/>
              <a:cs typeface="Roboto"/>
              <a:sym typeface="Roboto"/>
            </a:endParaRPr>
          </a:p>
          <a:p>
            <a:pPr indent="0" lvl="0" marL="914400" marR="0" rtl="0" algn="l">
              <a:lnSpc>
                <a:spcPct val="150000"/>
              </a:lnSpc>
              <a:spcBef>
                <a:spcPts val="0"/>
              </a:spcBef>
              <a:spcAft>
                <a:spcPts val="0"/>
              </a:spcAft>
              <a:buClr>
                <a:srgbClr val="000000"/>
              </a:buClr>
              <a:buSzPts val="1800"/>
              <a:buFont typeface="Arial"/>
              <a:buNone/>
            </a:pPr>
            <a:r>
              <a:t/>
            </a:r>
            <a:endParaRPr b="0" i="0" sz="1600" u="none" cap="none" strike="noStrike">
              <a:solidFill>
                <a:srgbClr val="000000"/>
              </a:solidFill>
              <a:latin typeface="Roboto"/>
              <a:ea typeface="Roboto"/>
              <a:cs typeface="Roboto"/>
              <a:sym typeface="Roboto"/>
            </a:endParaRPr>
          </a:p>
          <a:p>
            <a:pPr indent="0" lvl="0" marL="457200" marR="0" rtl="0" algn="l">
              <a:lnSpc>
                <a:spcPct val="150000"/>
              </a:lnSpc>
              <a:spcBef>
                <a:spcPts val="0"/>
              </a:spcBef>
              <a:spcAft>
                <a:spcPts val="0"/>
              </a:spcAft>
              <a:buClr>
                <a:srgbClr val="000000"/>
              </a:buClr>
              <a:buSzPts val="1800"/>
              <a:buFont typeface="Arial"/>
              <a:buNone/>
            </a:pPr>
            <a:r>
              <a:rPr b="1" i="0" lang="en-GB" sz="1600" u="none" cap="none" strike="noStrike">
                <a:solidFill>
                  <a:srgbClr val="000000"/>
                </a:solidFill>
                <a:latin typeface="Roboto"/>
                <a:ea typeface="Roboto"/>
                <a:cs typeface="Roboto"/>
                <a:sym typeface="Roboto"/>
              </a:rPr>
              <a:t>How to scan?</a:t>
            </a:r>
            <a:endParaRPr b="1" i="0" sz="1600" u="none" cap="none" strike="noStrike">
              <a:solidFill>
                <a:srgbClr val="000000"/>
              </a:solidFill>
              <a:latin typeface="Roboto"/>
              <a:ea typeface="Roboto"/>
              <a:cs typeface="Roboto"/>
              <a:sym typeface="Roboto"/>
            </a:endParaRPr>
          </a:p>
          <a:p>
            <a:pPr indent="-330200" lvl="0" marL="457200" marR="0" rtl="0" algn="l">
              <a:lnSpc>
                <a:spcPct val="150000"/>
              </a:lnSpc>
              <a:spcBef>
                <a:spcPts val="0"/>
              </a:spcBef>
              <a:spcAft>
                <a:spcPts val="0"/>
              </a:spcAft>
              <a:buClr>
                <a:srgbClr val="000000"/>
              </a:buClr>
              <a:buSzPts val="1600"/>
              <a:buFont typeface="Arial"/>
              <a:buChar char="●"/>
            </a:pPr>
            <a:r>
              <a:rPr b="0" i="0" lang="en-GB" sz="1600" u="none" cap="none" strike="noStrike">
                <a:solidFill>
                  <a:srgbClr val="000000"/>
                </a:solidFill>
                <a:latin typeface="Roboto"/>
                <a:ea typeface="Roboto"/>
                <a:cs typeface="Roboto"/>
                <a:sym typeface="Roboto"/>
              </a:rPr>
              <a:t>Search for keywords.</a:t>
            </a:r>
            <a:endParaRPr b="0" i="0" sz="1600" u="none" cap="none" strike="noStrike">
              <a:solidFill>
                <a:srgbClr val="000000"/>
              </a:solidFill>
              <a:latin typeface="Roboto"/>
              <a:ea typeface="Roboto"/>
              <a:cs typeface="Roboto"/>
              <a:sym typeface="Roboto"/>
            </a:endParaRPr>
          </a:p>
          <a:p>
            <a:pPr indent="-330200" lvl="0" marL="457200" marR="0" rtl="0" algn="l">
              <a:lnSpc>
                <a:spcPct val="150000"/>
              </a:lnSpc>
              <a:spcBef>
                <a:spcPts val="0"/>
              </a:spcBef>
              <a:spcAft>
                <a:spcPts val="0"/>
              </a:spcAft>
              <a:buClr>
                <a:srgbClr val="000000"/>
              </a:buClr>
              <a:buSzPts val="1600"/>
              <a:buFont typeface="Arial"/>
              <a:buChar char="●"/>
            </a:pPr>
            <a:r>
              <a:rPr b="0" i="0" lang="en-GB" sz="1600" u="none" cap="none" strike="noStrike">
                <a:solidFill>
                  <a:srgbClr val="000000"/>
                </a:solidFill>
                <a:latin typeface="Roboto"/>
                <a:ea typeface="Roboto"/>
                <a:cs typeface="Roboto"/>
                <a:sym typeface="Roboto"/>
              </a:rPr>
              <a:t>Move quickly over the pages.</a:t>
            </a:r>
            <a:endParaRPr b="0" i="0" sz="1600" u="none" cap="none" strike="noStrike">
              <a:solidFill>
                <a:srgbClr val="000000"/>
              </a:solidFill>
              <a:latin typeface="Roboto"/>
              <a:ea typeface="Roboto"/>
              <a:cs typeface="Roboto"/>
              <a:sym typeface="Roboto"/>
            </a:endParaRPr>
          </a:p>
          <a:p>
            <a:pPr indent="-330200" lvl="0" marL="457200" marR="0" rtl="0" algn="l">
              <a:lnSpc>
                <a:spcPct val="150000"/>
              </a:lnSpc>
              <a:spcBef>
                <a:spcPts val="0"/>
              </a:spcBef>
              <a:spcAft>
                <a:spcPts val="0"/>
              </a:spcAft>
              <a:buClr>
                <a:srgbClr val="000000"/>
              </a:buClr>
              <a:buSzPts val="1600"/>
              <a:buFont typeface="Arial"/>
              <a:buChar char="●"/>
            </a:pPr>
            <a:r>
              <a:rPr b="0" i="0" lang="en-GB" sz="1600" u="none" cap="none" strike="noStrike">
                <a:solidFill>
                  <a:srgbClr val="000000"/>
                </a:solidFill>
                <a:latin typeface="Roboto"/>
                <a:ea typeface="Roboto"/>
                <a:cs typeface="Roboto"/>
                <a:sym typeface="Roboto"/>
              </a:rPr>
              <a:t>Less reading and more searching.</a:t>
            </a:r>
            <a:endParaRPr b="0" i="0" sz="160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800"/>
              </a:spcAft>
              <a:buClr>
                <a:srgbClr val="000000"/>
              </a:buClr>
              <a:buSzPts val="1800"/>
              <a:buFont typeface="Arial"/>
              <a:buNone/>
            </a:pPr>
            <a:r>
              <a:t/>
            </a:r>
            <a:endParaRPr b="0" i="0" u="none" cap="none" strike="noStrike">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f98b8bb203_0_8"/>
          <p:cNvSpPr txBox="1"/>
          <p:nvPr/>
        </p:nvSpPr>
        <p:spPr>
          <a:xfrm>
            <a:off x="673700" y="918125"/>
            <a:ext cx="80769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b="1" lang="en-GB" sz="1600">
                <a:solidFill>
                  <a:schemeClr val="dk1"/>
                </a:solidFill>
                <a:latin typeface="Roboto"/>
                <a:ea typeface="Roboto"/>
                <a:cs typeface="Roboto"/>
                <a:sym typeface="Roboto"/>
              </a:rPr>
              <a:t>         </a:t>
            </a:r>
            <a:r>
              <a:rPr b="1" lang="en-GB" sz="1600">
                <a:solidFill>
                  <a:schemeClr val="dk1"/>
                </a:solidFill>
                <a:latin typeface="Roboto"/>
                <a:ea typeface="Roboto"/>
                <a:cs typeface="Roboto"/>
                <a:sym typeface="Roboto"/>
              </a:rPr>
              <a:t>What is skimming?</a:t>
            </a:r>
            <a:endParaRPr b="1" sz="1600">
              <a:solidFill>
                <a:schemeClr val="dk1"/>
              </a:solidFill>
              <a:latin typeface="Roboto"/>
              <a:ea typeface="Roboto"/>
              <a:cs typeface="Roboto"/>
              <a:sym typeface="Roboto"/>
            </a:endParaRPr>
          </a:p>
          <a:p>
            <a:pPr indent="-330200" lvl="0" marL="457200" rtl="0" algn="l">
              <a:lnSpc>
                <a:spcPct val="150000"/>
              </a:lnSpc>
              <a:spcBef>
                <a:spcPts val="800"/>
              </a:spcBef>
              <a:spcAft>
                <a:spcPts val="0"/>
              </a:spcAft>
              <a:buClr>
                <a:schemeClr val="dk1"/>
              </a:buClr>
              <a:buSzPts val="1600"/>
              <a:buChar char="●"/>
            </a:pPr>
            <a:r>
              <a:rPr lang="en-GB" sz="1600">
                <a:solidFill>
                  <a:schemeClr val="dk1"/>
                </a:solidFill>
                <a:latin typeface="Roboto"/>
                <a:ea typeface="Roboto"/>
                <a:cs typeface="Roboto"/>
                <a:sym typeface="Roboto"/>
              </a:rPr>
              <a:t>Skimming is reading a text quickly to find out the general theme or topic.</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Char char="●"/>
            </a:pPr>
            <a:r>
              <a:rPr lang="en-GB" sz="1600">
                <a:solidFill>
                  <a:schemeClr val="dk1"/>
                </a:solidFill>
                <a:latin typeface="Roboto"/>
                <a:ea typeface="Roboto"/>
                <a:cs typeface="Roboto"/>
                <a:sym typeface="Roboto"/>
              </a:rPr>
              <a:t>It’s useful for pre reading task or text that don’t need a lot of detailed information.</a:t>
            </a:r>
            <a:endParaRPr sz="1600">
              <a:solidFill>
                <a:schemeClr val="dk1"/>
              </a:solidFill>
              <a:latin typeface="Roboto"/>
              <a:ea typeface="Roboto"/>
              <a:cs typeface="Roboto"/>
              <a:sym typeface="Roboto"/>
            </a:endParaRPr>
          </a:p>
          <a:p>
            <a:pPr indent="0" lvl="0" marL="0" rtl="0" algn="l">
              <a:lnSpc>
                <a:spcPct val="150000"/>
              </a:lnSpc>
              <a:spcBef>
                <a:spcPts val="800"/>
              </a:spcBef>
              <a:spcAft>
                <a:spcPts val="0"/>
              </a:spcAft>
              <a:buNone/>
            </a:pPr>
            <a:r>
              <a:rPr b="1" lang="en-GB" sz="1600">
                <a:solidFill>
                  <a:schemeClr val="dk1"/>
                </a:solidFill>
                <a:latin typeface="Roboto"/>
                <a:ea typeface="Roboto"/>
                <a:cs typeface="Roboto"/>
                <a:sym typeface="Roboto"/>
              </a:rPr>
              <a:t>         Steps in skimming:</a:t>
            </a:r>
            <a:endParaRPr b="1" sz="1600">
              <a:solidFill>
                <a:schemeClr val="dk1"/>
              </a:solidFill>
              <a:latin typeface="Roboto"/>
              <a:ea typeface="Roboto"/>
              <a:cs typeface="Roboto"/>
              <a:sym typeface="Roboto"/>
            </a:endParaRPr>
          </a:p>
          <a:p>
            <a:pPr indent="-330200" lvl="0" marL="457200" rtl="0" algn="l">
              <a:lnSpc>
                <a:spcPct val="150000"/>
              </a:lnSpc>
              <a:spcBef>
                <a:spcPts val="800"/>
              </a:spcBef>
              <a:spcAft>
                <a:spcPts val="0"/>
              </a:spcAft>
              <a:buClr>
                <a:schemeClr val="dk1"/>
              </a:buClr>
              <a:buSzPts val="1600"/>
              <a:buChar char="●"/>
            </a:pPr>
            <a:r>
              <a:rPr lang="en-GB" sz="1600">
                <a:solidFill>
                  <a:schemeClr val="dk1"/>
                </a:solidFill>
                <a:latin typeface="Roboto"/>
                <a:ea typeface="Roboto"/>
                <a:cs typeface="Roboto"/>
                <a:sym typeface="Roboto"/>
              </a:rPr>
              <a:t>Read the title.</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Char char="●"/>
            </a:pPr>
            <a:r>
              <a:rPr lang="en-GB" sz="1600">
                <a:solidFill>
                  <a:schemeClr val="dk1"/>
                </a:solidFill>
                <a:latin typeface="Roboto"/>
                <a:ea typeface="Roboto"/>
                <a:cs typeface="Roboto"/>
                <a:sym typeface="Roboto"/>
              </a:rPr>
              <a:t>Read the first paragraph of the introduction.</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Char char="●"/>
            </a:pPr>
            <a:r>
              <a:rPr lang="en-GB" sz="1600">
                <a:solidFill>
                  <a:schemeClr val="dk1"/>
                </a:solidFill>
                <a:latin typeface="Roboto"/>
                <a:ea typeface="Roboto"/>
                <a:cs typeface="Roboto"/>
                <a:sym typeface="Roboto"/>
              </a:rPr>
              <a:t>Read the headings and subheadings.</a:t>
            </a:r>
            <a:endParaRPr sz="1600">
              <a:solidFill>
                <a:schemeClr val="dk1"/>
              </a:solidFill>
              <a:latin typeface="Roboto"/>
              <a:ea typeface="Roboto"/>
              <a:cs typeface="Roboto"/>
              <a:sym typeface="Roboto"/>
            </a:endParaRPr>
          </a:p>
          <a:p>
            <a:pPr indent="-330200" lvl="0" marL="457200" rtl="0" algn="l">
              <a:lnSpc>
                <a:spcPct val="150000"/>
              </a:lnSpc>
              <a:spcBef>
                <a:spcPts val="0"/>
              </a:spcBef>
              <a:spcAft>
                <a:spcPts val="0"/>
              </a:spcAft>
              <a:buClr>
                <a:schemeClr val="dk1"/>
              </a:buClr>
              <a:buSzPts val="1600"/>
              <a:buChar char="●"/>
            </a:pPr>
            <a:r>
              <a:rPr lang="en-GB" sz="1600">
                <a:solidFill>
                  <a:schemeClr val="dk1"/>
                </a:solidFill>
                <a:latin typeface="Roboto"/>
                <a:ea typeface="Roboto"/>
                <a:cs typeface="Roboto"/>
                <a:sym typeface="Roboto"/>
              </a:rPr>
              <a:t>Read the summary in the last paragraph.</a:t>
            </a:r>
            <a:endParaRPr b="1" sz="1600">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800"/>
              </a:spcAft>
              <a:buClr>
                <a:srgbClr val="000000"/>
              </a:buClr>
              <a:buSzPts val="1800"/>
              <a:buFont typeface="Arial"/>
              <a:buNone/>
            </a:pPr>
            <a:r>
              <a:t/>
            </a:r>
            <a:endParaRPr b="0" i="0" u="none" cap="none" strike="noStrike">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