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 Black"/>
      <p:bold r:id="rId41"/>
      <p:boldItalic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Roboto Medium"/>
      <p:regular r:id="rId47"/>
      <p:bold r:id="rId48"/>
      <p:italic r:id="rId49"/>
      <p:boldItalic r:id="rId50"/>
    </p:embeddedFont>
    <p:embeddedFont>
      <p:font typeface="Lato Ligh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53">
          <p15:clr>
            <a:srgbClr val="A4A3A4"/>
          </p15:clr>
        </p15:guide>
        <p15:guide id="2" pos="455">
          <p15:clr>
            <a:srgbClr val="A4A3A4"/>
          </p15:clr>
        </p15:guide>
        <p15:guide id="3" pos="5270">
          <p15:clr>
            <a:srgbClr val="747775"/>
          </p15:clr>
        </p15:guide>
        <p15:guide id="4" orient="horz" pos="904">
          <p15:clr>
            <a:srgbClr val="747775"/>
          </p15:clr>
        </p15:guide>
        <p15:guide id="5" orient="horz" pos="737">
          <p15:clr>
            <a:srgbClr val="747775"/>
          </p15:clr>
        </p15:guide>
        <p15:guide id="6" orient="horz" pos="397">
          <p15:clr>
            <a:srgbClr val="747775"/>
          </p15:clr>
        </p15:guide>
      </p15:sldGuideLst>
    </p:ext>
    <p:ext uri="GoogleSlidesCustomDataVersion2">
      <go:slidesCustomData xmlns:go="http://customooxmlschemas.google.com/" r:id="rId55" roundtripDataSignature="AMtx7mjjAPYb7qW0z7yda8GRx6iqeMds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53" orient="horz"/>
        <p:guide pos="455"/>
        <p:guide pos="5270"/>
        <p:guide pos="904" orient="horz"/>
        <p:guide pos="737" orient="horz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Black-boldItalic.fntdata"/><Relationship Id="rId41" Type="http://schemas.openxmlformats.org/officeDocument/2006/relationships/font" Target="fonts/RobotoBlack-bold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Medium-bold.fntdata"/><Relationship Id="rId47" Type="http://schemas.openxmlformats.org/officeDocument/2006/relationships/font" Target="fonts/RobotoMedium-regular.fntdata"/><Relationship Id="rId49" Type="http://schemas.openxmlformats.org/officeDocument/2006/relationships/font" Target="fonts/Roboto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Light-regular.fntdata"/><Relationship Id="rId50" Type="http://schemas.openxmlformats.org/officeDocument/2006/relationships/font" Target="fonts/RobotoMedium-boldItalic.fntdata"/><Relationship Id="rId53" Type="http://schemas.openxmlformats.org/officeDocument/2006/relationships/font" Target="fonts/LatoLight-italic.fntdata"/><Relationship Id="rId52" Type="http://schemas.openxmlformats.org/officeDocument/2006/relationships/font" Target="fonts/LatoLight-bold.fntdata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font" Target="fonts/Lato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453e09f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2f453e09fe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f661bd33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ef661bd3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5" name="Google Shape;95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6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3"/>
          <p:cNvSpPr txBox="1"/>
          <p:nvPr>
            <p:ph type="title"/>
          </p:nvPr>
        </p:nvSpPr>
        <p:spPr>
          <a:xfrm>
            <a:off x="304800" y="342900"/>
            <a:ext cx="86868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08" name="Google Shape;108;p73"/>
          <p:cNvSpPr txBox="1"/>
          <p:nvPr>
            <p:ph idx="1" type="body"/>
          </p:nvPr>
        </p:nvSpPr>
        <p:spPr>
          <a:xfrm>
            <a:off x="304800" y="1165622"/>
            <a:ext cx="8686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✕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956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9559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194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73"/>
          <p:cNvSpPr txBox="1"/>
          <p:nvPr>
            <p:ph idx="10" type="dt"/>
          </p:nvPr>
        </p:nvSpPr>
        <p:spPr>
          <a:xfrm>
            <a:off x="6477000" y="57150"/>
            <a:ext cx="2514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73"/>
          <p:cNvSpPr txBox="1"/>
          <p:nvPr>
            <p:ph idx="11" type="ftr"/>
          </p:nvPr>
        </p:nvSpPr>
        <p:spPr>
          <a:xfrm>
            <a:off x="3581400" y="57150"/>
            <a:ext cx="2895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73"/>
          <p:cNvSpPr txBox="1"/>
          <p:nvPr>
            <p:ph idx="12" type="sldNum"/>
          </p:nvPr>
        </p:nvSpPr>
        <p:spPr>
          <a:xfrm>
            <a:off x="8229600" y="4855464"/>
            <a:ext cx="7590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 1">
  <p:cSld name="BLANK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-68580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5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" name="Google Shape;10;p3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" name="Google Shape;11;p3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2" name="Google Shape;12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" name="Google Shape;13;p3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4" name="Google Shape;14;p3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" name="Google Shape;15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3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BHKPM1UqqDYYrcyj8" TargetMode="External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/>
        </p:nvSpPr>
        <p:spPr>
          <a:xfrm>
            <a:off x="722375" y="1435600"/>
            <a:ext cx="76443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Q.4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P: Having cancer is often one of the most stressful experiences in a person’s life.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Q: They also allow people to learn from others facing similar situations.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R: The groups are gaining popularity these days as they allow volunteers to talk with those who are living with cancer.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S: But these days there are support groups that help patients cope with the emotional aspects of cancer by providing an opportunity to share feelings and challenges they face with others.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(A) RQSP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(B) SRQP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(C) PRQS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(D) PSRQ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722375" y="758225"/>
            <a:ext cx="22368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/>
        </p:nvSpPr>
        <p:spPr>
          <a:xfrm>
            <a:off x="2725675" y="2217925"/>
            <a:ext cx="8802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(D) PSRQ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722375" y="758225"/>
            <a:ext cx="19296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/>
        </p:nvSpPr>
        <p:spPr>
          <a:xfrm>
            <a:off x="722375" y="1435600"/>
            <a:ext cx="76443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Q.5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P: Creating a relaxing bedroom environment is very important too, and this can be done using a calming, subtle fragrance.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Q: It is possible to retrain your brain to have a sound sleep.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R: This is possible if you make sure your room is undisturbed, quiet and dark.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S: Start by regulating the times you go to bed and get up.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(A) QRPS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(B) SPRQ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(C) QSRP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(D) PSQR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722375" y="758225"/>
            <a:ext cx="22368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/>
        </p:nvSpPr>
        <p:spPr>
          <a:xfrm>
            <a:off x="2920275" y="1942550"/>
            <a:ext cx="851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(A) QRPS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722375" y="758225"/>
            <a:ext cx="19296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/>
        </p:nvSpPr>
        <p:spPr>
          <a:xfrm>
            <a:off x="722375" y="1435600"/>
            <a:ext cx="7644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Q.6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P: In the study, researchers found that kids who experienced their growth spurt late had lower than average bone density in young adulthood.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Q: Teens who hit puberty late may end up with weaker bones, a new study finds.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R: However, they continue to have lower bone strength even after they finish growing and may be at greater risk for osteoporosis in adulthood.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S: These later maturing teens do catch up with early maturing teens in terms of bone strength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(A) QPSR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(B) QRSP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(C) PSRQ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(D) PRSQ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722375" y="758225"/>
            <a:ext cx="22368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/>
        </p:nvSpPr>
        <p:spPr>
          <a:xfrm>
            <a:off x="2545025" y="2056050"/>
            <a:ext cx="8538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(A) QPSR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722375" y="758225"/>
            <a:ext cx="19296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/>
        </p:nvSpPr>
        <p:spPr>
          <a:xfrm>
            <a:off x="722375" y="1435600"/>
            <a:ext cx="7644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Q. 7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P: Spoon the brownie batter into the prepared pan and bake for 30 to 40 minutes.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Q: Now beat in eggs and vanilla extract, and add cocoa and mix until well combined.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R: To make chocolate chip brownies mix together melted butter, brown sugar and white sugar using a wooden spoon or hand mixer.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S: Next, stir in flour and salt and mix until flour is incorporated, and then add some chocolate chips.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A) RPQS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(B) PSRQ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(C) RSQP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(D) PRSQ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722375" y="758225"/>
            <a:ext cx="22368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/>
        </p:nvSpPr>
        <p:spPr>
          <a:xfrm>
            <a:off x="3029275" y="2017650"/>
            <a:ext cx="857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Answer: (C) RSQP</a:t>
            </a:r>
            <a:endParaRPr b="0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722375" y="758225"/>
            <a:ext cx="19296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/>
        </p:nvSpPr>
        <p:spPr>
          <a:xfrm>
            <a:off x="722375" y="1435600"/>
            <a:ext cx="7644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Q.8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P: . Over the past week, the state has been pounded by intense rainfall, thus transforming the July deficit to surplus.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Q: A year after being ravaged by the worst floods in 100 years, Kerala is once again facing a deluge.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R: The districts in Kerala’s north – in particular Kozhikode, Wayanad, and Malappuram –are among the worst affected where relief work is going on.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S: The copious amounts of rainfall in the state have been both intense and consistent leading to many deaths besides rendering thousands homeless.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(A) QPSR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(B) PQRS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(C) SQRP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(D) SQPR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722375" y="758225"/>
            <a:ext cx="22368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/>
        </p:nvSpPr>
        <p:spPr>
          <a:xfrm>
            <a:off x="2223650" y="1971275"/>
            <a:ext cx="857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Answer: (A) QPSR</a:t>
            </a:r>
            <a:endParaRPr b="0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722375" y="758225"/>
            <a:ext cx="19296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453e09fef_0_0"/>
          <p:cNvSpPr txBox="1"/>
          <p:nvPr>
            <p:ph idx="1" type="body"/>
          </p:nvPr>
        </p:nvSpPr>
        <p:spPr>
          <a:xfrm>
            <a:off x="729200" y="1384300"/>
            <a:ext cx="808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lang="en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" sz="16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https://forms.gle/BHKPM1UqqDYYrcyj8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7373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lang="en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	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g2f453e09fef_0_0"/>
          <p:cNvSpPr txBox="1"/>
          <p:nvPr/>
        </p:nvSpPr>
        <p:spPr>
          <a:xfrm>
            <a:off x="577325" y="622125"/>
            <a:ext cx="77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                   TEST TIME ON SENTENCE COMPLETION- 2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g2f453e09fef_0_0"/>
          <p:cNvSpPr txBox="1"/>
          <p:nvPr/>
        </p:nvSpPr>
        <p:spPr>
          <a:xfrm>
            <a:off x="5143500" y="944725"/>
            <a:ext cx="40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0" name="Google Shape;130;g2f453e09fe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1175" y="2138750"/>
            <a:ext cx="3000101" cy="24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/>
          <p:nvPr/>
        </p:nvSpPr>
        <p:spPr>
          <a:xfrm>
            <a:off x="722375" y="1435600"/>
            <a:ext cx="7644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Q. 9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P: This move is part of the government’s reform agenda for PSBs under Enhanced Access and Service Excellence Programme (EASE) 2.0.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Q: Banks have already agreed to keep branches operational for customers for uniform working hours in one location and this will be another step towards standardising operating hours.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R: Under EASE a banker’s panel has recommended that every region adopt one of three six-hour time slots — 9 am to 3 pm, 10 am to 4 pm or 11 am to 5 pm.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S: Public sector banks (PSBs) across the country will soon have standard operating hours as per a recent move.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(A) RSQP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(B) SRQP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(C) QRSP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(D) SPRQ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722375" y="758225"/>
            <a:ext cx="22368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/>
        </p:nvSpPr>
        <p:spPr>
          <a:xfrm>
            <a:off x="3070775" y="1923875"/>
            <a:ext cx="857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Answer: (D) SPRQ</a:t>
            </a:r>
            <a:endParaRPr b="0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722375" y="758225"/>
            <a:ext cx="19296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/>
        </p:nvSpPr>
        <p:spPr>
          <a:xfrm>
            <a:off x="722375" y="1435600"/>
            <a:ext cx="7644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Q. 10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P: Now, that the real estate sector has got its own regulator, RERA, from May 1, 2017, things are expected to improve.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Q: For many of the home buyers, across locations, the delay has extended to almost six years or more.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R: In the absence of a regulator and with no rules in place, the builder-buyer battle appeared one-sided.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S: For the buyers of real estate properties, the delay in possession of their homes has been the biggest concern.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(A) QPRS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(B) PQSR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(C) SQRP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(D) SPQR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722375" y="758225"/>
            <a:ext cx="22368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/>
        </p:nvSpPr>
        <p:spPr>
          <a:xfrm>
            <a:off x="2676450" y="2119050"/>
            <a:ext cx="857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Answer: (C) SQRP</a:t>
            </a:r>
            <a:endParaRPr b="0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722375" y="758225"/>
            <a:ext cx="19296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/>
        </p:nvSpPr>
        <p:spPr>
          <a:xfrm>
            <a:off x="722375" y="1435600"/>
            <a:ext cx="7644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Q. 11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P: Such was his devotion that Kaali Ma appeared before him with a thousand heads and a thousand pairs of arms.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Q: Once, Tenali Raman wanted to visit the Kaali temple on the outskirts of the city and pray.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R: It was quite dark by the time Tenali reached the temple, prostrated before the goddess, and with eyes closed started praying to Mother Kaali.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S: Raman who was dazzled to see Mother Kaali in all her glory, looked at her from left to right and right to left and could not control his happiness.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(A) QPRS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(B) SRQP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(C) QRPS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(D) RSPQ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722375" y="758225"/>
            <a:ext cx="22368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/>
        </p:nvSpPr>
        <p:spPr>
          <a:xfrm>
            <a:off x="3390350" y="2065850"/>
            <a:ext cx="857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Answer: (C) QRPS</a:t>
            </a:r>
            <a:endParaRPr b="0" i="0" sz="17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722375" y="758225"/>
            <a:ext cx="19296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/>
        </p:nvSpPr>
        <p:spPr>
          <a:xfrm>
            <a:off x="722375" y="1435600"/>
            <a:ext cx="7644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Q. 12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P: So he told his son that for every careless act of his he would hammer a nail into a wooden pillar in their house, and for every positive act he would pull out one nail.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Q: The boy saw that the pillar was getting crowded with nails and realised his mistake.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R: A father wanted to inculcate a sense of responsibility in his careless son.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S: He resolved to change his behaviour and soon the nails started coming out, till there were none left.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(A) RSQP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(B) QPRS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(C) RPQS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(D) QRSP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4"/>
          <p:cNvSpPr/>
          <p:nvPr/>
        </p:nvSpPr>
        <p:spPr>
          <a:xfrm>
            <a:off x="722375" y="758225"/>
            <a:ext cx="22368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/>
        </p:nvSpPr>
        <p:spPr>
          <a:xfrm>
            <a:off x="3359625" y="2322000"/>
            <a:ext cx="857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Answer: (C) RPQS</a:t>
            </a:r>
            <a:endParaRPr b="0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722375" y="758225"/>
            <a:ext cx="19296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/>
          <p:nvPr/>
        </p:nvSpPr>
        <p:spPr>
          <a:xfrm>
            <a:off x="722375" y="1435600"/>
            <a:ext cx="8578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Q. 13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P: Using his mother’s show-business contacts, Charlie became a professional entertainer in 1897.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Q: He spent his early childhood with his mother, the singer Hannah Hall, after she and his father separated.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R: Even today Charlie is widely regarded as the greatest comic artist of the screen and one of the most important figures in motion-picture history.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S: Charlie Chaplin was born on April 16, 1889 in London and named after his father, a British music-hall entertainer.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(A) RPQS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(B) RQSP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(C) SQPR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(D) SPQR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722375" y="758225"/>
            <a:ext cx="22368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/>
        </p:nvSpPr>
        <p:spPr>
          <a:xfrm>
            <a:off x="3339125" y="2076100"/>
            <a:ext cx="8578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Answer: (C) SQPR</a:t>
            </a:r>
            <a:endParaRPr b="0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722375" y="758225"/>
            <a:ext cx="19296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ef661bd33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ef661bd33f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ef661bd33f_0_3"/>
          <p:cNvSpPr txBox="1"/>
          <p:nvPr/>
        </p:nvSpPr>
        <p:spPr>
          <a:xfrm>
            <a:off x="722375" y="2372975"/>
            <a:ext cx="352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PARAJUMBLES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/>
        </p:nvSpPr>
        <p:spPr>
          <a:xfrm>
            <a:off x="722375" y="1435600"/>
            <a:ext cx="8578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Q. 14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P: “It’s sort of cool to be on a ship but even more amazing is this Earth we live on,” Williams remarked as she described life on a spaceship to eager kids.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Q: Williams, who is set to be one of the first to fly aboard Boeing’s Starliner spacecraft in November 2019, was introduced at the festival by former NASA astronaut Mike Massimino 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R: On Sept. 22, 2018, NASA astronaut Sunita Williams — a veteran of two long-duration spaceflights — talked to families and space enthusiasts about space travel.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S: She was speaking at the Intrepid Air, Sea &amp; Space Museum during the recent Space &amp; Science Festival.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(A) QRSP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(B) RSQP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(C) QPRS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(D) RQSP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722375" y="758225"/>
            <a:ext cx="22368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/>
        </p:nvSpPr>
        <p:spPr>
          <a:xfrm>
            <a:off x="3328875" y="1953150"/>
            <a:ext cx="8578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Answer: (B) RSQP</a:t>
            </a:r>
            <a:endParaRPr b="0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722375" y="758225"/>
            <a:ext cx="19296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/>
          <p:nvPr/>
        </p:nvSpPr>
        <p:spPr>
          <a:xfrm>
            <a:off x="722375" y="758225"/>
            <a:ext cx="22368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722375" y="1435600"/>
            <a:ext cx="8158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Q. 15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P: According to hair loss experts, excess DHT drastically increases collagen production in the hair follicle.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Q: Hair loss can be traced to an increase of internal Dihydrotestosterone (DHT) and collagen production.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R: Eventually, collagen blocks the pore completely causing a lack of necessary blood flow due to which your hair loses its sheen, thins down and finally you lose your hair completely.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S: When too much collagen lines the interior of the follicle, it narrows the pores, decreases blood flow and slowly strangles your hair to death.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(A) SRPQ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(B) SPQR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(C) QSPR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(D) QPSR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/>
          <p:nvPr/>
        </p:nvSpPr>
        <p:spPr>
          <a:xfrm>
            <a:off x="722375" y="758225"/>
            <a:ext cx="19296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2287600" y="2035125"/>
            <a:ext cx="8482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Answer: (D) QPSR</a:t>
            </a:r>
            <a:endParaRPr b="0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2"/>
          <p:cNvSpPr txBox="1"/>
          <p:nvPr/>
        </p:nvSpPr>
        <p:spPr>
          <a:xfrm>
            <a:off x="3141000" y="2194650"/>
            <a:ext cx="286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7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37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2"/>
          <p:cNvSpPr txBox="1"/>
          <p:nvPr/>
        </p:nvSpPr>
        <p:spPr>
          <a:xfrm>
            <a:off x="1980750" y="4590801"/>
            <a:ext cx="11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27" name="Google Shape;327;p32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32"/>
          <p:cNvSpPr txBox="1"/>
          <p:nvPr/>
        </p:nvSpPr>
        <p:spPr>
          <a:xfrm>
            <a:off x="3519050" y="4590801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29" name="Google Shape;32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2"/>
          <p:cNvSpPr txBox="1"/>
          <p:nvPr/>
        </p:nvSpPr>
        <p:spPr>
          <a:xfrm>
            <a:off x="5457275" y="4590801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31" name="Google Shape;331;p32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/>
        </p:nvSpPr>
        <p:spPr>
          <a:xfrm>
            <a:off x="722375" y="1435600"/>
            <a:ext cx="7644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Q.1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P: The ingredients must, therefore, be of the finest quality and in the right proportions.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Q: When you have them right and keep practising you are sure to bake some of the yummiest cakes.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R: Success in life is just like baking a cake that requires many things.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S: Firstly, unless you have the right ingredients and recipe it is not going to work.</a:t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(A) RPQS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(B) RSPQ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(C) QRSP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(D) QPSR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722375" y="758225"/>
            <a:ext cx="22368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/>
        </p:nvSpPr>
        <p:spPr>
          <a:xfrm>
            <a:off x="2362975" y="2152850"/>
            <a:ext cx="85890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(B) RSPQ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722375" y="758225"/>
            <a:ext cx="19296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/>
        </p:nvSpPr>
        <p:spPr>
          <a:xfrm>
            <a:off x="722375" y="1435600"/>
            <a:ext cx="7644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Q.2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P: Though everything was on the up and up for Holzman, yet … something wasn’t quite right.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Q: At 19, he enrolled in the Culinary Institute of America before heading to the West Coast to cook for such well-esteemed restaurants as Palladin, Napa and Aqua.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R: He got a little fed up with the kitchen and started to feel that he wanted to do something different with it.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S: Holzman, a well-known chef, started his career at the age of 15 when the prodigy began cooking under Eric Ripert at the iconic New York restaurant, Le Bernadin.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(A) PRQS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(B) SQPR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(C) SPRQ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(D) PQRS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722375" y="758225"/>
            <a:ext cx="22368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/>
        </p:nvSpPr>
        <p:spPr>
          <a:xfrm>
            <a:off x="2397650" y="2143250"/>
            <a:ext cx="8700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(B) SQPR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722375" y="758225"/>
            <a:ext cx="19296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/>
        </p:nvSpPr>
        <p:spPr>
          <a:xfrm>
            <a:off x="722375" y="1435600"/>
            <a:ext cx="76443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Q.3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P: She started the Udaipur-based organisation Shikshantar to create a space for self-directed learning called ‘unschooling’.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Q: It also organizes week-long camps where children involve themselves in local communities and interact with other kids who don’t attend school.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R: Nidhi Jain has been an unschooling parent for over two decades.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S: The organisation arranges everything from internships in filmmaking to cooking for unschooled kids</a:t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(A) PRSQ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(B) RPSQ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(C) RQPS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(D) SQPR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722375" y="758225"/>
            <a:ext cx="22368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/>
        </p:nvSpPr>
        <p:spPr>
          <a:xfrm>
            <a:off x="2010075" y="2071550"/>
            <a:ext cx="85125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(B) RPSQ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722375" y="758225"/>
            <a:ext cx="19296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