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3" r:id="rId3"/>
    <p:sldMasterId id="2147483682" r:id="rId4"/>
  </p:sldMasterIdLst>
  <p:notesMasterIdLst>
    <p:notesMasterId r:id="rId47"/>
  </p:notesMasterIdLst>
  <p:sldIdLst>
    <p:sldId id="256" r:id="rId5"/>
    <p:sldId id="298" r:id="rId6"/>
    <p:sldId id="258" r:id="rId7"/>
    <p:sldId id="291" r:id="rId8"/>
    <p:sldId id="290" r:id="rId9"/>
    <p:sldId id="292" r:id="rId10"/>
    <p:sldId id="293" r:id="rId11"/>
    <p:sldId id="294" r:id="rId12"/>
    <p:sldId id="295" r:id="rId13"/>
    <p:sldId id="296" r:id="rId14"/>
    <p:sldId id="297"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Lst>
  <p:sldSz cx="9144000" cy="5143500" type="screen16x9"/>
  <p:notesSz cx="6858000" cy="9144000"/>
  <p:embeddedFontLst>
    <p:embeddedFont>
      <p:font typeface="Calibri" panose="020F0502020204030204" pitchFamily="34" charset="0"/>
      <p:regular r:id="rId48"/>
      <p:bold r:id="rId49"/>
      <p:italic r:id="rId50"/>
      <p:boldItalic r:id="rId51"/>
    </p:embeddedFont>
    <p:embeddedFont>
      <p:font typeface="Proxima Nova" panose="020B0604020202020204" charset="0"/>
      <p:regular r:id="rId52"/>
      <p:bold r:id="rId53"/>
      <p:italic r:id="rId54"/>
      <p:boldItalic r:id="rId55"/>
    </p:embeddedFont>
    <p:embeddedFont>
      <p:font typeface="Roboto" panose="02000000000000000000" pitchFamily="2" charset="0"/>
      <p:regular r:id="rId56"/>
      <p:bold r:id="rId57"/>
      <p:italic r:id="rId58"/>
      <p:boldItalic r:id="rId59"/>
    </p:embeddedFont>
    <p:embeddedFont>
      <p:font typeface="Verdana" panose="020B0604030504040204"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4" roundtripDataSignature="AMtx7mjSu/mg7zPB1n1z2arITLLuTwEB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2" d="100"/>
          <a:sy n="122" d="100"/>
        </p:scale>
        <p:origin x="84" y="368"/>
      </p:cViewPr>
      <p:guideLst>
        <p:guide pos="2222"/>
        <p:guide orient="horz" pos="2755"/>
        <p:guide orient="horz" pos="776"/>
        <p:guide pos="206"/>
        <p:guide pos="5553"/>
        <p:guide orient="horz" pos="914"/>
        <p:guide orient="horz" pos="2451"/>
        <p:guide pos="871"/>
        <p:guide pos="2880"/>
        <p:guide pos="4909"/>
        <p:guide orient="horz" pos="219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font" Target="fonts/font16.fntdata"/><Relationship Id="rId68"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font" Target="fonts/font14.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64" Type="http://customschemas.google.com/relationships/presentationmetadata" Target="metadata"/><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2.fntdata"/><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7.fntdata"/><Relationship Id="rId62"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5dab5809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15dab58096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dab58096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15dab58096a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56563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dab58096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15dab58096a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796259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5dab58096a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15dab58096a_0_2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solidFill>
                <a:schemeClr val="dk1"/>
              </a:solidFill>
            </a:endParaRPr>
          </a:p>
          <a:p>
            <a:pPr marL="158750" lvl="0" indent="0" algn="l" rtl="0">
              <a:lnSpc>
                <a:spcPct val="100000"/>
              </a:lnSpc>
              <a:spcBef>
                <a:spcPts val="0"/>
              </a:spcBef>
              <a:spcAft>
                <a:spcPts val="0"/>
              </a:spcAft>
              <a:buClr>
                <a:schemeClr val="dk1"/>
              </a:buClr>
              <a:buSzPts val="1100"/>
              <a:buFont typeface="Arial"/>
              <a:buNone/>
            </a:pPr>
            <a:endParaRPr>
              <a:solidFill>
                <a:schemeClr val="dk1"/>
              </a:solidFill>
            </a:endParaRPr>
          </a:p>
          <a:p>
            <a:pPr marL="45720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5dab58096a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15dab58096a_0_2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5dab58096a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15dab58096a_0_3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solidFill>
                <a:schemeClr val="dk1"/>
              </a:solidFill>
            </a:endParaRPr>
          </a:p>
          <a:p>
            <a:pPr marL="158750" lvl="0" indent="0" algn="l" rtl="0">
              <a:lnSpc>
                <a:spcPct val="100000"/>
              </a:lnSpc>
              <a:spcBef>
                <a:spcPts val="0"/>
              </a:spcBef>
              <a:spcAft>
                <a:spcPts val="0"/>
              </a:spcAft>
              <a:buClr>
                <a:schemeClr val="dk1"/>
              </a:buClr>
              <a:buSzPts val="1100"/>
              <a:buFont typeface="Arial"/>
              <a:buNone/>
            </a:pPr>
            <a:endParaRPr>
              <a:solidFill>
                <a:schemeClr val="dk1"/>
              </a:solidFill>
            </a:endParaRPr>
          </a:p>
          <a:p>
            <a:pPr marL="45720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15dab58096a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15dab58096a_0_3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5dab58096a_0_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15dab58096a_0_3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solidFill>
                <a:schemeClr val="dk1"/>
              </a:solidFill>
            </a:endParaRPr>
          </a:p>
          <a:p>
            <a:pPr marL="158750" lvl="0" indent="0" algn="l" rtl="0">
              <a:lnSpc>
                <a:spcPct val="100000"/>
              </a:lnSpc>
              <a:spcBef>
                <a:spcPts val="0"/>
              </a:spcBef>
              <a:spcAft>
                <a:spcPts val="0"/>
              </a:spcAft>
              <a:buClr>
                <a:schemeClr val="dk1"/>
              </a:buClr>
              <a:buSzPts val="1100"/>
              <a:buFont typeface="Arial"/>
              <a:buNone/>
            </a:pPr>
            <a:endParaRPr>
              <a:solidFill>
                <a:schemeClr val="dk1"/>
              </a:solidFill>
            </a:endParaRPr>
          </a:p>
          <a:p>
            <a:pPr marL="45720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5dab58096a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15dab58096a_0_3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5dab58096a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15dab58096a_0_37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solidFill>
                <a:schemeClr val="dk1"/>
              </a:solidFill>
            </a:endParaRPr>
          </a:p>
          <a:p>
            <a:pPr marL="158750" lvl="0" indent="0" algn="l" rtl="0">
              <a:lnSpc>
                <a:spcPct val="100000"/>
              </a:lnSpc>
              <a:spcBef>
                <a:spcPts val="0"/>
              </a:spcBef>
              <a:spcAft>
                <a:spcPts val="0"/>
              </a:spcAft>
              <a:buClr>
                <a:schemeClr val="dk1"/>
              </a:buClr>
              <a:buSzPts val="1100"/>
              <a:buFont typeface="Arial"/>
              <a:buNone/>
            </a:pPr>
            <a:endParaRPr>
              <a:solidFill>
                <a:schemeClr val="dk1"/>
              </a:solidFill>
            </a:endParaRPr>
          </a:p>
          <a:p>
            <a:pPr marL="45720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5dab58096a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15dab58096a_0_3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5dab58096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15dab58096a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dab58096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15dab58096a_0_3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solidFill>
                <a:schemeClr val="dk1"/>
              </a:solidFill>
            </a:endParaRPr>
          </a:p>
          <a:p>
            <a:pPr marL="158750" lvl="0" indent="0" algn="l" rtl="0">
              <a:lnSpc>
                <a:spcPct val="100000"/>
              </a:lnSpc>
              <a:spcBef>
                <a:spcPts val="0"/>
              </a:spcBef>
              <a:spcAft>
                <a:spcPts val="0"/>
              </a:spcAft>
              <a:buClr>
                <a:schemeClr val="dk1"/>
              </a:buClr>
              <a:buSzPts val="1100"/>
              <a:buFont typeface="Arial"/>
              <a:buNone/>
            </a:pPr>
            <a:endParaRPr>
              <a:solidFill>
                <a:schemeClr val="dk1"/>
              </a:solidFill>
            </a:endParaRPr>
          </a:p>
          <a:p>
            <a:pPr marL="45720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5dab58096a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15dab58096a_0_3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5dab58096a_0_4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15dab58096a_0_4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solidFill>
                <a:schemeClr val="dk1"/>
              </a:solidFill>
            </a:endParaRPr>
          </a:p>
          <a:p>
            <a:pPr marL="158750" lvl="0" indent="0" algn="l" rtl="0">
              <a:lnSpc>
                <a:spcPct val="100000"/>
              </a:lnSpc>
              <a:spcBef>
                <a:spcPts val="0"/>
              </a:spcBef>
              <a:spcAft>
                <a:spcPts val="0"/>
              </a:spcAft>
              <a:buClr>
                <a:schemeClr val="dk1"/>
              </a:buClr>
              <a:buSzPts val="1100"/>
              <a:buFont typeface="Arial"/>
              <a:buNone/>
            </a:pPr>
            <a:endParaRPr>
              <a:solidFill>
                <a:schemeClr val="dk1"/>
              </a:solidFill>
            </a:endParaRPr>
          </a:p>
          <a:p>
            <a:pPr marL="45720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5dab58096a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15dab58096a_0_4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dab58096a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g15dab58096a_0_4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solidFill>
                <a:schemeClr val="dk1"/>
              </a:solidFill>
            </a:endParaRPr>
          </a:p>
          <a:p>
            <a:pPr marL="158750" lvl="0" indent="0" algn="l" rtl="0">
              <a:lnSpc>
                <a:spcPct val="100000"/>
              </a:lnSpc>
              <a:spcBef>
                <a:spcPts val="0"/>
              </a:spcBef>
              <a:spcAft>
                <a:spcPts val="0"/>
              </a:spcAft>
              <a:buClr>
                <a:schemeClr val="dk1"/>
              </a:buClr>
              <a:buSzPts val="1100"/>
              <a:buFont typeface="Arial"/>
              <a:buNone/>
            </a:pPr>
            <a:endParaRPr>
              <a:solidFill>
                <a:schemeClr val="dk1"/>
              </a:solidFill>
            </a:endParaRPr>
          </a:p>
          <a:p>
            <a:pPr marL="45720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15dab58096a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g15dab58096a_0_4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5dab58096a_0_4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15dab58096a_0_4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solidFill>
                <a:schemeClr val="dk1"/>
              </a:solidFill>
            </a:endParaRPr>
          </a:p>
          <a:p>
            <a:pPr marL="158750" lvl="0" indent="0" algn="l" rtl="0">
              <a:lnSpc>
                <a:spcPct val="100000"/>
              </a:lnSpc>
              <a:spcBef>
                <a:spcPts val="0"/>
              </a:spcBef>
              <a:spcAft>
                <a:spcPts val="0"/>
              </a:spcAft>
              <a:buClr>
                <a:schemeClr val="dk1"/>
              </a:buClr>
              <a:buSzPts val="1100"/>
              <a:buFont typeface="Arial"/>
              <a:buNone/>
            </a:pPr>
            <a:endParaRPr>
              <a:solidFill>
                <a:schemeClr val="dk1"/>
              </a:solidFill>
            </a:endParaRPr>
          </a:p>
          <a:p>
            <a:pPr marL="45720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5dab58096a_0_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g15dab58096a_0_4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5dab58096a_0_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g15dab58096a_0_4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solidFill>
                <a:schemeClr val="dk1"/>
              </a:solidFill>
            </a:endParaRPr>
          </a:p>
          <a:p>
            <a:pPr marL="158750" lvl="0" indent="0" algn="l" rtl="0">
              <a:lnSpc>
                <a:spcPct val="100000"/>
              </a:lnSpc>
              <a:spcBef>
                <a:spcPts val="0"/>
              </a:spcBef>
              <a:spcAft>
                <a:spcPts val="0"/>
              </a:spcAft>
              <a:buClr>
                <a:schemeClr val="dk1"/>
              </a:buClr>
              <a:buSzPts val="1100"/>
              <a:buFont typeface="Arial"/>
              <a:buNone/>
            </a:pPr>
            <a:endParaRPr>
              <a:solidFill>
                <a:schemeClr val="dk1"/>
              </a:solidFill>
            </a:endParaRPr>
          </a:p>
          <a:p>
            <a:pPr marL="45720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5dab58096a_0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g15dab58096a_0_4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dab58096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15dab58096a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dab58096a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g15dab58096a_0_4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solidFill>
                <a:schemeClr val="dk1"/>
              </a:solidFill>
            </a:endParaRPr>
          </a:p>
          <a:p>
            <a:pPr marL="158750" lvl="0" indent="0" algn="l" rtl="0">
              <a:lnSpc>
                <a:spcPct val="100000"/>
              </a:lnSpc>
              <a:spcBef>
                <a:spcPts val="0"/>
              </a:spcBef>
              <a:spcAft>
                <a:spcPts val="0"/>
              </a:spcAft>
              <a:buClr>
                <a:schemeClr val="dk1"/>
              </a:buClr>
              <a:buSzPts val="1100"/>
              <a:buFont typeface="Arial"/>
              <a:buNone/>
            </a:pPr>
            <a:endParaRPr>
              <a:solidFill>
                <a:schemeClr val="dk1"/>
              </a:solidFill>
            </a:endParaRPr>
          </a:p>
          <a:p>
            <a:pPr marL="45720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dab58096a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g15dab58096a_0_4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5dab58096a_0_4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g15dab58096a_0_4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solidFill>
                <a:schemeClr val="dk1"/>
              </a:solidFill>
            </a:endParaRPr>
          </a:p>
          <a:p>
            <a:pPr marL="158750" lvl="0" indent="0" algn="l" rtl="0">
              <a:lnSpc>
                <a:spcPct val="100000"/>
              </a:lnSpc>
              <a:spcBef>
                <a:spcPts val="0"/>
              </a:spcBef>
              <a:spcAft>
                <a:spcPts val="0"/>
              </a:spcAft>
              <a:buClr>
                <a:schemeClr val="dk1"/>
              </a:buClr>
              <a:buSzPts val="1100"/>
              <a:buFont typeface="Arial"/>
              <a:buNone/>
            </a:pPr>
            <a:endParaRPr>
              <a:solidFill>
                <a:schemeClr val="dk1"/>
              </a:solidFill>
            </a:endParaRPr>
          </a:p>
          <a:p>
            <a:pPr marL="45720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5dab58096a_0_4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g15dab58096a_0_4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5dab58096a_0_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g15dab58096a_0_5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solidFill>
                <a:schemeClr val="dk1"/>
              </a:solidFill>
            </a:endParaRPr>
          </a:p>
          <a:p>
            <a:pPr marL="158750" lvl="0" indent="0" algn="l" rtl="0">
              <a:lnSpc>
                <a:spcPct val="100000"/>
              </a:lnSpc>
              <a:spcBef>
                <a:spcPts val="0"/>
              </a:spcBef>
              <a:spcAft>
                <a:spcPts val="0"/>
              </a:spcAft>
              <a:buClr>
                <a:schemeClr val="dk1"/>
              </a:buClr>
              <a:buSzPts val="1100"/>
              <a:buFont typeface="Arial"/>
              <a:buNone/>
            </a:pPr>
            <a:endParaRPr>
              <a:solidFill>
                <a:schemeClr val="dk1"/>
              </a:solidFill>
            </a:endParaRPr>
          </a:p>
          <a:p>
            <a:pPr marL="45720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5dab58096a_0_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5" name="Google Shape;395;g15dab58096a_0_5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15dab58096a_0_5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g15dab58096a_0_5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solidFill>
                <a:schemeClr val="dk1"/>
              </a:solidFill>
            </a:endParaRPr>
          </a:p>
          <a:p>
            <a:pPr marL="158750" lvl="0" indent="0" algn="l" rtl="0">
              <a:lnSpc>
                <a:spcPct val="100000"/>
              </a:lnSpc>
              <a:spcBef>
                <a:spcPts val="0"/>
              </a:spcBef>
              <a:spcAft>
                <a:spcPts val="0"/>
              </a:spcAft>
              <a:buClr>
                <a:schemeClr val="dk1"/>
              </a:buClr>
              <a:buSzPts val="1100"/>
              <a:buFont typeface="Arial"/>
              <a:buNone/>
            </a:pPr>
            <a:endParaRPr>
              <a:solidFill>
                <a:schemeClr val="dk1"/>
              </a:solidFill>
            </a:endParaRPr>
          </a:p>
          <a:p>
            <a:pPr marL="45720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5dab58096a_0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3" name="Google Shape;413;g15dab58096a_0_5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5dab58096a_0_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15dab58096a_0_5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solidFill>
                <a:schemeClr val="dk1"/>
              </a:solidFill>
            </a:endParaRPr>
          </a:p>
          <a:p>
            <a:pPr marL="158750" lvl="0" indent="0" algn="l" rtl="0">
              <a:lnSpc>
                <a:spcPct val="100000"/>
              </a:lnSpc>
              <a:spcBef>
                <a:spcPts val="0"/>
              </a:spcBef>
              <a:spcAft>
                <a:spcPts val="0"/>
              </a:spcAft>
              <a:buClr>
                <a:schemeClr val="dk1"/>
              </a:buClr>
              <a:buSzPts val="1100"/>
              <a:buFont typeface="Arial"/>
              <a:buNone/>
            </a:pPr>
            <a:endParaRPr>
              <a:solidFill>
                <a:schemeClr val="dk1"/>
              </a:solidFill>
            </a:endParaRPr>
          </a:p>
          <a:p>
            <a:pPr marL="45720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5dab58096a_0_5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1" name="Google Shape;431;g15dab58096a_0_5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dab58096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15dab58096a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11800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5dab58096a_0_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g15dab58096a_0_5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100"/>
              <a:buNone/>
            </a:pPr>
            <a:endParaRPr>
              <a:solidFill>
                <a:schemeClr val="dk1"/>
              </a:solidFill>
            </a:endParaRPr>
          </a:p>
          <a:p>
            <a:pPr marL="158750" lvl="0" indent="0" algn="l" rtl="0">
              <a:lnSpc>
                <a:spcPct val="100000"/>
              </a:lnSpc>
              <a:spcBef>
                <a:spcPts val="0"/>
              </a:spcBef>
              <a:spcAft>
                <a:spcPts val="0"/>
              </a:spcAft>
              <a:buClr>
                <a:schemeClr val="dk1"/>
              </a:buClr>
              <a:buSzPts val="1100"/>
              <a:buFont typeface="Arial"/>
              <a:buNone/>
            </a:pPr>
            <a:endParaRPr>
              <a:solidFill>
                <a:schemeClr val="dk1"/>
              </a:solidFill>
            </a:endParaRPr>
          </a:p>
          <a:p>
            <a:pPr marL="45720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sz="1200">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5dab58096a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9" name="Google Shape;449;g15dab58096a_0_5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15dab58096a_0_632:notes"/>
          <p:cNvSpPr>
            <a:spLocks noGrp="1" noRot="1" noChangeAspect="1"/>
          </p:cNvSpPr>
          <p:nvPr>
            <p:ph type="sldImg" idx="2"/>
          </p:nvPr>
        </p:nvSpPr>
        <p:spPr>
          <a:xfrm>
            <a:off x="380259" y="685800"/>
            <a:ext cx="60975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8" name="Google Shape;458;g15dab58096a_0_6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200">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dab58096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15dab58096a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885605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dab58096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15dab58096a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89268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dab58096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15dab58096a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231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dab58096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15dab58096a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38839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5dab58096a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15dab58096a_0_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10747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4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4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4" name="Google Shape;44;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47"/>
        <p:cNvGrpSpPr/>
        <p:nvPr/>
      </p:nvGrpSpPr>
      <p:grpSpPr>
        <a:xfrm>
          <a:off x="0" y="0"/>
          <a:ext cx="0" cy="0"/>
          <a:chOff x="0" y="0"/>
          <a:chExt cx="0" cy="0"/>
        </a:xfrm>
      </p:grpSpPr>
      <p:sp>
        <p:nvSpPr>
          <p:cNvPr id="48" name="Google Shape;48;g15dab58096a_0_5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49" name="Google Shape;49;g15dab58096a_0_5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0" name="Google Shape;50;g15dab58096a_0_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g15dab58096a_0_12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57" name="Google Shape;57;g15dab58096a_0_12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8" name="Google Shape;58;g15dab58096a_0_1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g15dab58096a_0_13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61" name="Google Shape;61;g15dab58096a_0_1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2"/>
        <p:cNvGrpSpPr/>
        <p:nvPr/>
      </p:nvGrpSpPr>
      <p:grpSpPr>
        <a:xfrm>
          <a:off x="0" y="0"/>
          <a:ext cx="0" cy="0"/>
          <a:chOff x="0" y="0"/>
          <a:chExt cx="0" cy="0"/>
        </a:xfrm>
      </p:grpSpPr>
      <p:sp>
        <p:nvSpPr>
          <p:cNvPr id="63" name="Google Shape;63;g15dab58096a_0_1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4" name="Google Shape;64;g15dab58096a_0_13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65" name="Google Shape;65;g15dab58096a_0_1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6"/>
        <p:cNvGrpSpPr/>
        <p:nvPr/>
      </p:nvGrpSpPr>
      <p:grpSpPr>
        <a:xfrm>
          <a:off x="0" y="0"/>
          <a:ext cx="0" cy="0"/>
          <a:chOff x="0" y="0"/>
          <a:chExt cx="0" cy="0"/>
        </a:xfrm>
      </p:grpSpPr>
      <p:sp>
        <p:nvSpPr>
          <p:cNvPr id="67" name="Google Shape;67;g15dab58096a_0_1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68" name="Google Shape;68;g15dab58096a_0_13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69" name="Google Shape;69;g15dab58096a_0_13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70" name="Google Shape;70;g15dab58096a_0_1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g15dab58096a_0_14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73" name="Google Shape;73;g15dab58096a_0_1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4"/>
        <p:cNvGrpSpPr/>
        <p:nvPr/>
      </p:nvGrpSpPr>
      <p:grpSpPr>
        <a:xfrm>
          <a:off x="0" y="0"/>
          <a:ext cx="0" cy="0"/>
          <a:chOff x="0" y="0"/>
          <a:chExt cx="0" cy="0"/>
        </a:xfrm>
      </p:grpSpPr>
      <p:sp>
        <p:nvSpPr>
          <p:cNvPr id="75" name="Google Shape;75;g15dab58096a_0_14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76" name="Google Shape;76;g15dab58096a_0_14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0"/>
              </a:spcBef>
              <a:spcAft>
                <a:spcPts val="0"/>
              </a:spcAft>
              <a:buSzPts val="1200"/>
              <a:buChar char="○"/>
              <a:defRPr sz="1200"/>
            </a:lvl2pPr>
            <a:lvl3pPr marL="1371600" lvl="2" indent="-304800" algn="l" rtl="0">
              <a:lnSpc>
                <a:spcPct val="115000"/>
              </a:lnSpc>
              <a:spcBef>
                <a:spcPts val="0"/>
              </a:spcBef>
              <a:spcAft>
                <a:spcPts val="0"/>
              </a:spcAft>
              <a:buSzPts val="1200"/>
              <a:buChar char="■"/>
              <a:defRPr sz="1200"/>
            </a:lvl3pPr>
            <a:lvl4pPr marL="1828800" lvl="3" indent="-304800" algn="l" rtl="0">
              <a:lnSpc>
                <a:spcPct val="115000"/>
              </a:lnSpc>
              <a:spcBef>
                <a:spcPts val="0"/>
              </a:spcBef>
              <a:spcAft>
                <a:spcPts val="0"/>
              </a:spcAft>
              <a:buSzPts val="1200"/>
              <a:buChar char="●"/>
              <a:defRPr sz="1200"/>
            </a:lvl4pPr>
            <a:lvl5pPr marL="2286000" lvl="4" indent="-304800" algn="l" rtl="0">
              <a:lnSpc>
                <a:spcPct val="115000"/>
              </a:lnSpc>
              <a:spcBef>
                <a:spcPts val="0"/>
              </a:spcBef>
              <a:spcAft>
                <a:spcPts val="0"/>
              </a:spcAft>
              <a:buSzPts val="1200"/>
              <a:buChar char="○"/>
              <a:defRPr sz="1200"/>
            </a:lvl5pPr>
            <a:lvl6pPr marL="2743200" lvl="5" indent="-304800" algn="l" rtl="0">
              <a:lnSpc>
                <a:spcPct val="115000"/>
              </a:lnSpc>
              <a:spcBef>
                <a:spcPts val="0"/>
              </a:spcBef>
              <a:spcAft>
                <a:spcPts val="0"/>
              </a:spcAft>
              <a:buSzPts val="1200"/>
              <a:buChar char="■"/>
              <a:defRPr sz="1200"/>
            </a:lvl6pPr>
            <a:lvl7pPr marL="3200400" lvl="6" indent="-304800" algn="l" rtl="0">
              <a:lnSpc>
                <a:spcPct val="115000"/>
              </a:lnSpc>
              <a:spcBef>
                <a:spcPts val="0"/>
              </a:spcBef>
              <a:spcAft>
                <a:spcPts val="0"/>
              </a:spcAft>
              <a:buSzPts val="1200"/>
              <a:buChar char="●"/>
              <a:defRPr sz="1200"/>
            </a:lvl7pPr>
            <a:lvl8pPr marL="3657600" lvl="7" indent="-304800" algn="l" rtl="0">
              <a:lnSpc>
                <a:spcPct val="115000"/>
              </a:lnSpc>
              <a:spcBef>
                <a:spcPts val="0"/>
              </a:spcBef>
              <a:spcAft>
                <a:spcPts val="0"/>
              </a:spcAft>
              <a:buSzPts val="1200"/>
              <a:buChar char="○"/>
              <a:defRPr sz="1200"/>
            </a:lvl8pPr>
            <a:lvl9pPr marL="4114800" lvl="8" indent="-304800" algn="l" rtl="0">
              <a:lnSpc>
                <a:spcPct val="115000"/>
              </a:lnSpc>
              <a:spcBef>
                <a:spcPts val="0"/>
              </a:spcBef>
              <a:spcAft>
                <a:spcPts val="0"/>
              </a:spcAft>
              <a:buSzPts val="1200"/>
              <a:buChar char="■"/>
              <a:defRPr sz="1200"/>
            </a:lvl9pPr>
          </a:lstStyle>
          <a:p>
            <a:endParaRPr/>
          </a:p>
        </p:txBody>
      </p:sp>
      <p:sp>
        <p:nvSpPr>
          <p:cNvPr id="77" name="Google Shape;77;g15dab58096a_0_1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
        <p:cNvGrpSpPr/>
        <p:nvPr/>
      </p:nvGrpSpPr>
      <p:grpSpPr>
        <a:xfrm>
          <a:off x="0" y="0"/>
          <a:ext cx="0" cy="0"/>
          <a:chOff x="0" y="0"/>
          <a:chExt cx="0" cy="0"/>
        </a:xfrm>
      </p:grpSpPr>
      <p:sp>
        <p:nvSpPr>
          <p:cNvPr id="79" name="Google Shape;79;g15dab58096a_0_15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80" name="Google Shape;80;g15dab58096a_0_1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3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 name="Google Shape;1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g15dab58096a_0_15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g15dab58096a_0_15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84" name="Google Shape;84;g15dab58096a_0_15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5" name="Google Shape;85;g15dab58096a_0_15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0"/>
              </a:spcBef>
              <a:spcAft>
                <a:spcPts val="0"/>
              </a:spcAft>
              <a:buSzPts val="1400"/>
              <a:buChar char="○"/>
              <a:defRPr/>
            </a:lvl2pPr>
            <a:lvl3pPr marL="1371600" lvl="2" indent="-317500" algn="l" rtl="0">
              <a:lnSpc>
                <a:spcPct val="115000"/>
              </a:lnSpc>
              <a:spcBef>
                <a:spcPts val="0"/>
              </a:spcBef>
              <a:spcAft>
                <a:spcPts val="0"/>
              </a:spcAft>
              <a:buSzPts val="1400"/>
              <a:buChar char="■"/>
              <a:defRPr/>
            </a:lvl3pPr>
            <a:lvl4pPr marL="1828800" lvl="3" indent="-317500" algn="l" rtl="0">
              <a:lnSpc>
                <a:spcPct val="115000"/>
              </a:lnSpc>
              <a:spcBef>
                <a:spcPts val="0"/>
              </a:spcBef>
              <a:spcAft>
                <a:spcPts val="0"/>
              </a:spcAft>
              <a:buSzPts val="1400"/>
              <a:buChar char="●"/>
              <a:defRPr/>
            </a:lvl4pPr>
            <a:lvl5pPr marL="2286000" lvl="4" indent="-317500" algn="l" rtl="0">
              <a:lnSpc>
                <a:spcPct val="115000"/>
              </a:lnSpc>
              <a:spcBef>
                <a:spcPts val="0"/>
              </a:spcBef>
              <a:spcAft>
                <a:spcPts val="0"/>
              </a:spcAft>
              <a:buSzPts val="1400"/>
              <a:buChar char="○"/>
              <a:defRPr/>
            </a:lvl5pPr>
            <a:lvl6pPr marL="2743200" lvl="5" indent="-317500" algn="l" rtl="0">
              <a:lnSpc>
                <a:spcPct val="115000"/>
              </a:lnSpc>
              <a:spcBef>
                <a:spcPts val="0"/>
              </a:spcBef>
              <a:spcAft>
                <a:spcPts val="0"/>
              </a:spcAft>
              <a:buSzPts val="1400"/>
              <a:buChar char="■"/>
              <a:defRPr/>
            </a:lvl6pPr>
            <a:lvl7pPr marL="3200400" lvl="6" indent="-317500" algn="l" rtl="0">
              <a:lnSpc>
                <a:spcPct val="115000"/>
              </a:lnSpc>
              <a:spcBef>
                <a:spcPts val="0"/>
              </a:spcBef>
              <a:spcAft>
                <a:spcPts val="0"/>
              </a:spcAft>
              <a:buSzPts val="1400"/>
              <a:buChar char="●"/>
              <a:defRPr/>
            </a:lvl7pPr>
            <a:lvl8pPr marL="3657600" lvl="7" indent="-317500" algn="l" rtl="0">
              <a:lnSpc>
                <a:spcPct val="115000"/>
              </a:lnSpc>
              <a:spcBef>
                <a:spcPts val="0"/>
              </a:spcBef>
              <a:spcAft>
                <a:spcPts val="0"/>
              </a:spcAft>
              <a:buSzPts val="1400"/>
              <a:buChar char="○"/>
              <a:defRPr/>
            </a:lvl8pPr>
            <a:lvl9pPr marL="4114800" lvl="8" indent="-317500" algn="l" rtl="0">
              <a:lnSpc>
                <a:spcPct val="115000"/>
              </a:lnSpc>
              <a:spcBef>
                <a:spcPts val="0"/>
              </a:spcBef>
              <a:spcAft>
                <a:spcPts val="0"/>
              </a:spcAft>
              <a:buSzPts val="1400"/>
              <a:buChar char="■"/>
              <a:defRPr/>
            </a:lvl9pPr>
          </a:lstStyle>
          <a:p>
            <a:endParaRPr/>
          </a:p>
        </p:txBody>
      </p:sp>
      <p:sp>
        <p:nvSpPr>
          <p:cNvPr id="86" name="Google Shape;86;g15dab58096a_0_1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7"/>
        <p:cNvGrpSpPr/>
        <p:nvPr/>
      </p:nvGrpSpPr>
      <p:grpSpPr>
        <a:xfrm>
          <a:off x="0" y="0"/>
          <a:ext cx="0" cy="0"/>
          <a:chOff x="0" y="0"/>
          <a:chExt cx="0" cy="0"/>
        </a:xfrm>
      </p:grpSpPr>
      <p:sp>
        <p:nvSpPr>
          <p:cNvPr id="88" name="Google Shape;88;g15dab58096a_0_1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rtl="0">
              <a:lnSpc>
                <a:spcPct val="100000"/>
              </a:lnSpc>
              <a:spcBef>
                <a:spcPts val="0"/>
              </a:spcBef>
              <a:spcAft>
                <a:spcPts val="0"/>
              </a:spcAft>
              <a:buSzPts val="1800"/>
              <a:buNone/>
              <a:defRPr/>
            </a:lvl1pPr>
          </a:lstStyle>
          <a:p>
            <a:endParaRPr/>
          </a:p>
        </p:txBody>
      </p:sp>
      <p:sp>
        <p:nvSpPr>
          <p:cNvPr id="89" name="Google Shape;89;g15dab58096a_0_1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0"/>
        <p:cNvGrpSpPr/>
        <p:nvPr/>
      </p:nvGrpSpPr>
      <p:grpSpPr>
        <a:xfrm>
          <a:off x="0" y="0"/>
          <a:ext cx="0" cy="0"/>
          <a:chOff x="0" y="0"/>
          <a:chExt cx="0" cy="0"/>
        </a:xfrm>
      </p:grpSpPr>
      <p:sp>
        <p:nvSpPr>
          <p:cNvPr id="91" name="Google Shape;91;g15dab58096a_0_16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92" name="Google Shape;92;g15dab58096a_0_16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0"/>
              </a:spcBef>
              <a:spcAft>
                <a:spcPts val="0"/>
              </a:spcAft>
              <a:buSzPts val="1400"/>
              <a:buChar char="○"/>
              <a:defRPr/>
            </a:lvl2pPr>
            <a:lvl3pPr marL="1371600" lvl="2" indent="-317500" algn="ctr" rtl="0">
              <a:lnSpc>
                <a:spcPct val="115000"/>
              </a:lnSpc>
              <a:spcBef>
                <a:spcPts val="0"/>
              </a:spcBef>
              <a:spcAft>
                <a:spcPts val="0"/>
              </a:spcAft>
              <a:buSzPts val="1400"/>
              <a:buChar char="■"/>
              <a:defRPr/>
            </a:lvl3pPr>
            <a:lvl4pPr marL="1828800" lvl="3" indent="-317500" algn="ctr" rtl="0">
              <a:lnSpc>
                <a:spcPct val="115000"/>
              </a:lnSpc>
              <a:spcBef>
                <a:spcPts val="0"/>
              </a:spcBef>
              <a:spcAft>
                <a:spcPts val="0"/>
              </a:spcAft>
              <a:buSzPts val="1400"/>
              <a:buChar char="●"/>
              <a:defRPr/>
            </a:lvl4pPr>
            <a:lvl5pPr marL="2286000" lvl="4" indent="-317500" algn="ctr" rtl="0">
              <a:lnSpc>
                <a:spcPct val="115000"/>
              </a:lnSpc>
              <a:spcBef>
                <a:spcPts val="0"/>
              </a:spcBef>
              <a:spcAft>
                <a:spcPts val="0"/>
              </a:spcAft>
              <a:buSzPts val="1400"/>
              <a:buChar char="○"/>
              <a:defRPr/>
            </a:lvl5pPr>
            <a:lvl6pPr marL="2743200" lvl="5" indent="-317500" algn="ctr" rtl="0">
              <a:lnSpc>
                <a:spcPct val="115000"/>
              </a:lnSpc>
              <a:spcBef>
                <a:spcPts val="0"/>
              </a:spcBef>
              <a:spcAft>
                <a:spcPts val="0"/>
              </a:spcAft>
              <a:buSzPts val="1400"/>
              <a:buChar char="■"/>
              <a:defRPr/>
            </a:lvl6pPr>
            <a:lvl7pPr marL="3200400" lvl="6" indent="-317500" algn="ctr" rtl="0">
              <a:lnSpc>
                <a:spcPct val="115000"/>
              </a:lnSpc>
              <a:spcBef>
                <a:spcPts val="0"/>
              </a:spcBef>
              <a:spcAft>
                <a:spcPts val="0"/>
              </a:spcAft>
              <a:buSzPts val="1400"/>
              <a:buChar char="●"/>
              <a:defRPr/>
            </a:lvl7pPr>
            <a:lvl8pPr marL="3657600" lvl="7" indent="-317500" algn="ctr" rtl="0">
              <a:lnSpc>
                <a:spcPct val="115000"/>
              </a:lnSpc>
              <a:spcBef>
                <a:spcPts val="0"/>
              </a:spcBef>
              <a:spcAft>
                <a:spcPts val="0"/>
              </a:spcAft>
              <a:buSzPts val="1400"/>
              <a:buChar char="○"/>
              <a:defRPr/>
            </a:lvl8pPr>
            <a:lvl9pPr marL="4114800" lvl="8" indent="-317500" algn="ctr" rtl="0">
              <a:lnSpc>
                <a:spcPct val="115000"/>
              </a:lnSpc>
              <a:spcBef>
                <a:spcPts val="0"/>
              </a:spcBef>
              <a:spcAft>
                <a:spcPts val="0"/>
              </a:spcAft>
              <a:buSzPts val="1400"/>
              <a:buChar char="■"/>
              <a:defRPr/>
            </a:lvl9pPr>
          </a:lstStyle>
          <a:p>
            <a:endParaRPr/>
          </a:p>
        </p:txBody>
      </p:sp>
      <p:sp>
        <p:nvSpPr>
          <p:cNvPr id="93" name="Google Shape;93;g15dab58096a_0_16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g15dab58096a_0_16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0"/>
        <p:cNvGrpSpPr/>
        <p:nvPr/>
      </p:nvGrpSpPr>
      <p:grpSpPr>
        <a:xfrm>
          <a:off x="0" y="0"/>
          <a:ext cx="0" cy="0"/>
          <a:chOff x="0" y="0"/>
          <a:chExt cx="0" cy="0"/>
        </a:xfrm>
      </p:grpSpPr>
      <p:sp>
        <p:nvSpPr>
          <p:cNvPr id="101" name="Google Shape;101;g15dab58096a_0_27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02" name="Google Shape;102;g15dab58096a_0_27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03" name="Google Shape;103;g15dab58096a_0_2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g15dab58096a_0_27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07" name="Google Shape;107;g15dab58096a_0_2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8"/>
        <p:cNvGrpSpPr/>
        <p:nvPr/>
      </p:nvGrpSpPr>
      <p:grpSpPr>
        <a:xfrm>
          <a:off x="0" y="0"/>
          <a:ext cx="0" cy="0"/>
          <a:chOff x="0" y="0"/>
          <a:chExt cx="0" cy="0"/>
        </a:xfrm>
      </p:grpSpPr>
      <p:sp>
        <p:nvSpPr>
          <p:cNvPr id="109" name="Google Shape;109;g15dab58096a_0_28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10" name="Google Shape;110;g15dab58096a_0_2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sp>
        <p:nvSpPr>
          <p:cNvPr id="112" name="Google Shape;112;g15dab58096a_0_28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g15dab58096a_0_28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14" name="Google Shape;114;g15dab58096a_0_28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5" name="Google Shape;115;g15dab58096a_0_28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16" name="Google Shape;116;g15dab58096a_0_2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7"/>
        <p:cNvGrpSpPr/>
        <p:nvPr/>
      </p:nvGrpSpPr>
      <p:grpSpPr>
        <a:xfrm>
          <a:off x="0" y="0"/>
          <a:ext cx="0" cy="0"/>
          <a:chOff x="0" y="0"/>
          <a:chExt cx="0" cy="0"/>
        </a:xfrm>
      </p:grpSpPr>
      <p:sp>
        <p:nvSpPr>
          <p:cNvPr id="118" name="Google Shape;118;g15dab58096a_0_29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119" name="Google Shape;119;g15dab58096a_0_29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0"/>
        <p:cNvGrpSpPr/>
        <p:nvPr/>
      </p:nvGrpSpPr>
      <p:grpSpPr>
        <a:xfrm>
          <a:off x="0" y="0"/>
          <a:ext cx="0" cy="0"/>
          <a:chOff x="0" y="0"/>
          <a:chExt cx="0" cy="0"/>
        </a:xfrm>
      </p:grpSpPr>
      <p:sp>
        <p:nvSpPr>
          <p:cNvPr id="121" name="Google Shape;121;g15dab58096a_0_29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22" name="Google Shape;122;g15dab58096a_0_29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123" name="Google Shape;123;g15dab58096a_0_29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4">
  <p:cSld name="4">
    <p:spTree>
      <p:nvGrpSpPr>
        <p:cNvPr id="1" name="Shape 124"/>
        <p:cNvGrpSpPr/>
        <p:nvPr/>
      </p:nvGrpSpPr>
      <p:grpSpPr>
        <a:xfrm>
          <a:off x="0" y="0"/>
          <a:ext cx="0" cy="0"/>
          <a:chOff x="0" y="0"/>
          <a:chExt cx="0" cy="0"/>
        </a:xfrm>
      </p:grpSpPr>
      <p:pic>
        <p:nvPicPr>
          <p:cNvPr id="125" name="Google Shape;125;g15dab58096a_0_298" descr="A close up of a logo&#10;&#10;Description generated with high confidence"/>
          <p:cNvPicPr preferRelativeResize="0"/>
          <p:nvPr/>
        </p:nvPicPr>
        <p:blipFill rotWithShape="1">
          <a:blip r:embed="rId2">
            <a:alphaModFix/>
          </a:blip>
          <a:srcRect/>
          <a:stretch/>
        </p:blipFill>
        <p:spPr>
          <a:xfrm>
            <a:off x="7876800" y="183600"/>
            <a:ext cx="1022401" cy="766801"/>
          </a:xfrm>
          <a:prstGeom prst="rect">
            <a:avLst/>
          </a:prstGeom>
          <a:noFill/>
          <a:ln>
            <a:noFill/>
          </a:ln>
        </p:spPr>
      </p:pic>
      <p:pic>
        <p:nvPicPr>
          <p:cNvPr id="126" name="Google Shape;126;g15dab58096a_0_298" descr="A picture containing colorful, colored&#10;&#10;Description generated with very high confidence"/>
          <p:cNvPicPr preferRelativeResize="0"/>
          <p:nvPr/>
        </p:nvPicPr>
        <p:blipFill rotWithShape="1">
          <a:blip r:embed="rId3">
            <a:alphaModFix/>
          </a:blip>
          <a:srcRect t="55601" b="37530"/>
          <a:stretch/>
        </p:blipFill>
        <p:spPr>
          <a:xfrm>
            <a:off x="0" y="4849200"/>
            <a:ext cx="9144000" cy="294300"/>
          </a:xfrm>
          <a:prstGeom prst="rect">
            <a:avLst/>
          </a:prstGeom>
          <a:noFill/>
          <a:ln>
            <a:noFill/>
          </a:ln>
        </p:spPr>
      </p:pic>
      <p:sp>
        <p:nvSpPr>
          <p:cNvPr id="127" name="Google Shape;127;g15dab58096a_0_298"/>
          <p:cNvSpPr/>
          <p:nvPr/>
        </p:nvSpPr>
        <p:spPr>
          <a:xfrm>
            <a:off x="894683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28" name="Google Shape;128;g15dab58096a_0_298"/>
          <p:cNvSpPr/>
          <p:nvPr/>
        </p:nvSpPr>
        <p:spPr>
          <a:xfrm>
            <a:off x="887040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29" name="Google Shape;129;g15dab58096a_0_298"/>
          <p:cNvSpPr/>
          <p:nvPr/>
        </p:nvSpPr>
        <p:spPr>
          <a:xfrm>
            <a:off x="879397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
        <p:nvSpPr>
          <p:cNvPr id="130" name="Google Shape;130;g15dab58096a_0_298"/>
          <p:cNvSpPr/>
          <p:nvPr/>
        </p:nvSpPr>
        <p:spPr>
          <a:xfrm>
            <a:off x="871754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endParaRPr sz="105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5"/>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6"/>
        <p:cNvGrpSpPr/>
        <p:nvPr/>
      </p:nvGrpSpPr>
      <p:grpSpPr>
        <a:xfrm>
          <a:off x="0" y="0"/>
          <a:ext cx="0" cy="0"/>
          <a:chOff x="0" y="0"/>
          <a:chExt cx="0" cy="0"/>
        </a:xfrm>
      </p:grpSpPr>
      <p:sp>
        <p:nvSpPr>
          <p:cNvPr id="137" name="Google Shape;137;g15dab58096a_0_3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38" name="Google Shape;138;g15dab58096a_0_3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39" name="Google Shape;139;g15dab58096a_0_3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0"/>
        <p:cNvGrpSpPr/>
        <p:nvPr/>
      </p:nvGrpSpPr>
      <p:grpSpPr>
        <a:xfrm>
          <a:off x="0" y="0"/>
          <a:ext cx="0" cy="0"/>
          <a:chOff x="0" y="0"/>
          <a:chExt cx="0" cy="0"/>
        </a:xfrm>
      </p:grpSpPr>
      <p:sp>
        <p:nvSpPr>
          <p:cNvPr id="141" name="Google Shape;141;g15dab58096a_0_3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42" name="Google Shape;142;g15dab58096a_0_3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43"/>
        <p:cNvGrpSpPr/>
        <p:nvPr/>
      </p:nvGrpSpPr>
      <p:grpSpPr>
        <a:xfrm>
          <a:off x="0" y="0"/>
          <a:ext cx="0" cy="0"/>
          <a:chOff x="0" y="0"/>
          <a:chExt cx="0" cy="0"/>
        </a:xfrm>
      </p:grpSpPr>
      <p:sp>
        <p:nvSpPr>
          <p:cNvPr id="144" name="Google Shape;144;g15dab58096a_0_3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145" name="Google Shape;145;g15dab58096a_0_3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6"/>
        <p:cNvGrpSpPr/>
        <p:nvPr/>
      </p:nvGrpSpPr>
      <p:grpSpPr>
        <a:xfrm>
          <a:off x="0" y="0"/>
          <a:ext cx="0" cy="0"/>
          <a:chOff x="0" y="0"/>
          <a:chExt cx="0" cy="0"/>
        </a:xfrm>
      </p:grpSpPr>
      <p:sp>
        <p:nvSpPr>
          <p:cNvPr id="147" name="Google Shape;147;g15dab58096a_0_3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g15dab58096a_0_3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149" name="Google Shape;149;g15dab58096a_0_3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50" name="Google Shape;150;g15dab58096a_0_3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51" name="Google Shape;151;g15dab58096a_0_3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g15dab58096a_0_32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154" name="Google Shape;154;g15dab58096a_0_3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55"/>
        <p:cNvGrpSpPr/>
        <p:nvPr/>
      </p:nvGrpSpPr>
      <p:grpSpPr>
        <a:xfrm>
          <a:off x="0" y="0"/>
          <a:ext cx="0" cy="0"/>
          <a:chOff x="0" y="0"/>
          <a:chExt cx="0" cy="0"/>
        </a:xfrm>
      </p:grpSpPr>
      <p:sp>
        <p:nvSpPr>
          <p:cNvPr id="156" name="Google Shape;156;g15dab58096a_0_32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157" name="Google Shape;157;g15dab58096a_0_32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158" name="Google Shape;158;g15dab58096a_0_3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4">
  <p:cSld name="4">
    <p:spTree>
      <p:nvGrpSpPr>
        <p:cNvPr id="1" name="Shape 159"/>
        <p:cNvGrpSpPr/>
        <p:nvPr/>
      </p:nvGrpSpPr>
      <p:grpSpPr>
        <a:xfrm>
          <a:off x="0" y="0"/>
          <a:ext cx="0" cy="0"/>
          <a:chOff x="0" y="0"/>
          <a:chExt cx="0" cy="0"/>
        </a:xfrm>
      </p:grpSpPr>
      <p:pic>
        <p:nvPicPr>
          <p:cNvPr id="160" name="Google Shape;160;g15dab58096a_0_333" descr="A close up of a logo&#10;&#10;Description generated with high confidence"/>
          <p:cNvPicPr preferRelativeResize="0"/>
          <p:nvPr/>
        </p:nvPicPr>
        <p:blipFill rotWithShape="1">
          <a:blip r:embed="rId2">
            <a:alphaModFix/>
          </a:blip>
          <a:srcRect/>
          <a:stretch/>
        </p:blipFill>
        <p:spPr>
          <a:xfrm>
            <a:off x="7876800" y="183600"/>
            <a:ext cx="1022401" cy="766801"/>
          </a:xfrm>
          <a:prstGeom prst="rect">
            <a:avLst/>
          </a:prstGeom>
          <a:noFill/>
          <a:ln>
            <a:noFill/>
          </a:ln>
        </p:spPr>
      </p:pic>
      <p:pic>
        <p:nvPicPr>
          <p:cNvPr id="161" name="Google Shape;161;g15dab58096a_0_333" descr="A picture containing colorful, colored&#10;&#10;Description generated with very high confidence"/>
          <p:cNvPicPr preferRelativeResize="0"/>
          <p:nvPr/>
        </p:nvPicPr>
        <p:blipFill rotWithShape="1">
          <a:blip r:embed="rId3">
            <a:alphaModFix/>
          </a:blip>
          <a:srcRect t="55603" b="37530"/>
          <a:stretch/>
        </p:blipFill>
        <p:spPr>
          <a:xfrm>
            <a:off x="0" y="4849200"/>
            <a:ext cx="9144000" cy="294300"/>
          </a:xfrm>
          <a:prstGeom prst="rect">
            <a:avLst/>
          </a:prstGeom>
          <a:noFill/>
          <a:ln>
            <a:noFill/>
          </a:ln>
        </p:spPr>
      </p:pic>
      <p:sp>
        <p:nvSpPr>
          <p:cNvPr id="162" name="Google Shape;162;g15dab58096a_0_333"/>
          <p:cNvSpPr/>
          <p:nvPr/>
        </p:nvSpPr>
        <p:spPr>
          <a:xfrm>
            <a:off x="894683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63" name="Google Shape;163;g15dab58096a_0_333"/>
          <p:cNvSpPr/>
          <p:nvPr/>
        </p:nvSpPr>
        <p:spPr>
          <a:xfrm>
            <a:off x="887040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64" name="Google Shape;164;g15dab58096a_0_333"/>
          <p:cNvSpPr/>
          <p:nvPr/>
        </p:nvSpPr>
        <p:spPr>
          <a:xfrm>
            <a:off x="879397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
        <p:nvSpPr>
          <p:cNvPr id="165" name="Google Shape;165;g15dab58096a_0_333"/>
          <p:cNvSpPr/>
          <p:nvPr/>
        </p:nvSpPr>
        <p:spPr>
          <a:xfrm>
            <a:off x="8717540" y="4943496"/>
            <a:ext cx="57600" cy="432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3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3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 name="Google Shape;21;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4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7" name="Google Shape;27;p4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4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1" name="Google Shape;31;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4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4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5" name="Google Shape;35;p4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4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7" name="Google Shape;37;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4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0" name="Google Shape;40;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4" Type="http://schemas.openxmlformats.org/officeDocument/2006/relationships/slideLayout" Target="../slideLayouts/slideLayout35.xml"/><Relationship Id="rId9"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1"/>
        <p:cNvGrpSpPr/>
        <p:nvPr/>
      </p:nvGrpSpPr>
      <p:grpSpPr>
        <a:xfrm>
          <a:off x="0" y="0"/>
          <a:ext cx="0" cy="0"/>
          <a:chOff x="0" y="0"/>
          <a:chExt cx="0" cy="0"/>
        </a:xfrm>
      </p:grpSpPr>
      <p:sp>
        <p:nvSpPr>
          <p:cNvPr id="52" name="Google Shape;52;g15dab58096a_0_1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3" name="Google Shape;53;g15dab58096a_0_12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4" name="Google Shape;54;g15dab58096a_0_1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g15dab58096a_0_27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98" name="Google Shape;98;g15dab58096a_0_27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99" name="Google Shape;99;g15dab58096a_0_27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g15dab58096a_0_30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33" name="Google Shape;133;g15dab58096a_0_30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134" name="Google Shape;134;g15dab58096a_0_30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3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6.jpe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33.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3.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33.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33.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3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33.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3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33.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33.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3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0.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33.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hyperlink" Target="https://learn.codemithra.com/"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8.png"/><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g15dab58096a_0_0"/>
          <p:cNvPicPr preferRelativeResize="0"/>
          <p:nvPr/>
        </p:nvPicPr>
        <p:blipFill rotWithShape="1">
          <a:blip r:embed="rId3">
            <a:alphaModFix/>
          </a:blip>
          <a:srcRect/>
          <a:stretch/>
        </p:blipFill>
        <p:spPr>
          <a:xfrm>
            <a:off x="3249000" y="966509"/>
            <a:ext cx="2646000" cy="321048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g15dab58096a_0_116"/>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183" name="Google Shape;183;g15dab58096a_0_116"/>
          <p:cNvPicPr preferRelativeResize="0"/>
          <p:nvPr/>
        </p:nvPicPr>
        <p:blipFill rotWithShape="1">
          <a:blip r:embed="rId4">
            <a:alphaModFix/>
          </a:blip>
          <a:srcRect l="8630" r="8622" b="57237"/>
          <a:stretch/>
        </p:blipFill>
        <p:spPr>
          <a:xfrm rot="10800000" flipH="1">
            <a:off x="0" y="8087"/>
            <a:ext cx="3564399" cy="926125"/>
          </a:xfrm>
          <a:prstGeom prst="rect">
            <a:avLst/>
          </a:prstGeom>
          <a:noFill/>
          <a:ln>
            <a:noFill/>
          </a:ln>
        </p:spPr>
      </p:pic>
      <p:sp>
        <p:nvSpPr>
          <p:cNvPr id="184" name="Google Shape;184;g15dab58096a_0_116"/>
          <p:cNvSpPr/>
          <p:nvPr/>
        </p:nvSpPr>
        <p:spPr>
          <a:xfrm>
            <a:off x="2761050" y="588150"/>
            <a:ext cx="3621900" cy="4122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en-IN" sz="2800" b="1" i="0" dirty="0">
                <a:solidFill>
                  <a:srgbClr val="813588"/>
                </a:solidFill>
                <a:effectLst/>
                <a:latin typeface="Roboto" panose="02000000000000000000" pitchFamily="2" charset="0"/>
              </a:rPr>
              <a:t> </a:t>
            </a:r>
          </a:p>
          <a:p>
            <a:pPr algn="ctr"/>
            <a:endParaRPr lang="en-US" sz="1800" b="1" dirty="0">
              <a:solidFill>
                <a:schemeClr val="lt1"/>
              </a:solidFill>
              <a:latin typeface="Roboto"/>
              <a:ea typeface="Roboto"/>
            </a:endParaRPr>
          </a:p>
          <a:p>
            <a:pPr algn="ctr"/>
            <a:r>
              <a:rPr lang="en-US" sz="1800" b="1" dirty="0">
                <a:solidFill>
                  <a:schemeClr val="lt1"/>
                </a:solidFill>
                <a:latin typeface="Roboto"/>
                <a:ea typeface="Roboto"/>
              </a:rPr>
              <a:t>Strategy to handle CR questions:</a:t>
            </a:r>
          </a:p>
          <a:p>
            <a:pPr algn="ctr"/>
            <a:r>
              <a:rPr lang="en-IN" sz="2000" b="1" dirty="0">
                <a:solidFill>
                  <a:schemeClr val="lt1"/>
                </a:solidFill>
                <a:latin typeface="Roboto"/>
                <a:ea typeface="Roboto"/>
              </a:rPr>
              <a:t>pl</a:t>
            </a:r>
          </a:p>
          <a:p>
            <a:pPr marL="0" lvl="0" indent="0" algn="l" rtl="0">
              <a:spcBef>
                <a:spcPts val="0"/>
              </a:spcBef>
              <a:spcAft>
                <a:spcPts val="0"/>
              </a:spcAft>
              <a:buNone/>
            </a:pPr>
            <a:endParaRPr lang="en-IN" sz="2000" b="1" dirty="0">
              <a:solidFill>
                <a:schemeClr val="lt1"/>
              </a:solidFill>
              <a:latin typeface="Roboto"/>
              <a:ea typeface="Roboto"/>
              <a:cs typeface="Roboto"/>
              <a:sym typeface="Roboto"/>
            </a:endParaRPr>
          </a:p>
        </p:txBody>
      </p:sp>
      <p:sp>
        <p:nvSpPr>
          <p:cNvPr id="2" name="Google Shape;122;p21">
            <a:extLst>
              <a:ext uri="{FF2B5EF4-FFF2-40B4-BE49-F238E27FC236}">
                <a16:creationId xmlns:a16="http://schemas.microsoft.com/office/drawing/2014/main" id="{106CEE32-2C57-D11B-1B6D-EB558D71B25A}"/>
              </a:ext>
            </a:extLst>
          </p:cNvPr>
          <p:cNvSpPr txBox="1"/>
          <p:nvPr/>
        </p:nvSpPr>
        <p:spPr>
          <a:xfrm>
            <a:off x="421402" y="1102725"/>
            <a:ext cx="80769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lnSpc>
                <a:spcPct val="168750"/>
              </a:lnSpc>
              <a:spcBef>
                <a:spcPts val="0"/>
              </a:spcBef>
              <a:spcAft>
                <a:spcPts val="0"/>
              </a:spcAft>
              <a:buNone/>
            </a:pPr>
            <a:r>
              <a:rPr lang="en-GB" dirty="0">
                <a:highlight>
                  <a:srgbClr val="F8F8F8"/>
                </a:highlight>
              </a:rPr>
              <a:t>strengthening the argument. Beware of such answers, these are specially written to confuse the students. If you are careful about this trick, you will be able to save yourself from a lot of incorrect answers, and thereby increasing your score.</a:t>
            </a:r>
            <a:endParaRPr dirty="0">
              <a:highlight>
                <a:srgbClr val="F8F8F8"/>
              </a:highlight>
            </a:endParaRPr>
          </a:p>
          <a:p>
            <a:pPr marL="0" lvl="0" indent="0" algn="l" rtl="0">
              <a:lnSpc>
                <a:spcPct val="168750"/>
              </a:lnSpc>
              <a:spcBef>
                <a:spcPts val="800"/>
              </a:spcBef>
              <a:spcAft>
                <a:spcPts val="0"/>
              </a:spcAft>
              <a:buNone/>
            </a:pPr>
            <a:r>
              <a:rPr lang="en-GB" b="1" dirty="0">
                <a:highlight>
                  <a:srgbClr val="F8F8F8"/>
                </a:highlight>
              </a:rPr>
              <a:t>3. Re-phrase passages into simpler words</a:t>
            </a:r>
            <a:endParaRPr b="1" dirty="0">
              <a:highlight>
                <a:srgbClr val="F8F8F8"/>
              </a:highlight>
            </a:endParaRPr>
          </a:p>
          <a:p>
            <a:pPr marL="0" lvl="0" indent="0" algn="l" rtl="0">
              <a:lnSpc>
                <a:spcPct val="168750"/>
              </a:lnSpc>
              <a:spcBef>
                <a:spcPts val="800"/>
              </a:spcBef>
              <a:spcAft>
                <a:spcPts val="0"/>
              </a:spcAft>
              <a:buNone/>
            </a:pPr>
            <a:r>
              <a:rPr lang="en-GB" dirty="0">
                <a:highlight>
                  <a:srgbClr val="F8F8F8"/>
                </a:highlight>
              </a:rPr>
              <a:t>The language given in critical reasoning passages is always tough and confusing. Hence for your own benefit it is better to simplify the language. That ways you will understand the question better and will also be able to break the question and get rid of the irrelevant data, which might hinder the process of finding the correct answer.</a:t>
            </a:r>
            <a:endParaRPr dirty="0">
              <a:highlight>
                <a:srgbClr val="F8F8F8"/>
              </a:highlight>
            </a:endParaRPr>
          </a:p>
          <a:p>
            <a:pPr marL="0" lvl="0" indent="0" algn="l" rtl="0">
              <a:lnSpc>
                <a:spcPct val="168750"/>
              </a:lnSpc>
              <a:spcBef>
                <a:spcPts val="800"/>
              </a:spcBef>
              <a:spcAft>
                <a:spcPts val="0"/>
              </a:spcAft>
              <a:buClr>
                <a:schemeClr val="dk1"/>
              </a:buClr>
              <a:buSzPts val="1100"/>
              <a:buFont typeface="Arial"/>
              <a:buNone/>
            </a:pPr>
            <a:endParaRPr dirty="0">
              <a:highlight>
                <a:srgbClr val="F8F8F8"/>
              </a:highlight>
            </a:endParaRPr>
          </a:p>
          <a:p>
            <a:pPr marL="0" lvl="0" indent="0" algn="l" rtl="0">
              <a:spcBef>
                <a:spcPts val="800"/>
              </a:spcBef>
              <a:spcAft>
                <a:spcPts val="800"/>
              </a:spcAft>
              <a:buNone/>
            </a:pPr>
            <a:endParaRPr b="1" dirty="0">
              <a:highlight>
                <a:srgbClr val="F8F8F8"/>
              </a:highlight>
            </a:endParaRPr>
          </a:p>
        </p:txBody>
      </p:sp>
    </p:spTree>
    <p:extLst>
      <p:ext uri="{BB962C8B-B14F-4D97-AF65-F5344CB8AC3E}">
        <p14:creationId xmlns:p14="http://schemas.microsoft.com/office/powerpoint/2010/main" val="472507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g15dab58096a_0_116"/>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183" name="Google Shape;183;g15dab58096a_0_116"/>
          <p:cNvPicPr preferRelativeResize="0"/>
          <p:nvPr/>
        </p:nvPicPr>
        <p:blipFill rotWithShape="1">
          <a:blip r:embed="rId4">
            <a:alphaModFix/>
          </a:blip>
          <a:srcRect l="8630" r="8622" b="57237"/>
          <a:stretch/>
        </p:blipFill>
        <p:spPr>
          <a:xfrm rot="10800000" flipH="1">
            <a:off x="0" y="8087"/>
            <a:ext cx="3564399" cy="926125"/>
          </a:xfrm>
          <a:prstGeom prst="rect">
            <a:avLst/>
          </a:prstGeom>
          <a:noFill/>
          <a:ln>
            <a:noFill/>
          </a:ln>
        </p:spPr>
      </p:pic>
      <p:sp>
        <p:nvSpPr>
          <p:cNvPr id="184" name="Google Shape;184;g15dab58096a_0_116"/>
          <p:cNvSpPr/>
          <p:nvPr/>
        </p:nvSpPr>
        <p:spPr>
          <a:xfrm>
            <a:off x="2761050" y="588150"/>
            <a:ext cx="3621900" cy="4122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en-IN" sz="2800" b="1" i="0" dirty="0">
                <a:solidFill>
                  <a:srgbClr val="813588"/>
                </a:solidFill>
                <a:effectLst/>
                <a:latin typeface="Roboto" panose="02000000000000000000" pitchFamily="2" charset="0"/>
              </a:rPr>
              <a:t> </a:t>
            </a:r>
          </a:p>
          <a:p>
            <a:pPr algn="ctr"/>
            <a:endParaRPr lang="en-US" sz="1800" b="1" dirty="0">
              <a:solidFill>
                <a:schemeClr val="lt1"/>
              </a:solidFill>
              <a:latin typeface="Roboto"/>
              <a:ea typeface="Roboto"/>
            </a:endParaRPr>
          </a:p>
          <a:p>
            <a:pPr algn="ctr"/>
            <a:r>
              <a:rPr lang="en-US" sz="1800" b="1" dirty="0">
                <a:solidFill>
                  <a:schemeClr val="lt1"/>
                </a:solidFill>
                <a:latin typeface="Roboto"/>
                <a:ea typeface="Roboto"/>
              </a:rPr>
              <a:t>Strategy to handle CR questions:</a:t>
            </a:r>
          </a:p>
          <a:p>
            <a:pPr algn="ctr"/>
            <a:r>
              <a:rPr lang="en-IN" sz="2000" b="1" dirty="0">
                <a:solidFill>
                  <a:schemeClr val="lt1"/>
                </a:solidFill>
                <a:latin typeface="Roboto"/>
                <a:ea typeface="Roboto"/>
              </a:rPr>
              <a:t>pl</a:t>
            </a:r>
          </a:p>
          <a:p>
            <a:pPr marL="0" lvl="0" indent="0" algn="l" rtl="0">
              <a:spcBef>
                <a:spcPts val="0"/>
              </a:spcBef>
              <a:spcAft>
                <a:spcPts val="0"/>
              </a:spcAft>
              <a:buNone/>
            </a:pPr>
            <a:endParaRPr lang="en-IN" sz="2000" b="1" dirty="0">
              <a:solidFill>
                <a:schemeClr val="lt1"/>
              </a:solidFill>
              <a:latin typeface="Roboto"/>
              <a:ea typeface="Roboto"/>
              <a:cs typeface="Roboto"/>
              <a:sym typeface="Roboto"/>
            </a:endParaRPr>
          </a:p>
        </p:txBody>
      </p:sp>
      <p:sp>
        <p:nvSpPr>
          <p:cNvPr id="3" name="Google Shape;131;p22">
            <a:extLst>
              <a:ext uri="{FF2B5EF4-FFF2-40B4-BE49-F238E27FC236}">
                <a16:creationId xmlns:a16="http://schemas.microsoft.com/office/drawing/2014/main" id="{498FA6F0-B21A-BF10-D33A-B96FB10E0980}"/>
              </a:ext>
            </a:extLst>
          </p:cNvPr>
          <p:cNvSpPr txBox="1"/>
          <p:nvPr/>
        </p:nvSpPr>
        <p:spPr>
          <a:xfrm>
            <a:off x="384825" y="1201783"/>
            <a:ext cx="7667120" cy="2942266"/>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lnSpc>
                <a:spcPct val="168750"/>
              </a:lnSpc>
              <a:spcBef>
                <a:spcPts val="0"/>
              </a:spcBef>
              <a:spcAft>
                <a:spcPts val="0"/>
              </a:spcAft>
              <a:buClr>
                <a:schemeClr val="dk1"/>
              </a:buClr>
              <a:buSzPts val="1100"/>
              <a:buFont typeface="Arial"/>
              <a:buNone/>
            </a:pPr>
            <a:r>
              <a:rPr lang="en-GB" b="1" dirty="0">
                <a:highlight>
                  <a:srgbClr val="F8F8F8"/>
                </a:highlight>
              </a:rPr>
              <a:t>4. Understand what is being asked</a:t>
            </a:r>
            <a:endParaRPr b="1" dirty="0">
              <a:highlight>
                <a:srgbClr val="F8F8F8"/>
              </a:highlight>
            </a:endParaRPr>
          </a:p>
          <a:p>
            <a:pPr marL="0" lvl="0" indent="0" algn="l" rtl="0">
              <a:lnSpc>
                <a:spcPct val="168750"/>
              </a:lnSpc>
              <a:spcBef>
                <a:spcPts val="800"/>
              </a:spcBef>
              <a:spcAft>
                <a:spcPts val="0"/>
              </a:spcAft>
              <a:buClr>
                <a:schemeClr val="dk1"/>
              </a:buClr>
              <a:buSzPts val="1100"/>
              <a:buFont typeface="Arial"/>
              <a:buNone/>
            </a:pPr>
            <a:r>
              <a:rPr lang="en-GB" dirty="0">
                <a:highlight>
                  <a:srgbClr val="F8F8F8"/>
                </a:highlight>
              </a:rPr>
              <a:t>A lot of times, the students get really confused about what is being asked in the question, thus it is imperative to understand the question, because of the lack of understanding, we tend to mark the wrong answer</a:t>
            </a:r>
            <a:endParaRPr dirty="0">
              <a:highlight>
                <a:srgbClr val="F8F8F8"/>
              </a:highlight>
            </a:endParaRPr>
          </a:p>
          <a:p>
            <a:pPr marL="0" lvl="0" indent="0" algn="l" rtl="0">
              <a:spcBef>
                <a:spcPts val="800"/>
              </a:spcBef>
              <a:spcAft>
                <a:spcPts val="800"/>
              </a:spcAft>
              <a:buNone/>
            </a:pPr>
            <a:endParaRPr b="1" dirty="0">
              <a:highlight>
                <a:srgbClr val="F8F8F8"/>
              </a:highlight>
            </a:endParaRPr>
          </a:p>
        </p:txBody>
      </p:sp>
    </p:spTree>
    <p:extLst>
      <p:ext uri="{BB962C8B-B14F-4D97-AF65-F5344CB8AC3E}">
        <p14:creationId xmlns:p14="http://schemas.microsoft.com/office/powerpoint/2010/main" val="2010646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1" name="Google Shape;191;g15dab58096a_0_254"/>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192" name="Google Shape;192;g15dab58096a_0_254"/>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193" name="Google Shape;193;g15dab58096a_0_254"/>
          <p:cNvSpPr/>
          <p:nvPr/>
        </p:nvSpPr>
        <p:spPr>
          <a:xfrm>
            <a:off x="3247950" y="270400"/>
            <a:ext cx="2648100" cy="4494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dirty="0">
                <a:solidFill>
                  <a:srgbClr val="FFFFFF"/>
                </a:solidFill>
                <a:latin typeface="Arial"/>
                <a:ea typeface="Arial"/>
                <a:cs typeface="Arial"/>
                <a:sym typeface="Arial"/>
              </a:rPr>
              <a:t>Question: Q01</a:t>
            </a:r>
            <a:endParaRPr sz="2000" b="1" i="0" u="none" strike="noStrike" cap="none" dirty="0">
              <a:solidFill>
                <a:srgbClr val="FFFFFF"/>
              </a:solidFill>
              <a:latin typeface="Arial"/>
              <a:ea typeface="Arial"/>
              <a:cs typeface="Arial"/>
              <a:sym typeface="Arial"/>
            </a:endParaRPr>
          </a:p>
        </p:txBody>
      </p:sp>
      <p:sp>
        <p:nvSpPr>
          <p:cNvPr id="194" name="Google Shape;194;g15dab58096a_0_254"/>
          <p:cNvSpPr txBox="1"/>
          <p:nvPr/>
        </p:nvSpPr>
        <p:spPr>
          <a:xfrm>
            <a:off x="7189450" y="43243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dirty="0">
                <a:solidFill>
                  <a:schemeClr val="dk1"/>
                </a:solidFill>
                <a:latin typeface="Arial"/>
                <a:ea typeface="Arial"/>
                <a:cs typeface="Arial"/>
                <a:sym typeface="Arial"/>
              </a:rPr>
              <a:t>Answer : </a:t>
            </a:r>
            <a:r>
              <a:rPr lang="en-GB" sz="1600" b="1" dirty="0">
                <a:solidFill>
                  <a:schemeClr val="dk1"/>
                </a:solidFill>
              </a:rPr>
              <a:t>D</a:t>
            </a:r>
            <a:endParaRPr sz="1600" b="0" i="0" u="none" strike="noStrike" cap="none" dirty="0">
              <a:solidFill>
                <a:schemeClr val="dk1"/>
              </a:solidFill>
              <a:latin typeface="Arial"/>
              <a:ea typeface="Arial"/>
              <a:cs typeface="Arial"/>
              <a:sym typeface="Arial"/>
            </a:endParaRPr>
          </a:p>
        </p:txBody>
      </p:sp>
      <p:sp>
        <p:nvSpPr>
          <p:cNvPr id="2" name="Google Shape;140;p23">
            <a:extLst>
              <a:ext uri="{FF2B5EF4-FFF2-40B4-BE49-F238E27FC236}">
                <a16:creationId xmlns:a16="http://schemas.microsoft.com/office/drawing/2014/main" id="{C81D90D7-8DE5-1B40-81C9-8CA3FC8FFE44}"/>
              </a:ext>
            </a:extLst>
          </p:cNvPr>
          <p:cNvSpPr txBox="1"/>
          <p:nvPr/>
        </p:nvSpPr>
        <p:spPr>
          <a:xfrm>
            <a:off x="327600" y="1144305"/>
            <a:ext cx="7384200" cy="2930869"/>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lnSpc>
                <a:spcPct val="156250"/>
              </a:lnSpc>
              <a:spcBef>
                <a:spcPts val="0"/>
              </a:spcBef>
              <a:spcAft>
                <a:spcPts val="0"/>
              </a:spcAft>
              <a:buNone/>
            </a:pPr>
            <a:r>
              <a:rPr lang="en-GB" b="1" dirty="0">
                <a:solidFill>
                  <a:srgbClr val="2A2A2A"/>
                </a:solidFill>
                <a:highlight>
                  <a:srgbClr val="FFFFFF"/>
                </a:highlight>
              </a:rPr>
              <a:t>Statement</a:t>
            </a:r>
            <a:r>
              <a:rPr lang="en-GB" dirty="0">
                <a:solidFill>
                  <a:srgbClr val="2A2A2A"/>
                </a:solidFill>
                <a:highlight>
                  <a:srgbClr val="FFFFFF"/>
                </a:highlight>
              </a:rPr>
              <a:t>:</a:t>
            </a:r>
            <a:endParaRPr dirty="0">
              <a:solidFill>
                <a:srgbClr val="2A2A2A"/>
              </a:solidFill>
              <a:highlight>
                <a:srgbClr val="FFFFFF"/>
              </a:highlight>
            </a:endParaRPr>
          </a:p>
          <a:p>
            <a:pPr marL="0" lvl="0" indent="0" algn="l" rtl="0">
              <a:lnSpc>
                <a:spcPct val="156250"/>
              </a:lnSpc>
              <a:spcBef>
                <a:spcPts val="400"/>
              </a:spcBef>
              <a:spcAft>
                <a:spcPts val="0"/>
              </a:spcAft>
              <a:buClr>
                <a:schemeClr val="dk1"/>
              </a:buClr>
              <a:buSzPts val="1100"/>
              <a:buFont typeface="Arial"/>
              <a:buNone/>
            </a:pPr>
            <a:r>
              <a:rPr lang="en-GB" dirty="0">
                <a:solidFill>
                  <a:srgbClr val="2A2A2A"/>
                </a:solidFill>
                <a:highlight>
                  <a:srgbClr val="FFFFFF"/>
                </a:highlight>
              </a:rPr>
              <a:t>"If it does not rain throughout this month ,most farmers would be in trouble this year"</a:t>
            </a:r>
            <a:endParaRPr dirty="0">
              <a:solidFill>
                <a:srgbClr val="2A2A2A"/>
              </a:solidFill>
              <a:highlight>
                <a:srgbClr val="FFFFFF"/>
              </a:highlight>
            </a:endParaRPr>
          </a:p>
          <a:p>
            <a:pPr marL="0" lvl="0" indent="0" algn="l" rtl="0">
              <a:lnSpc>
                <a:spcPct val="156250"/>
              </a:lnSpc>
              <a:spcBef>
                <a:spcPts val="400"/>
              </a:spcBef>
              <a:spcAft>
                <a:spcPts val="0"/>
              </a:spcAft>
              <a:buClr>
                <a:schemeClr val="dk1"/>
              </a:buClr>
              <a:buSzPts val="1100"/>
              <a:buFont typeface="Arial"/>
              <a:buNone/>
            </a:pPr>
            <a:r>
              <a:rPr lang="en-GB" b="1" dirty="0">
                <a:solidFill>
                  <a:srgbClr val="2A2A2A"/>
                </a:solidFill>
                <a:highlight>
                  <a:srgbClr val="FFFFFF"/>
                </a:highlight>
              </a:rPr>
              <a:t>Assumptions:</a:t>
            </a:r>
            <a:endParaRPr b="1" dirty="0">
              <a:solidFill>
                <a:srgbClr val="2A2A2A"/>
              </a:solidFill>
              <a:highlight>
                <a:srgbClr val="FFFFFF"/>
              </a:highlight>
            </a:endParaRPr>
          </a:p>
          <a:p>
            <a:pPr marL="0" lvl="0" indent="0" algn="l" rtl="0">
              <a:lnSpc>
                <a:spcPct val="156250"/>
              </a:lnSpc>
              <a:spcBef>
                <a:spcPts val="400"/>
              </a:spcBef>
              <a:spcAft>
                <a:spcPts val="0"/>
              </a:spcAft>
              <a:buClr>
                <a:schemeClr val="dk1"/>
              </a:buClr>
              <a:buSzPts val="1100"/>
              <a:buFont typeface="Arial"/>
              <a:buNone/>
            </a:pPr>
            <a:r>
              <a:rPr lang="en-GB" dirty="0">
                <a:solidFill>
                  <a:srgbClr val="2A2A2A"/>
                </a:solidFill>
                <a:highlight>
                  <a:srgbClr val="FFFFFF"/>
                </a:highlight>
              </a:rPr>
              <a:t>1. Timely rain is essential for farming</a:t>
            </a:r>
            <a:endParaRPr dirty="0">
              <a:solidFill>
                <a:srgbClr val="2A2A2A"/>
              </a:solidFill>
              <a:highlight>
                <a:srgbClr val="FFFFFF"/>
              </a:highlight>
            </a:endParaRPr>
          </a:p>
          <a:p>
            <a:pPr marL="0" lvl="0" indent="0" algn="l" rtl="0">
              <a:lnSpc>
                <a:spcPct val="156250"/>
              </a:lnSpc>
              <a:spcBef>
                <a:spcPts val="400"/>
              </a:spcBef>
              <a:spcAft>
                <a:spcPts val="0"/>
              </a:spcAft>
              <a:buNone/>
            </a:pPr>
            <a:r>
              <a:rPr lang="en-GB" dirty="0">
                <a:solidFill>
                  <a:srgbClr val="2A2A2A"/>
                </a:solidFill>
                <a:highlight>
                  <a:srgbClr val="FFFFFF"/>
                </a:highlight>
              </a:rPr>
              <a:t>2. Most farmers are generally dependent on rains</a:t>
            </a:r>
            <a:endParaRPr dirty="0">
              <a:solidFill>
                <a:srgbClr val="2A2A2A"/>
              </a:solidFill>
              <a:highlight>
                <a:srgbClr val="FFFFFF"/>
              </a:highlight>
            </a:endParaRPr>
          </a:p>
          <a:p>
            <a:pPr marL="457200" lvl="0" indent="-317500" algn="l" rtl="0">
              <a:lnSpc>
                <a:spcPct val="156250"/>
              </a:lnSpc>
              <a:spcBef>
                <a:spcPts val="400"/>
              </a:spcBef>
              <a:spcAft>
                <a:spcPts val="0"/>
              </a:spcAft>
              <a:buClr>
                <a:srgbClr val="2A2A2A"/>
              </a:buClr>
              <a:buSzPts val="1400"/>
              <a:buAutoNum type="alphaUcPeriod"/>
            </a:pPr>
            <a:r>
              <a:rPr lang="en-GB" dirty="0">
                <a:solidFill>
                  <a:srgbClr val="2A2A2A"/>
                </a:solidFill>
                <a:highlight>
                  <a:srgbClr val="FFFFFF"/>
                </a:highlight>
              </a:rPr>
              <a:t>Only 1 is true</a:t>
            </a:r>
            <a:endParaRPr dirty="0">
              <a:solidFill>
                <a:srgbClr val="2A2A2A"/>
              </a:solidFill>
              <a:highlight>
                <a:srgbClr val="FFFFFF"/>
              </a:highlight>
            </a:endParaRPr>
          </a:p>
          <a:p>
            <a:pPr marL="457200" lvl="0" indent="-317500" algn="l" rtl="0">
              <a:lnSpc>
                <a:spcPct val="156250"/>
              </a:lnSpc>
              <a:spcBef>
                <a:spcPts val="0"/>
              </a:spcBef>
              <a:spcAft>
                <a:spcPts val="0"/>
              </a:spcAft>
              <a:buClr>
                <a:srgbClr val="2A2A2A"/>
              </a:buClr>
              <a:buSzPts val="1400"/>
              <a:buAutoNum type="alphaUcPeriod"/>
            </a:pPr>
            <a:r>
              <a:rPr lang="en-GB" dirty="0">
                <a:solidFill>
                  <a:srgbClr val="2A2A2A"/>
                </a:solidFill>
                <a:highlight>
                  <a:srgbClr val="FFFFFF"/>
                </a:highlight>
              </a:rPr>
              <a:t>Only 2 is true</a:t>
            </a:r>
            <a:endParaRPr dirty="0">
              <a:solidFill>
                <a:srgbClr val="2A2A2A"/>
              </a:solidFill>
              <a:highlight>
                <a:srgbClr val="FFFFFF"/>
              </a:highlight>
            </a:endParaRPr>
          </a:p>
          <a:p>
            <a:pPr marL="457200" lvl="0" indent="-317500" algn="l" rtl="0">
              <a:lnSpc>
                <a:spcPct val="156250"/>
              </a:lnSpc>
              <a:spcBef>
                <a:spcPts val="0"/>
              </a:spcBef>
              <a:spcAft>
                <a:spcPts val="0"/>
              </a:spcAft>
              <a:buClr>
                <a:srgbClr val="2A2A2A"/>
              </a:buClr>
              <a:buSzPts val="1400"/>
              <a:buAutoNum type="alphaUcPeriod"/>
            </a:pPr>
            <a:r>
              <a:rPr lang="en-GB" dirty="0">
                <a:solidFill>
                  <a:srgbClr val="2A2A2A"/>
                </a:solidFill>
                <a:highlight>
                  <a:srgbClr val="FFFFFF"/>
                </a:highlight>
              </a:rPr>
              <a:t>Either 1 or 2 is true</a:t>
            </a:r>
            <a:endParaRPr dirty="0">
              <a:solidFill>
                <a:srgbClr val="2A2A2A"/>
              </a:solidFill>
              <a:highlight>
                <a:srgbClr val="FFFFFF"/>
              </a:highlight>
            </a:endParaRPr>
          </a:p>
          <a:p>
            <a:pPr marL="457200" lvl="0" indent="-317500" algn="l" rtl="0">
              <a:lnSpc>
                <a:spcPct val="156250"/>
              </a:lnSpc>
              <a:spcBef>
                <a:spcPts val="0"/>
              </a:spcBef>
              <a:spcAft>
                <a:spcPts val="0"/>
              </a:spcAft>
              <a:buClr>
                <a:srgbClr val="2A2A2A"/>
              </a:buClr>
              <a:buSzPts val="1400"/>
              <a:buAutoNum type="alphaUcPeriod"/>
            </a:pPr>
            <a:r>
              <a:rPr lang="en-GB" dirty="0">
                <a:solidFill>
                  <a:srgbClr val="2A2A2A"/>
                </a:solidFill>
                <a:highlight>
                  <a:srgbClr val="FFFFFF"/>
                </a:highlight>
              </a:rPr>
              <a:t>Both 1 and 2 follow</a:t>
            </a:r>
            <a:endParaRPr dirty="0">
              <a:solidFill>
                <a:srgbClr val="2A2A2A"/>
              </a:solidFill>
              <a:highlight>
                <a:srgbClr val="FFFFFF"/>
              </a:highlight>
            </a:endParaRPr>
          </a:p>
          <a:p>
            <a:pPr marL="0" lvl="0" indent="0" algn="l" rtl="0">
              <a:spcBef>
                <a:spcPts val="400"/>
              </a:spcBef>
              <a:spcAft>
                <a:spcPts val="8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1000"/>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98"/>
        <p:cNvGrpSpPr/>
        <p:nvPr/>
      </p:nvGrpSpPr>
      <p:grpSpPr>
        <a:xfrm>
          <a:off x="0" y="0"/>
          <a:ext cx="0" cy="0"/>
          <a:chOff x="0" y="0"/>
          <a:chExt cx="0" cy="0"/>
        </a:xfrm>
      </p:grpSpPr>
      <p:sp>
        <p:nvSpPr>
          <p:cNvPr id="199" name="Google Shape;199;g15dab58096a_0_262"/>
          <p:cNvSpPr txBox="1"/>
          <p:nvPr/>
        </p:nvSpPr>
        <p:spPr>
          <a:xfrm>
            <a:off x="342900" y="1009649"/>
            <a:ext cx="84723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a:solidFill>
                <a:schemeClr val="dk1"/>
              </a:solidFill>
              <a:highlight>
                <a:schemeClr val="lt1"/>
              </a:highlight>
            </a:endParaRPr>
          </a:p>
        </p:txBody>
      </p:sp>
      <p:pic>
        <p:nvPicPr>
          <p:cNvPr id="200" name="Google Shape;200;g15dab58096a_0_262"/>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201" name="Google Shape;201;g15dab58096a_0_262"/>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202" name="Google Shape;202;g15dab58096a_0_262"/>
          <p:cNvSpPr/>
          <p:nvPr/>
        </p:nvSpPr>
        <p:spPr>
          <a:xfrm>
            <a:off x="3247950" y="270400"/>
            <a:ext cx="2832600" cy="4494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rgbClr val="FFFFFF"/>
                </a:solidFill>
              </a:rPr>
              <a:t>Explanation: Q01</a:t>
            </a:r>
            <a:endParaRPr sz="2000" b="1">
              <a:solidFill>
                <a:srgbClr val="FFFFFF"/>
              </a:solidFill>
            </a:endParaRPr>
          </a:p>
        </p:txBody>
      </p:sp>
      <p:sp>
        <p:nvSpPr>
          <p:cNvPr id="2" name="Google Shape;150;p24">
            <a:extLst>
              <a:ext uri="{FF2B5EF4-FFF2-40B4-BE49-F238E27FC236}">
                <a16:creationId xmlns:a16="http://schemas.microsoft.com/office/drawing/2014/main" id="{81574154-97DA-ABF0-783E-114FEF4B1FBF}"/>
              </a:ext>
            </a:extLst>
          </p:cNvPr>
          <p:cNvSpPr txBox="1"/>
          <p:nvPr/>
        </p:nvSpPr>
        <p:spPr>
          <a:xfrm>
            <a:off x="327600" y="1102725"/>
            <a:ext cx="7384200" cy="297245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431800" marR="50800" lvl="0" indent="0" algn="l" rtl="0">
              <a:lnSpc>
                <a:spcPct val="156250"/>
              </a:lnSpc>
              <a:spcBef>
                <a:spcPts val="400"/>
              </a:spcBef>
              <a:spcAft>
                <a:spcPts val="0"/>
              </a:spcAft>
              <a:buClr>
                <a:schemeClr val="dk1"/>
              </a:buClr>
              <a:buSzPts val="1100"/>
              <a:buFont typeface="Arial"/>
              <a:buNone/>
            </a:pPr>
            <a:r>
              <a:rPr lang="en-GB" dirty="0">
                <a:solidFill>
                  <a:srgbClr val="2A2A2A"/>
                </a:solidFill>
                <a:highlight>
                  <a:srgbClr val="FFFFFF"/>
                </a:highlight>
              </a:rPr>
              <a:t>It is mentioned that farmers will be in trouble without rain .This means that timely rain is </a:t>
            </a:r>
            <a:r>
              <a:rPr lang="en-GB" dirty="0" err="1">
                <a:solidFill>
                  <a:srgbClr val="2A2A2A"/>
                </a:solidFill>
                <a:highlight>
                  <a:srgbClr val="FFFFFF"/>
                </a:highlight>
              </a:rPr>
              <a:t>essential.Also,it</a:t>
            </a:r>
            <a:r>
              <a:rPr lang="en-GB" dirty="0">
                <a:solidFill>
                  <a:srgbClr val="2A2A2A"/>
                </a:solidFill>
                <a:highlight>
                  <a:srgbClr val="FFFFFF"/>
                </a:highlight>
              </a:rPr>
              <a:t> shows that farmers are dependent on rain. </a:t>
            </a:r>
            <a:r>
              <a:rPr lang="en-GB" dirty="0" err="1">
                <a:solidFill>
                  <a:srgbClr val="2A2A2A"/>
                </a:solidFill>
                <a:highlight>
                  <a:srgbClr val="FFFFFF"/>
                </a:highlight>
              </a:rPr>
              <a:t>So,both</a:t>
            </a:r>
            <a:r>
              <a:rPr lang="en-GB" dirty="0">
                <a:solidFill>
                  <a:srgbClr val="2A2A2A"/>
                </a:solidFill>
                <a:highlight>
                  <a:srgbClr val="FFFFFF"/>
                </a:highlight>
              </a:rPr>
              <a:t> 1 and 2 are true</a:t>
            </a:r>
            <a:endParaRPr dirty="0">
              <a:solidFill>
                <a:srgbClr val="2A2A2A"/>
              </a:solidFill>
              <a:highlight>
                <a:srgbClr val="FFFFFF"/>
              </a:highlight>
            </a:endParaRPr>
          </a:p>
          <a:p>
            <a:pPr marL="431800" marR="50800" lvl="0" indent="0" algn="l" rtl="0">
              <a:lnSpc>
                <a:spcPct val="115000"/>
              </a:lnSpc>
              <a:spcBef>
                <a:spcPts val="400"/>
              </a:spcBef>
              <a:spcAft>
                <a:spcPts val="0"/>
              </a:spcAft>
              <a:buClr>
                <a:schemeClr val="dk1"/>
              </a:buClr>
              <a:buSzPts val="1100"/>
              <a:buFont typeface="Arial"/>
              <a:buNone/>
            </a:pPr>
            <a:endParaRPr dirty="0">
              <a:solidFill>
                <a:srgbClr val="222222"/>
              </a:solidFill>
              <a:highlight>
                <a:srgbClr val="FFFFFF"/>
              </a:highlight>
            </a:endParaRPr>
          </a:p>
          <a:p>
            <a:pPr marL="0" lvl="0" indent="0" algn="l" rtl="0">
              <a:spcBef>
                <a:spcPts val="0"/>
              </a:spcBef>
              <a:spcAft>
                <a:spcPts val="8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9" name="Google Shape;209;g15dab58096a_0_340"/>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210" name="Google Shape;210;g15dab58096a_0_340"/>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211" name="Google Shape;211;g15dab58096a_0_340"/>
          <p:cNvSpPr/>
          <p:nvPr/>
        </p:nvSpPr>
        <p:spPr>
          <a:xfrm>
            <a:off x="3247950" y="270400"/>
            <a:ext cx="2648100" cy="4494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a:solidFill>
                  <a:srgbClr val="FFFFFF"/>
                </a:solidFill>
                <a:latin typeface="Arial"/>
                <a:ea typeface="Arial"/>
                <a:cs typeface="Arial"/>
                <a:sym typeface="Arial"/>
              </a:rPr>
              <a:t>Question: Q0</a:t>
            </a:r>
            <a:r>
              <a:rPr lang="en-GB" sz="2000" b="1">
                <a:solidFill>
                  <a:srgbClr val="FFFFFF"/>
                </a:solidFill>
              </a:rPr>
              <a:t>2</a:t>
            </a:r>
            <a:endParaRPr sz="2000" b="1" i="0" u="none" strike="noStrike" cap="none">
              <a:solidFill>
                <a:srgbClr val="FFFFFF"/>
              </a:solidFill>
              <a:latin typeface="Arial"/>
              <a:ea typeface="Arial"/>
              <a:cs typeface="Arial"/>
              <a:sym typeface="Arial"/>
            </a:endParaRPr>
          </a:p>
        </p:txBody>
      </p:sp>
      <p:sp>
        <p:nvSpPr>
          <p:cNvPr id="212" name="Google Shape;212;g15dab58096a_0_340"/>
          <p:cNvSpPr txBox="1"/>
          <p:nvPr/>
        </p:nvSpPr>
        <p:spPr>
          <a:xfrm>
            <a:off x="7189450" y="43243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chemeClr val="dk1"/>
                </a:solidFill>
                <a:latin typeface="Arial"/>
                <a:ea typeface="Arial"/>
                <a:cs typeface="Arial"/>
                <a:sym typeface="Arial"/>
              </a:rPr>
              <a:t>Answer : </a:t>
            </a:r>
            <a:r>
              <a:rPr lang="en-GB" sz="1600" b="1">
                <a:solidFill>
                  <a:schemeClr val="dk1"/>
                </a:solidFill>
              </a:rPr>
              <a:t>A</a:t>
            </a:r>
            <a:endParaRPr sz="1600" b="0" i="0" u="none" strike="noStrike" cap="none">
              <a:solidFill>
                <a:schemeClr val="dk1"/>
              </a:solidFill>
              <a:latin typeface="Arial"/>
              <a:ea typeface="Arial"/>
              <a:cs typeface="Arial"/>
              <a:sym typeface="Arial"/>
            </a:endParaRPr>
          </a:p>
        </p:txBody>
      </p:sp>
      <p:sp>
        <p:nvSpPr>
          <p:cNvPr id="2" name="Google Shape;159;p25">
            <a:extLst>
              <a:ext uri="{FF2B5EF4-FFF2-40B4-BE49-F238E27FC236}">
                <a16:creationId xmlns:a16="http://schemas.microsoft.com/office/drawing/2014/main" id="{38CE712A-626F-F369-A10B-345163ACE1E8}"/>
              </a:ext>
            </a:extLst>
          </p:cNvPr>
          <p:cNvSpPr txBox="1"/>
          <p:nvPr/>
        </p:nvSpPr>
        <p:spPr>
          <a:xfrm>
            <a:off x="327600" y="1102725"/>
            <a:ext cx="7384200" cy="297245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lnSpc>
                <a:spcPct val="156250"/>
              </a:lnSpc>
              <a:spcBef>
                <a:spcPts val="0"/>
              </a:spcBef>
              <a:spcAft>
                <a:spcPts val="0"/>
              </a:spcAft>
              <a:buNone/>
            </a:pPr>
            <a:r>
              <a:rPr lang="en-GB" b="1" dirty="0">
                <a:solidFill>
                  <a:srgbClr val="2A2A2A"/>
                </a:solidFill>
                <a:highlight>
                  <a:srgbClr val="FFFFFF"/>
                </a:highlight>
              </a:rPr>
              <a:t>Statement:</a:t>
            </a:r>
            <a:endParaRPr b="1" dirty="0">
              <a:solidFill>
                <a:srgbClr val="2A2A2A"/>
              </a:solidFill>
              <a:highlight>
                <a:srgbClr val="FFFFFF"/>
              </a:highlight>
            </a:endParaRPr>
          </a:p>
          <a:p>
            <a:pPr marL="0" lvl="0" indent="0" algn="l" rtl="0">
              <a:lnSpc>
                <a:spcPct val="156250"/>
              </a:lnSpc>
              <a:spcBef>
                <a:spcPts val="0"/>
              </a:spcBef>
              <a:spcAft>
                <a:spcPts val="0"/>
              </a:spcAft>
              <a:buClr>
                <a:schemeClr val="dk1"/>
              </a:buClr>
              <a:buSzPts val="1100"/>
              <a:buFont typeface="Arial"/>
              <a:buNone/>
            </a:pPr>
            <a:r>
              <a:rPr lang="en-GB" dirty="0">
                <a:solidFill>
                  <a:srgbClr val="2A2A2A"/>
                </a:solidFill>
                <a:highlight>
                  <a:srgbClr val="FFFFFF"/>
                </a:highlight>
              </a:rPr>
              <a:t>If you are an engineer ,we have a challenging job for you</a:t>
            </a:r>
            <a:endParaRPr dirty="0">
              <a:solidFill>
                <a:srgbClr val="2A2A2A"/>
              </a:solidFill>
              <a:highlight>
                <a:srgbClr val="FFFFFF"/>
              </a:highlight>
            </a:endParaRPr>
          </a:p>
          <a:p>
            <a:pPr marL="0" lvl="0" indent="0" algn="l" rtl="0">
              <a:lnSpc>
                <a:spcPct val="156250"/>
              </a:lnSpc>
              <a:spcBef>
                <a:spcPts val="0"/>
              </a:spcBef>
              <a:spcAft>
                <a:spcPts val="0"/>
              </a:spcAft>
              <a:buClr>
                <a:schemeClr val="dk1"/>
              </a:buClr>
              <a:buSzPts val="1100"/>
              <a:buFont typeface="Arial"/>
              <a:buNone/>
            </a:pPr>
            <a:r>
              <a:rPr lang="en-GB" b="1" dirty="0">
                <a:solidFill>
                  <a:srgbClr val="2A2A2A"/>
                </a:solidFill>
                <a:highlight>
                  <a:srgbClr val="FFFFFF"/>
                </a:highlight>
              </a:rPr>
              <a:t>Assumptions:</a:t>
            </a:r>
            <a:endParaRPr b="1" dirty="0">
              <a:solidFill>
                <a:srgbClr val="2A2A2A"/>
              </a:solidFill>
              <a:highlight>
                <a:srgbClr val="FFFFFF"/>
              </a:highlight>
            </a:endParaRPr>
          </a:p>
          <a:p>
            <a:pPr marL="0" lvl="0" indent="0" algn="l" rtl="0">
              <a:lnSpc>
                <a:spcPct val="156250"/>
              </a:lnSpc>
              <a:spcBef>
                <a:spcPts val="0"/>
              </a:spcBef>
              <a:spcAft>
                <a:spcPts val="0"/>
              </a:spcAft>
              <a:buClr>
                <a:schemeClr val="dk1"/>
              </a:buClr>
              <a:buSzPts val="1100"/>
              <a:buFont typeface="Arial"/>
              <a:buNone/>
            </a:pPr>
            <a:r>
              <a:rPr lang="en-GB" dirty="0">
                <a:solidFill>
                  <a:srgbClr val="2A2A2A"/>
                </a:solidFill>
                <a:highlight>
                  <a:srgbClr val="FFFFFF"/>
                </a:highlight>
              </a:rPr>
              <a:t>1. We need an engineer</a:t>
            </a:r>
            <a:endParaRPr dirty="0">
              <a:solidFill>
                <a:srgbClr val="2A2A2A"/>
              </a:solidFill>
              <a:highlight>
                <a:srgbClr val="FFFFFF"/>
              </a:highlight>
            </a:endParaRPr>
          </a:p>
          <a:p>
            <a:pPr marL="0" lvl="0" indent="0" algn="l" rtl="0">
              <a:lnSpc>
                <a:spcPct val="156250"/>
              </a:lnSpc>
              <a:spcBef>
                <a:spcPts val="0"/>
              </a:spcBef>
              <a:spcAft>
                <a:spcPts val="0"/>
              </a:spcAft>
              <a:buNone/>
            </a:pPr>
            <a:r>
              <a:rPr lang="en-GB" dirty="0">
                <a:solidFill>
                  <a:srgbClr val="2A2A2A"/>
                </a:solidFill>
                <a:highlight>
                  <a:srgbClr val="FFFFFF"/>
                </a:highlight>
              </a:rPr>
              <a:t>2. You are an engineer</a:t>
            </a:r>
            <a:endParaRPr dirty="0">
              <a:solidFill>
                <a:srgbClr val="2A2A2A"/>
              </a:solidFill>
              <a:highlight>
                <a:srgbClr val="FFFFFF"/>
              </a:highlight>
            </a:endParaRPr>
          </a:p>
          <a:p>
            <a:pPr marL="457200" marR="101600" lvl="0" indent="-317500" algn="l" rtl="0">
              <a:lnSpc>
                <a:spcPct val="165000"/>
              </a:lnSpc>
              <a:spcBef>
                <a:spcPts val="0"/>
              </a:spcBef>
              <a:spcAft>
                <a:spcPts val="0"/>
              </a:spcAft>
              <a:buClr>
                <a:srgbClr val="2A2A2A"/>
              </a:buClr>
              <a:buSzPts val="1400"/>
              <a:buAutoNum type="alphaUcPeriod"/>
            </a:pPr>
            <a:r>
              <a:rPr lang="en-GB" dirty="0">
                <a:solidFill>
                  <a:srgbClr val="222222"/>
                </a:solidFill>
                <a:highlight>
                  <a:srgbClr val="FFFFFF"/>
                </a:highlight>
              </a:rPr>
              <a:t>Only 1 is true</a:t>
            </a:r>
            <a:endParaRPr dirty="0">
              <a:solidFill>
                <a:srgbClr val="222222"/>
              </a:solidFill>
              <a:highlight>
                <a:srgbClr val="FFFFFF"/>
              </a:highlight>
            </a:endParaRPr>
          </a:p>
          <a:p>
            <a:pPr marL="457200" marR="101600" lvl="0" indent="-317500" algn="l" rtl="0">
              <a:lnSpc>
                <a:spcPct val="165000"/>
              </a:lnSpc>
              <a:spcBef>
                <a:spcPts val="0"/>
              </a:spcBef>
              <a:spcAft>
                <a:spcPts val="0"/>
              </a:spcAft>
              <a:buClr>
                <a:srgbClr val="2A2A2A"/>
              </a:buClr>
              <a:buSzPts val="1400"/>
              <a:buAutoNum type="alphaUcPeriod"/>
            </a:pPr>
            <a:r>
              <a:rPr lang="en-GB" dirty="0">
                <a:solidFill>
                  <a:srgbClr val="222222"/>
                </a:solidFill>
                <a:highlight>
                  <a:srgbClr val="FFFFFF"/>
                </a:highlight>
              </a:rPr>
              <a:t>Only 2 is true</a:t>
            </a:r>
            <a:endParaRPr dirty="0">
              <a:solidFill>
                <a:srgbClr val="222222"/>
              </a:solidFill>
              <a:highlight>
                <a:srgbClr val="FFFFFF"/>
              </a:highlight>
            </a:endParaRPr>
          </a:p>
          <a:p>
            <a:pPr marL="457200" marR="101600" lvl="0" indent="-317500" algn="l" rtl="0">
              <a:lnSpc>
                <a:spcPct val="165000"/>
              </a:lnSpc>
              <a:spcBef>
                <a:spcPts val="0"/>
              </a:spcBef>
              <a:spcAft>
                <a:spcPts val="0"/>
              </a:spcAft>
              <a:buClr>
                <a:srgbClr val="2A2A2A"/>
              </a:buClr>
              <a:buSzPts val="1400"/>
              <a:buAutoNum type="alphaUcPeriod"/>
            </a:pPr>
            <a:r>
              <a:rPr lang="en-GB" dirty="0">
                <a:solidFill>
                  <a:srgbClr val="222222"/>
                </a:solidFill>
                <a:highlight>
                  <a:srgbClr val="FFFFFF"/>
                </a:highlight>
              </a:rPr>
              <a:t>Either 1 or 2 is true</a:t>
            </a:r>
            <a:endParaRPr dirty="0">
              <a:solidFill>
                <a:srgbClr val="222222"/>
              </a:solidFill>
              <a:highlight>
                <a:srgbClr val="FFFFFF"/>
              </a:highlight>
            </a:endParaRPr>
          </a:p>
          <a:p>
            <a:pPr marL="457200" marR="101600" lvl="0" indent="-317500" algn="l" rtl="0">
              <a:lnSpc>
                <a:spcPct val="165000"/>
              </a:lnSpc>
              <a:spcBef>
                <a:spcPts val="0"/>
              </a:spcBef>
              <a:spcAft>
                <a:spcPts val="0"/>
              </a:spcAft>
              <a:buClr>
                <a:srgbClr val="2A2A2A"/>
              </a:buClr>
              <a:buSzPts val="1400"/>
              <a:buAutoNum type="alphaUcPeriod"/>
            </a:pPr>
            <a:r>
              <a:rPr lang="en-GB" dirty="0">
                <a:solidFill>
                  <a:srgbClr val="222222"/>
                </a:solidFill>
                <a:highlight>
                  <a:srgbClr val="FFFFFF"/>
                </a:highlight>
              </a:rPr>
              <a:t>Neither 1 or 2 is true</a:t>
            </a:r>
            <a:endParaRPr dirty="0">
              <a:solidFill>
                <a:srgbClr val="222222"/>
              </a:solidFill>
              <a:highlight>
                <a:srgbClr val="FFFFFF"/>
              </a:highlight>
            </a:endParaRPr>
          </a:p>
          <a:p>
            <a:pPr marL="457200" lvl="0" indent="0" algn="l" rtl="0">
              <a:lnSpc>
                <a:spcPct val="156250"/>
              </a:lnSpc>
              <a:spcBef>
                <a:spcPts val="0"/>
              </a:spcBef>
              <a:spcAft>
                <a:spcPts val="0"/>
              </a:spcAft>
              <a:buNone/>
            </a:pPr>
            <a:endParaRPr dirty="0">
              <a:solidFill>
                <a:srgbClr val="2A2A2A"/>
              </a:solidFill>
              <a:highlight>
                <a:srgbClr val="FFFFFF"/>
              </a:highlight>
            </a:endParaRPr>
          </a:p>
          <a:p>
            <a:pPr marL="0" lvl="0" indent="0" algn="l" rtl="0">
              <a:spcBef>
                <a:spcPts val="0"/>
              </a:spcBef>
              <a:spcAft>
                <a:spcPts val="800"/>
              </a:spcAft>
              <a:buNone/>
            </a:pPr>
            <a:endParaRPr dirty="0">
              <a:solidFill>
                <a:schemeClr val="dk1"/>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fade">
                                      <p:cBhvr>
                                        <p:cTn id="7" dur="1000"/>
                                        <p:tgtEl>
                                          <p:spTgt spid="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216"/>
        <p:cNvGrpSpPr/>
        <p:nvPr/>
      </p:nvGrpSpPr>
      <p:grpSpPr>
        <a:xfrm>
          <a:off x="0" y="0"/>
          <a:ext cx="0" cy="0"/>
          <a:chOff x="0" y="0"/>
          <a:chExt cx="0" cy="0"/>
        </a:xfrm>
      </p:grpSpPr>
      <p:sp>
        <p:nvSpPr>
          <p:cNvPr id="217" name="Google Shape;217;g15dab58096a_0_348"/>
          <p:cNvSpPr txBox="1"/>
          <p:nvPr/>
        </p:nvSpPr>
        <p:spPr>
          <a:xfrm>
            <a:off x="342900" y="1009649"/>
            <a:ext cx="84723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a:solidFill>
                <a:schemeClr val="dk1"/>
              </a:solidFill>
              <a:highlight>
                <a:schemeClr val="lt1"/>
              </a:highlight>
            </a:endParaRPr>
          </a:p>
        </p:txBody>
      </p:sp>
      <p:pic>
        <p:nvPicPr>
          <p:cNvPr id="218" name="Google Shape;218;g15dab58096a_0_348"/>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219" name="Google Shape;219;g15dab58096a_0_348"/>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220" name="Google Shape;220;g15dab58096a_0_348"/>
          <p:cNvSpPr/>
          <p:nvPr/>
        </p:nvSpPr>
        <p:spPr>
          <a:xfrm>
            <a:off x="3247950" y="270400"/>
            <a:ext cx="2832600" cy="4494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rgbClr val="FFFFFF"/>
                </a:solidFill>
              </a:rPr>
              <a:t>Explanation: Q02</a:t>
            </a:r>
            <a:endParaRPr sz="2000" b="1">
              <a:solidFill>
                <a:srgbClr val="FFFFFF"/>
              </a:solidFill>
            </a:endParaRPr>
          </a:p>
        </p:txBody>
      </p:sp>
      <p:sp>
        <p:nvSpPr>
          <p:cNvPr id="3" name="TextBox 2">
            <a:extLst>
              <a:ext uri="{FF2B5EF4-FFF2-40B4-BE49-F238E27FC236}">
                <a16:creationId xmlns:a16="http://schemas.microsoft.com/office/drawing/2014/main" id="{E1DE1F9E-C35E-ABDB-766A-9A703A0C25C0}"/>
              </a:ext>
            </a:extLst>
          </p:cNvPr>
          <p:cNvSpPr txBox="1"/>
          <p:nvPr/>
        </p:nvSpPr>
        <p:spPr>
          <a:xfrm>
            <a:off x="154141" y="1102725"/>
            <a:ext cx="7840327" cy="721416"/>
          </a:xfrm>
          <a:prstGeom prst="rect">
            <a:avLst/>
          </a:prstGeom>
          <a:noFill/>
        </p:spPr>
        <p:txBody>
          <a:bodyPr wrap="square">
            <a:spAutoFit/>
          </a:bodyPr>
          <a:lstStyle/>
          <a:p>
            <a:pPr marL="431800" marR="50800" lvl="0" indent="0" algn="l" rtl="0">
              <a:lnSpc>
                <a:spcPct val="156250"/>
              </a:lnSpc>
              <a:spcBef>
                <a:spcPts val="400"/>
              </a:spcBef>
              <a:spcAft>
                <a:spcPts val="0"/>
              </a:spcAft>
              <a:buClr>
                <a:schemeClr val="dk1"/>
              </a:buClr>
              <a:buSzPts val="1100"/>
              <a:buFont typeface="Arial"/>
              <a:buNone/>
            </a:pPr>
            <a:r>
              <a:rPr lang="en-US" dirty="0">
                <a:solidFill>
                  <a:srgbClr val="2A2A2A"/>
                </a:solidFill>
                <a:highlight>
                  <a:srgbClr val="FFFFFF"/>
                </a:highlight>
              </a:rPr>
              <a:t>Clearly job is </a:t>
            </a:r>
            <a:r>
              <a:rPr lang="en-US" dirty="0" err="1">
                <a:solidFill>
                  <a:srgbClr val="2A2A2A"/>
                </a:solidFill>
                <a:highlight>
                  <a:srgbClr val="FFFFFF"/>
                </a:highlight>
              </a:rPr>
              <a:t>is</a:t>
            </a:r>
            <a:r>
              <a:rPr lang="en-US" dirty="0">
                <a:solidFill>
                  <a:srgbClr val="2A2A2A"/>
                </a:solidFill>
                <a:highlight>
                  <a:srgbClr val="FFFFFF"/>
                </a:highlight>
              </a:rPr>
              <a:t> offered to an </a:t>
            </a:r>
            <a:r>
              <a:rPr lang="en-US" dirty="0" err="1">
                <a:solidFill>
                  <a:srgbClr val="2A2A2A"/>
                </a:solidFill>
                <a:highlight>
                  <a:srgbClr val="FFFFFF"/>
                </a:highlight>
              </a:rPr>
              <a:t>engineer.This</a:t>
            </a:r>
            <a:r>
              <a:rPr lang="en-US" dirty="0">
                <a:solidFill>
                  <a:srgbClr val="2A2A2A"/>
                </a:solidFill>
                <a:highlight>
                  <a:srgbClr val="FFFFFF"/>
                </a:highlight>
              </a:rPr>
              <a:t> means that he is needed.So,1 is </a:t>
            </a:r>
            <a:r>
              <a:rPr lang="en-US" dirty="0" err="1">
                <a:solidFill>
                  <a:srgbClr val="2A2A2A"/>
                </a:solidFill>
                <a:highlight>
                  <a:srgbClr val="FFFFFF"/>
                </a:highlight>
              </a:rPr>
              <a:t>true.The</a:t>
            </a:r>
            <a:r>
              <a:rPr lang="en-US" dirty="0">
                <a:solidFill>
                  <a:srgbClr val="2A2A2A"/>
                </a:solidFill>
                <a:highlight>
                  <a:srgbClr val="FFFFFF"/>
                </a:highlight>
              </a:rPr>
              <a:t> word "If" in the statement 2 makes it 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7" name="Google Shape;227;g15dab58096a_0_356"/>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228" name="Google Shape;228;g15dab58096a_0_356"/>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229" name="Google Shape;229;g15dab58096a_0_356"/>
          <p:cNvSpPr/>
          <p:nvPr/>
        </p:nvSpPr>
        <p:spPr>
          <a:xfrm>
            <a:off x="3247950" y="270400"/>
            <a:ext cx="2648100" cy="4494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a:solidFill>
                  <a:srgbClr val="FFFFFF"/>
                </a:solidFill>
                <a:latin typeface="Arial"/>
                <a:ea typeface="Arial"/>
                <a:cs typeface="Arial"/>
                <a:sym typeface="Arial"/>
              </a:rPr>
              <a:t>Question: Q0</a:t>
            </a:r>
            <a:r>
              <a:rPr lang="en-GB" sz="2000" b="1">
                <a:solidFill>
                  <a:srgbClr val="FFFFFF"/>
                </a:solidFill>
              </a:rPr>
              <a:t>3</a:t>
            </a:r>
            <a:endParaRPr sz="2000" b="1" i="0" u="none" strike="noStrike" cap="none">
              <a:solidFill>
                <a:srgbClr val="FFFFFF"/>
              </a:solidFill>
              <a:latin typeface="Arial"/>
              <a:ea typeface="Arial"/>
              <a:cs typeface="Arial"/>
              <a:sym typeface="Arial"/>
            </a:endParaRPr>
          </a:p>
        </p:txBody>
      </p:sp>
      <p:sp>
        <p:nvSpPr>
          <p:cNvPr id="230" name="Google Shape;230;g15dab58096a_0_356"/>
          <p:cNvSpPr txBox="1"/>
          <p:nvPr/>
        </p:nvSpPr>
        <p:spPr>
          <a:xfrm>
            <a:off x="7189450" y="43243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chemeClr val="dk1"/>
                </a:solidFill>
                <a:latin typeface="Arial"/>
                <a:ea typeface="Arial"/>
                <a:cs typeface="Arial"/>
                <a:sym typeface="Arial"/>
              </a:rPr>
              <a:t>Answer : </a:t>
            </a:r>
            <a:r>
              <a:rPr lang="en-GB" sz="1600" b="1">
                <a:solidFill>
                  <a:schemeClr val="dk1"/>
                </a:solidFill>
              </a:rPr>
              <a:t>A</a:t>
            </a:r>
            <a:endParaRPr sz="1600" b="0" i="0" u="none" strike="noStrike" cap="none">
              <a:solidFill>
                <a:schemeClr val="dk1"/>
              </a:solidFill>
              <a:latin typeface="Arial"/>
              <a:ea typeface="Arial"/>
              <a:cs typeface="Arial"/>
              <a:sym typeface="Arial"/>
            </a:endParaRPr>
          </a:p>
        </p:txBody>
      </p:sp>
      <p:sp>
        <p:nvSpPr>
          <p:cNvPr id="2" name="Google Shape;178;p27">
            <a:extLst>
              <a:ext uri="{FF2B5EF4-FFF2-40B4-BE49-F238E27FC236}">
                <a16:creationId xmlns:a16="http://schemas.microsoft.com/office/drawing/2014/main" id="{D74225D8-D29A-E435-531E-F3E7029BCCB1}"/>
              </a:ext>
            </a:extLst>
          </p:cNvPr>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lnSpc>
                <a:spcPct val="156250"/>
              </a:lnSpc>
              <a:spcBef>
                <a:spcPts val="0"/>
              </a:spcBef>
              <a:spcAft>
                <a:spcPts val="0"/>
              </a:spcAft>
              <a:buNone/>
            </a:pPr>
            <a:r>
              <a:rPr lang="en-GB" b="1" dirty="0">
                <a:solidFill>
                  <a:srgbClr val="2A2A2A"/>
                </a:solidFill>
                <a:highlight>
                  <a:srgbClr val="FFFFFF"/>
                </a:highlight>
              </a:rPr>
              <a:t>Statement:</a:t>
            </a:r>
            <a:endParaRPr b="1" dirty="0">
              <a:solidFill>
                <a:srgbClr val="2A2A2A"/>
              </a:solidFill>
              <a:highlight>
                <a:srgbClr val="FFFFFF"/>
              </a:highlight>
            </a:endParaRPr>
          </a:p>
          <a:p>
            <a:pPr marL="0" lvl="0" indent="0" algn="l" rtl="0">
              <a:lnSpc>
                <a:spcPct val="156250"/>
              </a:lnSpc>
              <a:spcBef>
                <a:spcPts val="0"/>
              </a:spcBef>
              <a:spcAft>
                <a:spcPts val="0"/>
              </a:spcAft>
              <a:buClr>
                <a:schemeClr val="dk1"/>
              </a:buClr>
              <a:buSzPts val="1100"/>
              <a:buFont typeface="Arial"/>
              <a:buNone/>
            </a:pPr>
            <a:r>
              <a:rPr lang="en-GB" dirty="0">
                <a:solidFill>
                  <a:srgbClr val="2A2A2A"/>
                </a:solidFill>
                <a:highlight>
                  <a:srgbClr val="FFFFFF"/>
                </a:highlight>
              </a:rPr>
              <a:t>The Highway police authority put up large boards at regular intervals indicating the speed limit and dangers of over-speeding on the highways.</a:t>
            </a:r>
            <a:endParaRPr dirty="0">
              <a:solidFill>
                <a:srgbClr val="2A2A2A"/>
              </a:solidFill>
              <a:highlight>
                <a:srgbClr val="FFFFFF"/>
              </a:highlight>
            </a:endParaRPr>
          </a:p>
          <a:p>
            <a:pPr marL="0" lvl="0" indent="0" algn="l" rtl="0">
              <a:lnSpc>
                <a:spcPct val="156250"/>
              </a:lnSpc>
              <a:spcBef>
                <a:spcPts val="0"/>
              </a:spcBef>
              <a:spcAft>
                <a:spcPts val="0"/>
              </a:spcAft>
              <a:buClr>
                <a:schemeClr val="dk1"/>
              </a:buClr>
              <a:buSzPts val="1100"/>
              <a:buFont typeface="Arial"/>
              <a:buNone/>
            </a:pPr>
            <a:r>
              <a:rPr lang="en-GB" b="1" dirty="0">
                <a:solidFill>
                  <a:srgbClr val="2A2A2A"/>
                </a:solidFill>
                <a:highlight>
                  <a:srgbClr val="FFFFFF"/>
                </a:highlight>
              </a:rPr>
              <a:t>Assumptions: </a:t>
            </a:r>
            <a:endParaRPr b="1" dirty="0">
              <a:solidFill>
                <a:srgbClr val="2A2A2A"/>
              </a:solidFill>
              <a:highlight>
                <a:srgbClr val="FFFFFF"/>
              </a:highlight>
            </a:endParaRPr>
          </a:p>
          <a:p>
            <a:pPr marL="0" lvl="0" indent="0" algn="l" rtl="0">
              <a:lnSpc>
                <a:spcPct val="156250"/>
              </a:lnSpc>
              <a:spcBef>
                <a:spcPts val="0"/>
              </a:spcBef>
              <a:spcAft>
                <a:spcPts val="0"/>
              </a:spcAft>
              <a:buClr>
                <a:schemeClr val="dk1"/>
              </a:buClr>
              <a:buSzPts val="1100"/>
              <a:buFont typeface="Arial"/>
              <a:buNone/>
            </a:pPr>
            <a:r>
              <a:rPr lang="en-GB" dirty="0">
                <a:solidFill>
                  <a:srgbClr val="2A2A2A"/>
                </a:solidFill>
                <a:highlight>
                  <a:srgbClr val="FFFFFF"/>
                </a:highlight>
              </a:rPr>
              <a:t>I. Most of the motorists may drive their vehicles within the speed limit on the highways.</a:t>
            </a:r>
            <a:endParaRPr dirty="0">
              <a:solidFill>
                <a:srgbClr val="2A2A2A"/>
              </a:solidFill>
              <a:highlight>
                <a:srgbClr val="FFFFFF"/>
              </a:highlight>
            </a:endParaRPr>
          </a:p>
          <a:p>
            <a:pPr marL="0" lvl="0" indent="0" algn="l" rtl="0">
              <a:lnSpc>
                <a:spcPct val="156250"/>
              </a:lnSpc>
              <a:spcBef>
                <a:spcPts val="0"/>
              </a:spcBef>
              <a:spcAft>
                <a:spcPts val="0"/>
              </a:spcAft>
              <a:buNone/>
            </a:pPr>
            <a:r>
              <a:rPr lang="en-GB" dirty="0">
                <a:solidFill>
                  <a:srgbClr val="2A2A2A"/>
                </a:solidFill>
                <a:highlight>
                  <a:srgbClr val="FFFFFF"/>
                </a:highlight>
              </a:rPr>
              <a:t>II.</a:t>
            </a:r>
            <a:r>
              <a:rPr lang="en-GB" b="1" dirty="0">
                <a:solidFill>
                  <a:srgbClr val="2A2A2A"/>
                </a:solidFill>
                <a:highlight>
                  <a:srgbClr val="FFFFFF"/>
                </a:highlight>
              </a:rPr>
              <a:t> </a:t>
            </a:r>
            <a:r>
              <a:rPr lang="en-GB" dirty="0">
                <a:solidFill>
                  <a:srgbClr val="2A2A2A"/>
                </a:solidFill>
                <a:highlight>
                  <a:srgbClr val="FFFFFF"/>
                </a:highlight>
              </a:rPr>
              <a:t>Motorists generally ignore such cautions and over-speed on the highways.</a:t>
            </a:r>
            <a:endParaRPr dirty="0">
              <a:solidFill>
                <a:srgbClr val="2A2A2A"/>
              </a:solidFill>
              <a:highlight>
                <a:srgbClr val="FFFFFF"/>
              </a:highlight>
            </a:endParaRPr>
          </a:p>
          <a:p>
            <a:pPr marL="457200" marR="101600" lvl="0" indent="-317500" algn="l" rtl="0">
              <a:lnSpc>
                <a:spcPct val="165000"/>
              </a:lnSpc>
              <a:spcBef>
                <a:spcPts val="0"/>
              </a:spcBef>
              <a:spcAft>
                <a:spcPts val="0"/>
              </a:spcAft>
              <a:buClr>
                <a:srgbClr val="2A2A2A"/>
              </a:buClr>
              <a:buSzPts val="1400"/>
              <a:buAutoNum type="alphaUcPeriod"/>
            </a:pPr>
            <a:r>
              <a:rPr lang="en-GB" dirty="0">
                <a:solidFill>
                  <a:srgbClr val="222222"/>
                </a:solidFill>
                <a:highlight>
                  <a:srgbClr val="FFFFFF"/>
                </a:highlight>
              </a:rPr>
              <a:t>A) If only assumption I is Implicit</a:t>
            </a:r>
            <a:endParaRPr dirty="0">
              <a:solidFill>
                <a:srgbClr val="222222"/>
              </a:solidFill>
              <a:highlight>
                <a:srgbClr val="FFFFFF"/>
              </a:highlight>
            </a:endParaRPr>
          </a:p>
          <a:p>
            <a:pPr marL="457200" marR="101600" lvl="0" indent="-317500" algn="l" rtl="0">
              <a:lnSpc>
                <a:spcPct val="165000"/>
              </a:lnSpc>
              <a:spcBef>
                <a:spcPts val="0"/>
              </a:spcBef>
              <a:spcAft>
                <a:spcPts val="0"/>
              </a:spcAft>
              <a:buClr>
                <a:srgbClr val="2A2A2A"/>
              </a:buClr>
              <a:buSzPts val="1400"/>
              <a:buAutoNum type="alphaUcPeriod"/>
            </a:pPr>
            <a:r>
              <a:rPr lang="en-GB" dirty="0">
                <a:solidFill>
                  <a:srgbClr val="222222"/>
                </a:solidFill>
                <a:highlight>
                  <a:srgbClr val="FFFFFF"/>
                </a:highlight>
              </a:rPr>
              <a:t>B) If only assumption II is Implicit</a:t>
            </a:r>
            <a:endParaRPr dirty="0">
              <a:solidFill>
                <a:srgbClr val="222222"/>
              </a:solidFill>
              <a:highlight>
                <a:srgbClr val="FFFFFF"/>
              </a:highlight>
            </a:endParaRPr>
          </a:p>
          <a:p>
            <a:pPr marL="457200" marR="101600" lvl="0" indent="-317500" algn="l" rtl="0">
              <a:lnSpc>
                <a:spcPct val="165000"/>
              </a:lnSpc>
              <a:spcBef>
                <a:spcPts val="0"/>
              </a:spcBef>
              <a:spcAft>
                <a:spcPts val="0"/>
              </a:spcAft>
              <a:buClr>
                <a:srgbClr val="2A2A2A"/>
              </a:buClr>
              <a:buSzPts val="1400"/>
              <a:buAutoNum type="alphaUcPeriod"/>
            </a:pPr>
            <a:r>
              <a:rPr lang="en-GB" dirty="0">
                <a:solidFill>
                  <a:srgbClr val="222222"/>
                </a:solidFill>
                <a:highlight>
                  <a:srgbClr val="FFFFFF"/>
                </a:highlight>
              </a:rPr>
              <a:t>C) If either I or II is Implicit</a:t>
            </a:r>
            <a:endParaRPr dirty="0">
              <a:solidFill>
                <a:srgbClr val="222222"/>
              </a:solidFill>
              <a:highlight>
                <a:srgbClr val="FFFFFF"/>
              </a:highlight>
            </a:endParaRPr>
          </a:p>
          <a:p>
            <a:pPr marL="457200" marR="101600" lvl="0" indent="-317500" algn="l" rtl="0">
              <a:lnSpc>
                <a:spcPct val="165000"/>
              </a:lnSpc>
              <a:spcBef>
                <a:spcPts val="0"/>
              </a:spcBef>
              <a:spcAft>
                <a:spcPts val="0"/>
              </a:spcAft>
              <a:buClr>
                <a:srgbClr val="2A2A2A"/>
              </a:buClr>
              <a:buSzPts val="1400"/>
              <a:buAutoNum type="alphaUcPeriod"/>
            </a:pPr>
            <a:r>
              <a:rPr lang="en-GB" dirty="0">
                <a:solidFill>
                  <a:srgbClr val="222222"/>
                </a:solidFill>
                <a:highlight>
                  <a:srgbClr val="FFFFFF"/>
                </a:highlight>
              </a:rPr>
              <a:t>D) If both I and II are Implicit</a:t>
            </a:r>
            <a:endParaRPr dirty="0">
              <a:solidFill>
                <a:srgbClr val="222222"/>
              </a:solidFill>
              <a:highlight>
                <a:srgbClr val="FFFFFF"/>
              </a:highlight>
            </a:endParaRPr>
          </a:p>
          <a:p>
            <a:pPr marL="457200" lvl="0" indent="0" algn="l" rtl="0">
              <a:lnSpc>
                <a:spcPct val="156250"/>
              </a:lnSpc>
              <a:spcBef>
                <a:spcPts val="0"/>
              </a:spcBef>
              <a:spcAft>
                <a:spcPts val="0"/>
              </a:spcAft>
              <a:buNone/>
            </a:pPr>
            <a:endParaRPr dirty="0">
              <a:solidFill>
                <a:srgbClr val="2A2A2A"/>
              </a:solidFill>
              <a:highlight>
                <a:srgbClr val="FFFFFF"/>
              </a:highlight>
            </a:endParaRPr>
          </a:p>
          <a:p>
            <a:pPr marL="0" lvl="0" indent="0" algn="l" rtl="0">
              <a:spcBef>
                <a:spcPts val="0"/>
              </a:spcBef>
              <a:spcAft>
                <a:spcPts val="800"/>
              </a:spcAft>
              <a:buNone/>
            </a:pPr>
            <a:endParaRPr dirty="0">
              <a:solidFill>
                <a:schemeClr val="dk1"/>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0"/>
                                        </p:tgtEl>
                                        <p:attrNameLst>
                                          <p:attrName>style.visibility</p:attrName>
                                        </p:attrNameLst>
                                      </p:cBhvr>
                                      <p:to>
                                        <p:strVal val="visible"/>
                                      </p:to>
                                    </p:set>
                                    <p:animEffect transition="in" filter="fade">
                                      <p:cBhvr>
                                        <p:cTn id="7" dur="10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34"/>
        <p:cNvGrpSpPr/>
        <p:nvPr/>
      </p:nvGrpSpPr>
      <p:grpSpPr>
        <a:xfrm>
          <a:off x="0" y="0"/>
          <a:ext cx="0" cy="0"/>
          <a:chOff x="0" y="0"/>
          <a:chExt cx="0" cy="0"/>
        </a:xfrm>
      </p:grpSpPr>
      <p:pic>
        <p:nvPicPr>
          <p:cNvPr id="236" name="Google Shape;236;g15dab58096a_0_364"/>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237" name="Google Shape;237;g15dab58096a_0_364"/>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238" name="Google Shape;238;g15dab58096a_0_364"/>
          <p:cNvSpPr/>
          <p:nvPr/>
        </p:nvSpPr>
        <p:spPr>
          <a:xfrm>
            <a:off x="3247950" y="270400"/>
            <a:ext cx="2832600" cy="4494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rgbClr val="FFFFFF"/>
                </a:solidFill>
              </a:rPr>
              <a:t>Explanation: Q03</a:t>
            </a:r>
            <a:endParaRPr sz="2000" b="1">
              <a:solidFill>
                <a:srgbClr val="FFFFFF"/>
              </a:solidFill>
            </a:endParaRPr>
          </a:p>
        </p:txBody>
      </p:sp>
      <p:sp>
        <p:nvSpPr>
          <p:cNvPr id="2" name="Google Shape;188;p28">
            <a:extLst>
              <a:ext uri="{FF2B5EF4-FFF2-40B4-BE49-F238E27FC236}">
                <a16:creationId xmlns:a16="http://schemas.microsoft.com/office/drawing/2014/main" id="{D345CDC5-DA66-0F32-55AB-C28E2A559F22}"/>
              </a:ext>
            </a:extLst>
          </p:cNvPr>
          <p:cNvSpPr txBox="1"/>
          <p:nvPr/>
        </p:nvSpPr>
        <p:spPr>
          <a:xfrm>
            <a:off x="327600" y="1102725"/>
            <a:ext cx="7384200" cy="835803"/>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50800" lvl="0" indent="0" algn="l" rtl="0">
              <a:lnSpc>
                <a:spcPct val="156250"/>
              </a:lnSpc>
              <a:spcBef>
                <a:spcPts val="400"/>
              </a:spcBef>
              <a:spcAft>
                <a:spcPts val="0"/>
              </a:spcAft>
              <a:buClr>
                <a:schemeClr val="dk1"/>
              </a:buClr>
              <a:buSzPts val="1100"/>
              <a:buFont typeface="Arial"/>
              <a:buNone/>
            </a:pPr>
            <a:r>
              <a:rPr lang="en-GB">
                <a:solidFill>
                  <a:srgbClr val="2A2A2A"/>
                </a:solidFill>
                <a:highlight>
                  <a:srgbClr val="FFFFFF"/>
                </a:highlight>
              </a:rPr>
              <a:t>The boards have been put with the assumption that they may have a positive impact.</a:t>
            </a:r>
            <a:endParaRPr>
              <a:solidFill>
                <a:srgbClr val="2A2A2A"/>
              </a:solidFill>
              <a:highlight>
                <a:srgbClr val="FFFFFF"/>
              </a:highlight>
            </a:endParaRPr>
          </a:p>
          <a:p>
            <a:pPr marL="431800" marR="50800" lvl="0" indent="0" algn="l" rtl="0">
              <a:lnSpc>
                <a:spcPct val="115000"/>
              </a:lnSpc>
              <a:spcBef>
                <a:spcPts val="400"/>
              </a:spcBef>
              <a:spcAft>
                <a:spcPts val="0"/>
              </a:spcAft>
              <a:buClr>
                <a:schemeClr val="dk1"/>
              </a:buClr>
              <a:buSzPts val="1100"/>
              <a:buFont typeface="Arial"/>
              <a:buNone/>
            </a:pPr>
            <a:endParaRPr>
              <a:solidFill>
                <a:srgbClr val="222222"/>
              </a:solidFill>
              <a:highlight>
                <a:srgbClr val="FFFFFF"/>
              </a:highlight>
            </a:endParaRPr>
          </a:p>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5" name="Google Shape;245;g15dab58096a_0_372"/>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246" name="Google Shape;246;g15dab58096a_0_372"/>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247" name="Google Shape;247;g15dab58096a_0_372"/>
          <p:cNvSpPr/>
          <p:nvPr/>
        </p:nvSpPr>
        <p:spPr>
          <a:xfrm>
            <a:off x="3247950" y="270400"/>
            <a:ext cx="2648100" cy="4494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a:solidFill>
                  <a:srgbClr val="FFFFFF"/>
                </a:solidFill>
                <a:latin typeface="Arial"/>
                <a:ea typeface="Arial"/>
                <a:cs typeface="Arial"/>
                <a:sym typeface="Arial"/>
              </a:rPr>
              <a:t>Question: Q0</a:t>
            </a:r>
            <a:r>
              <a:rPr lang="en-GB" sz="2000" b="1">
                <a:solidFill>
                  <a:srgbClr val="FFFFFF"/>
                </a:solidFill>
              </a:rPr>
              <a:t>4</a:t>
            </a:r>
            <a:endParaRPr sz="2000" b="1" i="0" u="none" strike="noStrike" cap="none">
              <a:solidFill>
                <a:srgbClr val="FFFFFF"/>
              </a:solidFill>
              <a:latin typeface="Arial"/>
              <a:ea typeface="Arial"/>
              <a:cs typeface="Arial"/>
              <a:sym typeface="Arial"/>
            </a:endParaRPr>
          </a:p>
        </p:txBody>
      </p:sp>
      <p:sp>
        <p:nvSpPr>
          <p:cNvPr id="248" name="Google Shape;248;g15dab58096a_0_372"/>
          <p:cNvSpPr txBox="1"/>
          <p:nvPr/>
        </p:nvSpPr>
        <p:spPr>
          <a:xfrm>
            <a:off x="7189450" y="43243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dirty="0">
                <a:solidFill>
                  <a:schemeClr val="dk1"/>
                </a:solidFill>
                <a:latin typeface="Arial"/>
                <a:ea typeface="Arial"/>
                <a:cs typeface="Arial"/>
                <a:sym typeface="Arial"/>
              </a:rPr>
              <a:t>Answer : </a:t>
            </a:r>
            <a:r>
              <a:rPr lang="en-GB" sz="1600" b="1" dirty="0">
                <a:solidFill>
                  <a:schemeClr val="dk1"/>
                </a:solidFill>
              </a:rPr>
              <a:t>A</a:t>
            </a:r>
            <a:endParaRPr sz="1600" b="0" i="0" u="none" strike="noStrike" cap="none" dirty="0">
              <a:solidFill>
                <a:schemeClr val="dk1"/>
              </a:solidFill>
              <a:latin typeface="Arial"/>
              <a:ea typeface="Arial"/>
              <a:cs typeface="Arial"/>
              <a:sym typeface="Arial"/>
            </a:endParaRPr>
          </a:p>
        </p:txBody>
      </p:sp>
      <p:sp>
        <p:nvSpPr>
          <p:cNvPr id="3" name="Google Shape;197;p29">
            <a:extLst>
              <a:ext uri="{FF2B5EF4-FFF2-40B4-BE49-F238E27FC236}">
                <a16:creationId xmlns:a16="http://schemas.microsoft.com/office/drawing/2014/main" id="{B0DF3FC6-6760-B0F0-6F60-94CF8F550C8B}"/>
              </a:ext>
            </a:extLst>
          </p:cNvPr>
          <p:cNvSpPr txBox="1"/>
          <p:nvPr/>
        </p:nvSpPr>
        <p:spPr>
          <a:xfrm>
            <a:off x="338050" y="1085525"/>
            <a:ext cx="7708670" cy="297245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GB" b="1" dirty="0">
                <a:solidFill>
                  <a:srgbClr val="2A2A2A"/>
                </a:solidFill>
                <a:highlight>
                  <a:srgbClr val="FFFFFF"/>
                </a:highlight>
              </a:rPr>
              <a:t>Statement</a:t>
            </a:r>
            <a:r>
              <a:rPr lang="en-GB" dirty="0">
                <a:solidFill>
                  <a:srgbClr val="2A2A2A"/>
                </a:solidFill>
                <a:highlight>
                  <a:srgbClr val="FFFFFF"/>
                </a:highlight>
              </a:rPr>
              <a:t>:</a:t>
            </a:r>
            <a:endParaRPr dirty="0">
              <a:solidFill>
                <a:srgbClr val="2A2A2A"/>
              </a:solidFill>
              <a:highlight>
                <a:srgbClr val="FFFFFF"/>
              </a:highlight>
            </a:endParaRPr>
          </a:p>
          <a:p>
            <a:pPr marL="0" lvl="0" indent="0" algn="l" rtl="0">
              <a:lnSpc>
                <a:spcPct val="156250"/>
              </a:lnSpc>
              <a:spcBef>
                <a:spcPts val="400"/>
              </a:spcBef>
              <a:spcAft>
                <a:spcPts val="0"/>
              </a:spcAft>
              <a:buClr>
                <a:schemeClr val="dk1"/>
              </a:buClr>
              <a:buSzPts val="1100"/>
              <a:buFont typeface="Arial"/>
              <a:buNone/>
            </a:pPr>
            <a:r>
              <a:rPr lang="en-GB" dirty="0">
                <a:solidFill>
                  <a:srgbClr val="2A2A2A"/>
                </a:solidFill>
                <a:highlight>
                  <a:srgbClr val="FFFFFF"/>
                </a:highlight>
              </a:rPr>
              <a:t>The Chairman of the company urged all the employees to refrain from making long personal calls during working hours in order to boost productivity.</a:t>
            </a:r>
            <a:endParaRPr dirty="0">
              <a:solidFill>
                <a:srgbClr val="2A2A2A"/>
              </a:solidFill>
              <a:highlight>
                <a:srgbClr val="FFFFFF"/>
              </a:highlight>
            </a:endParaRPr>
          </a:p>
          <a:p>
            <a:pPr marL="0" lvl="0" indent="0" algn="l" rtl="0">
              <a:lnSpc>
                <a:spcPct val="115000"/>
              </a:lnSpc>
              <a:spcBef>
                <a:spcPts val="400"/>
              </a:spcBef>
              <a:spcAft>
                <a:spcPts val="0"/>
              </a:spcAft>
              <a:buClr>
                <a:schemeClr val="dk1"/>
              </a:buClr>
              <a:buSzPts val="1100"/>
              <a:buFont typeface="Arial"/>
              <a:buNone/>
            </a:pPr>
            <a:r>
              <a:rPr lang="en-GB" b="1" dirty="0">
                <a:solidFill>
                  <a:srgbClr val="2A2A2A"/>
                </a:solidFill>
                <a:highlight>
                  <a:srgbClr val="FFFFFF"/>
                </a:highlight>
              </a:rPr>
              <a:t>Assumptions : </a:t>
            </a:r>
            <a:endParaRPr b="1" dirty="0">
              <a:solidFill>
                <a:srgbClr val="2A2A2A"/>
              </a:solidFill>
              <a:highlight>
                <a:srgbClr val="FFFFFF"/>
              </a:highlight>
            </a:endParaRPr>
          </a:p>
          <a:p>
            <a:pPr marL="0" lvl="0" indent="0" algn="l" rtl="0">
              <a:lnSpc>
                <a:spcPct val="156250"/>
              </a:lnSpc>
              <a:spcBef>
                <a:spcPts val="400"/>
              </a:spcBef>
              <a:spcAft>
                <a:spcPts val="0"/>
              </a:spcAft>
              <a:buClr>
                <a:schemeClr val="dk1"/>
              </a:buClr>
              <a:buSzPts val="1100"/>
              <a:buFont typeface="Arial"/>
              <a:buNone/>
            </a:pPr>
            <a:r>
              <a:rPr lang="en-GB" dirty="0">
                <a:solidFill>
                  <a:srgbClr val="2A2A2A"/>
                </a:solidFill>
                <a:highlight>
                  <a:srgbClr val="FFFFFF"/>
                </a:highlight>
              </a:rPr>
              <a:t>I. Majority of the employees may respond positively to the Chairman's appeal</a:t>
            </a:r>
            <a:endParaRPr dirty="0">
              <a:solidFill>
                <a:srgbClr val="2A2A2A"/>
              </a:solidFill>
              <a:highlight>
                <a:srgbClr val="FFFFFF"/>
              </a:highlight>
            </a:endParaRPr>
          </a:p>
          <a:p>
            <a:pPr marL="0" lvl="0" indent="0" algn="l" rtl="0">
              <a:lnSpc>
                <a:spcPct val="156250"/>
              </a:lnSpc>
              <a:spcBef>
                <a:spcPts val="400"/>
              </a:spcBef>
              <a:spcAft>
                <a:spcPts val="0"/>
              </a:spcAft>
              <a:buNone/>
            </a:pPr>
            <a:r>
              <a:rPr lang="en-GB" dirty="0">
                <a:solidFill>
                  <a:srgbClr val="2A2A2A"/>
                </a:solidFill>
                <a:highlight>
                  <a:srgbClr val="FFFFFF"/>
                </a:highlight>
              </a:rPr>
              <a:t>II. Most of the employees may continue to make long personal calls during working hours.</a:t>
            </a:r>
            <a:endParaRPr dirty="0">
              <a:solidFill>
                <a:srgbClr val="2A2A2A"/>
              </a:solidFill>
              <a:highlight>
                <a:srgbClr val="FFFFFF"/>
              </a:highlight>
            </a:endParaRPr>
          </a:p>
          <a:p>
            <a:pPr marL="457200" marR="101600" lvl="0" indent="-317500" algn="l" rtl="0">
              <a:lnSpc>
                <a:spcPct val="165000"/>
              </a:lnSpc>
              <a:spcBef>
                <a:spcPts val="400"/>
              </a:spcBef>
              <a:spcAft>
                <a:spcPts val="0"/>
              </a:spcAft>
              <a:buClr>
                <a:srgbClr val="2A2A2A"/>
              </a:buClr>
              <a:buSzPts val="1400"/>
              <a:buAutoNum type="alphaUcPeriod"/>
            </a:pPr>
            <a:r>
              <a:rPr lang="en-GB" dirty="0">
                <a:solidFill>
                  <a:srgbClr val="222222"/>
                </a:solidFill>
                <a:highlight>
                  <a:srgbClr val="FFFFFF"/>
                </a:highlight>
              </a:rPr>
              <a:t>If only assumption I is Implicit</a:t>
            </a:r>
            <a:endParaRPr dirty="0">
              <a:solidFill>
                <a:srgbClr val="222222"/>
              </a:solidFill>
              <a:highlight>
                <a:srgbClr val="FFFFFF"/>
              </a:highlight>
            </a:endParaRPr>
          </a:p>
          <a:p>
            <a:pPr marL="457200" marR="101600" lvl="0" indent="-317500" algn="l" rtl="0">
              <a:lnSpc>
                <a:spcPct val="165000"/>
              </a:lnSpc>
              <a:spcBef>
                <a:spcPts val="0"/>
              </a:spcBef>
              <a:spcAft>
                <a:spcPts val="0"/>
              </a:spcAft>
              <a:buClr>
                <a:srgbClr val="2A2A2A"/>
              </a:buClr>
              <a:buSzPts val="1400"/>
              <a:buAutoNum type="alphaUcPeriod"/>
            </a:pPr>
            <a:r>
              <a:rPr lang="en-GB" dirty="0">
                <a:solidFill>
                  <a:srgbClr val="222222"/>
                </a:solidFill>
                <a:highlight>
                  <a:srgbClr val="FFFFFF"/>
                </a:highlight>
              </a:rPr>
              <a:t>If only assumption II is Implicit</a:t>
            </a:r>
            <a:endParaRPr dirty="0">
              <a:solidFill>
                <a:srgbClr val="222222"/>
              </a:solidFill>
              <a:highlight>
                <a:srgbClr val="FFFFFF"/>
              </a:highlight>
            </a:endParaRPr>
          </a:p>
          <a:p>
            <a:pPr marL="457200" marR="101600" lvl="0" indent="-317500" algn="l" rtl="0">
              <a:lnSpc>
                <a:spcPct val="165000"/>
              </a:lnSpc>
              <a:spcBef>
                <a:spcPts val="0"/>
              </a:spcBef>
              <a:spcAft>
                <a:spcPts val="0"/>
              </a:spcAft>
              <a:buClr>
                <a:srgbClr val="2A2A2A"/>
              </a:buClr>
              <a:buSzPts val="1400"/>
              <a:buAutoNum type="alphaUcPeriod"/>
            </a:pPr>
            <a:r>
              <a:rPr lang="en-GB" dirty="0">
                <a:solidFill>
                  <a:srgbClr val="222222"/>
                </a:solidFill>
                <a:highlight>
                  <a:srgbClr val="FFFFFF"/>
                </a:highlight>
              </a:rPr>
              <a:t>If either I or II is Implicit</a:t>
            </a:r>
            <a:endParaRPr dirty="0">
              <a:solidFill>
                <a:srgbClr val="222222"/>
              </a:solidFill>
              <a:highlight>
                <a:srgbClr val="FFFFFF"/>
              </a:highlight>
            </a:endParaRPr>
          </a:p>
          <a:p>
            <a:pPr marL="457200" marR="101600" lvl="0" indent="-317500" algn="l" rtl="0">
              <a:lnSpc>
                <a:spcPct val="165000"/>
              </a:lnSpc>
              <a:spcBef>
                <a:spcPts val="0"/>
              </a:spcBef>
              <a:spcAft>
                <a:spcPts val="0"/>
              </a:spcAft>
              <a:buClr>
                <a:srgbClr val="2A2A2A"/>
              </a:buClr>
              <a:buSzPts val="1400"/>
              <a:buAutoNum type="alphaUcPeriod"/>
            </a:pPr>
            <a:r>
              <a:rPr lang="en-GB" dirty="0">
                <a:solidFill>
                  <a:srgbClr val="222222"/>
                </a:solidFill>
                <a:highlight>
                  <a:srgbClr val="FFFFFF"/>
                </a:highlight>
              </a:rPr>
              <a:t>If both I and II are Implicit</a:t>
            </a:r>
            <a:endParaRPr dirty="0">
              <a:solidFill>
                <a:srgbClr val="222222"/>
              </a:solidFill>
              <a:highlight>
                <a:srgbClr val="FFFFFF"/>
              </a:highlight>
            </a:endParaRPr>
          </a:p>
          <a:p>
            <a:pPr marL="457200" lvl="0" indent="0" algn="l" rtl="0">
              <a:lnSpc>
                <a:spcPct val="156250"/>
              </a:lnSpc>
              <a:spcBef>
                <a:spcPts val="0"/>
              </a:spcBef>
              <a:spcAft>
                <a:spcPts val="0"/>
              </a:spcAft>
              <a:buNone/>
            </a:pPr>
            <a:endParaRPr dirty="0">
              <a:solidFill>
                <a:srgbClr val="2A2A2A"/>
              </a:solidFill>
              <a:highlight>
                <a:srgbClr val="FFFFFF"/>
              </a:highlight>
            </a:endParaRPr>
          </a:p>
          <a:p>
            <a:pPr marL="0" lvl="0" indent="0" algn="l" rtl="0">
              <a:spcBef>
                <a:spcPts val="400"/>
              </a:spcBef>
              <a:spcAft>
                <a:spcPts val="8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8"/>
                                        </p:tgtEl>
                                        <p:attrNameLst>
                                          <p:attrName>style.visibility</p:attrName>
                                        </p:attrNameLst>
                                      </p:cBhvr>
                                      <p:to>
                                        <p:strVal val="visible"/>
                                      </p:to>
                                    </p:set>
                                    <p:animEffect transition="in" filter="fade">
                                      <p:cBhvr>
                                        <p:cTn id="7" dur="10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52"/>
        <p:cNvGrpSpPr/>
        <p:nvPr/>
      </p:nvGrpSpPr>
      <p:grpSpPr>
        <a:xfrm>
          <a:off x="0" y="0"/>
          <a:ext cx="0" cy="0"/>
          <a:chOff x="0" y="0"/>
          <a:chExt cx="0" cy="0"/>
        </a:xfrm>
      </p:grpSpPr>
      <p:sp>
        <p:nvSpPr>
          <p:cNvPr id="253" name="Google Shape;253;g15dab58096a_0_380"/>
          <p:cNvSpPr txBox="1"/>
          <p:nvPr/>
        </p:nvSpPr>
        <p:spPr>
          <a:xfrm>
            <a:off x="342900" y="1009649"/>
            <a:ext cx="84723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a:solidFill>
                <a:schemeClr val="dk1"/>
              </a:solidFill>
              <a:highlight>
                <a:schemeClr val="lt1"/>
              </a:highlight>
            </a:endParaRPr>
          </a:p>
        </p:txBody>
      </p:sp>
      <p:pic>
        <p:nvPicPr>
          <p:cNvPr id="254" name="Google Shape;254;g15dab58096a_0_380"/>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255" name="Google Shape;255;g15dab58096a_0_380"/>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256" name="Google Shape;256;g15dab58096a_0_380"/>
          <p:cNvSpPr/>
          <p:nvPr/>
        </p:nvSpPr>
        <p:spPr>
          <a:xfrm>
            <a:off x="3247950" y="270400"/>
            <a:ext cx="2832600" cy="4494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rgbClr val="FFFFFF"/>
                </a:solidFill>
              </a:rPr>
              <a:t>Explanation: Q04</a:t>
            </a:r>
            <a:endParaRPr sz="2000" b="1">
              <a:solidFill>
                <a:srgbClr val="FFFFFF"/>
              </a:solidFill>
            </a:endParaRPr>
          </a:p>
        </p:txBody>
      </p:sp>
      <p:sp>
        <p:nvSpPr>
          <p:cNvPr id="2" name="Google Shape;207;p30">
            <a:extLst>
              <a:ext uri="{FF2B5EF4-FFF2-40B4-BE49-F238E27FC236}">
                <a16:creationId xmlns:a16="http://schemas.microsoft.com/office/drawing/2014/main" id="{88B9CACA-1D54-0D3B-75B1-397CB4FE8DA2}"/>
              </a:ext>
            </a:extLst>
          </p:cNvPr>
          <p:cNvSpPr txBox="1"/>
          <p:nvPr/>
        </p:nvSpPr>
        <p:spPr>
          <a:xfrm>
            <a:off x="327600" y="1102725"/>
            <a:ext cx="7384200" cy="1185888"/>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50800" lvl="0" indent="0" algn="l" rtl="0">
              <a:lnSpc>
                <a:spcPct val="156250"/>
              </a:lnSpc>
              <a:spcBef>
                <a:spcPts val="400"/>
              </a:spcBef>
              <a:spcAft>
                <a:spcPts val="0"/>
              </a:spcAft>
              <a:buClr>
                <a:schemeClr val="dk1"/>
              </a:buClr>
              <a:buSzPts val="1100"/>
              <a:buFont typeface="Arial"/>
              <a:buNone/>
            </a:pPr>
            <a:r>
              <a:rPr lang="en-GB" dirty="0">
                <a:solidFill>
                  <a:srgbClr val="2A2A2A"/>
                </a:solidFill>
                <a:highlight>
                  <a:srgbClr val="FFFFFF"/>
                </a:highlight>
              </a:rPr>
              <a:t>I is implicit: when urge someone to do something, you assume a positive response. For the same reason , II is not implicit.</a:t>
            </a:r>
            <a:endParaRPr dirty="0">
              <a:solidFill>
                <a:srgbClr val="2A2A2A"/>
              </a:solidFill>
              <a:highlight>
                <a:srgbClr val="FFFFFF"/>
              </a:highlight>
            </a:endParaRPr>
          </a:p>
          <a:p>
            <a:pPr marL="431800" marR="50800" lvl="0" indent="0" algn="l" rtl="0">
              <a:lnSpc>
                <a:spcPct val="115000"/>
              </a:lnSpc>
              <a:spcBef>
                <a:spcPts val="400"/>
              </a:spcBef>
              <a:spcAft>
                <a:spcPts val="0"/>
              </a:spcAft>
              <a:buClr>
                <a:schemeClr val="dk1"/>
              </a:buClr>
              <a:buSzPts val="1100"/>
              <a:buFont typeface="Arial"/>
              <a:buNone/>
            </a:pPr>
            <a:endParaRPr sz="1000" dirty="0">
              <a:solidFill>
                <a:srgbClr val="222222"/>
              </a:solidFill>
              <a:highlight>
                <a:srgbClr val="FFFFFF"/>
              </a:highlight>
            </a:endParaRPr>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g15dab58096a_0_4"/>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176" name="Google Shape;176;g15dab58096a_0_4"/>
          <p:cNvPicPr preferRelativeResize="0"/>
          <p:nvPr/>
        </p:nvPicPr>
        <p:blipFill rotWithShape="1">
          <a:blip r:embed="rId4">
            <a:alphaModFix/>
          </a:blip>
          <a:srcRect l="8630" r="8622" b="57237"/>
          <a:stretch/>
        </p:blipFill>
        <p:spPr>
          <a:xfrm rot="10800000" flipH="1">
            <a:off x="0" y="8087"/>
            <a:ext cx="3564399" cy="926125"/>
          </a:xfrm>
          <a:prstGeom prst="rect">
            <a:avLst/>
          </a:prstGeom>
          <a:noFill/>
          <a:ln>
            <a:noFill/>
          </a:ln>
        </p:spPr>
      </p:pic>
      <p:sp>
        <p:nvSpPr>
          <p:cNvPr id="3" name="TextBox 2">
            <a:extLst>
              <a:ext uri="{FF2B5EF4-FFF2-40B4-BE49-F238E27FC236}">
                <a16:creationId xmlns:a16="http://schemas.microsoft.com/office/drawing/2014/main" id="{8FE7E0BA-7C29-E526-72A9-FCCB976938E6}"/>
              </a:ext>
            </a:extLst>
          </p:cNvPr>
          <p:cNvSpPr txBox="1"/>
          <p:nvPr/>
        </p:nvSpPr>
        <p:spPr>
          <a:xfrm>
            <a:off x="4613703" y="2310139"/>
            <a:ext cx="3255361" cy="461665"/>
          </a:xfrm>
          <a:prstGeom prst="rect">
            <a:avLst/>
          </a:prstGeom>
          <a:noFill/>
        </p:spPr>
        <p:txBody>
          <a:bodyPr wrap="square">
            <a:spAutoFit/>
          </a:bodyPr>
          <a:lstStyle/>
          <a:p>
            <a:r>
              <a:rPr lang="en-IN" sz="2400" b="1" dirty="0"/>
              <a:t>Critical Reasoning </a:t>
            </a:r>
          </a:p>
        </p:txBody>
      </p:sp>
      <p:pic>
        <p:nvPicPr>
          <p:cNvPr id="1026" name="Picture 2" descr="How to Crack the GMAT Critical Reasoning - Blog">
            <a:extLst>
              <a:ext uri="{FF2B5EF4-FFF2-40B4-BE49-F238E27FC236}">
                <a16:creationId xmlns:a16="http://schemas.microsoft.com/office/drawing/2014/main" id="{770E8E55-C541-422C-B429-890654242E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2199" y="1464020"/>
            <a:ext cx="2286000"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3" name="Google Shape;263;g15dab58096a_0_388"/>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264" name="Google Shape;264;g15dab58096a_0_388"/>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265" name="Google Shape;265;g15dab58096a_0_388"/>
          <p:cNvSpPr/>
          <p:nvPr/>
        </p:nvSpPr>
        <p:spPr>
          <a:xfrm>
            <a:off x="3247950" y="270400"/>
            <a:ext cx="2648100" cy="4494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a:solidFill>
                  <a:srgbClr val="FFFFFF"/>
                </a:solidFill>
                <a:latin typeface="Arial"/>
                <a:ea typeface="Arial"/>
                <a:cs typeface="Arial"/>
                <a:sym typeface="Arial"/>
              </a:rPr>
              <a:t>Question: Q0</a:t>
            </a:r>
            <a:r>
              <a:rPr lang="en-GB" sz="2000" b="1">
                <a:solidFill>
                  <a:srgbClr val="FFFFFF"/>
                </a:solidFill>
              </a:rPr>
              <a:t>5</a:t>
            </a:r>
            <a:endParaRPr sz="2000" b="1" i="0" u="none" strike="noStrike" cap="none">
              <a:solidFill>
                <a:srgbClr val="FFFFFF"/>
              </a:solidFill>
              <a:latin typeface="Arial"/>
              <a:ea typeface="Arial"/>
              <a:cs typeface="Arial"/>
              <a:sym typeface="Arial"/>
            </a:endParaRPr>
          </a:p>
        </p:txBody>
      </p:sp>
      <p:sp>
        <p:nvSpPr>
          <p:cNvPr id="266" name="Google Shape;266;g15dab58096a_0_388"/>
          <p:cNvSpPr txBox="1"/>
          <p:nvPr/>
        </p:nvSpPr>
        <p:spPr>
          <a:xfrm>
            <a:off x="7189450" y="43243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dirty="0">
                <a:solidFill>
                  <a:schemeClr val="dk1"/>
                </a:solidFill>
                <a:latin typeface="Arial"/>
                <a:ea typeface="Arial"/>
                <a:cs typeface="Arial"/>
                <a:sym typeface="Arial"/>
              </a:rPr>
              <a:t>Answer : </a:t>
            </a:r>
            <a:r>
              <a:rPr lang="en-GB" sz="1600" b="1" dirty="0">
                <a:solidFill>
                  <a:schemeClr val="dk1"/>
                </a:solidFill>
              </a:rPr>
              <a:t>B</a:t>
            </a:r>
            <a:endParaRPr sz="1600" b="0" i="0" u="none" strike="noStrike" cap="none" dirty="0">
              <a:solidFill>
                <a:schemeClr val="dk1"/>
              </a:solidFill>
              <a:latin typeface="Arial"/>
              <a:ea typeface="Arial"/>
              <a:cs typeface="Arial"/>
              <a:sym typeface="Arial"/>
            </a:endParaRPr>
          </a:p>
        </p:txBody>
      </p:sp>
      <p:sp>
        <p:nvSpPr>
          <p:cNvPr id="2" name="Google Shape;216;p31">
            <a:extLst>
              <a:ext uri="{FF2B5EF4-FFF2-40B4-BE49-F238E27FC236}">
                <a16:creationId xmlns:a16="http://schemas.microsoft.com/office/drawing/2014/main" id="{4CD9C1BC-8D15-75DC-2240-FB7E762915D1}"/>
              </a:ext>
            </a:extLst>
          </p:cNvPr>
          <p:cNvSpPr txBox="1"/>
          <p:nvPr/>
        </p:nvSpPr>
        <p:spPr>
          <a:xfrm>
            <a:off x="327599" y="1045029"/>
            <a:ext cx="7703445" cy="3030146"/>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lnSpc>
                <a:spcPct val="156250"/>
              </a:lnSpc>
              <a:spcBef>
                <a:spcPts val="0"/>
              </a:spcBef>
              <a:spcAft>
                <a:spcPts val="0"/>
              </a:spcAft>
              <a:buNone/>
            </a:pPr>
            <a:r>
              <a:rPr lang="en-GB" b="1" dirty="0">
                <a:solidFill>
                  <a:srgbClr val="2A2A2A"/>
                </a:solidFill>
                <a:highlight>
                  <a:srgbClr val="FFFFFF"/>
                </a:highlight>
              </a:rPr>
              <a:t>Statement:</a:t>
            </a:r>
            <a:endParaRPr b="1" dirty="0">
              <a:solidFill>
                <a:srgbClr val="2A2A2A"/>
              </a:solidFill>
              <a:highlight>
                <a:srgbClr val="FFFFFF"/>
              </a:highlight>
            </a:endParaRPr>
          </a:p>
          <a:p>
            <a:pPr marL="0" lvl="0" indent="0" algn="l" rtl="0">
              <a:lnSpc>
                <a:spcPct val="115000"/>
              </a:lnSpc>
              <a:spcBef>
                <a:spcPts val="400"/>
              </a:spcBef>
              <a:spcAft>
                <a:spcPts val="0"/>
              </a:spcAft>
              <a:buClr>
                <a:schemeClr val="dk1"/>
              </a:buClr>
              <a:buSzPts val="1100"/>
              <a:buFont typeface="Arial"/>
              <a:buNone/>
            </a:pPr>
            <a:r>
              <a:rPr lang="en-GB" dirty="0">
                <a:solidFill>
                  <a:srgbClr val="2A2A2A"/>
                </a:solidFill>
                <a:highlight>
                  <a:srgbClr val="FFFFFF"/>
                </a:highlight>
              </a:rPr>
              <a:t>If farmers want to improve their yield, they must use organic fertilizers in place of chemical fertilizers.</a:t>
            </a:r>
            <a:endParaRPr dirty="0">
              <a:solidFill>
                <a:srgbClr val="2A2A2A"/>
              </a:solidFill>
              <a:highlight>
                <a:srgbClr val="FFFFFF"/>
              </a:highlight>
            </a:endParaRPr>
          </a:p>
          <a:p>
            <a:pPr marL="0" lvl="0" indent="0" algn="l" rtl="0">
              <a:lnSpc>
                <a:spcPct val="115000"/>
              </a:lnSpc>
              <a:spcBef>
                <a:spcPts val="400"/>
              </a:spcBef>
              <a:spcAft>
                <a:spcPts val="0"/>
              </a:spcAft>
              <a:buClr>
                <a:schemeClr val="dk1"/>
              </a:buClr>
              <a:buSzPts val="1100"/>
              <a:buFont typeface="Arial"/>
              <a:buNone/>
            </a:pPr>
            <a:r>
              <a:rPr lang="en-GB" b="1" dirty="0">
                <a:solidFill>
                  <a:srgbClr val="2A2A2A"/>
                </a:solidFill>
                <a:highlight>
                  <a:srgbClr val="FFFFFF"/>
                </a:highlight>
              </a:rPr>
              <a:t>Assumptions: </a:t>
            </a:r>
            <a:endParaRPr b="1" dirty="0">
              <a:solidFill>
                <a:srgbClr val="2A2A2A"/>
              </a:solidFill>
              <a:highlight>
                <a:srgbClr val="FFFFFF"/>
              </a:highlight>
            </a:endParaRPr>
          </a:p>
          <a:p>
            <a:pPr marL="0" lvl="0" indent="0" algn="l" rtl="0">
              <a:lnSpc>
                <a:spcPct val="156250"/>
              </a:lnSpc>
              <a:spcBef>
                <a:spcPts val="400"/>
              </a:spcBef>
              <a:spcAft>
                <a:spcPts val="0"/>
              </a:spcAft>
              <a:buClr>
                <a:schemeClr val="dk1"/>
              </a:buClr>
              <a:buSzPts val="1100"/>
              <a:buFont typeface="Arial"/>
              <a:buNone/>
            </a:pPr>
            <a:r>
              <a:rPr lang="en-GB" dirty="0">
                <a:solidFill>
                  <a:srgbClr val="2A2A2A"/>
                </a:solidFill>
                <a:highlight>
                  <a:srgbClr val="FFFFFF"/>
                </a:highlight>
              </a:rPr>
              <a:t>I.</a:t>
            </a:r>
            <a:r>
              <a:rPr lang="en-GB" b="1" dirty="0">
                <a:solidFill>
                  <a:srgbClr val="2A2A2A"/>
                </a:solidFill>
                <a:highlight>
                  <a:srgbClr val="FFFFFF"/>
                </a:highlight>
              </a:rPr>
              <a:t> </a:t>
            </a:r>
            <a:r>
              <a:rPr lang="en-GB" dirty="0">
                <a:solidFill>
                  <a:srgbClr val="2A2A2A"/>
                </a:solidFill>
                <a:highlight>
                  <a:srgbClr val="FFFFFF"/>
                </a:highlight>
              </a:rPr>
              <a:t>Chemical fertilizers have certain ill effects on health </a:t>
            </a:r>
            <a:endParaRPr dirty="0">
              <a:solidFill>
                <a:srgbClr val="2A2A2A"/>
              </a:solidFill>
              <a:highlight>
                <a:srgbClr val="FFFFFF"/>
              </a:highlight>
            </a:endParaRPr>
          </a:p>
          <a:p>
            <a:pPr marL="0" lvl="0" indent="0" algn="l" rtl="0">
              <a:lnSpc>
                <a:spcPct val="156250"/>
              </a:lnSpc>
              <a:spcBef>
                <a:spcPts val="400"/>
              </a:spcBef>
              <a:spcAft>
                <a:spcPts val="0"/>
              </a:spcAft>
              <a:buClr>
                <a:schemeClr val="dk1"/>
              </a:buClr>
              <a:buSzPts val="1100"/>
              <a:buFont typeface="Arial"/>
              <a:buNone/>
            </a:pPr>
            <a:r>
              <a:rPr lang="en-GB" dirty="0">
                <a:solidFill>
                  <a:srgbClr val="2A2A2A"/>
                </a:solidFill>
                <a:highlight>
                  <a:srgbClr val="FFFFFF"/>
                </a:highlight>
              </a:rPr>
              <a:t>II.</a:t>
            </a:r>
            <a:r>
              <a:rPr lang="en-GB" b="1" dirty="0">
                <a:solidFill>
                  <a:srgbClr val="2A2A2A"/>
                </a:solidFill>
                <a:highlight>
                  <a:srgbClr val="FFFFFF"/>
                </a:highlight>
              </a:rPr>
              <a:t> </a:t>
            </a:r>
            <a:r>
              <a:rPr lang="en-GB" dirty="0">
                <a:solidFill>
                  <a:srgbClr val="2A2A2A"/>
                </a:solidFill>
                <a:highlight>
                  <a:srgbClr val="FFFFFF"/>
                </a:highlight>
              </a:rPr>
              <a:t>Chemical fertilizers do not produce as much yield as the organic fertilizers.</a:t>
            </a:r>
            <a:endParaRPr dirty="0">
              <a:solidFill>
                <a:srgbClr val="2A2A2A"/>
              </a:solidFill>
              <a:highlight>
                <a:srgbClr val="FFFFFF"/>
              </a:highlight>
            </a:endParaRPr>
          </a:p>
          <a:p>
            <a:pPr marL="457200" marR="101600" lvl="0" indent="-317500" algn="l" rtl="0">
              <a:lnSpc>
                <a:spcPct val="165000"/>
              </a:lnSpc>
              <a:spcBef>
                <a:spcPts val="400"/>
              </a:spcBef>
              <a:spcAft>
                <a:spcPts val="0"/>
              </a:spcAft>
              <a:buClr>
                <a:srgbClr val="2A2A2A"/>
              </a:buClr>
              <a:buSzPts val="1400"/>
              <a:buAutoNum type="alphaUcPeriod"/>
            </a:pPr>
            <a:r>
              <a:rPr lang="en-GB" dirty="0">
                <a:solidFill>
                  <a:srgbClr val="222222"/>
                </a:solidFill>
                <a:highlight>
                  <a:srgbClr val="FFFFFF"/>
                </a:highlight>
              </a:rPr>
              <a:t>If only assumption I is Implicit</a:t>
            </a:r>
            <a:endParaRPr dirty="0">
              <a:solidFill>
                <a:srgbClr val="222222"/>
              </a:solidFill>
              <a:highlight>
                <a:srgbClr val="FFFFFF"/>
              </a:highlight>
            </a:endParaRPr>
          </a:p>
          <a:p>
            <a:pPr marL="457200" marR="101600" lvl="0" indent="-317500" algn="l" rtl="0">
              <a:lnSpc>
                <a:spcPct val="165000"/>
              </a:lnSpc>
              <a:spcBef>
                <a:spcPts val="0"/>
              </a:spcBef>
              <a:spcAft>
                <a:spcPts val="0"/>
              </a:spcAft>
              <a:buClr>
                <a:srgbClr val="2A2A2A"/>
              </a:buClr>
              <a:buSzPts val="1400"/>
              <a:buAutoNum type="alphaUcPeriod"/>
            </a:pPr>
            <a:r>
              <a:rPr lang="en-GB" dirty="0">
                <a:solidFill>
                  <a:srgbClr val="222222"/>
                </a:solidFill>
                <a:highlight>
                  <a:srgbClr val="FFFFFF"/>
                </a:highlight>
              </a:rPr>
              <a:t>If only assumption II is Implicit</a:t>
            </a:r>
            <a:endParaRPr dirty="0">
              <a:solidFill>
                <a:srgbClr val="222222"/>
              </a:solidFill>
              <a:highlight>
                <a:srgbClr val="FFFFFF"/>
              </a:highlight>
            </a:endParaRPr>
          </a:p>
          <a:p>
            <a:pPr marL="457200" marR="101600" lvl="0" indent="-317500" algn="l" rtl="0">
              <a:lnSpc>
                <a:spcPct val="165000"/>
              </a:lnSpc>
              <a:spcBef>
                <a:spcPts val="0"/>
              </a:spcBef>
              <a:spcAft>
                <a:spcPts val="0"/>
              </a:spcAft>
              <a:buClr>
                <a:srgbClr val="2A2A2A"/>
              </a:buClr>
              <a:buSzPts val="1400"/>
              <a:buAutoNum type="alphaUcPeriod"/>
            </a:pPr>
            <a:r>
              <a:rPr lang="en-GB" dirty="0">
                <a:solidFill>
                  <a:srgbClr val="222222"/>
                </a:solidFill>
                <a:highlight>
                  <a:srgbClr val="FFFFFF"/>
                </a:highlight>
              </a:rPr>
              <a:t>If either I or II is Implicit</a:t>
            </a:r>
            <a:endParaRPr dirty="0">
              <a:solidFill>
                <a:srgbClr val="222222"/>
              </a:solidFill>
              <a:highlight>
                <a:srgbClr val="FFFFFF"/>
              </a:highlight>
            </a:endParaRPr>
          </a:p>
          <a:p>
            <a:pPr marL="457200" marR="101600" lvl="0" indent="-317500" algn="l" rtl="0">
              <a:lnSpc>
                <a:spcPct val="165000"/>
              </a:lnSpc>
              <a:spcBef>
                <a:spcPts val="0"/>
              </a:spcBef>
              <a:spcAft>
                <a:spcPts val="0"/>
              </a:spcAft>
              <a:buClr>
                <a:srgbClr val="2A2A2A"/>
              </a:buClr>
              <a:buSzPts val="1400"/>
              <a:buAutoNum type="alphaUcPeriod"/>
            </a:pPr>
            <a:r>
              <a:rPr lang="en-GB" dirty="0">
                <a:solidFill>
                  <a:srgbClr val="222222"/>
                </a:solidFill>
                <a:highlight>
                  <a:srgbClr val="FFFFFF"/>
                </a:highlight>
              </a:rPr>
              <a:t>If both I and II are Implicit</a:t>
            </a:r>
            <a:endParaRPr dirty="0">
              <a:solidFill>
                <a:srgbClr val="222222"/>
              </a:solidFill>
              <a:highlight>
                <a:srgbClr val="FFFFFF"/>
              </a:highlight>
            </a:endParaRPr>
          </a:p>
          <a:p>
            <a:pPr marL="457200" lvl="0" indent="0" algn="l" rtl="0">
              <a:spcBef>
                <a:spcPts val="0"/>
              </a:spcBef>
              <a:spcAft>
                <a:spcPts val="800"/>
              </a:spcAft>
              <a:buNone/>
            </a:pPr>
            <a:endParaRPr dirty="0">
              <a:solidFill>
                <a:srgbClr val="2A2A2A"/>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1000"/>
                                        <p:tgtEl>
                                          <p:spTgt spid="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70"/>
        <p:cNvGrpSpPr/>
        <p:nvPr/>
      </p:nvGrpSpPr>
      <p:grpSpPr>
        <a:xfrm>
          <a:off x="0" y="0"/>
          <a:ext cx="0" cy="0"/>
          <a:chOff x="0" y="0"/>
          <a:chExt cx="0" cy="0"/>
        </a:xfrm>
      </p:grpSpPr>
      <p:sp>
        <p:nvSpPr>
          <p:cNvPr id="271" name="Google Shape;271;g15dab58096a_0_396"/>
          <p:cNvSpPr txBox="1"/>
          <p:nvPr/>
        </p:nvSpPr>
        <p:spPr>
          <a:xfrm>
            <a:off x="342900" y="1009649"/>
            <a:ext cx="84723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a:solidFill>
                <a:schemeClr val="dk1"/>
              </a:solidFill>
              <a:highlight>
                <a:schemeClr val="lt1"/>
              </a:highlight>
            </a:endParaRPr>
          </a:p>
        </p:txBody>
      </p:sp>
      <p:pic>
        <p:nvPicPr>
          <p:cNvPr id="272" name="Google Shape;272;g15dab58096a_0_396"/>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273" name="Google Shape;273;g15dab58096a_0_396"/>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274" name="Google Shape;274;g15dab58096a_0_396"/>
          <p:cNvSpPr/>
          <p:nvPr/>
        </p:nvSpPr>
        <p:spPr>
          <a:xfrm>
            <a:off x="3247950" y="270400"/>
            <a:ext cx="2832600" cy="4494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rgbClr val="FFFFFF"/>
                </a:solidFill>
              </a:rPr>
              <a:t>Explanation: Q05</a:t>
            </a:r>
            <a:endParaRPr sz="2000" b="1">
              <a:solidFill>
                <a:srgbClr val="FFFFFF"/>
              </a:solidFill>
            </a:endParaRPr>
          </a:p>
        </p:txBody>
      </p:sp>
      <p:sp>
        <p:nvSpPr>
          <p:cNvPr id="2" name="Google Shape;226;p32">
            <a:extLst>
              <a:ext uri="{FF2B5EF4-FFF2-40B4-BE49-F238E27FC236}">
                <a16:creationId xmlns:a16="http://schemas.microsoft.com/office/drawing/2014/main" id="{64F3E6E4-56D0-360C-D2BA-012E616AA50C}"/>
              </a:ext>
            </a:extLst>
          </p:cNvPr>
          <p:cNvSpPr txBox="1"/>
          <p:nvPr/>
        </p:nvSpPr>
        <p:spPr>
          <a:xfrm>
            <a:off x="342900" y="1249375"/>
            <a:ext cx="7384200" cy="715846"/>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50800" lvl="0" indent="0" algn="l" rtl="0">
              <a:lnSpc>
                <a:spcPct val="156250"/>
              </a:lnSpc>
              <a:spcBef>
                <a:spcPts val="400"/>
              </a:spcBef>
              <a:spcAft>
                <a:spcPts val="0"/>
              </a:spcAft>
              <a:buClr>
                <a:schemeClr val="dk1"/>
              </a:buClr>
              <a:buSzPts val="1100"/>
              <a:buFont typeface="Arial"/>
              <a:buNone/>
            </a:pPr>
            <a:r>
              <a:rPr lang="en-GB" dirty="0">
                <a:solidFill>
                  <a:srgbClr val="2A2A2A"/>
                </a:solidFill>
                <a:highlight>
                  <a:srgbClr val="FFFFFF"/>
                </a:highlight>
              </a:rPr>
              <a:t>I is not implicit because health is not the focus of the statement. II is implicit in the very need for substitution.</a:t>
            </a:r>
            <a:endParaRPr dirty="0">
              <a:solidFill>
                <a:srgbClr val="2A2A2A"/>
              </a:solidFill>
              <a:highlight>
                <a:srgbClr val="FFFFFF"/>
              </a:highlight>
            </a:endParaRPr>
          </a:p>
          <a:p>
            <a:pPr marL="431800" marR="50800" lvl="0" indent="0" algn="l" rtl="0">
              <a:lnSpc>
                <a:spcPct val="115000"/>
              </a:lnSpc>
              <a:spcBef>
                <a:spcPts val="400"/>
              </a:spcBef>
              <a:spcAft>
                <a:spcPts val="0"/>
              </a:spcAft>
              <a:buClr>
                <a:schemeClr val="dk1"/>
              </a:buClr>
              <a:buSzPts val="1100"/>
              <a:buFont typeface="Arial"/>
              <a:buNone/>
            </a:pPr>
            <a:endParaRPr sz="1000" dirty="0">
              <a:solidFill>
                <a:srgbClr val="222222"/>
              </a:solidFill>
              <a:highlight>
                <a:srgbClr val="FFFFFF"/>
              </a:highlight>
            </a:endParaRPr>
          </a:p>
          <a:p>
            <a:pPr marL="0" lvl="0" indent="0" algn="l" rtl="0">
              <a:spcBef>
                <a:spcPts val="0"/>
              </a:spcBef>
              <a:spcAft>
                <a:spcPts val="0"/>
              </a:spcAft>
              <a:buNone/>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pic>
        <p:nvPicPr>
          <p:cNvPr id="281" name="Google Shape;281;g15dab58096a_0_404"/>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282" name="Google Shape;282;g15dab58096a_0_404"/>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283" name="Google Shape;283;g15dab58096a_0_404"/>
          <p:cNvSpPr/>
          <p:nvPr/>
        </p:nvSpPr>
        <p:spPr>
          <a:xfrm>
            <a:off x="3247950" y="270400"/>
            <a:ext cx="2648100" cy="4494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a:solidFill>
                  <a:srgbClr val="FFFFFF"/>
                </a:solidFill>
                <a:latin typeface="Arial"/>
                <a:ea typeface="Arial"/>
                <a:cs typeface="Arial"/>
                <a:sym typeface="Arial"/>
              </a:rPr>
              <a:t>Question: Q0</a:t>
            </a:r>
            <a:r>
              <a:rPr lang="en-GB" sz="2000" b="1">
                <a:solidFill>
                  <a:srgbClr val="FFFFFF"/>
                </a:solidFill>
              </a:rPr>
              <a:t>6</a:t>
            </a:r>
            <a:endParaRPr sz="2000" b="1" i="0" u="none" strike="noStrike" cap="none">
              <a:solidFill>
                <a:srgbClr val="FFFFFF"/>
              </a:solidFill>
              <a:latin typeface="Arial"/>
              <a:ea typeface="Arial"/>
              <a:cs typeface="Arial"/>
              <a:sym typeface="Arial"/>
            </a:endParaRPr>
          </a:p>
        </p:txBody>
      </p:sp>
      <p:sp>
        <p:nvSpPr>
          <p:cNvPr id="284" name="Google Shape;284;g15dab58096a_0_404"/>
          <p:cNvSpPr txBox="1"/>
          <p:nvPr/>
        </p:nvSpPr>
        <p:spPr>
          <a:xfrm>
            <a:off x="7189450" y="43243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dirty="0">
                <a:solidFill>
                  <a:schemeClr val="dk1"/>
                </a:solidFill>
                <a:latin typeface="Arial"/>
                <a:ea typeface="Arial"/>
                <a:cs typeface="Arial"/>
                <a:sym typeface="Arial"/>
              </a:rPr>
              <a:t>Answer : </a:t>
            </a:r>
            <a:r>
              <a:rPr lang="en-GB" sz="1600" b="1" dirty="0">
                <a:solidFill>
                  <a:schemeClr val="dk1"/>
                </a:solidFill>
              </a:rPr>
              <a:t>C</a:t>
            </a:r>
            <a:endParaRPr sz="1600" b="0" i="0" u="none" strike="noStrike" cap="none" dirty="0">
              <a:solidFill>
                <a:schemeClr val="dk1"/>
              </a:solidFill>
              <a:latin typeface="Arial"/>
              <a:ea typeface="Arial"/>
              <a:cs typeface="Arial"/>
              <a:sym typeface="Arial"/>
            </a:endParaRPr>
          </a:p>
        </p:txBody>
      </p:sp>
      <p:sp>
        <p:nvSpPr>
          <p:cNvPr id="2" name="Google Shape;235;p33">
            <a:extLst>
              <a:ext uri="{FF2B5EF4-FFF2-40B4-BE49-F238E27FC236}">
                <a16:creationId xmlns:a16="http://schemas.microsoft.com/office/drawing/2014/main" id="{F4300A3F-6726-85E6-6937-543761732533}"/>
              </a:ext>
            </a:extLst>
          </p:cNvPr>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lnSpc>
                <a:spcPct val="156250"/>
              </a:lnSpc>
              <a:spcBef>
                <a:spcPts val="0"/>
              </a:spcBef>
              <a:spcAft>
                <a:spcPts val="0"/>
              </a:spcAft>
              <a:buNone/>
            </a:pPr>
            <a:r>
              <a:rPr lang="en-GB" b="1" dirty="0">
                <a:solidFill>
                  <a:srgbClr val="2A2A2A"/>
                </a:solidFill>
                <a:highlight>
                  <a:srgbClr val="FFFFFF"/>
                </a:highlight>
              </a:rPr>
              <a:t>Statement:</a:t>
            </a:r>
            <a:endParaRPr b="1" dirty="0">
              <a:solidFill>
                <a:srgbClr val="2A2A2A"/>
              </a:solidFill>
              <a:highlight>
                <a:srgbClr val="FFFFFF"/>
              </a:highlight>
            </a:endParaRPr>
          </a:p>
          <a:p>
            <a:pPr marL="0" lvl="0" indent="0" algn="l" rtl="0">
              <a:lnSpc>
                <a:spcPct val="156250"/>
              </a:lnSpc>
              <a:spcBef>
                <a:spcPts val="0"/>
              </a:spcBef>
              <a:spcAft>
                <a:spcPts val="0"/>
              </a:spcAft>
              <a:buClr>
                <a:schemeClr val="dk1"/>
              </a:buClr>
              <a:buSzPts val="1100"/>
              <a:buFont typeface="Arial"/>
              <a:buNone/>
            </a:pPr>
            <a:r>
              <a:rPr lang="en-GB" dirty="0">
                <a:solidFill>
                  <a:srgbClr val="2A2A2A"/>
                </a:solidFill>
                <a:highlight>
                  <a:srgbClr val="FFFFFF"/>
                </a:highlight>
              </a:rPr>
              <a:t>Manish completes a work in 20 days. After 8 days Sriram joined the work. In how many days will the work be completed  ?</a:t>
            </a:r>
            <a:endParaRPr dirty="0">
              <a:solidFill>
                <a:srgbClr val="2A2A2A"/>
              </a:solidFill>
              <a:highlight>
                <a:srgbClr val="FFFFFF"/>
              </a:highlight>
            </a:endParaRPr>
          </a:p>
          <a:p>
            <a:pPr marL="0" lvl="0" indent="0" algn="l" rtl="0">
              <a:lnSpc>
                <a:spcPct val="156250"/>
              </a:lnSpc>
              <a:spcBef>
                <a:spcPts val="0"/>
              </a:spcBef>
              <a:spcAft>
                <a:spcPts val="0"/>
              </a:spcAft>
              <a:buClr>
                <a:schemeClr val="dk1"/>
              </a:buClr>
              <a:buSzPts val="1100"/>
              <a:buFont typeface="Arial"/>
              <a:buNone/>
            </a:pPr>
            <a:r>
              <a:rPr lang="en-GB" b="1" dirty="0">
                <a:solidFill>
                  <a:srgbClr val="2A2A2A"/>
                </a:solidFill>
                <a:highlight>
                  <a:srgbClr val="FFFFFF"/>
                </a:highlight>
              </a:rPr>
              <a:t>Statements :</a:t>
            </a:r>
            <a:endParaRPr b="1" dirty="0">
              <a:solidFill>
                <a:srgbClr val="2A2A2A"/>
              </a:solidFill>
              <a:highlight>
                <a:srgbClr val="FFFFFF"/>
              </a:highlight>
            </a:endParaRPr>
          </a:p>
          <a:p>
            <a:pPr marL="0" lvl="0" indent="0" algn="l" rtl="0">
              <a:lnSpc>
                <a:spcPct val="156250"/>
              </a:lnSpc>
              <a:spcBef>
                <a:spcPts val="0"/>
              </a:spcBef>
              <a:spcAft>
                <a:spcPts val="0"/>
              </a:spcAft>
              <a:buClr>
                <a:schemeClr val="dk1"/>
              </a:buClr>
              <a:buSzPts val="1100"/>
              <a:buFont typeface="Arial"/>
              <a:buNone/>
            </a:pPr>
            <a:r>
              <a:rPr lang="en-GB" b="1" dirty="0">
                <a:solidFill>
                  <a:srgbClr val="2A2A2A"/>
                </a:solidFill>
                <a:highlight>
                  <a:srgbClr val="FFFFFF"/>
                </a:highlight>
              </a:rPr>
              <a:t>I.</a:t>
            </a:r>
            <a:r>
              <a:rPr lang="en-GB" dirty="0">
                <a:solidFill>
                  <a:srgbClr val="2A2A2A"/>
                </a:solidFill>
                <a:highlight>
                  <a:srgbClr val="FFFFFF"/>
                </a:highlight>
              </a:rPr>
              <a:t> Sriram takes twice the time than Manish to complete the work.</a:t>
            </a:r>
            <a:endParaRPr dirty="0">
              <a:solidFill>
                <a:srgbClr val="2A2A2A"/>
              </a:solidFill>
              <a:highlight>
                <a:srgbClr val="FFFFFF"/>
              </a:highlight>
            </a:endParaRPr>
          </a:p>
          <a:p>
            <a:pPr marL="0" lvl="0" indent="0" algn="l" rtl="0">
              <a:lnSpc>
                <a:spcPct val="156250"/>
              </a:lnSpc>
              <a:spcBef>
                <a:spcPts val="0"/>
              </a:spcBef>
              <a:spcAft>
                <a:spcPts val="0"/>
              </a:spcAft>
              <a:buNone/>
            </a:pPr>
            <a:r>
              <a:rPr lang="en-GB" b="1" dirty="0">
                <a:solidFill>
                  <a:srgbClr val="2A2A2A"/>
                </a:solidFill>
                <a:highlight>
                  <a:srgbClr val="FFFFFF"/>
                </a:highlight>
              </a:rPr>
              <a:t>II.</a:t>
            </a:r>
            <a:r>
              <a:rPr lang="en-GB" dirty="0">
                <a:solidFill>
                  <a:srgbClr val="2A2A2A"/>
                </a:solidFill>
                <a:highlight>
                  <a:srgbClr val="FFFFFF"/>
                </a:highlight>
              </a:rPr>
              <a:t> Sriram completes half the work in 15 days</a:t>
            </a:r>
            <a:endParaRPr dirty="0">
              <a:solidFill>
                <a:srgbClr val="2A2A2A"/>
              </a:solidFill>
              <a:highlight>
                <a:srgbClr val="FFFFFF"/>
              </a:highlight>
            </a:endParaRPr>
          </a:p>
          <a:p>
            <a:pPr marL="457200" marR="101600" lvl="0" indent="-317500" algn="l" rtl="0">
              <a:lnSpc>
                <a:spcPct val="165000"/>
              </a:lnSpc>
              <a:spcBef>
                <a:spcPts val="0"/>
              </a:spcBef>
              <a:spcAft>
                <a:spcPts val="0"/>
              </a:spcAft>
              <a:buClr>
                <a:srgbClr val="2A2A2A"/>
              </a:buClr>
              <a:buSzPts val="1400"/>
              <a:buAutoNum type="alphaUcPeriod"/>
            </a:pPr>
            <a:r>
              <a:rPr lang="en-GB" dirty="0">
                <a:solidFill>
                  <a:srgbClr val="222222"/>
                </a:solidFill>
                <a:highlight>
                  <a:srgbClr val="FFFFFF"/>
                </a:highlight>
              </a:rPr>
              <a:t>Statement I alone is sufficient to answer the question</a:t>
            </a:r>
            <a:endParaRPr dirty="0">
              <a:solidFill>
                <a:srgbClr val="222222"/>
              </a:solidFill>
              <a:highlight>
                <a:srgbClr val="FFFFFF"/>
              </a:highlight>
            </a:endParaRPr>
          </a:p>
          <a:p>
            <a:pPr marL="457200" marR="101600" lvl="0" indent="-317500" algn="l" rtl="0">
              <a:lnSpc>
                <a:spcPct val="165000"/>
              </a:lnSpc>
              <a:spcBef>
                <a:spcPts val="0"/>
              </a:spcBef>
              <a:spcAft>
                <a:spcPts val="0"/>
              </a:spcAft>
              <a:buClr>
                <a:srgbClr val="2A2A2A"/>
              </a:buClr>
              <a:buSzPts val="1400"/>
              <a:buAutoNum type="alphaUcPeriod"/>
            </a:pPr>
            <a:r>
              <a:rPr lang="en-GB" dirty="0">
                <a:solidFill>
                  <a:srgbClr val="222222"/>
                </a:solidFill>
                <a:highlight>
                  <a:srgbClr val="FFFFFF"/>
                </a:highlight>
              </a:rPr>
              <a:t>Statement II alone is sufficient to answer the question</a:t>
            </a:r>
            <a:endParaRPr dirty="0">
              <a:solidFill>
                <a:srgbClr val="222222"/>
              </a:solidFill>
              <a:highlight>
                <a:srgbClr val="FFFFFF"/>
              </a:highlight>
            </a:endParaRPr>
          </a:p>
          <a:p>
            <a:pPr marL="457200" marR="101600" lvl="0" indent="-317500" algn="l" rtl="0">
              <a:lnSpc>
                <a:spcPct val="165000"/>
              </a:lnSpc>
              <a:spcBef>
                <a:spcPts val="0"/>
              </a:spcBef>
              <a:spcAft>
                <a:spcPts val="0"/>
              </a:spcAft>
              <a:buClr>
                <a:srgbClr val="2A2A2A"/>
              </a:buClr>
              <a:buSzPts val="1400"/>
              <a:buAutoNum type="alphaUcPeriod"/>
            </a:pPr>
            <a:r>
              <a:rPr lang="en-GB" dirty="0">
                <a:solidFill>
                  <a:srgbClr val="222222"/>
                </a:solidFill>
                <a:highlight>
                  <a:srgbClr val="FFFFFF"/>
                </a:highlight>
              </a:rPr>
              <a:t>Either the statements I &amp; II is sufficient to answer the question</a:t>
            </a:r>
            <a:endParaRPr dirty="0">
              <a:solidFill>
                <a:srgbClr val="222222"/>
              </a:solidFill>
              <a:highlight>
                <a:srgbClr val="FFFFFF"/>
              </a:highlight>
            </a:endParaRPr>
          </a:p>
          <a:p>
            <a:pPr marL="457200" marR="101600" lvl="0" indent="-317500" algn="l" rtl="0">
              <a:lnSpc>
                <a:spcPct val="165000"/>
              </a:lnSpc>
              <a:spcBef>
                <a:spcPts val="0"/>
              </a:spcBef>
              <a:spcAft>
                <a:spcPts val="0"/>
              </a:spcAft>
              <a:buClr>
                <a:srgbClr val="2A2A2A"/>
              </a:buClr>
              <a:buSzPts val="1400"/>
              <a:buAutoNum type="alphaUcPeriod"/>
            </a:pPr>
            <a:r>
              <a:rPr lang="en-GB" dirty="0">
                <a:solidFill>
                  <a:srgbClr val="222222"/>
                </a:solidFill>
                <a:highlight>
                  <a:srgbClr val="FFFFFF"/>
                </a:highlight>
              </a:rPr>
              <a:t>Neither the statements I &amp; II is sufficient to answer the question</a:t>
            </a:r>
            <a:endParaRPr dirty="0">
              <a:solidFill>
                <a:srgbClr val="222222"/>
              </a:solidFill>
              <a:highlight>
                <a:srgbClr val="FFFFFF"/>
              </a:highlight>
            </a:endParaRPr>
          </a:p>
          <a:p>
            <a:pPr marL="457200" lvl="0" indent="0" algn="l" rtl="0">
              <a:lnSpc>
                <a:spcPct val="156250"/>
              </a:lnSpc>
              <a:spcBef>
                <a:spcPts val="0"/>
              </a:spcBef>
              <a:spcAft>
                <a:spcPts val="0"/>
              </a:spcAft>
              <a:buNone/>
            </a:pPr>
            <a:endParaRPr dirty="0">
              <a:solidFill>
                <a:srgbClr val="2A2A2A"/>
              </a:solidFill>
              <a:highlight>
                <a:srgbClr val="FFFFFF"/>
              </a:highlight>
            </a:endParaRPr>
          </a:p>
          <a:p>
            <a:pPr marL="0" lvl="0" indent="0" algn="l" rtl="0">
              <a:spcBef>
                <a:spcPts val="0"/>
              </a:spcBef>
              <a:spcAft>
                <a:spcPts val="8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4"/>
                                        </p:tgtEl>
                                        <p:attrNameLst>
                                          <p:attrName>style.visibility</p:attrName>
                                        </p:attrNameLst>
                                      </p:cBhvr>
                                      <p:to>
                                        <p:strVal val="visible"/>
                                      </p:to>
                                    </p:set>
                                    <p:animEffect transition="in" filter="fade">
                                      <p:cBhvr>
                                        <p:cTn id="7" dur="10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88"/>
        <p:cNvGrpSpPr/>
        <p:nvPr/>
      </p:nvGrpSpPr>
      <p:grpSpPr>
        <a:xfrm>
          <a:off x="0" y="0"/>
          <a:ext cx="0" cy="0"/>
          <a:chOff x="0" y="0"/>
          <a:chExt cx="0" cy="0"/>
        </a:xfrm>
      </p:grpSpPr>
      <p:sp>
        <p:nvSpPr>
          <p:cNvPr id="289" name="Google Shape;289;g15dab58096a_0_412"/>
          <p:cNvSpPr txBox="1"/>
          <p:nvPr/>
        </p:nvSpPr>
        <p:spPr>
          <a:xfrm>
            <a:off x="342900" y="1009649"/>
            <a:ext cx="84723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a:solidFill>
                <a:schemeClr val="dk1"/>
              </a:solidFill>
              <a:highlight>
                <a:schemeClr val="lt1"/>
              </a:highlight>
            </a:endParaRPr>
          </a:p>
        </p:txBody>
      </p:sp>
      <p:pic>
        <p:nvPicPr>
          <p:cNvPr id="290" name="Google Shape;290;g15dab58096a_0_412"/>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291" name="Google Shape;291;g15dab58096a_0_412"/>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292" name="Google Shape;292;g15dab58096a_0_412"/>
          <p:cNvSpPr/>
          <p:nvPr/>
        </p:nvSpPr>
        <p:spPr>
          <a:xfrm>
            <a:off x="3247950" y="270400"/>
            <a:ext cx="2832600" cy="4494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rgbClr val="FFFFFF"/>
                </a:solidFill>
              </a:rPr>
              <a:t>Explanation: Q06</a:t>
            </a:r>
            <a:endParaRPr sz="2000" b="1">
              <a:solidFill>
                <a:srgbClr val="FFFFFF"/>
              </a:solidFill>
            </a:endParaRPr>
          </a:p>
        </p:txBody>
      </p:sp>
      <p:sp>
        <p:nvSpPr>
          <p:cNvPr id="3" name="Google Shape;245;p34">
            <a:extLst>
              <a:ext uri="{FF2B5EF4-FFF2-40B4-BE49-F238E27FC236}">
                <a16:creationId xmlns:a16="http://schemas.microsoft.com/office/drawing/2014/main" id="{9C550992-437A-DAF1-D24F-6C0E8FE65FD2}"/>
              </a:ext>
            </a:extLst>
          </p:cNvPr>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50800" lvl="0" indent="0" algn="l" rtl="0">
              <a:lnSpc>
                <a:spcPct val="156250"/>
              </a:lnSpc>
              <a:spcBef>
                <a:spcPts val="400"/>
              </a:spcBef>
              <a:spcAft>
                <a:spcPts val="0"/>
              </a:spcAft>
              <a:buClr>
                <a:schemeClr val="dk1"/>
              </a:buClr>
              <a:buSzPts val="1100"/>
              <a:buFont typeface="Arial"/>
              <a:buNone/>
            </a:pPr>
            <a:r>
              <a:rPr lang="en-GB" sz="1200" dirty="0">
                <a:solidFill>
                  <a:srgbClr val="2A2A2A"/>
                </a:solidFill>
                <a:highlight>
                  <a:srgbClr val="FFFFFF"/>
                </a:highlight>
              </a:rPr>
              <a:t>From statement I,</a:t>
            </a:r>
            <a:endParaRPr sz="1200" dirty="0">
              <a:solidFill>
                <a:srgbClr val="2A2A2A"/>
              </a:solidFill>
              <a:highlight>
                <a:srgbClr val="FFFFFF"/>
              </a:highlight>
            </a:endParaRPr>
          </a:p>
          <a:p>
            <a:pPr marL="0" marR="50800" lvl="0" indent="0" algn="l" rtl="0">
              <a:lnSpc>
                <a:spcPct val="156250"/>
              </a:lnSpc>
              <a:spcBef>
                <a:spcPts val="400"/>
              </a:spcBef>
              <a:spcAft>
                <a:spcPts val="0"/>
              </a:spcAft>
              <a:buClr>
                <a:schemeClr val="dk1"/>
              </a:buClr>
              <a:buSzPts val="1100"/>
              <a:buFont typeface="Arial"/>
              <a:buNone/>
            </a:pPr>
            <a:r>
              <a:rPr lang="en-GB" sz="1200" dirty="0">
                <a:solidFill>
                  <a:srgbClr val="2A2A2A"/>
                </a:solidFill>
                <a:highlight>
                  <a:srgbClr val="FFFFFF"/>
                </a:highlight>
              </a:rPr>
              <a:t>Time taken by Sriram to complete the work = 40 days</a:t>
            </a:r>
            <a:endParaRPr sz="1200" dirty="0">
              <a:solidFill>
                <a:srgbClr val="2A2A2A"/>
              </a:solidFill>
              <a:highlight>
                <a:srgbClr val="FFFFFF"/>
              </a:highlight>
            </a:endParaRPr>
          </a:p>
          <a:p>
            <a:pPr marL="0" marR="50800" lvl="0" indent="0" algn="l" rtl="0">
              <a:lnSpc>
                <a:spcPct val="156250"/>
              </a:lnSpc>
              <a:spcBef>
                <a:spcPts val="400"/>
              </a:spcBef>
              <a:spcAft>
                <a:spcPts val="0"/>
              </a:spcAft>
              <a:buClr>
                <a:schemeClr val="dk1"/>
              </a:buClr>
              <a:buSzPts val="1100"/>
              <a:buFont typeface="Arial"/>
              <a:buNone/>
            </a:pPr>
            <a:r>
              <a:rPr lang="en-GB" sz="1200" dirty="0">
                <a:solidFill>
                  <a:srgbClr val="2A2A2A"/>
                </a:solidFill>
                <a:highlight>
                  <a:srgbClr val="FFFFFF"/>
                </a:highlight>
              </a:rPr>
              <a:t>From statement II,</a:t>
            </a:r>
            <a:endParaRPr sz="1200" dirty="0">
              <a:solidFill>
                <a:srgbClr val="2A2A2A"/>
              </a:solidFill>
              <a:highlight>
                <a:srgbClr val="FFFFFF"/>
              </a:highlight>
            </a:endParaRPr>
          </a:p>
          <a:p>
            <a:pPr marL="0" marR="50800" lvl="0" indent="0" algn="l" rtl="0">
              <a:lnSpc>
                <a:spcPct val="156250"/>
              </a:lnSpc>
              <a:spcBef>
                <a:spcPts val="400"/>
              </a:spcBef>
              <a:spcAft>
                <a:spcPts val="0"/>
              </a:spcAft>
              <a:buClr>
                <a:schemeClr val="dk1"/>
              </a:buClr>
              <a:buSzPts val="1100"/>
              <a:buFont typeface="Arial"/>
              <a:buNone/>
            </a:pPr>
            <a:r>
              <a:rPr lang="en-GB" sz="1200" dirty="0">
                <a:solidFill>
                  <a:srgbClr val="2A2A2A"/>
                </a:solidFill>
                <a:highlight>
                  <a:srgbClr val="FFFFFF"/>
                </a:highlight>
              </a:rPr>
              <a:t>Time taken by Sriram to complete the wok = 30 days</a:t>
            </a:r>
            <a:endParaRPr sz="1200" dirty="0">
              <a:solidFill>
                <a:srgbClr val="2A2A2A"/>
              </a:solidFill>
              <a:highlight>
                <a:srgbClr val="FFFFFF"/>
              </a:highlight>
            </a:endParaRPr>
          </a:p>
          <a:p>
            <a:pPr marL="0" marR="50800" lvl="0" indent="0" algn="l" rtl="0">
              <a:lnSpc>
                <a:spcPct val="156250"/>
              </a:lnSpc>
              <a:spcBef>
                <a:spcPts val="400"/>
              </a:spcBef>
              <a:spcAft>
                <a:spcPts val="0"/>
              </a:spcAft>
              <a:buClr>
                <a:schemeClr val="dk1"/>
              </a:buClr>
              <a:buSzPts val="1100"/>
              <a:buFont typeface="Arial"/>
              <a:buNone/>
            </a:pPr>
            <a:r>
              <a:rPr lang="en-GB" sz="1200" dirty="0">
                <a:solidFill>
                  <a:srgbClr val="2A2A2A"/>
                </a:solidFill>
                <a:highlight>
                  <a:srgbClr val="FFFFFF"/>
                </a:highlight>
              </a:rPr>
              <a:t>So from both either by statement I or statement II we can find the time to complete the work.</a:t>
            </a:r>
            <a:endParaRPr sz="1200" dirty="0">
              <a:solidFill>
                <a:srgbClr val="2A2A2A"/>
              </a:solidFill>
              <a:highlight>
                <a:srgbClr val="FFFFFF"/>
              </a:highlight>
            </a:endParaRPr>
          </a:p>
          <a:p>
            <a:pPr marL="431800" marR="50800" lvl="0" indent="0" algn="l" rtl="0">
              <a:lnSpc>
                <a:spcPct val="115000"/>
              </a:lnSpc>
              <a:spcBef>
                <a:spcPts val="400"/>
              </a:spcBef>
              <a:spcAft>
                <a:spcPts val="0"/>
              </a:spcAft>
              <a:buClr>
                <a:schemeClr val="dk1"/>
              </a:buClr>
              <a:buSzPts val="1100"/>
              <a:buFont typeface="Arial"/>
              <a:buNone/>
            </a:pPr>
            <a:endParaRPr sz="1000" dirty="0">
              <a:solidFill>
                <a:srgbClr val="222222"/>
              </a:solidFill>
              <a:highlight>
                <a:srgbClr val="FFFFFF"/>
              </a:highlight>
            </a:endParaRPr>
          </a:p>
          <a:p>
            <a:pPr marL="0" lvl="0" indent="0" algn="l" rtl="0">
              <a:spcBef>
                <a:spcPts val="0"/>
              </a:spcBef>
              <a:spcAft>
                <a:spcPts val="0"/>
              </a:spcAft>
              <a:buNone/>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9" name="Google Shape;299;g15dab58096a_0_420"/>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300" name="Google Shape;300;g15dab58096a_0_420"/>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301" name="Google Shape;301;g15dab58096a_0_420"/>
          <p:cNvSpPr/>
          <p:nvPr/>
        </p:nvSpPr>
        <p:spPr>
          <a:xfrm>
            <a:off x="3247950" y="270400"/>
            <a:ext cx="2648100" cy="4494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a:solidFill>
                  <a:srgbClr val="FFFFFF"/>
                </a:solidFill>
                <a:latin typeface="Arial"/>
                <a:ea typeface="Arial"/>
                <a:cs typeface="Arial"/>
                <a:sym typeface="Arial"/>
              </a:rPr>
              <a:t>Question: Q0</a:t>
            </a:r>
            <a:r>
              <a:rPr lang="en-GB" sz="2000" b="1">
                <a:solidFill>
                  <a:srgbClr val="FFFFFF"/>
                </a:solidFill>
              </a:rPr>
              <a:t>7</a:t>
            </a:r>
            <a:endParaRPr sz="2000" b="1" i="0" u="none" strike="noStrike" cap="none">
              <a:solidFill>
                <a:srgbClr val="FFFFFF"/>
              </a:solidFill>
              <a:latin typeface="Arial"/>
              <a:ea typeface="Arial"/>
              <a:cs typeface="Arial"/>
              <a:sym typeface="Arial"/>
            </a:endParaRPr>
          </a:p>
        </p:txBody>
      </p:sp>
      <p:sp>
        <p:nvSpPr>
          <p:cNvPr id="302" name="Google Shape;302;g15dab58096a_0_420"/>
          <p:cNvSpPr txBox="1"/>
          <p:nvPr/>
        </p:nvSpPr>
        <p:spPr>
          <a:xfrm>
            <a:off x="7189450" y="43243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dirty="0">
                <a:solidFill>
                  <a:schemeClr val="dk1"/>
                </a:solidFill>
                <a:latin typeface="Arial"/>
                <a:ea typeface="Arial"/>
                <a:cs typeface="Arial"/>
                <a:sym typeface="Arial"/>
              </a:rPr>
              <a:t>Answer : </a:t>
            </a:r>
            <a:r>
              <a:rPr lang="en-GB" sz="1600" b="1" dirty="0">
                <a:solidFill>
                  <a:schemeClr val="dk1"/>
                </a:solidFill>
              </a:rPr>
              <a:t>C</a:t>
            </a:r>
            <a:endParaRPr sz="1600" b="0" i="0" u="none" strike="noStrike" cap="none" dirty="0">
              <a:solidFill>
                <a:schemeClr val="dk1"/>
              </a:solidFill>
              <a:latin typeface="Arial"/>
              <a:ea typeface="Arial"/>
              <a:cs typeface="Arial"/>
              <a:sym typeface="Arial"/>
            </a:endParaRPr>
          </a:p>
        </p:txBody>
      </p:sp>
      <p:sp>
        <p:nvSpPr>
          <p:cNvPr id="2" name="Google Shape;254;p35">
            <a:extLst>
              <a:ext uri="{FF2B5EF4-FFF2-40B4-BE49-F238E27FC236}">
                <a16:creationId xmlns:a16="http://schemas.microsoft.com/office/drawing/2014/main" id="{14F5F20F-6E00-6E9D-6D22-292F58F044E1}"/>
              </a:ext>
            </a:extLst>
          </p:cNvPr>
          <p:cNvSpPr txBox="1"/>
          <p:nvPr/>
        </p:nvSpPr>
        <p:spPr>
          <a:xfrm>
            <a:off x="327600" y="1102725"/>
            <a:ext cx="7384200" cy="297245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lnSpc>
                <a:spcPct val="156250"/>
              </a:lnSpc>
              <a:spcBef>
                <a:spcPts val="0"/>
              </a:spcBef>
              <a:spcAft>
                <a:spcPts val="0"/>
              </a:spcAft>
              <a:buClr>
                <a:schemeClr val="dk1"/>
              </a:buClr>
              <a:buSzPts val="1100"/>
              <a:buFont typeface="Arial"/>
              <a:buNone/>
            </a:pPr>
            <a:r>
              <a:rPr lang="en-GB" b="1" dirty="0">
                <a:solidFill>
                  <a:srgbClr val="2A2A2A"/>
                </a:solidFill>
                <a:highlight>
                  <a:srgbClr val="FFFFFF"/>
                </a:highlight>
              </a:rPr>
              <a:t>Statement:</a:t>
            </a:r>
            <a:endParaRPr b="1" dirty="0">
              <a:solidFill>
                <a:srgbClr val="2A2A2A"/>
              </a:solidFill>
              <a:highlight>
                <a:srgbClr val="FFFFFF"/>
              </a:highlight>
            </a:endParaRPr>
          </a:p>
          <a:p>
            <a:pPr marL="0" lvl="0" indent="0" algn="l" rtl="0">
              <a:lnSpc>
                <a:spcPct val="156250"/>
              </a:lnSpc>
              <a:spcBef>
                <a:spcPts val="400"/>
              </a:spcBef>
              <a:spcAft>
                <a:spcPts val="0"/>
              </a:spcAft>
              <a:buClr>
                <a:schemeClr val="dk1"/>
              </a:buClr>
              <a:buSzPts val="1100"/>
              <a:buFont typeface="Arial"/>
              <a:buNone/>
            </a:pPr>
            <a:r>
              <a:rPr lang="en-GB" dirty="0">
                <a:solidFill>
                  <a:srgbClr val="2A2A2A"/>
                </a:solidFill>
                <a:highlight>
                  <a:srgbClr val="FFFFFF"/>
                </a:highlight>
              </a:rPr>
              <a:t>School students are more influenced by their faculty nowadays</a:t>
            </a:r>
            <a:endParaRPr dirty="0">
              <a:solidFill>
                <a:srgbClr val="2A2A2A"/>
              </a:solidFill>
              <a:highlight>
                <a:srgbClr val="FFFFFF"/>
              </a:highlight>
            </a:endParaRPr>
          </a:p>
          <a:p>
            <a:pPr marL="0" lvl="0" indent="0" algn="l" rtl="0">
              <a:lnSpc>
                <a:spcPct val="156250"/>
              </a:lnSpc>
              <a:spcBef>
                <a:spcPts val="400"/>
              </a:spcBef>
              <a:spcAft>
                <a:spcPts val="0"/>
              </a:spcAft>
              <a:buClr>
                <a:schemeClr val="dk1"/>
              </a:buClr>
              <a:buSzPts val="1100"/>
              <a:buFont typeface="Arial"/>
              <a:buNone/>
            </a:pPr>
            <a:r>
              <a:rPr lang="en-GB" b="1" dirty="0">
                <a:solidFill>
                  <a:srgbClr val="2A2A2A"/>
                </a:solidFill>
                <a:highlight>
                  <a:srgbClr val="FFFFFF"/>
                </a:highlight>
              </a:rPr>
              <a:t>Assumption:</a:t>
            </a:r>
            <a:endParaRPr b="1" dirty="0">
              <a:solidFill>
                <a:srgbClr val="2A2A2A"/>
              </a:solidFill>
              <a:highlight>
                <a:srgbClr val="FFFFFF"/>
              </a:highlight>
            </a:endParaRPr>
          </a:p>
          <a:p>
            <a:pPr marL="0" lvl="0" indent="0" algn="l" rtl="0">
              <a:lnSpc>
                <a:spcPct val="156250"/>
              </a:lnSpc>
              <a:spcBef>
                <a:spcPts val="400"/>
              </a:spcBef>
              <a:spcAft>
                <a:spcPts val="0"/>
              </a:spcAft>
              <a:buClr>
                <a:schemeClr val="dk1"/>
              </a:buClr>
              <a:buSzPts val="1100"/>
              <a:buFont typeface="Arial"/>
              <a:buNone/>
            </a:pPr>
            <a:r>
              <a:rPr lang="en-GB" dirty="0">
                <a:solidFill>
                  <a:srgbClr val="2A2A2A"/>
                </a:solidFill>
                <a:highlight>
                  <a:srgbClr val="FFFFFF"/>
                </a:highlight>
              </a:rPr>
              <a:t>I. School students consider their faculty as role models</a:t>
            </a:r>
            <a:endParaRPr dirty="0">
              <a:solidFill>
                <a:srgbClr val="2A2A2A"/>
              </a:solidFill>
              <a:highlight>
                <a:srgbClr val="FFFFFF"/>
              </a:highlight>
            </a:endParaRPr>
          </a:p>
          <a:p>
            <a:pPr marL="0" lvl="0" indent="0" algn="l" rtl="0">
              <a:lnSpc>
                <a:spcPct val="156250"/>
              </a:lnSpc>
              <a:spcBef>
                <a:spcPts val="400"/>
              </a:spcBef>
              <a:spcAft>
                <a:spcPts val="0"/>
              </a:spcAft>
              <a:buClr>
                <a:schemeClr val="dk1"/>
              </a:buClr>
              <a:buSzPts val="1100"/>
              <a:buFont typeface="Arial"/>
              <a:buNone/>
            </a:pPr>
            <a:r>
              <a:rPr lang="en-GB" dirty="0">
                <a:solidFill>
                  <a:srgbClr val="2A2A2A"/>
                </a:solidFill>
                <a:highlight>
                  <a:srgbClr val="FFFFFF"/>
                </a:highlight>
              </a:rPr>
              <a:t>II. More time is spent at schools by students</a:t>
            </a:r>
            <a:endParaRPr dirty="0">
              <a:solidFill>
                <a:srgbClr val="2A2A2A"/>
              </a:solidFill>
              <a:highlight>
                <a:srgbClr val="FFFFFF"/>
              </a:highlight>
            </a:endParaRPr>
          </a:p>
          <a:p>
            <a:pPr marL="457200" lvl="0" indent="-317500" algn="l" rtl="0">
              <a:lnSpc>
                <a:spcPct val="150000"/>
              </a:lnSpc>
              <a:spcBef>
                <a:spcPts val="400"/>
              </a:spcBef>
              <a:spcAft>
                <a:spcPts val="0"/>
              </a:spcAft>
              <a:buClr>
                <a:srgbClr val="222222"/>
              </a:buClr>
              <a:buSzPts val="1400"/>
              <a:buAutoNum type="alphaUcPeriod"/>
            </a:pPr>
            <a:r>
              <a:rPr lang="en-GB" dirty="0">
                <a:solidFill>
                  <a:srgbClr val="222222"/>
                </a:solidFill>
                <a:highlight>
                  <a:srgbClr val="FFFFFF"/>
                </a:highlight>
              </a:rPr>
              <a:t>Neither I nor II is implicit</a:t>
            </a:r>
            <a:endParaRPr dirty="0">
              <a:solidFill>
                <a:srgbClr val="222222"/>
              </a:solidFill>
              <a:highlight>
                <a:srgbClr val="FFFFFF"/>
              </a:highlight>
            </a:endParaRPr>
          </a:p>
          <a:p>
            <a:pPr marL="457200" lvl="0" indent="-317500" algn="l" rtl="0">
              <a:lnSpc>
                <a:spcPct val="150000"/>
              </a:lnSpc>
              <a:spcBef>
                <a:spcPts val="0"/>
              </a:spcBef>
              <a:spcAft>
                <a:spcPts val="0"/>
              </a:spcAft>
              <a:buClr>
                <a:srgbClr val="222222"/>
              </a:buClr>
              <a:buSzPts val="1400"/>
              <a:buAutoNum type="alphaUcPeriod"/>
            </a:pPr>
            <a:r>
              <a:rPr lang="en-GB" dirty="0">
                <a:solidFill>
                  <a:srgbClr val="222222"/>
                </a:solidFill>
                <a:highlight>
                  <a:srgbClr val="FFFFFF"/>
                </a:highlight>
              </a:rPr>
              <a:t>Only II is implicit</a:t>
            </a:r>
            <a:endParaRPr dirty="0">
              <a:solidFill>
                <a:srgbClr val="222222"/>
              </a:solidFill>
              <a:highlight>
                <a:srgbClr val="FFFFFF"/>
              </a:highlight>
            </a:endParaRPr>
          </a:p>
          <a:p>
            <a:pPr marL="457200" lvl="0" indent="-317500" algn="l" rtl="0">
              <a:lnSpc>
                <a:spcPct val="150000"/>
              </a:lnSpc>
              <a:spcBef>
                <a:spcPts val="0"/>
              </a:spcBef>
              <a:spcAft>
                <a:spcPts val="0"/>
              </a:spcAft>
              <a:buClr>
                <a:srgbClr val="222222"/>
              </a:buClr>
              <a:buSzPts val="1400"/>
              <a:buAutoNum type="alphaUcPeriod"/>
            </a:pPr>
            <a:r>
              <a:rPr lang="en-GB" dirty="0">
                <a:solidFill>
                  <a:srgbClr val="222222"/>
                </a:solidFill>
                <a:highlight>
                  <a:srgbClr val="FFFFFF"/>
                </a:highlight>
              </a:rPr>
              <a:t>Only I is implicit</a:t>
            </a:r>
            <a:endParaRPr dirty="0">
              <a:solidFill>
                <a:srgbClr val="222222"/>
              </a:solidFill>
              <a:highlight>
                <a:srgbClr val="FFFFFF"/>
              </a:highlight>
            </a:endParaRPr>
          </a:p>
          <a:p>
            <a:pPr marL="457200" lvl="0" indent="-317500" algn="l" rtl="0">
              <a:lnSpc>
                <a:spcPct val="150000"/>
              </a:lnSpc>
              <a:spcBef>
                <a:spcPts val="0"/>
              </a:spcBef>
              <a:spcAft>
                <a:spcPts val="0"/>
              </a:spcAft>
              <a:buClr>
                <a:srgbClr val="222222"/>
              </a:buClr>
              <a:buSzPts val="1400"/>
              <a:buAutoNum type="alphaUcPeriod"/>
            </a:pPr>
            <a:r>
              <a:rPr lang="en-GB" dirty="0">
                <a:solidFill>
                  <a:srgbClr val="222222"/>
                </a:solidFill>
                <a:highlight>
                  <a:srgbClr val="FFFFFF"/>
                </a:highlight>
              </a:rPr>
              <a:t>Either I or II is implicit</a:t>
            </a:r>
            <a:endParaRPr dirty="0">
              <a:solidFill>
                <a:srgbClr val="222222"/>
              </a:solidFill>
              <a:highlight>
                <a:srgbClr val="FFFFFF"/>
              </a:highlight>
            </a:endParaRPr>
          </a:p>
          <a:p>
            <a:pPr marL="0" lvl="0" indent="0" algn="l" rtl="0">
              <a:spcBef>
                <a:spcPts val="40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2"/>
                                        </p:tgtEl>
                                        <p:attrNameLst>
                                          <p:attrName>style.visibility</p:attrName>
                                        </p:attrNameLst>
                                      </p:cBhvr>
                                      <p:to>
                                        <p:strVal val="visible"/>
                                      </p:to>
                                    </p:set>
                                    <p:animEffect transition="in" filter="fade">
                                      <p:cBhvr>
                                        <p:cTn id="7" dur="1000"/>
                                        <p:tgtEl>
                                          <p:spTgt spid="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306"/>
        <p:cNvGrpSpPr/>
        <p:nvPr/>
      </p:nvGrpSpPr>
      <p:grpSpPr>
        <a:xfrm>
          <a:off x="0" y="0"/>
          <a:ext cx="0" cy="0"/>
          <a:chOff x="0" y="0"/>
          <a:chExt cx="0" cy="0"/>
        </a:xfrm>
      </p:grpSpPr>
      <p:sp>
        <p:nvSpPr>
          <p:cNvPr id="307" name="Google Shape;307;g15dab58096a_0_428"/>
          <p:cNvSpPr txBox="1"/>
          <p:nvPr/>
        </p:nvSpPr>
        <p:spPr>
          <a:xfrm>
            <a:off x="342900" y="1009649"/>
            <a:ext cx="84723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a:solidFill>
                <a:schemeClr val="dk1"/>
              </a:solidFill>
              <a:highlight>
                <a:schemeClr val="lt1"/>
              </a:highlight>
            </a:endParaRPr>
          </a:p>
        </p:txBody>
      </p:sp>
      <p:pic>
        <p:nvPicPr>
          <p:cNvPr id="308" name="Google Shape;308;g15dab58096a_0_428"/>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309" name="Google Shape;309;g15dab58096a_0_428"/>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310" name="Google Shape;310;g15dab58096a_0_428"/>
          <p:cNvSpPr/>
          <p:nvPr/>
        </p:nvSpPr>
        <p:spPr>
          <a:xfrm>
            <a:off x="3247950" y="270400"/>
            <a:ext cx="2832600" cy="4494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rgbClr val="FFFFFF"/>
                </a:solidFill>
              </a:rPr>
              <a:t>Explanation: Q07</a:t>
            </a:r>
            <a:endParaRPr sz="2000" b="1">
              <a:solidFill>
                <a:srgbClr val="FFFFFF"/>
              </a:solidFill>
            </a:endParaRPr>
          </a:p>
        </p:txBody>
      </p:sp>
      <p:sp>
        <p:nvSpPr>
          <p:cNvPr id="3" name="TextBox 2">
            <a:extLst>
              <a:ext uri="{FF2B5EF4-FFF2-40B4-BE49-F238E27FC236}">
                <a16:creationId xmlns:a16="http://schemas.microsoft.com/office/drawing/2014/main" id="{C8732639-EEB7-021E-D259-6F6D39B2F487}"/>
              </a:ext>
            </a:extLst>
          </p:cNvPr>
          <p:cNvSpPr txBox="1"/>
          <p:nvPr/>
        </p:nvSpPr>
        <p:spPr>
          <a:xfrm>
            <a:off x="859536" y="1163549"/>
            <a:ext cx="4572000" cy="307777"/>
          </a:xfrm>
          <a:prstGeom prst="rect">
            <a:avLst/>
          </a:prstGeom>
          <a:noFill/>
        </p:spPr>
        <p:txBody>
          <a:bodyPr wrap="square">
            <a:spAutoFit/>
          </a:bodyPr>
          <a:lstStyle/>
          <a:p>
            <a:pPr marL="0" lvl="0" indent="0" algn="l" rtl="0">
              <a:spcBef>
                <a:spcPts val="0"/>
              </a:spcBef>
              <a:spcAft>
                <a:spcPts val="0"/>
              </a:spcAft>
              <a:buClr>
                <a:schemeClr val="dk1"/>
              </a:buClr>
              <a:buSzPts val="1100"/>
              <a:buFont typeface="Arial"/>
              <a:buNone/>
            </a:pPr>
            <a:r>
              <a:rPr lang="en-US" dirty="0">
                <a:solidFill>
                  <a:srgbClr val="222222"/>
                </a:solidFill>
                <a:highlight>
                  <a:srgbClr val="FFFFFF"/>
                </a:highlight>
              </a:rPr>
              <a:t>Only I is implicit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7" name="Google Shape;317;g15dab58096a_0_436"/>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318" name="Google Shape;318;g15dab58096a_0_436"/>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319" name="Google Shape;319;g15dab58096a_0_436"/>
          <p:cNvSpPr/>
          <p:nvPr/>
        </p:nvSpPr>
        <p:spPr>
          <a:xfrm>
            <a:off x="3247950" y="270400"/>
            <a:ext cx="2648100" cy="4494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a:solidFill>
                  <a:srgbClr val="FFFFFF"/>
                </a:solidFill>
                <a:latin typeface="Arial"/>
                <a:ea typeface="Arial"/>
                <a:cs typeface="Arial"/>
                <a:sym typeface="Arial"/>
              </a:rPr>
              <a:t>Question: Q0</a:t>
            </a:r>
            <a:r>
              <a:rPr lang="en-GB" sz="2000" b="1">
                <a:solidFill>
                  <a:srgbClr val="FFFFFF"/>
                </a:solidFill>
              </a:rPr>
              <a:t>8</a:t>
            </a:r>
            <a:endParaRPr sz="2000" b="1" i="0" u="none" strike="noStrike" cap="none">
              <a:solidFill>
                <a:srgbClr val="FFFFFF"/>
              </a:solidFill>
              <a:latin typeface="Arial"/>
              <a:ea typeface="Arial"/>
              <a:cs typeface="Arial"/>
              <a:sym typeface="Arial"/>
            </a:endParaRPr>
          </a:p>
        </p:txBody>
      </p:sp>
      <p:sp>
        <p:nvSpPr>
          <p:cNvPr id="320" name="Google Shape;320;g15dab58096a_0_436"/>
          <p:cNvSpPr txBox="1"/>
          <p:nvPr/>
        </p:nvSpPr>
        <p:spPr>
          <a:xfrm>
            <a:off x="7189450" y="43243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dirty="0">
                <a:solidFill>
                  <a:schemeClr val="dk1"/>
                </a:solidFill>
                <a:latin typeface="Arial"/>
                <a:ea typeface="Arial"/>
                <a:cs typeface="Arial"/>
                <a:sym typeface="Arial"/>
              </a:rPr>
              <a:t>Answer : </a:t>
            </a:r>
            <a:r>
              <a:rPr lang="en-GB" sz="1600" b="1" dirty="0">
                <a:solidFill>
                  <a:schemeClr val="dk1"/>
                </a:solidFill>
              </a:rPr>
              <a:t>E</a:t>
            </a:r>
            <a:endParaRPr sz="1600" b="0" i="0" u="none" strike="noStrike" cap="none" dirty="0">
              <a:solidFill>
                <a:schemeClr val="dk1"/>
              </a:solidFill>
              <a:latin typeface="Arial"/>
              <a:ea typeface="Arial"/>
              <a:cs typeface="Arial"/>
              <a:sym typeface="Arial"/>
            </a:endParaRPr>
          </a:p>
        </p:txBody>
      </p:sp>
      <p:sp>
        <p:nvSpPr>
          <p:cNvPr id="2" name="Google Shape;273;p37">
            <a:extLst>
              <a:ext uri="{FF2B5EF4-FFF2-40B4-BE49-F238E27FC236}">
                <a16:creationId xmlns:a16="http://schemas.microsoft.com/office/drawing/2014/main" id="{58DD8582-B32D-EE6C-8FB9-3DA4FF984E24}"/>
              </a:ext>
            </a:extLst>
          </p:cNvPr>
          <p:cNvSpPr txBox="1"/>
          <p:nvPr/>
        </p:nvSpPr>
        <p:spPr>
          <a:xfrm>
            <a:off x="327599" y="930575"/>
            <a:ext cx="7769175"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r>
              <a:rPr lang="en-GB" b="1" dirty="0">
                <a:solidFill>
                  <a:srgbClr val="222222"/>
                </a:solidFill>
                <a:highlight>
                  <a:srgbClr val="FFFFFF"/>
                </a:highlight>
              </a:rPr>
              <a:t>Statement:</a:t>
            </a:r>
            <a:endParaRPr b="1" dirty="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r>
              <a:rPr lang="en-GB" b="1" dirty="0">
                <a:solidFill>
                  <a:srgbClr val="222222"/>
                </a:solidFill>
                <a:highlight>
                  <a:srgbClr val="FFFFFF"/>
                </a:highlight>
              </a:rPr>
              <a:t> </a:t>
            </a:r>
            <a:r>
              <a:rPr lang="en-GB" dirty="0">
                <a:solidFill>
                  <a:srgbClr val="222222"/>
                </a:solidFill>
                <a:highlight>
                  <a:srgbClr val="FFFFFF"/>
                </a:highlight>
              </a:rPr>
              <a:t>The Indian High Commission in Antigua and Barbuda had asked the authorities there to stop billionaire diamond trader Mehul Choksi from travelling around the world, sources said on Monday.</a:t>
            </a:r>
            <a:endParaRPr dirty="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r>
              <a:rPr lang="en-GB" b="1" dirty="0">
                <a:solidFill>
                  <a:srgbClr val="222222"/>
                </a:solidFill>
                <a:highlight>
                  <a:srgbClr val="FFFFFF"/>
                </a:highlight>
              </a:rPr>
              <a:t>Inference:</a:t>
            </a:r>
            <a:endParaRPr b="1" dirty="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r>
              <a:rPr lang="en-GB" b="1" dirty="0">
                <a:solidFill>
                  <a:srgbClr val="222222"/>
                </a:solidFill>
                <a:highlight>
                  <a:srgbClr val="FFFFFF"/>
                </a:highlight>
              </a:rPr>
              <a:t>I.</a:t>
            </a:r>
            <a:r>
              <a:rPr lang="en-GB" dirty="0">
                <a:solidFill>
                  <a:srgbClr val="222222"/>
                </a:solidFill>
                <a:highlight>
                  <a:srgbClr val="FFFFFF"/>
                </a:highlight>
              </a:rPr>
              <a:t> All billionaire diamond traders should immediately stop travelling to Antigua and Barbuda for the time being.</a:t>
            </a:r>
            <a:endParaRPr dirty="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r>
              <a:rPr lang="en-GB" b="1" dirty="0">
                <a:solidFill>
                  <a:srgbClr val="222222"/>
                </a:solidFill>
                <a:highlight>
                  <a:srgbClr val="FFFFFF"/>
                </a:highlight>
              </a:rPr>
              <a:t>II.</a:t>
            </a:r>
            <a:r>
              <a:rPr lang="en-GB" dirty="0">
                <a:solidFill>
                  <a:srgbClr val="222222"/>
                </a:solidFill>
                <a:highlight>
                  <a:srgbClr val="FFFFFF"/>
                </a:highlight>
              </a:rPr>
              <a:t> Mehul Choksi should seek asylum in some other country to avoid being caught.</a:t>
            </a:r>
            <a:endParaRPr dirty="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r>
              <a:rPr lang="en-GB" b="1" dirty="0">
                <a:solidFill>
                  <a:srgbClr val="222222"/>
                </a:solidFill>
                <a:highlight>
                  <a:srgbClr val="FFFFFF"/>
                </a:highlight>
              </a:rPr>
              <a:t>III.</a:t>
            </a:r>
            <a:r>
              <a:rPr lang="en-GB" dirty="0">
                <a:solidFill>
                  <a:srgbClr val="222222"/>
                </a:solidFill>
                <a:highlight>
                  <a:srgbClr val="FFFFFF"/>
                </a:highlight>
              </a:rPr>
              <a:t> The Indian High Commissioner should himself go and arrest Mehul Choksi.</a:t>
            </a:r>
          </a:p>
          <a:p>
            <a:pPr marL="0" lvl="0" indent="0" algn="l" rtl="0">
              <a:spcBef>
                <a:spcPts val="0"/>
              </a:spcBef>
              <a:spcAft>
                <a:spcPts val="0"/>
              </a:spcAft>
              <a:buClr>
                <a:schemeClr val="dk1"/>
              </a:buClr>
              <a:buSzPts val="1100"/>
              <a:buFont typeface="Arial"/>
              <a:buNone/>
            </a:pPr>
            <a:endParaRPr dirty="0">
              <a:solidFill>
                <a:srgbClr val="222222"/>
              </a:solidFill>
              <a:highlight>
                <a:srgbClr val="FFFFFF"/>
              </a:highlight>
            </a:endParaRPr>
          </a:p>
          <a:p>
            <a:pPr marL="457200" lvl="0" indent="-317500" algn="l" rtl="0">
              <a:lnSpc>
                <a:spcPct val="150000"/>
              </a:lnSpc>
              <a:spcBef>
                <a:spcPts val="0"/>
              </a:spcBef>
              <a:spcAft>
                <a:spcPts val="0"/>
              </a:spcAft>
              <a:buClr>
                <a:srgbClr val="222222"/>
              </a:buClr>
              <a:buSzPts val="1400"/>
              <a:buAutoNum type="alphaUcPeriod"/>
            </a:pPr>
            <a:r>
              <a:rPr lang="en-GB" dirty="0">
                <a:solidFill>
                  <a:srgbClr val="222222"/>
                </a:solidFill>
                <a:highlight>
                  <a:srgbClr val="FFFFFF"/>
                </a:highlight>
              </a:rPr>
              <a:t>If only I follows</a:t>
            </a:r>
            <a:endParaRPr dirty="0">
              <a:solidFill>
                <a:srgbClr val="222222"/>
              </a:solidFill>
              <a:highlight>
                <a:srgbClr val="FFFFFF"/>
              </a:highlight>
            </a:endParaRPr>
          </a:p>
          <a:p>
            <a:pPr marL="457200" lvl="0" indent="-317500" algn="l" rtl="0">
              <a:lnSpc>
                <a:spcPct val="150000"/>
              </a:lnSpc>
              <a:spcBef>
                <a:spcPts val="0"/>
              </a:spcBef>
              <a:spcAft>
                <a:spcPts val="0"/>
              </a:spcAft>
              <a:buClr>
                <a:srgbClr val="222222"/>
              </a:buClr>
              <a:buSzPts val="1400"/>
              <a:buAutoNum type="alphaUcPeriod"/>
            </a:pPr>
            <a:r>
              <a:rPr lang="en-GB" dirty="0">
                <a:solidFill>
                  <a:srgbClr val="222222"/>
                </a:solidFill>
                <a:highlight>
                  <a:srgbClr val="FFFFFF"/>
                </a:highlight>
              </a:rPr>
              <a:t>If only II follows</a:t>
            </a:r>
            <a:endParaRPr dirty="0">
              <a:solidFill>
                <a:srgbClr val="222222"/>
              </a:solidFill>
              <a:highlight>
                <a:srgbClr val="FFFFFF"/>
              </a:highlight>
            </a:endParaRPr>
          </a:p>
          <a:p>
            <a:pPr marL="457200" lvl="0" indent="-317500" algn="l" rtl="0">
              <a:lnSpc>
                <a:spcPct val="150000"/>
              </a:lnSpc>
              <a:spcBef>
                <a:spcPts val="0"/>
              </a:spcBef>
              <a:spcAft>
                <a:spcPts val="0"/>
              </a:spcAft>
              <a:buClr>
                <a:srgbClr val="222222"/>
              </a:buClr>
              <a:buSzPts val="1400"/>
              <a:buAutoNum type="alphaUcPeriod"/>
            </a:pPr>
            <a:r>
              <a:rPr lang="en-GB" dirty="0">
                <a:solidFill>
                  <a:srgbClr val="222222"/>
                </a:solidFill>
                <a:highlight>
                  <a:srgbClr val="FFFFFF"/>
                </a:highlight>
              </a:rPr>
              <a:t>If both I and II follow</a:t>
            </a:r>
            <a:endParaRPr dirty="0">
              <a:solidFill>
                <a:srgbClr val="222222"/>
              </a:solidFill>
              <a:highlight>
                <a:srgbClr val="FFFFFF"/>
              </a:highlight>
            </a:endParaRPr>
          </a:p>
          <a:p>
            <a:pPr marL="457200" lvl="0" indent="-317500" algn="l" rtl="0">
              <a:lnSpc>
                <a:spcPct val="150000"/>
              </a:lnSpc>
              <a:spcBef>
                <a:spcPts val="0"/>
              </a:spcBef>
              <a:spcAft>
                <a:spcPts val="0"/>
              </a:spcAft>
              <a:buClr>
                <a:srgbClr val="222222"/>
              </a:buClr>
              <a:buSzPts val="1400"/>
              <a:buAutoNum type="alphaUcPeriod"/>
            </a:pPr>
            <a:r>
              <a:rPr lang="en-GB" dirty="0">
                <a:solidFill>
                  <a:srgbClr val="222222"/>
                </a:solidFill>
                <a:highlight>
                  <a:srgbClr val="FFFFFF"/>
                </a:highlight>
              </a:rPr>
              <a:t>If both II and III follow</a:t>
            </a:r>
            <a:endParaRPr dirty="0">
              <a:solidFill>
                <a:srgbClr val="222222"/>
              </a:solidFill>
              <a:highlight>
                <a:srgbClr val="FFFFFF"/>
              </a:highlight>
            </a:endParaRPr>
          </a:p>
          <a:p>
            <a:pPr marL="457200" lvl="0" indent="-317500" algn="l" rtl="0">
              <a:lnSpc>
                <a:spcPct val="150000"/>
              </a:lnSpc>
              <a:spcBef>
                <a:spcPts val="0"/>
              </a:spcBef>
              <a:spcAft>
                <a:spcPts val="0"/>
              </a:spcAft>
              <a:buClr>
                <a:srgbClr val="222222"/>
              </a:buClr>
              <a:buSzPts val="1400"/>
              <a:buAutoNum type="alphaUcPeriod"/>
            </a:pPr>
            <a:r>
              <a:rPr lang="en-GB" dirty="0">
                <a:solidFill>
                  <a:srgbClr val="222222"/>
                </a:solidFill>
                <a:highlight>
                  <a:srgbClr val="FFFFFF"/>
                </a:highlight>
              </a:rPr>
              <a:t>If none of them follow</a:t>
            </a:r>
            <a:endParaRPr dirty="0">
              <a:solidFill>
                <a:srgbClr val="222222"/>
              </a:solidFill>
              <a:highlight>
                <a:srgbClr val="FFFFFF"/>
              </a:highlight>
            </a:endParaRPr>
          </a:p>
          <a:p>
            <a:pPr marL="0" lvl="0" indent="0" algn="l" rtl="0">
              <a:spcBef>
                <a:spcPts val="0"/>
              </a:spcBef>
              <a:spcAft>
                <a:spcPts val="0"/>
              </a:spcAft>
              <a:buNone/>
            </a:pPr>
            <a:endParaRPr b="1" dirty="0">
              <a:solidFill>
                <a:srgbClr val="393A68"/>
              </a:solidFill>
              <a:highlight>
                <a:srgbClr val="FFFFFF"/>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0"/>
                                        </p:tgtEl>
                                        <p:attrNameLst>
                                          <p:attrName>style.visibility</p:attrName>
                                        </p:attrNameLst>
                                      </p:cBhvr>
                                      <p:to>
                                        <p:strVal val="visible"/>
                                      </p:to>
                                    </p:set>
                                    <p:animEffect transition="in" filter="fade">
                                      <p:cBhvr>
                                        <p:cTn id="7" dur="1000"/>
                                        <p:tgtEl>
                                          <p:spTgt spid="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324"/>
        <p:cNvGrpSpPr/>
        <p:nvPr/>
      </p:nvGrpSpPr>
      <p:grpSpPr>
        <a:xfrm>
          <a:off x="0" y="0"/>
          <a:ext cx="0" cy="0"/>
          <a:chOff x="0" y="0"/>
          <a:chExt cx="0" cy="0"/>
        </a:xfrm>
      </p:grpSpPr>
      <p:sp>
        <p:nvSpPr>
          <p:cNvPr id="325" name="Google Shape;325;g15dab58096a_0_444"/>
          <p:cNvSpPr txBox="1"/>
          <p:nvPr/>
        </p:nvSpPr>
        <p:spPr>
          <a:xfrm>
            <a:off x="342900" y="1009649"/>
            <a:ext cx="84723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a:solidFill>
                <a:schemeClr val="dk1"/>
              </a:solidFill>
              <a:highlight>
                <a:schemeClr val="lt1"/>
              </a:highlight>
            </a:endParaRPr>
          </a:p>
        </p:txBody>
      </p:sp>
      <p:pic>
        <p:nvPicPr>
          <p:cNvPr id="326" name="Google Shape;326;g15dab58096a_0_444"/>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327" name="Google Shape;327;g15dab58096a_0_444"/>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328" name="Google Shape;328;g15dab58096a_0_444"/>
          <p:cNvSpPr/>
          <p:nvPr/>
        </p:nvSpPr>
        <p:spPr>
          <a:xfrm>
            <a:off x="3247950" y="270400"/>
            <a:ext cx="2832600" cy="4494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rgbClr val="FFFFFF"/>
                </a:solidFill>
              </a:rPr>
              <a:t>Explanation: Q08</a:t>
            </a:r>
            <a:endParaRPr sz="2000" b="1">
              <a:solidFill>
                <a:srgbClr val="FFFFFF"/>
              </a:solidFill>
            </a:endParaRPr>
          </a:p>
        </p:txBody>
      </p:sp>
      <p:sp>
        <p:nvSpPr>
          <p:cNvPr id="2" name="Google Shape;283;p38">
            <a:extLst>
              <a:ext uri="{FF2B5EF4-FFF2-40B4-BE49-F238E27FC236}">
                <a16:creationId xmlns:a16="http://schemas.microsoft.com/office/drawing/2014/main" id="{A7C7BE46-AC70-CBB8-4B5C-3C0316263B11}"/>
              </a:ext>
            </a:extLst>
          </p:cNvPr>
          <p:cNvSpPr txBox="1"/>
          <p:nvPr/>
        </p:nvSpPr>
        <p:spPr>
          <a:xfrm>
            <a:off x="327600" y="1102725"/>
            <a:ext cx="7384200" cy="297245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100"/>
              <a:buFont typeface="Arial"/>
              <a:buNone/>
            </a:pPr>
            <a:r>
              <a:rPr lang="en-GB" sz="1150" dirty="0">
                <a:solidFill>
                  <a:srgbClr val="222222"/>
                </a:solidFill>
                <a:highlight>
                  <a:srgbClr val="FFFFFF"/>
                </a:highlight>
                <a:latin typeface="Verdana"/>
                <a:ea typeface="Verdana"/>
                <a:cs typeface="Verdana"/>
                <a:sym typeface="Verdana"/>
              </a:rPr>
              <a:t>None of the courses of action follow. All of them contain a lot of extraneous information and are impractical solutions.</a:t>
            </a:r>
            <a:endParaRPr sz="1150" dirty="0">
              <a:solidFill>
                <a:srgbClr val="222222"/>
              </a:solidFill>
              <a:highlight>
                <a:srgbClr val="FFFFFF"/>
              </a:highlight>
              <a:latin typeface="Verdana"/>
              <a:ea typeface="Verdana"/>
              <a:cs typeface="Verdana"/>
              <a:sym typeface="Verdana"/>
            </a:endParaRPr>
          </a:p>
          <a:p>
            <a:pPr marL="0" lvl="0" indent="0" algn="l" rtl="0">
              <a:spcBef>
                <a:spcPts val="0"/>
              </a:spcBef>
              <a:spcAft>
                <a:spcPts val="0"/>
              </a:spcAft>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5" name="Google Shape;335;g15dab58096a_0_452"/>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336" name="Google Shape;336;g15dab58096a_0_452"/>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337" name="Google Shape;337;g15dab58096a_0_452"/>
          <p:cNvSpPr/>
          <p:nvPr/>
        </p:nvSpPr>
        <p:spPr>
          <a:xfrm>
            <a:off x="3247950" y="270400"/>
            <a:ext cx="2648100" cy="4494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a:solidFill>
                  <a:srgbClr val="FFFFFF"/>
                </a:solidFill>
                <a:latin typeface="Arial"/>
                <a:ea typeface="Arial"/>
                <a:cs typeface="Arial"/>
                <a:sym typeface="Arial"/>
              </a:rPr>
              <a:t>Question: Q0</a:t>
            </a:r>
            <a:r>
              <a:rPr lang="en-GB" sz="2000" b="1">
                <a:solidFill>
                  <a:srgbClr val="FFFFFF"/>
                </a:solidFill>
              </a:rPr>
              <a:t>9</a:t>
            </a:r>
            <a:endParaRPr sz="2000" b="1" i="0" u="none" strike="noStrike" cap="none">
              <a:solidFill>
                <a:srgbClr val="FFFFFF"/>
              </a:solidFill>
              <a:latin typeface="Arial"/>
              <a:ea typeface="Arial"/>
              <a:cs typeface="Arial"/>
              <a:sym typeface="Arial"/>
            </a:endParaRPr>
          </a:p>
        </p:txBody>
      </p:sp>
      <p:sp>
        <p:nvSpPr>
          <p:cNvPr id="338" name="Google Shape;338;g15dab58096a_0_452"/>
          <p:cNvSpPr txBox="1"/>
          <p:nvPr/>
        </p:nvSpPr>
        <p:spPr>
          <a:xfrm>
            <a:off x="7189450" y="43243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dirty="0">
                <a:solidFill>
                  <a:schemeClr val="dk1"/>
                </a:solidFill>
                <a:latin typeface="Arial"/>
                <a:ea typeface="Arial"/>
                <a:cs typeface="Arial"/>
                <a:sym typeface="Arial"/>
              </a:rPr>
              <a:t>Answer : </a:t>
            </a:r>
            <a:r>
              <a:rPr lang="en-GB" sz="1600" b="1" dirty="0">
                <a:solidFill>
                  <a:schemeClr val="dk1"/>
                </a:solidFill>
              </a:rPr>
              <a:t>C</a:t>
            </a:r>
            <a:endParaRPr sz="1600" b="0" i="0" u="none" strike="noStrike" cap="none" dirty="0">
              <a:solidFill>
                <a:schemeClr val="dk1"/>
              </a:solidFill>
              <a:latin typeface="Arial"/>
              <a:ea typeface="Arial"/>
              <a:cs typeface="Arial"/>
              <a:sym typeface="Arial"/>
            </a:endParaRPr>
          </a:p>
        </p:txBody>
      </p:sp>
      <p:sp>
        <p:nvSpPr>
          <p:cNvPr id="2" name="Google Shape;292;p39">
            <a:extLst>
              <a:ext uri="{FF2B5EF4-FFF2-40B4-BE49-F238E27FC236}">
                <a16:creationId xmlns:a16="http://schemas.microsoft.com/office/drawing/2014/main" id="{7ED1257B-13E8-C1FF-0E9F-B50FFEF976E9}"/>
              </a:ext>
            </a:extLst>
          </p:cNvPr>
          <p:cNvSpPr txBox="1"/>
          <p:nvPr/>
        </p:nvSpPr>
        <p:spPr>
          <a:xfrm>
            <a:off x="327600" y="1102725"/>
            <a:ext cx="7384200" cy="297245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r>
              <a:rPr lang="en-GB" b="1" dirty="0">
                <a:highlight>
                  <a:srgbClr val="F3FAFD"/>
                </a:highlight>
              </a:rPr>
              <a:t>Statement:</a:t>
            </a:r>
            <a:endParaRPr b="1" dirty="0">
              <a:highlight>
                <a:srgbClr val="F3FAFD"/>
              </a:highlight>
            </a:endParaRPr>
          </a:p>
          <a:p>
            <a:pPr marL="0" lvl="0" indent="0" algn="l" rtl="0">
              <a:spcBef>
                <a:spcPts val="800"/>
              </a:spcBef>
              <a:spcAft>
                <a:spcPts val="0"/>
              </a:spcAft>
              <a:buNone/>
            </a:pPr>
            <a:r>
              <a:rPr lang="en-GB" dirty="0">
                <a:highlight>
                  <a:srgbClr val="F3FAFD"/>
                </a:highlight>
              </a:rPr>
              <a:t>Should concrete roads be built all over the country instead of bitumen roads?</a:t>
            </a:r>
            <a:endParaRPr dirty="0">
              <a:highlight>
                <a:srgbClr val="F3FAFD"/>
              </a:highlight>
            </a:endParaRPr>
          </a:p>
          <a:p>
            <a:pPr marL="0" lvl="0" indent="0" algn="l" rtl="0">
              <a:lnSpc>
                <a:spcPct val="115000"/>
              </a:lnSpc>
              <a:spcBef>
                <a:spcPts val="800"/>
              </a:spcBef>
              <a:spcAft>
                <a:spcPts val="0"/>
              </a:spcAft>
              <a:buNone/>
            </a:pPr>
            <a:r>
              <a:rPr lang="en-GB" b="1" dirty="0"/>
              <a:t>Inference</a:t>
            </a:r>
            <a:r>
              <a:rPr lang="en-GB" dirty="0"/>
              <a:t>:</a:t>
            </a:r>
            <a:endParaRPr dirty="0"/>
          </a:p>
          <a:p>
            <a:pPr marL="0" lvl="0" indent="0" algn="l" rtl="0">
              <a:lnSpc>
                <a:spcPct val="115000"/>
              </a:lnSpc>
              <a:spcBef>
                <a:spcPts val="0"/>
              </a:spcBef>
              <a:spcAft>
                <a:spcPts val="0"/>
              </a:spcAft>
              <a:buNone/>
            </a:pPr>
            <a:r>
              <a:rPr lang="en-GB" dirty="0"/>
              <a:t>I. Yes, as concrete roads lasts 10 times longer than bitumen roads, saves 20% in terms of fuel burnt by vehicles and is cheaper to lay than bitumen roads.</a:t>
            </a:r>
            <a:endParaRPr dirty="0"/>
          </a:p>
          <a:p>
            <a:pPr marL="0" lvl="0" indent="0" algn="l" rtl="0">
              <a:lnSpc>
                <a:spcPct val="115000"/>
              </a:lnSpc>
              <a:spcBef>
                <a:spcPts val="0"/>
              </a:spcBef>
              <a:spcAft>
                <a:spcPts val="0"/>
              </a:spcAft>
              <a:buNone/>
            </a:pPr>
            <a:r>
              <a:rPr lang="en-GB" dirty="0"/>
              <a:t>II. No, bitumen is 3 times cheaper, saves 15% of fuel burnt by vehicles and is half as costly to lay than the concrete roads. </a:t>
            </a:r>
            <a:endParaRPr dirty="0"/>
          </a:p>
          <a:p>
            <a:pPr marL="457200" lvl="0" indent="-317500" algn="l" rtl="0">
              <a:lnSpc>
                <a:spcPct val="115000"/>
              </a:lnSpc>
              <a:spcBef>
                <a:spcPts val="1100"/>
              </a:spcBef>
              <a:spcAft>
                <a:spcPts val="0"/>
              </a:spcAft>
              <a:buSzPts val="1400"/>
              <a:buAutoNum type="alphaUcPeriod"/>
            </a:pPr>
            <a:r>
              <a:rPr lang="en-GB" dirty="0"/>
              <a:t>if only argument I is strong.</a:t>
            </a:r>
            <a:endParaRPr dirty="0"/>
          </a:p>
          <a:p>
            <a:pPr marL="457200" lvl="0" indent="-317500" algn="l" rtl="0">
              <a:lnSpc>
                <a:spcPct val="115000"/>
              </a:lnSpc>
              <a:spcBef>
                <a:spcPts val="0"/>
              </a:spcBef>
              <a:spcAft>
                <a:spcPts val="0"/>
              </a:spcAft>
              <a:buSzPts val="1400"/>
              <a:buAutoNum type="alphaUcPeriod"/>
            </a:pPr>
            <a:r>
              <a:rPr lang="en-GB" dirty="0"/>
              <a:t>if only argument II is strong.</a:t>
            </a:r>
            <a:endParaRPr dirty="0"/>
          </a:p>
          <a:p>
            <a:pPr marL="457200" lvl="0" indent="-317500" algn="l" rtl="0">
              <a:lnSpc>
                <a:spcPct val="115000"/>
              </a:lnSpc>
              <a:spcBef>
                <a:spcPts val="0"/>
              </a:spcBef>
              <a:spcAft>
                <a:spcPts val="0"/>
              </a:spcAft>
              <a:buSzPts val="1400"/>
              <a:buAutoNum type="alphaUcPeriod"/>
            </a:pPr>
            <a:r>
              <a:rPr lang="en-GB" dirty="0"/>
              <a:t>if either I or II is strong.</a:t>
            </a:r>
            <a:endParaRPr dirty="0"/>
          </a:p>
          <a:p>
            <a:pPr marL="457200" lvl="0" indent="-317500" algn="l" rtl="0">
              <a:lnSpc>
                <a:spcPct val="115000"/>
              </a:lnSpc>
              <a:spcBef>
                <a:spcPts val="0"/>
              </a:spcBef>
              <a:spcAft>
                <a:spcPts val="0"/>
              </a:spcAft>
              <a:buSzPts val="1400"/>
              <a:buAutoNum type="alphaUcPeriod"/>
            </a:pPr>
            <a:r>
              <a:rPr lang="en-GB" dirty="0"/>
              <a:t>if neither I nor II is strong.</a:t>
            </a:r>
            <a:endParaRPr dirty="0"/>
          </a:p>
          <a:p>
            <a:pPr marL="457200" lvl="0" indent="-317500" algn="l" rtl="0">
              <a:lnSpc>
                <a:spcPct val="115000"/>
              </a:lnSpc>
              <a:spcBef>
                <a:spcPts val="0"/>
              </a:spcBef>
              <a:spcAft>
                <a:spcPts val="0"/>
              </a:spcAft>
              <a:buSzPts val="1400"/>
              <a:buAutoNum type="alphaUcPeriod"/>
            </a:pPr>
            <a:r>
              <a:rPr lang="en-GB" dirty="0"/>
              <a:t>if both I and II are strong.</a:t>
            </a:r>
            <a:endParaRPr dirty="0"/>
          </a:p>
          <a:p>
            <a:pPr marL="0" lvl="0" indent="0" algn="l" rtl="0">
              <a:spcBef>
                <a:spcPts val="1100"/>
              </a:spcBef>
              <a:spcAft>
                <a:spcPts val="8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8"/>
                                        </p:tgtEl>
                                        <p:attrNameLst>
                                          <p:attrName>style.visibility</p:attrName>
                                        </p:attrNameLst>
                                      </p:cBhvr>
                                      <p:to>
                                        <p:strVal val="visible"/>
                                      </p:to>
                                    </p:set>
                                    <p:animEffect transition="in" filter="fade">
                                      <p:cBhvr>
                                        <p:cTn id="7" dur="1000"/>
                                        <p:tgtEl>
                                          <p:spTgt spid="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342"/>
        <p:cNvGrpSpPr/>
        <p:nvPr/>
      </p:nvGrpSpPr>
      <p:grpSpPr>
        <a:xfrm>
          <a:off x="0" y="0"/>
          <a:ext cx="0" cy="0"/>
          <a:chOff x="0" y="0"/>
          <a:chExt cx="0" cy="0"/>
        </a:xfrm>
      </p:grpSpPr>
      <p:sp>
        <p:nvSpPr>
          <p:cNvPr id="343" name="Google Shape;343;g15dab58096a_0_460"/>
          <p:cNvSpPr txBox="1"/>
          <p:nvPr/>
        </p:nvSpPr>
        <p:spPr>
          <a:xfrm>
            <a:off x="342900" y="1009649"/>
            <a:ext cx="84723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a:solidFill>
                <a:schemeClr val="dk1"/>
              </a:solidFill>
              <a:highlight>
                <a:schemeClr val="lt1"/>
              </a:highlight>
            </a:endParaRPr>
          </a:p>
        </p:txBody>
      </p:sp>
      <p:pic>
        <p:nvPicPr>
          <p:cNvPr id="344" name="Google Shape;344;g15dab58096a_0_460"/>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345" name="Google Shape;345;g15dab58096a_0_460"/>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346" name="Google Shape;346;g15dab58096a_0_460"/>
          <p:cNvSpPr/>
          <p:nvPr/>
        </p:nvSpPr>
        <p:spPr>
          <a:xfrm>
            <a:off x="3247950" y="270400"/>
            <a:ext cx="2832600" cy="4494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rgbClr val="FFFFFF"/>
                </a:solidFill>
              </a:rPr>
              <a:t>Explanation: Q09</a:t>
            </a:r>
            <a:endParaRPr sz="2000" b="1">
              <a:solidFill>
                <a:srgbClr val="FFFFFF"/>
              </a:solidFill>
            </a:endParaRPr>
          </a:p>
        </p:txBody>
      </p:sp>
      <p:sp>
        <p:nvSpPr>
          <p:cNvPr id="2" name="Google Shape;302;p40">
            <a:extLst>
              <a:ext uri="{FF2B5EF4-FFF2-40B4-BE49-F238E27FC236}">
                <a16:creationId xmlns:a16="http://schemas.microsoft.com/office/drawing/2014/main" id="{C3C1B544-FE52-E33B-7DB5-14019AD8005F}"/>
              </a:ext>
            </a:extLst>
          </p:cNvPr>
          <p:cNvSpPr txBox="1"/>
          <p:nvPr/>
        </p:nvSpPr>
        <p:spPr>
          <a:xfrm>
            <a:off x="327600" y="1149531"/>
            <a:ext cx="7384200" cy="2925644"/>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101600" marR="101600" lvl="0" indent="0" algn="l" rtl="0">
              <a:lnSpc>
                <a:spcPct val="163636"/>
              </a:lnSpc>
              <a:spcBef>
                <a:spcPts val="0"/>
              </a:spcBef>
              <a:spcAft>
                <a:spcPts val="0"/>
              </a:spcAft>
              <a:buClr>
                <a:schemeClr val="dk1"/>
              </a:buClr>
              <a:buSzPts val="1100"/>
              <a:buFont typeface="Arial"/>
              <a:buNone/>
            </a:pPr>
            <a:r>
              <a:rPr lang="en-GB" dirty="0">
                <a:solidFill>
                  <a:srgbClr val="333333"/>
                </a:solidFill>
              </a:rPr>
              <a:t>Statement I highlights the advantages of using concrete vis-a-vis bitumen and from if we know that concrete is supreme in every aspect to bitumen and hence it should be used to builds roads. Hence, I is strong.</a:t>
            </a:r>
            <a:endParaRPr dirty="0">
              <a:solidFill>
                <a:srgbClr val="333333"/>
              </a:solidFill>
            </a:endParaRPr>
          </a:p>
          <a:p>
            <a:pPr marL="0" lvl="0" indent="0" algn="l" rtl="0">
              <a:lnSpc>
                <a:spcPct val="115000"/>
              </a:lnSpc>
              <a:spcBef>
                <a:spcPts val="0"/>
              </a:spcBef>
              <a:spcAft>
                <a:spcPts val="0"/>
              </a:spcAft>
              <a:buClr>
                <a:schemeClr val="dk1"/>
              </a:buClr>
              <a:buSzPts val="1100"/>
              <a:buFont typeface="Arial"/>
              <a:buNone/>
            </a:pPr>
            <a:r>
              <a:rPr lang="en-GB" dirty="0">
                <a:solidFill>
                  <a:srgbClr val="333333"/>
                </a:solidFill>
              </a:rPr>
              <a:t>Statement II gives a similar arguments as in the above case but favouring bitumen. Hence, II is also strong.</a:t>
            </a:r>
          </a:p>
          <a:p>
            <a:pPr marL="0" lvl="0" indent="0" algn="l" rtl="0">
              <a:lnSpc>
                <a:spcPct val="115000"/>
              </a:lnSpc>
              <a:spcBef>
                <a:spcPts val="0"/>
              </a:spcBef>
              <a:spcAft>
                <a:spcPts val="0"/>
              </a:spcAft>
              <a:buClr>
                <a:schemeClr val="dk1"/>
              </a:buClr>
              <a:buSzPts val="1100"/>
              <a:buFont typeface="Arial"/>
              <a:buNone/>
            </a:pPr>
            <a:endParaRPr dirty="0">
              <a:solidFill>
                <a:srgbClr val="333333"/>
              </a:solidFill>
            </a:endParaRPr>
          </a:p>
          <a:p>
            <a:pPr marL="0" lvl="0" indent="0" algn="l" rtl="0">
              <a:lnSpc>
                <a:spcPct val="115000"/>
              </a:lnSpc>
              <a:spcBef>
                <a:spcPts val="0"/>
              </a:spcBef>
              <a:spcAft>
                <a:spcPts val="0"/>
              </a:spcAft>
              <a:buClr>
                <a:schemeClr val="dk1"/>
              </a:buClr>
              <a:buSzPts val="1100"/>
              <a:buFont typeface="Arial"/>
              <a:buNone/>
            </a:pPr>
            <a:r>
              <a:rPr lang="en-GB" dirty="0">
                <a:solidFill>
                  <a:srgbClr val="333333"/>
                </a:solidFill>
              </a:rPr>
              <a:t>However, both I and II contradict each other and hence they cannot both be strong at the same time. Hence, either I or II is strong but not both.</a:t>
            </a:r>
            <a:endParaRPr dirty="0">
              <a:solidFill>
                <a:srgbClr val="333333"/>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g15dab58096a_0_116"/>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183" name="Google Shape;183;g15dab58096a_0_116"/>
          <p:cNvPicPr preferRelativeResize="0"/>
          <p:nvPr/>
        </p:nvPicPr>
        <p:blipFill rotWithShape="1">
          <a:blip r:embed="rId4">
            <a:alphaModFix/>
          </a:blip>
          <a:srcRect l="8630" r="8622" b="57237"/>
          <a:stretch/>
        </p:blipFill>
        <p:spPr>
          <a:xfrm rot="10800000" flipH="1">
            <a:off x="0" y="8087"/>
            <a:ext cx="3564399" cy="926125"/>
          </a:xfrm>
          <a:prstGeom prst="rect">
            <a:avLst/>
          </a:prstGeom>
          <a:noFill/>
          <a:ln>
            <a:noFill/>
          </a:ln>
        </p:spPr>
      </p:pic>
      <p:sp>
        <p:nvSpPr>
          <p:cNvPr id="184" name="Google Shape;184;g15dab58096a_0_116"/>
          <p:cNvSpPr/>
          <p:nvPr/>
        </p:nvSpPr>
        <p:spPr>
          <a:xfrm>
            <a:off x="2761050" y="588150"/>
            <a:ext cx="3621900" cy="4122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a:solidFill>
                  <a:schemeClr val="lt1"/>
                </a:solidFill>
                <a:latin typeface="Roboto"/>
                <a:ea typeface="Roboto"/>
                <a:cs typeface="Roboto"/>
                <a:sym typeface="Roboto"/>
              </a:rPr>
              <a:t>Concept</a:t>
            </a:r>
          </a:p>
        </p:txBody>
      </p:sp>
      <p:sp>
        <p:nvSpPr>
          <p:cNvPr id="3" name="Google Shape;68;p15">
            <a:extLst>
              <a:ext uri="{FF2B5EF4-FFF2-40B4-BE49-F238E27FC236}">
                <a16:creationId xmlns:a16="http://schemas.microsoft.com/office/drawing/2014/main" id="{4490CC3B-A83E-8B0B-4AE7-6FBE9AED261A}"/>
              </a:ext>
            </a:extLst>
          </p:cNvPr>
          <p:cNvSpPr txBox="1"/>
          <p:nvPr/>
        </p:nvSpPr>
        <p:spPr>
          <a:xfrm>
            <a:off x="384825" y="1212232"/>
            <a:ext cx="7711950" cy="2931817"/>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100"/>
              <a:buFont typeface="Arial"/>
              <a:buNone/>
            </a:pPr>
            <a:r>
              <a:rPr lang="en-GB" b="1" dirty="0">
                <a:solidFill>
                  <a:srgbClr val="212529"/>
                </a:solidFill>
                <a:highlight>
                  <a:srgbClr val="FFFFFF"/>
                </a:highlight>
                <a:latin typeface="Roboto"/>
                <a:ea typeface="Roboto"/>
                <a:cs typeface="Roboto"/>
                <a:sym typeface="Roboto"/>
              </a:rPr>
              <a:t>Assumption</a:t>
            </a:r>
            <a:r>
              <a:rPr lang="en-GB" dirty="0">
                <a:solidFill>
                  <a:srgbClr val="212529"/>
                </a:solidFill>
                <a:highlight>
                  <a:srgbClr val="FFFFFF"/>
                </a:highlight>
              </a:rPr>
              <a:t>: It is an unstated premise which cannot be logically derived from any existing information. In other word Assumption , it cannot stand on its own. Assumptions are generally given to present some new information. These can also be part of some beliefs.</a:t>
            </a:r>
          </a:p>
          <a:p>
            <a:pPr marL="0" lvl="0" indent="0" algn="l" rtl="0">
              <a:lnSpc>
                <a:spcPct val="150000"/>
              </a:lnSpc>
              <a:spcBef>
                <a:spcPts val="0"/>
              </a:spcBef>
              <a:spcAft>
                <a:spcPts val="0"/>
              </a:spcAft>
              <a:buClr>
                <a:schemeClr val="dk1"/>
              </a:buClr>
              <a:buSzPts val="1100"/>
              <a:buFont typeface="Arial"/>
              <a:buNone/>
            </a:pPr>
            <a:endParaRPr dirty="0">
              <a:solidFill>
                <a:srgbClr val="212529"/>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en-GB" b="1" dirty="0">
                <a:solidFill>
                  <a:srgbClr val="212529"/>
                </a:solidFill>
                <a:highlight>
                  <a:srgbClr val="FFFFFF"/>
                </a:highlight>
              </a:rPr>
              <a:t>Inference</a:t>
            </a:r>
            <a:r>
              <a:rPr lang="en-GB" dirty="0">
                <a:solidFill>
                  <a:srgbClr val="212529"/>
                </a:solidFill>
                <a:highlight>
                  <a:srgbClr val="FFFFFF"/>
                </a:highlight>
              </a:rPr>
              <a:t>: It is that piece of information which can be logically deducted from the one or more statements.</a:t>
            </a:r>
            <a:endParaRPr dirty="0">
              <a:solidFill>
                <a:srgbClr val="212529"/>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800"/>
              </a:spcAft>
              <a:buNone/>
            </a:pPr>
            <a:endParaRPr b="1" dirty="0">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pic>
        <p:nvPicPr>
          <p:cNvPr id="353" name="Google Shape;353;g15dab58096a_0_468"/>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354" name="Google Shape;354;g15dab58096a_0_468"/>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355" name="Google Shape;355;g15dab58096a_0_468"/>
          <p:cNvSpPr/>
          <p:nvPr/>
        </p:nvSpPr>
        <p:spPr>
          <a:xfrm>
            <a:off x="3247950" y="270400"/>
            <a:ext cx="2648100" cy="4494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a:solidFill>
                  <a:srgbClr val="FFFFFF"/>
                </a:solidFill>
                <a:latin typeface="Arial"/>
                <a:ea typeface="Arial"/>
                <a:cs typeface="Arial"/>
                <a:sym typeface="Arial"/>
              </a:rPr>
              <a:t>Question: Q</a:t>
            </a:r>
            <a:r>
              <a:rPr lang="en-GB" sz="2000" b="1">
                <a:solidFill>
                  <a:srgbClr val="FFFFFF"/>
                </a:solidFill>
              </a:rPr>
              <a:t>10</a:t>
            </a:r>
            <a:endParaRPr sz="2000" b="1" i="0" u="none" strike="noStrike" cap="none">
              <a:solidFill>
                <a:srgbClr val="FFFFFF"/>
              </a:solidFill>
              <a:latin typeface="Arial"/>
              <a:ea typeface="Arial"/>
              <a:cs typeface="Arial"/>
              <a:sym typeface="Arial"/>
            </a:endParaRPr>
          </a:p>
        </p:txBody>
      </p:sp>
      <p:sp>
        <p:nvSpPr>
          <p:cNvPr id="356" name="Google Shape;356;g15dab58096a_0_468"/>
          <p:cNvSpPr txBox="1"/>
          <p:nvPr/>
        </p:nvSpPr>
        <p:spPr>
          <a:xfrm>
            <a:off x="7189450" y="43243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dirty="0">
                <a:solidFill>
                  <a:schemeClr val="dk1"/>
                </a:solidFill>
                <a:latin typeface="Arial"/>
                <a:ea typeface="Arial"/>
                <a:cs typeface="Arial"/>
                <a:sym typeface="Arial"/>
              </a:rPr>
              <a:t>Answer : </a:t>
            </a:r>
            <a:r>
              <a:rPr lang="en-GB" sz="1600" b="1" dirty="0">
                <a:solidFill>
                  <a:schemeClr val="dk1"/>
                </a:solidFill>
              </a:rPr>
              <a:t>E</a:t>
            </a:r>
            <a:endParaRPr sz="1600" b="0" i="0" u="none" strike="noStrike" cap="none" dirty="0">
              <a:solidFill>
                <a:schemeClr val="dk1"/>
              </a:solidFill>
              <a:latin typeface="Arial"/>
              <a:ea typeface="Arial"/>
              <a:cs typeface="Arial"/>
              <a:sym typeface="Arial"/>
            </a:endParaRPr>
          </a:p>
        </p:txBody>
      </p:sp>
      <p:sp>
        <p:nvSpPr>
          <p:cNvPr id="2" name="Google Shape;311;p41">
            <a:extLst>
              <a:ext uri="{FF2B5EF4-FFF2-40B4-BE49-F238E27FC236}">
                <a16:creationId xmlns:a16="http://schemas.microsoft.com/office/drawing/2014/main" id="{FB8DD89C-FCEC-4238-800E-3978CC4D3856}"/>
              </a:ext>
            </a:extLst>
          </p:cNvPr>
          <p:cNvSpPr txBox="1"/>
          <p:nvPr/>
        </p:nvSpPr>
        <p:spPr>
          <a:xfrm>
            <a:off x="327600" y="1102725"/>
            <a:ext cx="7384200" cy="297245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r>
              <a:rPr lang="en-GB" b="1" dirty="0"/>
              <a:t>Statement:</a:t>
            </a:r>
            <a:endParaRPr b="1" dirty="0"/>
          </a:p>
          <a:p>
            <a:pPr marL="0" lvl="0" indent="0" algn="l" rtl="0">
              <a:spcBef>
                <a:spcPts val="800"/>
              </a:spcBef>
              <a:spcAft>
                <a:spcPts val="0"/>
              </a:spcAft>
              <a:buNone/>
            </a:pPr>
            <a:r>
              <a:rPr lang="en-GB" dirty="0">
                <a:highlight>
                  <a:srgbClr val="F3FAFD"/>
                </a:highlight>
              </a:rPr>
              <a:t>Should personal interviews be removed from the recruitment process for government jobs?</a:t>
            </a:r>
            <a:endParaRPr dirty="0">
              <a:highlight>
                <a:srgbClr val="F3FAFD"/>
              </a:highlight>
            </a:endParaRPr>
          </a:p>
          <a:p>
            <a:pPr marL="0" lvl="0" indent="0" algn="l" rtl="0">
              <a:lnSpc>
                <a:spcPct val="115000"/>
              </a:lnSpc>
              <a:spcBef>
                <a:spcPts val="800"/>
              </a:spcBef>
              <a:spcAft>
                <a:spcPts val="0"/>
              </a:spcAft>
              <a:buNone/>
            </a:pPr>
            <a:r>
              <a:rPr lang="en-GB" b="1" dirty="0"/>
              <a:t>Inference:</a:t>
            </a:r>
            <a:endParaRPr b="1" dirty="0"/>
          </a:p>
          <a:p>
            <a:pPr marL="0" lvl="0" indent="0" algn="l" rtl="0">
              <a:lnSpc>
                <a:spcPct val="115000"/>
              </a:lnSpc>
              <a:spcBef>
                <a:spcPts val="0"/>
              </a:spcBef>
              <a:spcAft>
                <a:spcPts val="0"/>
              </a:spcAft>
              <a:buNone/>
            </a:pPr>
            <a:r>
              <a:rPr lang="en-GB" dirty="0"/>
              <a:t>I. Yes, this is where corruption plays a major role and it has become evident that this can never be eliminated.</a:t>
            </a:r>
            <a:endParaRPr dirty="0"/>
          </a:p>
          <a:p>
            <a:pPr marL="0" lvl="0" indent="0" algn="l" rtl="0">
              <a:lnSpc>
                <a:spcPct val="115000"/>
              </a:lnSpc>
              <a:spcBef>
                <a:spcPts val="0"/>
              </a:spcBef>
              <a:spcAft>
                <a:spcPts val="0"/>
              </a:spcAft>
              <a:buNone/>
            </a:pPr>
            <a:r>
              <a:rPr lang="en-GB" dirty="0"/>
              <a:t>II. No, the integrity of a person can best be judged only through personal interaction.</a:t>
            </a:r>
            <a:endParaRPr dirty="0"/>
          </a:p>
          <a:p>
            <a:pPr marL="457200" lvl="0" indent="-317500" algn="l" rtl="0">
              <a:lnSpc>
                <a:spcPct val="115000"/>
              </a:lnSpc>
              <a:spcBef>
                <a:spcPts val="1100"/>
              </a:spcBef>
              <a:spcAft>
                <a:spcPts val="0"/>
              </a:spcAft>
              <a:buSzPts val="1400"/>
              <a:buAutoNum type="alphaUcPeriod"/>
            </a:pPr>
            <a:r>
              <a:rPr lang="en-GB" dirty="0"/>
              <a:t>if only argument I is strong.</a:t>
            </a:r>
            <a:endParaRPr dirty="0"/>
          </a:p>
          <a:p>
            <a:pPr marL="457200" lvl="0" indent="-317500" algn="l" rtl="0">
              <a:lnSpc>
                <a:spcPct val="115000"/>
              </a:lnSpc>
              <a:spcBef>
                <a:spcPts val="0"/>
              </a:spcBef>
              <a:spcAft>
                <a:spcPts val="0"/>
              </a:spcAft>
              <a:buSzPts val="1400"/>
              <a:buAutoNum type="alphaUcPeriod"/>
            </a:pPr>
            <a:r>
              <a:rPr lang="en-GB" dirty="0"/>
              <a:t>if only argument II is strong.</a:t>
            </a:r>
            <a:endParaRPr dirty="0"/>
          </a:p>
          <a:p>
            <a:pPr marL="457200" lvl="0" indent="-317500" algn="l" rtl="0">
              <a:lnSpc>
                <a:spcPct val="115000"/>
              </a:lnSpc>
              <a:spcBef>
                <a:spcPts val="0"/>
              </a:spcBef>
              <a:spcAft>
                <a:spcPts val="0"/>
              </a:spcAft>
              <a:buSzPts val="1400"/>
              <a:buAutoNum type="alphaUcPeriod"/>
            </a:pPr>
            <a:r>
              <a:rPr lang="en-GB" dirty="0"/>
              <a:t>if either I or II is strong.</a:t>
            </a:r>
            <a:endParaRPr dirty="0"/>
          </a:p>
          <a:p>
            <a:pPr marL="457200" lvl="0" indent="-317500" algn="l" rtl="0">
              <a:lnSpc>
                <a:spcPct val="115000"/>
              </a:lnSpc>
              <a:spcBef>
                <a:spcPts val="0"/>
              </a:spcBef>
              <a:spcAft>
                <a:spcPts val="0"/>
              </a:spcAft>
              <a:buSzPts val="1400"/>
              <a:buAutoNum type="alphaUcPeriod"/>
            </a:pPr>
            <a:r>
              <a:rPr lang="en-GB" dirty="0"/>
              <a:t>if neither I nor II is strong.</a:t>
            </a:r>
            <a:endParaRPr dirty="0"/>
          </a:p>
          <a:p>
            <a:pPr marL="457200" lvl="0" indent="-317500" algn="l" rtl="0">
              <a:lnSpc>
                <a:spcPct val="115000"/>
              </a:lnSpc>
              <a:spcBef>
                <a:spcPts val="0"/>
              </a:spcBef>
              <a:spcAft>
                <a:spcPts val="0"/>
              </a:spcAft>
              <a:buSzPts val="1400"/>
              <a:buAutoNum type="alphaUcPeriod"/>
            </a:pPr>
            <a:r>
              <a:rPr lang="en-GB" dirty="0"/>
              <a:t>if both I and II are strong.</a:t>
            </a:r>
            <a:endParaRPr dirty="0"/>
          </a:p>
          <a:p>
            <a:pPr marL="0" lvl="0" indent="0" algn="l" rtl="0">
              <a:spcBef>
                <a:spcPts val="1100"/>
              </a:spcBef>
              <a:spcAft>
                <a:spcPts val="8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6"/>
                                        </p:tgtEl>
                                        <p:attrNameLst>
                                          <p:attrName>style.visibility</p:attrName>
                                        </p:attrNameLst>
                                      </p:cBhvr>
                                      <p:to>
                                        <p:strVal val="visible"/>
                                      </p:to>
                                    </p:set>
                                    <p:animEffect transition="in" filter="fade">
                                      <p:cBhvr>
                                        <p:cTn id="7" dur="1000"/>
                                        <p:tgtEl>
                                          <p:spTgt spid="3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360"/>
        <p:cNvGrpSpPr/>
        <p:nvPr/>
      </p:nvGrpSpPr>
      <p:grpSpPr>
        <a:xfrm>
          <a:off x="0" y="0"/>
          <a:ext cx="0" cy="0"/>
          <a:chOff x="0" y="0"/>
          <a:chExt cx="0" cy="0"/>
        </a:xfrm>
      </p:grpSpPr>
      <p:sp>
        <p:nvSpPr>
          <p:cNvPr id="361" name="Google Shape;361;g15dab58096a_0_476"/>
          <p:cNvSpPr txBox="1"/>
          <p:nvPr/>
        </p:nvSpPr>
        <p:spPr>
          <a:xfrm>
            <a:off x="342900" y="1009649"/>
            <a:ext cx="84723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a:solidFill>
                <a:schemeClr val="dk1"/>
              </a:solidFill>
              <a:highlight>
                <a:schemeClr val="lt1"/>
              </a:highlight>
            </a:endParaRPr>
          </a:p>
        </p:txBody>
      </p:sp>
      <p:pic>
        <p:nvPicPr>
          <p:cNvPr id="362" name="Google Shape;362;g15dab58096a_0_476"/>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363" name="Google Shape;363;g15dab58096a_0_476"/>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364" name="Google Shape;364;g15dab58096a_0_476"/>
          <p:cNvSpPr/>
          <p:nvPr/>
        </p:nvSpPr>
        <p:spPr>
          <a:xfrm>
            <a:off x="3247950" y="270400"/>
            <a:ext cx="2832600" cy="4494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rgbClr val="FFFFFF"/>
                </a:solidFill>
              </a:rPr>
              <a:t>Explanation: Q10</a:t>
            </a:r>
            <a:endParaRPr sz="2000" b="1">
              <a:solidFill>
                <a:srgbClr val="FFFFFF"/>
              </a:solidFill>
            </a:endParaRPr>
          </a:p>
        </p:txBody>
      </p:sp>
      <p:sp>
        <p:nvSpPr>
          <p:cNvPr id="2" name="Google Shape;321;p42">
            <a:extLst>
              <a:ext uri="{FF2B5EF4-FFF2-40B4-BE49-F238E27FC236}">
                <a16:creationId xmlns:a16="http://schemas.microsoft.com/office/drawing/2014/main" id="{DA2C9882-5828-DE6A-3D39-A8FA2272A1A6}"/>
              </a:ext>
            </a:extLst>
          </p:cNvPr>
          <p:cNvSpPr txBox="1"/>
          <p:nvPr/>
        </p:nvSpPr>
        <p:spPr>
          <a:xfrm>
            <a:off x="327600" y="1102725"/>
            <a:ext cx="7384200" cy="297245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292100" marR="393700" lvl="0" indent="0" algn="l" rtl="0">
              <a:lnSpc>
                <a:spcPct val="156521"/>
              </a:lnSpc>
              <a:spcBef>
                <a:spcPts val="1600"/>
              </a:spcBef>
              <a:spcAft>
                <a:spcPts val="0"/>
              </a:spcAft>
              <a:buClr>
                <a:schemeClr val="dk1"/>
              </a:buClr>
              <a:buSzPts val="1100"/>
              <a:buFont typeface="Arial"/>
              <a:buNone/>
            </a:pPr>
            <a:r>
              <a:rPr lang="en-GB" dirty="0">
                <a:solidFill>
                  <a:srgbClr val="333333"/>
                </a:solidFill>
                <a:highlight>
                  <a:srgbClr val="FFFFFF"/>
                </a:highlight>
              </a:rPr>
              <a:t>Statement I is pessimistic in nature because it says that corruption can never be eliminated, but we cannot check the validity of the statement and we have to take this statement to be true, in which case it is to be admitted that statement I is a strong argument. Statement II is a very strong argument because a person's integrity is a major consideration for giving him or her a job. Both the arguments are strong.</a:t>
            </a:r>
            <a:endParaRPr dirty="0">
              <a:solidFill>
                <a:srgbClr val="333333"/>
              </a:solidFill>
              <a:highlight>
                <a:srgbClr val="FFFFFF"/>
              </a:highlight>
            </a:endParaRPr>
          </a:p>
          <a:p>
            <a:pPr marL="0" lvl="0" indent="0" algn="l" rtl="0">
              <a:spcBef>
                <a:spcPts val="1600"/>
              </a:spcBef>
              <a:spcAft>
                <a:spcPts val="0"/>
              </a:spcAft>
              <a:buNone/>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pic>
        <p:nvPicPr>
          <p:cNvPr id="371" name="Google Shape;371;g15dab58096a_0_484"/>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372" name="Google Shape;372;g15dab58096a_0_484"/>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373" name="Google Shape;373;g15dab58096a_0_484"/>
          <p:cNvSpPr/>
          <p:nvPr/>
        </p:nvSpPr>
        <p:spPr>
          <a:xfrm>
            <a:off x="3247950" y="270400"/>
            <a:ext cx="2648100" cy="4494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a:solidFill>
                  <a:srgbClr val="FFFFFF"/>
                </a:solidFill>
                <a:latin typeface="Arial"/>
                <a:ea typeface="Arial"/>
                <a:cs typeface="Arial"/>
                <a:sym typeface="Arial"/>
              </a:rPr>
              <a:t>Question: Q</a:t>
            </a:r>
            <a:r>
              <a:rPr lang="en-GB" sz="2000" b="1">
                <a:solidFill>
                  <a:srgbClr val="FFFFFF"/>
                </a:solidFill>
              </a:rPr>
              <a:t>1</a:t>
            </a:r>
            <a:r>
              <a:rPr lang="en-GB" sz="2000" b="1" i="0" u="none" strike="noStrike" cap="none">
                <a:solidFill>
                  <a:srgbClr val="FFFFFF"/>
                </a:solidFill>
                <a:latin typeface="Arial"/>
                <a:ea typeface="Arial"/>
                <a:cs typeface="Arial"/>
                <a:sym typeface="Arial"/>
              </a:rPr>
              <a:t>1</a:t>
            </a:r>
            <a:endParaRPr sz="2000" b="1" i="0" u="none" strike="noStrike" cap="none">
              <a:solidFill>
                <a:srgbClr val="FFFFFF"/>
              </a:solidFill>
              <a:latin typeface="Arial"/>
              <a:ea typeface="Arial"/>
              <a:cs typeface="Arial"/>
              <a:sym typeface="Arial"/>
            </a:endParaRPr>
          </a:p>
        </p:txBody>
      </p:sp>
      <p:sp>
        <p:nvSpPr>
          <p:cNvPr id="374" name="Google Shape;374;g15dab58096a_0_484"/>
          <p:cNvSpPr txBox="1"/>
          <p:nvPr/>
        </p:nvSpPr>
        <p:spPr>
          <a:xfrm>
            <a:off x="7189450" y="43243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dirty="0">
                <a:solidFill>
                  <a:schemeClr val="dk1"/>
                </a:solidFill>
                <a:latin typeface="Arial"/>
                <a:ea typeface="Arial"/>
                <a:cs typeface="Arial"/>
                <a:sym typeface="Arial"/>
              </a:rPr>
              <a:t>Answer : </a:t>
            </a:r>
            <a:r>
              <a:rPr lang="en-GB" sz="1600" b="1" dirty="0">
                <a:solidFill>
                  <a:schemeClr val="dk1"/>
                </a:solidFill>
              </a:rPr>
              <a:t>A</a:t>
            </a:r>
            <a:endParaRPr sz="1600" b="0" i="0" u="none" strike="noStrike" cap="none" dirty="0">
              <a:solidFill>
                <a:schemeClr val="dk1"/>
              </a:solidFill>
              <a:latin typeface="Arial"/>
              <a:ea typeface="Arial"/>
              <a:cs typeface="Arial"/>
              <a:sym typeface="Arial"/>
            </a:endParaRPr>
          </a:p>
        </p:txBody>
      </p:sp>
      <p:sp>
        <p:nvSpPr>
          <p:cNvPr id="2" name="Google Shape;330;p43">
            <a:extLst>
              <a:ext uri="{FF2B5EF4-FFF2-40B4-BE49-F238E27FC236}">
                <a16:creationId xmlns:a16="http://schemas.microsoft.com/office/drawing/2014/main" id="{7049628D-14AA-9D9E-0678-936B44A8E2AE}"/>
              </a:ext>
            </a:extLst>
          </p:cNvPr>
          <p:cNvSpPr txBox="1"/>
          <p:nvPr/>
        </p:nvSpPr>
        <p:spPr>
          <a:xfrm>
            <a:off x="327600" y="1102725"/>
            <a:ext cx="7384200" cy="297245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r>
              <a:rPr lang="en-GB" b="1" dirty="0"/>
              <a:t>Statement:</a:t>
            </a:r>
            <a:endParaRPr b="1" dirty="0"/>
          </a:p>
          <a:p>
            <a:pPr marL="0" lvl="0" indent="0" algn="l" rtl="0">
              <a:spcBef>
                <a:spcPts val="800"/>
              </a:spcBef>
              <a:spcAft>
                <a:spcPts val="0"/>
              </a:spcAft>
              <a:buNone/>
            </a:pPr>
            <a:r>
              <a:rPr lang="en-GB" dirty="0">
                <a:highlight>
                  <a:srgbClr val="F3FAFD"/>
                </a:highlight>
              </a:rPr>
              <a:t>Should the government stop giving licenses to the new private educational institutions?</a:t>
            </a:r>
            <a:endParaRPr dirty="0">
              <a:highlight>
                <a:srgbClr val="F3FAFD"/>
              </a:highlight>
            </a:endParaRPr>
          </a:p>
          <a:p>
            <a:pPr marL="0" lvl="0" indent="0" algn="l" rtl="0">
              <a:spcBef>
                <a:spcPts val="800"/>
              </a:spcBef>
              <a:spcAft>
                <a:spcPts val="0"/>
              </a:spcAft>
              <a:buNone/>
            </a:pPr>
            <a:r>
              <a:rPr lang="en-GB" b="1" dirty="0">
                <a:highlight>
                  <a:srgbClr val="F3FAFD"/>
                </a:highlight>
              </a:rPr>
              <a:t>Inference</a:t>
            </a:r>
            <a:r>
              <a:rPr lang="en-GB" b="1" dirty="0"/>
              <a:t>:</a:t>
            </a:r>
            <a:endParaRPr b="1" dirty="0"/>
          </a:p>
          <a:p>
            <a:pPr marL="0" lvl="0" indent="0" algn="l" rtl="0">
              <a:lnSpc>
                <a:spcPct val="115000"/>
              </a:lnSpc>
              <a:spcBef>
                <a:spcPts val="800"/>
              </a:spcBef>
              <a:spcAft>
                <a:spcPts val="0"/>
              </a:spcAft>
              <a:buNone/>
            </a:pPr>
            <a:r>
              <a:rPr lang="en-GB" dirty="0"/>
              <a:t>I. Yes, the existing educational institutions themselves are suffering with qualified faculty shortage.</a:t>
            </a:r>
            <a:endParaRPr dirty="0"/>
          </a:p>
          <a:p>
            <a:pPr marL="0" lvl="0" indent="0" algn="l" rtl="0">
              <a:lnSpc>
                <a:spcPct val="115000"/>
              </a:lnSpc>
              <a:spcBef>
                <a:spcPts val="0"/>
              </a:spcBef>
              <a:spcAft>
                <a:spcPts val="0"/>
              </a:spcAft>
              <a:buNone/>
            </a:pPr>
            <a:r>
              <a:rPr lang="en-GB" dirty="0"/>
              <a:t>II. No, it will hamper the growth.</a:t>
            </a:r>
            <a:endParaRPr dirty="0"/>
          </a:p>
          <a:p>
            <a:pPr marL="457200" lvl="0" indent="-317500" algn="l" rtl="0">
              <a:lnSpc>
                <a:spcPct val="115000"/>
              </a:lnSpc>
              <a:spcBef>
                <a:spcPts val="1100"/>
              </a:spcBef>
              <a:spcAft>
                <a:spcPts val="0"/>
              </a:spcAft>
              <a:buSzPts val="1400"/>
              <a:buAutoNum type="alphaUcPeriod"/>
            </a:pPr>
            <a:r>
              <a:rPr lang="en-GB" dirty="0"/>
              <a:t>if only argument I is strong.</a:t>
            </a:r>
            <a:endParaRPr dirty="0"/>
          </a:p>
          <a:p>
            <a:pPr marL="457200" lvl="0" indent="-317500" algn="l" rtl="0">
              <a:lnSpc>
                <a:spcPct val="115000"/>
              </a:lnSpc>
              <a:spcBef>
                <a:spcPts val="0"/>
              </a:spcBef>
              <a:spcAft>
                <a:spcPts val="0"/>
              </a:spcAft>
              <a:buSzPts val="1400"/>
              <a:buAutoNum type="alphaUcPeriod"/>
            </a:pPr>
            <a:r>
              <a:rPr lang="en-GB" dirty="0"/>
              <a:t>if only argument II is strong.</a:t>
            </a:r>
            <a:endParaRPr dirty="0"/>
          </a:p>
          <a:p>
            <a:pPr marL="457200" lvl="0" indent="-317500" algn="l" rtl="0">
              <a:lnSpc>
                <a:spcPct val="115000"/>
              </a:lnSpc>
              <a:spcBef>
                <a:spcPts val="0"/>
              </a:spcBef>
              <a:spcAft>
                <a:spcPts val="0"/>
              </a:spcAft>
              <a:buSzPts val="1400"/>
              <a:buAutoNum type="alphaUcPeriod"/>
            </a:pPr>
            <a:r>
              <a:rPr lang="en-GB" dirty="0"/>
              <a:t>if either I or II is strong.</a:t>
            </a:r>
            <a:endParaRPr dirty="0"/>
          </a:p>
          <a:p>
            <a:pPr marL="457200" lvl="0" indent="-317500" algn="l" rtl="0">
              <a:lnSpc>
                <a:spcPct val="115000"/>
              </a:lnSpc>
              <a:spcBef>
                <a:spcPts val="0"/>
              </a:spcBef>
              <a:spcAft>
                <a:spcPts val="0"/>
              </a:spcAft>
              <a:buSzPts val="1400"/>
              <a:buAutoNum type="alphaUcPeriod"/>
            </a:pPr>
            <a:r>
              <a:rPr lang="en-GB" dirty="0"/>
              <a:t>if neither I nor II is strong.</a:t>
            </a:r>
            <a:endParaRPr dirty="0"/>
          </a:p>
          <a:p>
            <a:pPr marL="457200" lvl="0" indent="-317500" algn="l" rtl="0">
              <a:lnSpc>
                <a:spcPct val="115000"/>
              </a:lnSpc>
              <a:spcBef>
                <a:spcPts val="0"/>
              </a:spcBef>
              <a:spcAft>
                <a:spcPts val="0"/>
              </a:spcAft>
              <a:buSzPts val="1400"/>
              <a:buAutoNum type="alphaUcPeriod"/>
            </a:pPr>
            <a:r>
              <a:rPr lang="en-GB" dirty="0"/>
              <a:t>if both I and II are strong.</a:t>
            </a:r>
            <a:endParaRPr dirty="0"/>
          </a:p>
          <a:p>
            <a:pPr marL="0" lvl="0" indent="0" algn="l" rtl="0">
              <a:spcBef>
                <a:spcPts val="1100"/>
              </a:spcBef>
              <a:spcAft>
                <a:spcPts val="800"/>
              </a:spcAft>
              <a:buNone/>
            </a:pPr>
            <a:endParaRPr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4"/>
                                        </p:tgtEl>
                                        <p:attrNameLst>
                                          <p:attrName>style.visibility</p:attrName>
                                        </p:attrNameLst>
                                      </p:cBhvr>
                                      <p:to>
                                        <p:strVal val="visible"/>
                                      </p:to>
                                    </p:set>
                                    <p:animEffect transition="in" filter="fade">
                                      <p:cBhvr>
                                        <p:cTn id="7" dur="1000"/>
                                        <p:tgtEl>
                                          <p:spTgt spid="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378"/>
        <p:cNvGrpSpPr/>
        <p:nvPr/>
      </p:nvGrpSpPr>
      <p:grpSpPr>
        <a:xfrm>
          <a:off x="0" y="0"/>
          <a:ext cx="0" cy="0"/>
          <a:chOff x="0" y="0"/>
          <a:chExt cx="0" cy="0"/>
        </a:xfrm>
      </p:grpSpPr>
      <p:pic>
        <p:nvPicPr>
          <p:cNvPr id="380" name="Google Shape;380;g15dab58096a_0_492"/>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381" name="Google Shape;381;g15dab58096a_0_492"/>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382" name="Google Shape;382;g15dab58096a_0_492"/>
          <p:cNvSpPr/>
          <p:nvPr/>
        </p:nvSpPr>
        <p:spPr>
          <a:xfrm>
            <a:off x="3247950" y="270400"/>
            <a:ext cx="2832600" cy="4494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rgbClr val="FFFFFF"/>
                </a:solidFill>
              </a:rPr>
              <a:t>Explanation: Q11</a:t>
            </a:r>
            <a:endParaRPr sz="2000" b="1">
              <a:solidFill>
                <a:srgbClr val="FFFFFF"/>
              </a:solidFill>
            </a:endParaRPr>
          </a:p>
        </p:txBody>
      </p:sp>
      <p:sp>
        <p:nvSpPr>
          <p:cNvPr id="2" name="Google Shape;340;p44">
            <a:extLst>
              <a:ext uri="{FF2B5EF4-FFF2-40B4-BE49-F238E27FC236}">
                <a16:creationId xmlns:a16="http://schemas.microsoft.com/office/drawing/2014/main" id="{435763D7-5BF3-581C-B04D-726749DE0247}"/>
              </a:ext>
            </a:extLst>
          </p:cNvPr>
          <p:cNvSpPr txBox="1"/>
          <p:nvPr/>
        </p:nvSpPr>
        <p:spPr>
          <a:xfrm>
            <a:off x="327600" y="1102725"/>
            <a:ext cx="7384200" cy="297245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292100" marR="393700" lvl="0" indent="0" algn="l" rtl="0">
              <a:lnSpc>
                <a:spcPct val="156521"/>
              </a:lnSpc>
              <a:spcBef>
                <a:spcPts val="1600"/>
              </a:spcBef>
              <a:spcAft>
                <a:spcPts val="0"/>
              </a:spcAft>
              <a:buClr>
                <a:schemeClr val="dk1"/>
              </a:buClr>
              <a:buSzPts val="1100"/>
              <a:buFont typeface="Arial"/>
              <a:buNone/>
            </a:pPr>
            <a:r>
              <a:rPr lang="en-GB" dirty="0">
                <a:solidFill>
                  <a:srgbClr val="333333"/>
                </a:solidFill>
                <a:highlight>
                  <a:srgbClr val="FFFFFF"/>
                </a:highlight>
              </a:rPr>
              <a:t>It is based on the existing problem and further it will worsen the situation. Hence I is strong. II is simple and it is not giving any reason why it should be encouraged, hence II is not a strong argument. Only I is strong.</a:t>
            </a:r>
            <a:endParaRPr dirty="0">
              <a:solidFill>
                <a:srgbClr val="333333"/>
              </a:solidFill>
              <a:highlight>
                <a:srgbClr val="FFFFFF"/>
              </a:highlight>
            </a:endParaRPr>
          </a:p>
          <a:p>
            <a:pPr marL="190500" marR="292100" lvl="0" indent="0" algn="l" rtl="0">
              <a:lnSpc>
                <a:spcPct val="115000"/>
              </a:lnSpc>
              <a:spcBef>
                <a:spcPts val="1600"/>
              </a:spcBef>
              <a:spcAft>
                <a:spcPts val="0"/>
              </a:spcAft>
              <a:buClr>
                <a:schemeClr val="dk1"/>
              </a:buClr>
              <a:buSzPts val="1100"/>
              <a:buFont typeface="Arial"/>
              <a:buNone/>
            </a:pPr>
            <a:endParaRPr dirty="0">
              <a:solidFill>
                <a:srgbClr val="333333"/>
              </a:solidFill>
              <a:highlight>
                <a:srgbClr val="FFFFFF"/>
              </a:highlight>
            </a:endParaRPr>
          </a:p>
          <a:p>
            <a:pPr marL="0" lvl="0" indent="0" algn="l" rtl="0">
              <a:spcBef>
                <a:spcPts val="1600"/>
              </a:spcBef>
              <a:spcAft>
                <a:spcPts val="0"/>
              </a:spcAft>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9" name="Google Shape;389;g15dab58096a_0_500"/>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390" name="Google Shape;390;g15dab58096a_0_500"/>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391" name="Google Shape;391;g15dab58096a_0_500"/>
          <p:cNvSpPr/>
          <p:nvPr/>
        </p:nvSpPr>
        <p:spPr>
          <a:xfrm>
            <a:off x="3247950" y="270400"/>
            <a:ext cx="2648100" cy="4494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a:solidFill>
                  <a:srgbClr val="FFFFFF"/>
                </a:solidFill>
                <a:latin typeface="Arial"/>
                <a:ea typeface="Arial"/>
                <a:cs typeface="Arial"/>
                <a:sym typeface="Arial"/>
              </a:rPr>
              <a:t>Question: Q12</a:t>
            </a:r>
            <a:endParaRPr sz="2000" b="1" i="0" u="none" strike="noStrike" cap="none">
              <a:solidFill>
                <a:srgbClr val="FFFFFF"/>
              </a:solidFill>
              <a:latin typeface="Arial"/>
              <a:ea typeface="Arial"/>
              <a:cs typeface="Arial"/>
              <a:sym typeface="Arial"/>
            </a:endParaRPr>
          </a:p>
        </p:txBody>
      </p:sp>
      <p:sp>
        <p:nvSpPr>
          <p:cNvPr id="392" name="Google Shape;392;g15dab58096a_0_500"/>
          <p:cNvSpPr txBox="1"/>
          <p:nvPr/>
        </p:nvSpPr>
        <p:spPr>
          <a:xfrm>
            <a:off x="7189450" y="43243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dirty="0">
                <a:solidFill>
                  <a:schemeClr val="dk1"/>
                </a:solidFill>
                <a:latin typeface="Arial"/>
                <a:ea typeface="Arial"/>
                <a:cs typeface="Arial"/>
                <a:sym typeface="Arial"/>
              </a:rPr>
              <a:t>Answer : </a:t>
            </a:r>
            <a:r>
              <a:rPr lang="en-GB" sz="1600" b="1" dirty="0">
                <a:solidFill>
                  <a:schemeClr val="dk1"/>
                </a:solidFill>
              </a:rPr>
              <a:t>B</a:t>
            </a:r>
            <a:endParaRPr sz="1600" b="0" i="0" u="none" strike="noStrike" cap="none" dirty="0">
              <a:solidFill>
                <a:schemeClr val="dk1"/>
              </a:solidFill>
              <a:latin typeface="Arial"/>
              <a:ea typeface="Arial"/>
              <a:cs typeface="Arial"/>
              <a:sym typeface="Arial"/>
            </a:endParaRPr>
          </a:p>
        </p:txBody>
      </p:sp>
      <p:sp>
        <p:nvSpPr>
          <p:cNvPr id="2" name="Google Shape;349;p45">
            <a:extLst>
              <a:ext uri="{FF2B5EF4-FFF2-40B4-BE49-F238E27FC236}">
                <a16:creationId xmlns:a16="http://schemas.microsoft.com/office/drawing/2014/main" id="{A6AE5599-C4FC-B498-2572-B8BD4DA38309}"/>
              </a:ext>
            </a:extLst>
          </p:cNvPr>
          <p:cNvSpPr txBox="1"/>
          <p:nvPr/>
        </p:nvSpPr>
        <p:spPr>
          <a:xfrm>
            <a:off x="327600" y="1102725"/>
            <a:ext cx="7384200" cy="297245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r>
              <a:rPr lang="en-GB" b="1" dirty="0">
                <a:highlight>
                  <a:srgbClr val="F3FAFD"/>
                </a:highlight>
              </a:rPr>
              <a:t>Statement:</a:t>
            </a:r>
            <a:endParaRPr b="1" dirty="0">
              <a:highlight>
                <a:srgbClr val="F3FAFD"/>
              </a:highlight>
            </a:endParaRPr>
          </a:p>
          <a:p>
            <a:pPr marL="0" lvl="0" indent="0" algn="l" rtl="0">
              <a:spcBef>
                <a:spcPts val="800"/>
              </a:spcBef>
              <a:spcAft>
                <a:spcPts val="0"/>
              </a:spcAft>
              <a:buNone/>
            </a:pPr>
            <a:r>
              <a:rPr lang="en-GB" dirty="0">
                <a:highlight>
                  <a:srgbClr val="F3FAFD"/>
                </a:highlight>
              </a:rPr>
              <a:t>Should internet shopping be encouraged?</a:t>
            </a:r>
            <a:endParaRPr dirty="0">
              <a:highlight>
                <a:srgbClr val="F3FAFD"/>
              </a:highlight>
            </a:endParaRPr>
          </a:p>
          <a:p>
            <a:pPr marL="0" lvl="0" indent="0" algn="l" rtl="0">
              <a:lnSpc>
                <a:spcPct val="115000"/>
              </a:lnSpc>
              <a:spcBef>
                <a:spcPts val="800"/>
              </a:spcBef>
              <a:spcAft>
                <a:spcPts val="0"/>
              </a:spcAft>
              <a:buNone/>
            </a:pPr>
            <a:r>
              <a:rPr lang="en-GB" b="1" dirty="0"/>
              <a:t>Inference:</a:t>
            </a:r>
            <a:endParaRPr b="1" dirty="0"/>
          </a:p>
          <a:p>
            <a:pPr marL="0" lvl="0" indent="0" algn="l" rtl="0">
              <a:lnSpc>
                <a:spcPct val="115000"/>
              </a:lnSpc>
              <a:spcBef>
                <a:spcPts val="0"/>
              </a:spcBef>
              <a:spcAft>
                <a:spcPts val="0"/>
              </a:spcAft>
              <a:buNone/>
            </a:pPr>
            <a:r>
              <a:rPr lang="en-GB" dirty="0"/>
              <a:t>I. No, the regular markets will be affected badly.</a:t>
            </a:r>
            <a:endParaRPr dirty="0"/>
          </a:p>
          <a:p>
            <a:pPr marL="0" lvl="0" indent="0" algn="l" rtl="0">
              <a:lnSpc>
                <a:spcPct val="115000"/>
              </a:lnSpc>
              <a:spcBef>
                <a:spcPts val="0"/>
              </a:spcBef>
              <a:spcAft>
                <a:spcPts val="0"/>
              </a:spcAft>
              <a:buNone/>
            </a:pPr>
            <a:r>
              <a:rPr lang="en-GB" dirty="0"/>
              <a:t>II. Yes, it provides wider range of products, providing a wider range of choice.</a:t>
            </a:r>
            <a:endParaRPr dirty="0"/>
          </a:p>
          <a:p>
            <a:pPr marL="457200" lvl="0" indent="-317500" algn="l" rtl="0">
              <a:lnSpc>
                <a:spcPct val="115000"/>
              </a:lnSpc>
              <a:spcBef>
                <a:spcPts val="1100"/>
              </a:spcBef>
              <a:spcAft>
                <a:spcPts val="0"/>
              </a:spcAft>
              <a:buSzPts val="1400"/>
              <a:buAutoNum type="alphaUcPeriod"/>
            </a:pPr>
            <a:r>
              <a:rPr lang="en-GB" dirty="0"/>
              <a:t>if only argument I is strong.</a:t>
            </a:r>
            <a:endParaRPr dirty="0"/>
          </a:p>
          <a:p>
            <a:pPr marL="457200" lvl="0" indent="-317500" algn="l" rtl="0">
              <a:lnSpc>
                <a:spcPct val="115000"/>
              </a:lnSpc>
              <a:spcBef>
                <a:spcPts val="0"/>
              </a:spcBef>
              <a:spcAft>
                <a:spcPts val="0"/>
              </a:spcAft>
              <a:buSzPts val="1400"/>
              <a:buAutoNum type="alphaUcPeriod"/>
            </a:pPr>
            <a:r>
              <a:rPr lang="en-GB" dirty="0"/>
              <a:t>if only argument II is strong.</a:t>
            </a:r>
            <a:endParaRPr dirty="0"/>
          </a:p>
          <a:p>
            <a:pPr marL="457200" lvl="0" indent="-317500" algn="l" rtl="0">
              <a:lnSpc>
                <a:spcPct val="115000"/>
              </a:lnSpc>
              <a:spcBef>
                <a:spcPts val="0"/>
              </a:spcBef>
              <a:spcAft>
                <a:spcPts val="0"/>
              </a:spcAft>
              <a:buSzPts val="1400"/>
              <a:buAutoNum type="alphaUcPeriod"/>
            </a:pPr>
            <a:r>
              <a:rPr lang="en-GB" dirty="0"/>
              <a:t>if either I or II is strong.</a:t>
            </a:r>
            <a:endParaRPr dirty="0"/>
          </a:p>
          <a:p>
            <a:pPr marL="457200" lvl="0" indent="-317500" algn="l" rtl="0">
              <a:lnSpc>
                <a:spcPct val="115000"/>
              </a:lnSpc>
              <a:spcBef>
                <a:spcPts val="0"/>
              </a:spcBef>
              <a:spcAft>
                <a:spcPts val="0"/>
              </a:spcAft>
              <a:buSzPts val="1400"/>
              <a:buAutoNum type="alphaUcPeriod"/>
            </a:pPr>
            <a:r>
              <a:rPr lang="en-GB" dirty="0"/>
              <a:t>if neither I nor II is strong.</a:t>
            </a:r>
            <a:endParaRPr dirty="0"/>
          </a:p>
          <a:p>
            <a:pPr marL="457200" lvl="0" indent="-317500" algn="l" rtl="0">
              <a:lnSpc>
                <a:spcPct val="115000"/>
              </a:lnSpc>
              <a:spcBef>
                <a:spcPts val="0"/>
              </a:spcBef>
              <a:spcAft>
                <a:spcPts val="0"/>
              </a:spcAft>
              <a:buSzPts val="1400"/>
              <a:buAutoNum type="alphaUcPeriod"/>
            </a:pPr>
            <a:r>
              <a:rPr lang="en-GB" dirty="0"/>
              <a:t>if both I and II are strong</a:t>
            </a:r>
            <a:endParaRPr dirty="0"/>
          </a:p>
          <a:p>
            <a:pPr marL="0" lvl="0" indent="0" algn="l" rtl="0">
              <a:spcBef>
                <a:spcPts val="1100"/>
              </a:spcBef>
              <a:spcAft>
                <a:spcPts val="8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2"/>
                                        </p:tgtEl>
                                        <p:attrNameLst>
                                          <p:attrName>style.visibility</p:attrName>
                                        </p:attrNameLst>
                                      </p:cBhvr>
                                      <p:to>
                                        <p:strVal val="visible"/>
                                      </p:to>
                                    </p:set>
                                    <p:animEffect transition="in" filter="fade">
                                      <p:cBhvr>
                                        <p:cTn id="7" dur="1000"/>
                                        <p:tgtEl>
                                          <p:spTgt spid="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396"/>
        <p:cNvGrpSpPr/>
        <p:nvPr/>
      </p:nvGrpSpPr>
      <p:grpSpPr>
        <a:xfrm>
          <a:off x="0" y="0"/>
          <a:ext cx="0" cy="0"/>
          <a:chOff x="0" y="0"/>
          <a:chExt cx="0" cy="0"/>
        </a:xfrm>
      </p:grpSpPr>
      <p:sp>
        <p:nvSpPr>
          <p:cNvPr id="397" name="Google Shape;397;g15dab58096a_0_508"/>
          <p:cNvSpPr txBox="1"/>
          <p:nvPr/>
        </p:nvSpPr>
        <p:spPr>
          <a:xfrm>
            <a:off x="342900" y="1009649"/>
            <a:ext cx="84723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a:solidFill>
                <a:schemeClr val="dk1"/>
              </a:solidFill>
              <a:highlight>
                <a:schemeClr val="lt1"/>
              </a:highlight>
            </a:endParaRPr>
          </a:p>
        </p:txBody>
      </p:sp>
      <p:pic>
        <p:nvPicPr>
          <p:cNvPr id="398" name="Google Shape;398;g15dab58096a_0_508"/>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399" name="Google Shape;399;g15dab58096a_0_508"/>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400" name="Google Shape;400;g15dab58096a_0_508"/>
          <p:cNvSpPr/>
          <p:nvPr/>
        </p:nvSpPr>
        <p:spPr>
          <a:xfrm>
            <a:off x="3247950" y="270400"/>
            <a:ext cx="2832600" cy="4494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rgbClr val="FFFFFF"/>
                </a:solidFill>
              </a:rPr>
              <a:t>Explanation: Q12</a:t>
            </a:r>
            <a:endParaRPr sz="2000" b="1">
              <a:solidFill>
                <a:srgbClr val="FFFFFF"/>
              </a:solidFill>
            </a:endParaRPr>
          </a:p>
        </p:txBody>
      </p:sp>
      <p:sp>
        <p:nvSpPr>
          <p:cNvPr id="2" name="Google Shape;359;p46">
            <a:extLst>
              <a:ext uri="{FF2B5EF4-FFF2-40B4-BE49-F238E27FC236}">
                <a16:creationId xmlns:a16="http://schemas.microsoft.com/office/drawing/2014/main" id="{85A84286-8D6C-B60C-12F9-A1FE4FDE113E}"/>
              </a:ext>
            </a:extLst>
          </p:cNvPr>
          <p:cNvSpPr txBox="1"/>
          <p:nvPr/>
        </p:nvSpPr>
        <p:spPr>
          <a:xfrm>
            <a:off x="327600" y="1102725"/>
            <a:ext cx="7384200" cy="297245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101600" marR="101600" lvl="0" indent="0" algn="l" rtl="0">
              <a:lnSpc>
                <a:spcPct val="163636"/>
              </a:lnSpc>
              <a:spcBef>
                <a:spcPts val="0"/>
              </a:spcBef>
              <a:spcAft>
                <a:spcPts val="0"/>
              </a:spcAft>
              <a:buClr>
                <a:schemeClr val="dk1"/>
              </a:buClr>
              <a:buSzPts val="1100"/>
              <a:buFont typeface="Arial"/>
              <a:buNone/>
            </a:pPr>
            <a:r>
              <a:rPr lang="en-GB" dirty="0">
                <a:solidFill>
                  <a:srgbClr val="333333"/>
                </a:solidFill>
              </a:rPr>
              <a:t>If the new market is going to hamper the regular market then the regular market should over come this by innovative methods, but we cannot discourage the new markets. So, I is not strong. II is based on positive result and desirable. Hence II is strong.</a:t>
            </a:r>
            <a:endParaRPr dirty="0">
              <a:solidFill>
                <a:srgbClr val="333333"/>
              </a:solidFill>
            </a:endParaRPr>
          </a:p>
          <a:p>
            <a:pPr marL="0" lvl="0" indent="0" algn="l" rtl="0">
              <a:lnSpc>
                <a:spcPct val="115000"/>
              </a:lnSpc>
              <a:spcBef>
                <a:spcPts val="0"/>
              </a:spcBef>
              <a:spcAft>
                <a:spcPts val="0"/>
              </a:spcAft>
              <a:buClr>
                <a:schemeClr val="dk1"/>
              </a:buClr>
              <a:buSzPts val="1100"/>
              <a:buFont typeface="Arial"/>
              <a:buNone/>
            </a:pPr>
            <a:r>
              <a:rPr lang="en-GB" dirty="0">
                <a:solidFill>
                  <a:srgbClr val="333333"/>
                </a:solidFill>
              </a:rPr>
              <a:t>Only II is strong.</a:t>
            </a:r>
            <a:endParaRPr dirty="0">
              <a:solidFill>
                <a:srgbClr val="333333"/>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pic>
        <p:nvPicPr>
          <p:cNvPr id="407" name="Google Shape;407;g15dab58096a_0_516"/>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408" name="Google Shape;408;g15dab58096a_0_516"/>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409" name="Google Shape;409;g15dab58096a_0_516"/>
          <p:cNvSpPr/>
          <p:nvPr/>
        </p:nvSpPr>
        <p:spPr>
          <a:xfrm>
            <a:off x="3247950" y="270400"/>
            <a:ext cx="2648100" cy="4494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a:solidFill>
                  <a:srgbClr val="FFFFFF"/>
                </a:solidFill>
                <a:latin typeface="Arial"/>
                <a:ea typeface="Arial"/>
                <a:cs typeface="Arial"/>
                <a:sym typeface="Arial"/>
              </a:rPr>
              <a:t>Question: Q13</a:t>
            </a:r>
            <a:endParaRPr sz="2000" b="1" i="0" u="none" strike="noStrike" cap="none">
              <a:solidFill>
                <a:srgbClr val="FFFFFF"/>
              </a:solidFill>
              <a:latin typeface="Arial"/>
              <a:ea typeface="Arial"/>
              <a:cs typeface="Arial"/>
              <a:sym typeface="Arial"/>
            </a:endParaRPr>
          </a:p>
        </p:txBody>
      </p:sp>
      <p:sp>
        <p:nvSpPr>
          <p:cNvPr id="410" name="Google Shape;410;g15dab58096a_0_516"/>
          <p:cNvSpPr txBox="1"/>
          <p:nvPr/>
        </p:nvSpPr>
        <p:spPr>
          <a:xfrm>
            <a:off x="7189450" y="43243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dirty="0">
                <a:solidFill>
                  <a:schemeClr val="dk1"/>
                </a:solidFill>
                <a:latin typeface="Arial"/>
                <a:ea typeface="Arial"/>
                <a:cs typeface="Arial"/>
                <a:sym typeface="Arial"/>
              </a:rPr>
              <a:t>Answer : </a:t>
            </a:r>
            <a:r>
              <a:rPr lang="en-GB" sz="1600" b="1" dirty="0">
                <a:solidFill>
                  <a:schemeClr val="dk1"/>
                </a:solidFill>
              </a:rPr>
              <a:t>A</a:t>
            </a:r>
            <a:endParaRPr sz="1600" b="0" i="0" u="none" strike="noStrike" cap="none" dirty="0">
              <a:solidFill>
                <a:schemeClr val="dk1"/>
              </a:solidFill>
              <a:latin typeface="Arial"/>
              <a:ea typeface="Arial"/>
              <a:cs typeface="Arial"/>
              <a:sym typeface="Arial"/>
            </a:endParaRPr>
          </a:p>
        </p:txBody>
      </p:sp>
      <p:sp>
        <p:nvSpPr>
          <p:cNvPr id="2" name="Google Shape;368;p47">
            <a:extLst>
              <a:ext uri="{FF2B5EF4-FFF2-40B4-BE49-F238E27FC236}">
                <a16:creationId xmlns:a16="http://schemas.microsoft.com/office/drawing/2014/main" id="{5858549B-B9A8-4004-7F9C-F37FFAD11543}"/>
              </a:ext>
            </a:extLst>
          </p:cNvPr>
          <p:cNvSpPr txBox="1"/>
          <p:nvPr/>
        </p:nvSpPr>
        <p:spPr>
          <a:xfrm>
            <a:off x="327600" y="1102725"/>
            <a:ext cx="7384200" cy="297245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GB" b="1" dirty="0">
                <a:solidFill>
                  <a:srgbClr val="333333"/>
                </a:solidFill>
                <a:highlight>
                  <a:srgbClr val="F3FAFD"/>
                </a:highlight>
              </a:rPr>
              <a:t>Statement:</a:t>
            </a:r>
            <a:endParaRPr b="1" dirty="0">
              <a:solidFill>
                <a:srgbClr val="333333"/>
              </a:solidFill>
              <a:highlight>
                <a:srgbClr val="F3FAFD"/>
              </a:highlight>
            </a:endParaRPr>
          </a:p>
          <a:p>
            <a:pPr marL="0" lvl="0" indent="0" algn="l" rtl="0">
              <a:lnSpc>
                <a:spcPct val="115000"/>
              </a:lnSpc>
              <a:spcBef>
                <a:spcPts val="800"/>
              </a:spcBef>
              <a:spcAft>
                <a:spcPts val="0"/>
              </a:spcAft>
              <a:buClr>
                <a:schemeClr val="dk1"/>
              </a:buClr>
              <a:buSzPts val="1100"/>
              <a:buFont typeface="Arial"/>
              <a:buNone/>
            </a:pPr>
            <a:r>
              <a:rPr lang="en-GB" dirty="0">
                <a:solidFill>
                  <a:srgbClr val="333333"/>
                </a:solidFill>
              </a:rPr>
              <a:t>Should government improve drainage system in the city?</a:t>
            </a:r>
            <a:endParaRPr dirty="0">
              <a:solidFill>
                <a:srgbClr val="333333"/>
              </a:solidFill>
            </a:endParaRPr>
          </a:p>
          <a:p>
            <a:pPr marL="0" lvl="0" indent="0" algn="l" rtl="0">
              <a:lnSpc>
                <a:spcPct val="115000"/>
              </a:lnSpc>
              <a:spcBef>
                <a:spcPts val="0"/>
              </a:spcBef>
              <a:spcAft>
                <a:spcPts val="0"/>
              </a:spcAft>
              <a:buClr>
                <a:schemeClr val="dk1"/>
              </a:buClr>
              <a:buSzPts val="1100"/>
              <a:buFont typeface="Arial"/>
              <a:buNone/>
            </a:pPr>
            <a:r>
              <a:rPr lang="en-GB" b="1" dirty="0">
                <a:solidFill>
                  <a:srgbClr val="333333"/>
                </a:solidFill>
              </a:rPr>
              <a:t>Inference</a:t>
            </a:r>
            <a:r>
              <a:rPr lang="en-GB" dirty="0">
                <a:solidFill>
                  <a:srgbClr val="333333"/>
                </a:solidFill>
              </a:rPr>
              <a:t>:</a:t>
            </a:r>
            <a:endParaRPr dirty="0">
              <a:solidFill>
                <a:srgbClr val="333333"/>
              </a:solidFill>
            </a:endParaRPr>
          </a:p>
          <a:p>
            <a:pPr marL="0" lvl="0" indent="0" algn="l" rtl="0">
              <a:lnSpc>
                <a:spcPct val="115000"/>
              </a:lnSpc>
              <a:spcBef>
                <a:spcPts val="0"/>
              </a:spcBef>
              <a:spcAft>
                <a:spcPts val="0"/>
              </a:spcAft>
              <a:buClr>
                <a:schemeClr val="dk1"/>
              </a:buClr>
              <a:buSzPts val="1100"/>
              <a:buFont typeface="Arial"/>
              <a:buNone/>
            </a:pPr>
            <a:r>
              <a:rPr lang="en-GB" dirty="0">
                <a:solidFill>
                  <a:srgbClr val="333333"/>
                </a:solidFill>
              </a:rPr>
              <a:t>I. Yes, the existing drainage system was built to eater to 500 households while the number of households increased to 1000.</a:t>
            </a:r>
            <a:endParaRPr dirty="0">
              <a:solidFill>
                <a:srgbClr val="333333"/>
              </a:solidFill>
            </a:endParaRPr>
          </a:p>
          <a:p>
            <a:pPr marL="0" lvl="0" indent="0" algn="l" rtl="0">
              <a:lnSpc>
                <a:spcPct val="115000"/>
              </a:lnSpc>
              <a:spcBef>
                <a:spcPts val="0"/>
              </a:spcBef>
              <a:spcAft>
                <a:spcPts val="0"/>
              </a:spcAft>
              <a:buClr>
                <a:schemeClr val="dk1"/>
              </a:buClr>
              <a:buSzPts val="1100"/>
              <a:buFont typeface="Arial"/>
              <a:buNone/>
            </a:pPr>
            <a:r>
              <a:rPr lang="en-GB" dirty="0">
                <a:solidFill>
                  <a:srgbClr val="333333"/>
                </a:solidFill>
              </a:rPr>
              <a:t>II. No, there is no improvement in the infrastructure in the city.</a:t>
            </a:r>
            <a:endParaRPr dirty="0">
              <a:solidFill>
                <a:srgbClr val="333333"/>
              </a:solidFill>
            </a:endParaRPr>
          </a:p>
          <a:p>
            <a:pPr marL="647700" lvl="0" indent="-317500" algn="l" rtl="0">
              <a:lnSpc>
                <a:spcPct val="115000"/>
              </a:lnSpc>
              <a:spcBef>
                <a:spcPts val="1100"/>
              </a:spcBef>
              <a:spcAft>
                <a:spcPts val="0"/>
              </a:spcAft>
              <a:buClr>
                <a:srgbClr val="000000"/>
              </a:buClr>
              <a:buSzPts val="1400"/>
              <a:buAutoNum type="alphaUcPeriod"/>
            </a:pPr>
            <a:r>
              <a:rPr lang="en-GB" dirty="0"/>
              <a:t>if only argument I is strong.</a:t>
            </a:r>
            <a:endParaRPr dirty="0"/>
          </a:p>
          <a:p>
            <a:pPr marL="647700" lvl="0" indent="-317500" algn="l" rtl="0">
              <a:lnSpc>
                <a:spcPct val="115000"/>
              </a:lnSpc>
              <a:spcBef>
                <a:spcPts val="0"/>
              </a:spcBef>
              <a:spcAft>
                <a:spcPts val="0"/>
              </a:spcAft>
              <a:buClr>
                <a:srgbClr val="000000"/>
              </a:buClr>
              <a:buSzPts val="1400"/>
              <a:buAutoNum type="alphaUcPeriod"/>
            </a:pPr>
            <a:r>
              <a:rPr lang="en-GB" dirty="0"/>
              <a:t>if only argument II is strong.</a:t>
            </a:r>
            <a:endParaRPr dirty="0"/>
          </a:p>
          <a:p>
            <a:pPr marL="647700" lvl="0" indent="-317500" algn="l" rtl="0">
              <a:lnSpc>
                <a:spcPct val="115000"/>
              </a:lnSpc>
              <a:spcBef>
                <a:spcPts val="0"/>
              </a:spcBef>
              <a:spcAft>
                <a:spcPts val="0"/>
              </a:spcAft>
              <a:buClr>
                <a:srgbClr val="000000"/>
              </a:buClr>
              <a:buSzPts val="1400"/>
              <a:buAutoNum type="alphaUcPeriod"/>
            </a:pPr>
            <a:r>
              <a:rPr lang="en-GB" dirty="0"/>
              <a:t>if either I or II is strong.</a:t>
            </a:r>
            <a:endParaRPr dirty="0"/>
          </a:p>
          <a:p>
            <a:pPr marL="647700" lvl="0" indent="-317500" algn="l" rtl="0">
              <a:lnSpc>
                <a:spcPct val="115000"/>
              </a:lnSpc>
              <a:spcBef>
                <a:spcPts val="0"/>
              </a:spcBef>
              <a:spcAft>
                <a:spcPts val="0"/>
              </a:spcAft>
              <a:buClr>
                <a:srgbClr val="000000"/>
              </a:buClr>
              <a:buSzPts val="1400"/>
              <a:buAutoNum type="alphaUcPeriod"/>
            </a:pPr>
            <a:r>
              <a:rPr lang="en-GB" dirty="0"/>
              <a:t>if neither I nor II is strong.</a:t>
            </a:r>
            <a:endParaRPr dirty="0"/>
          </a:p>
          <a:p>
            <a:pPr marL="647700" lvl="0" indent="-317500" algn="l" rtl="0">
              <a:lnSpc>
                <a:spcPct val="115000"/>
              </a:lnSpc>
              <a:spcBef>
                <a:spcPts val="0"/>
              </a:spcBef>
              <a:spcAft>
                <a:spcPts val="0"/>
              </a:spcAft>
              <a:buClr>
                <a:srgbClr val="000000"/>
              </a:buClr>
              <a:buSzPts val="1400"/>
              <a:buAutoNum type="alphaUcPeriod"/>
            </a:pPr>
            <a:r>
              <a:rPr lang="en-GB" dirty="0"/>
              <a:t>if both I and II are strong.</a:t>
            </a:r>
            <a:endParaRPr dirty="0"/>
          </a:p>
          <a:p>
            <a:pPr marL="0" lvl="0" indent="0" algn="l" rtl="0">
              <a:spcBef>
                <a:spcPts val="1100"/>
              </a:spcBef>
              <a:spcAft>
                <a:spcPts val="8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fade">
                                      <p:cBhvr>
                                        <p:cTn id="7" dur="1000"/>
                                        <p:tgtEl>
                                          <p:spTgt spid="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414"/>
        <p:cNvGrpSpPr/>
        <p:nvPr/>
      </p:nvGrpSpPr>
      <p:grpSpPr>
        <a:xfrm>
          <a:off x="0" y="0"/>
          <a:ext cx="0" cy="0"/>
          <a:chOff x="0" y="0"/>
          <a:chExt cx="0" cy="0"/>
        </a:xfrm>
      </p:grpSpPr>
      <p:sp>
        <p:nvSpPr>
          <p:cNvPr id="415" name="Google Shape;415;g15dab58096a_0_524"/>
          <p:cNvSpPr txBox="1"/>
          <p:nvPr/>
        </p:nvSpPr>
        <p:spPr>
          <a:xfrm>
            <a:off x="342900" y="1009649"/>
            <a:ext cx="84723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a:solidFill>
                <a:schemeClr val="dk1"/>
              </a:solidFill>
              <a:highlight>
                <a:schemeClr val="lt1"/>
              </a:highlight>
            </a:endParaRPr>
          </a:p>
        </p:txBody>
      </p:sp>
      <p:pic>
        <p:nvPicPr>
          <p:cNvPr id="416" name="Google Shape;416;g15dab58096a_0_524"/>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417" name="Google Shape;417;g15dab58096a_0_524"/>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418" name="Google Shape;418;g15dab58096a_0_524"/>
          <p:cNvSpPr/>
          <p:nvPr/>
        </p:nvSpPr>
        <p:spPr>
          <a:xfrm>
            <a:off x="3247950" y="270400"/>
            <a:ext cx="2832600" cy="4494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rgbClr val="FFFFFF"/>
                </a:solidFill>
              </a:rPr>
              <a:t>Explanation: Q13</a:t>
            </a:r>
            <a:endParaRPr sz="2000" b="1">
              <a:solidFill>
                <a:srgbClr val="FFFFFF"/>
              </a:solidFill>
            </a:endParaRPr>
          </a:p>
        </p:txBody>
      </p:sp>
      <p:sp>
        <p:nvSpPr>
          <p:cNvPr id="2" name="Google Shape;378;p48">
            <a:extLst>
              <a:ext uri="{FF2B5EF4-FFF2-40B4-BE49-F238E27FC236}">
                <a16:creationId xmlns:a16="http://schemas.microsoft.com/office/drawing/2014/main" id="{079EFA6E-1EF4-9562-B854-C26EF6A9D3AC}"/>
              </a:ext>
            </a:extLst>
          </p:cNvPr>
          <p:cNvSpPr txBox="1"/>
          <p:nvPr/>
        </p:nvSpPr>
        <p:spPr>
          <a:xfrm>
            <a:off x="327600" y="930575"/>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101600" marR="101600" lvl="0" indent="0" algn="l" rtl="0">
              <a:lnSpc>
                <a:spcPct val="163636"/>
              </a:lnSpc>
              <a:spcBef>
                <a:spcPts val="0"/>
              </a:spcBef>
              <a:spcAft>
                <a:spcPts val="0"/>
              </a:spcAft>
              <a:buClr>
                <a:schemeClr val="dk1"/>
              </a:buClr>
              <a:buSzPts val="1100"/>
              <a:buFont typeface="Arial"/>
              <a:buNone/>
            </a:pPr>
            <a:r>
              <a:rPr lang="en-GB" dirty="0">
                <a:solidFill>
                  <a:srgbClr val="333333"/>
                </a:solidFill>
              </a:rPr>
              <a:t>I is strong because it states that the existing drainage system will not be sufficient to cater to demand.</a:t>
            </a:r>
            <a:endParaRPr dirty="0">
              <a:solidFill>
                <a:srgbClr val="333333"/>
              </a:solidFill>
            </a:endParaRPr>
          </a:p>
          <a:p>
            <a:pPr marL="0" lvl="0" indent="0" algn="l" rtl="0">
              <a:lnSpc>
                <a:spcPct val="115000"/>
              </a:lnSpc>
              <a:spcBef>
                <a:spcPts val="0"/>
              </a:spcBef>
              <a:spcAft>
                <a:spcPts val="0"/>
              </a:spcAft>
              <a:buClr>
                <a:schemeClr val="dk1"/>
              </a:buClr>
              <a:buSzPts val="1100"/>
              <a:buFont typeface="Arial"/>
              <a:buNone/>
            </a:pPr>
            <a:r>
              <a:rPr lang="en-GB" dirty="0">
                <a:solidFill>
                  <a:srgbClr val="333333"/>
                </a:solidFill>
              </a:rPr>
              <a:t>II is irrelevant as it is referring to the infrastructure of the city.</a:t>
            </a:r>
            <a:endParaRPr dirty="0">
              <a:solidFill>
                <a:srgbClr val="333333"/>
              </a:solidFill>
            </a:endParaRPr>
          </a:p>
          <a:p>
            <a:pPr marL="0" lvl="0" indent="0" algn="l" rtl="0">
              <a:lnSpc>
                <a:spcPct val="115000"/>
              </a:lnSpc>
              <a:spcBef>
                <a:spcPts val="0"/>
              </a:spcBef>
              <a:spcAft>
                <a:spcPts val="0"/>
              </a:spcAft>
              <a:buClr>
                <a:schemeClr val="dk1"/>
              </a:buClr>
              <a:buSzPts val="1100"/>
              <a:buFont typeface="Arial"/>
              <a:buNone/>
            </a:pPr>
            <a:r>
              <a:rPr lang="en-GB" dirty="0">
                <a:solidFill>
                  <a:srgbClr val="333333"/>
                </a:solidFill>
              </a:rPr>
              <a:t>Only I is strong.</a:t>
            </a:r>
            <a:endParaRPr dirty="0">
              <a:solidFill>
                <a:srgbClr val="333333"/>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pic>
        <p:nvPicPr>
          <p:cNvPr id="425" name="Google Shape;425;g15dab58096a_0_532"/>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426" name="Google Shape;426;g15dab58096a_0_532"/>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427" name="Google Shape;427;g15dab58096a_0_532"/>
          <p:cNvSpPr/>
          <p:nvPr/>
        </p:nvSpPr>
        <p:spPr>
          <a:xfrm>
            <a:off x="3247950" y="270400"/>
            <a:ext cx="2648100" cy="4494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a:solidFill>
                  <a:srgbClr val="FFFFFF"/>
                </a:solidFill>
                <a:latin typeface="Arial"/>
                <a:ea typeface="Arial"/>
                <a:cs typeface="Arial"/>
                <a:sym typeface="Arial"/>
              </a:rPr>
              <a:t>Question: Q14</a:t>
            </a:r>
            <a:endParaRPr sz="2000" b="1" i="0" u="none" strike="noStrike" cap="none">
              <a:solidFill>
                <a:srgbClr val="FFFFFF"/>
              </a:solidFill>
              <a:latin typeface="Arial"/>
              <a:ea typeface="Arial"/>
              <a:cs typeface="Arial"/>
              <a:sym typeface="Arial"/>
            </a:endParaRPr>
          </a:p>
        </p:txBody>
      </p:sp>
      <p:sp>
        <p:nvSpPr>
          <p:cNvPr id="428" name="Google Shape;428;g15dab58096a_0_532"/>
          <p:cNvSpPr txBox="1"/>
          <p:nvPr/>
        </p:nvSpPr>
        <p:spPr>
          <a:xfrm>
            <a:off x="7189450" y="43243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a:solidFill>
                  <a:schemeClr val="dk1"/>
                </a:solidFill>
                <a:latin typeface="Arial"/>
                <a:ea typeface="Arial"/>
                <a:cs typeface="Arial"/>
                <a:sym typeface="Arial"/>
              </a:rPr>
              <a:t>Answer : </a:t>
            </a:r>
            <a:r>
              <a:rPr lang="en-GB" sz="1600" b="1">
                <a:solidFill>
                  <a:schemeClr val="dk1"/>
                </a:solidFill>
              </a:rPr>
              <a:t>D</a:t>
            </a:r>
            <a:endParaRPr sz="1600" b="0" i="0" u="none" strike="noStrike" cap="none">
              <a:solidFill>
                <a:schemeClr val="dk1"/>
              </a:solidFill>
              <a:latin typeface="Arial"/>
              <a:ea typeface="Arial"/>
              <a:cs typeface="Arial"/>
              <a:sym typeface="Arial"/>
            </a:endParaRPr>
          </a:p>
        </p:txBody>
      </p:sp>
      <p:sp>
        <p:nvSpPr>
          <p:cNvPr id="2" name="Google Shape;387;p49">
            <a:extLst>
              <a:ext uri="{FF2B5EF4-FFF2-40B4-BE49-F238E27FC236}">
                <a16:creationId xmlns:a16="http://schemas.microsoft.com/office/drawing/2014/main" id="{5A7C751F-145C-59FA-EBAE-F28839242DC0}"/>
              </a:ext>
            </a:extLst>
          </p:cNvPr>
          <p:cNvSpPr txBox="1"/>
          <p:nvPr/>
        </p:nvSpPr>
        <p:spPr>
          <a:xfrm>
            <a:off x="327600" y="1102725"/>
            <a:ext cx="7384200" cy="297245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r>
              <a:rPr lang="en-GB" b="1" dirty="0">
                <a:highlight>
                  <a:srgbClr val="F3FAFD"/>
                </a:highlight>
              </a:rPr>
              <a:t>Statement:</a:t>
            </a:r>
            <a:endParaRPr b="1" dirty="0">
              <a:highlight>
                <a:srgbClr val="F3FAFD"/>
              </a:highlight>
            </a:endParaRPr>
          </a:p>
          <a:p>
            <a:pPr marL="0" lvl="0" indent="0" algn="l" rtl="0">
              <a:lnSpc>
                <a:spcPct val="115000"/>
              </a:lnSpc>
              <a:spcBef>
                <a:spcPts val="0"/>
              </a:spcBef>
              <a:spcAft>
                <a:spcPts val="0"/>
              </a:spcAft>
              <a:buNone/>
            </a:pPr>
            <a:r>
              <a:rPr lang="en-GB" dirty="0"/>
              <a:t>Should there be a dress code for the employees in the office?</a:t>
            </a:r>
            <a:endParaRPr dirty="0"/>
          </a:p>
          <a:p>
            <a:pPr marL="0" lvl="0" indent="0" algn="l" rtl="0">
              <a:lnSpc>
                <a:spcPct val="115000"/>
              </a:lnSpc>
              <a:spcBef>
                <a:spcPts val="0"/>
              </a:spcBef>
              <a:spcAft>
                <a:spcPts val="0"/>
              </a:spcAft>
              <a:buNone/>
            </a:pPr>
            <a:r>
              <a:rPr lang="en-GB" b="1" dirty="0"/>
              <a:t>Inference:</a:t>
            </a:r>
            <a:endParaRPr b="1" dirty="0"/>
          </a:p>
          <a:p>
            <a:pPr marL="0" lvl="0" indent="0" algn="l" rtl="0">
              <a:lnSpc>
                <a:spcPct val="115000"/>
              </a:lnSpc>
              <a:spcBef>
                <a:spcPts val="0"/>
              </a:spcBef>
              <a:spcAft>
                <a:spcPts val="0"/>
              </a:spcAft>
              <a:buNone/>
            </a:pPr>
            <a:r>
              <a:rPr lang="en-GB" dirty="0"/>
              <a:t>I. Yes, why not?</a:t>
            </a:r>
            <a:endParaRPr dirty="0"/>
          </a:p>
          <a:p>
            <a:pPr marL="0" lvl="0" indent="0" algn="l" rtl="0">
              <a:lnSpc>
                <a:spcPct val="115000"/>
              </a:lnSpc>
              <a:spcBef>
                <a:spcPts val="0"/>
              </a:spcBef>
              <a:spcAft>
                <a:spcPts val="0"/>
              </a:spcAft>
              <a:buNone/>
            </a:pPr>
            <a:r>
              <a:rPr lang="en-GB" dirty="0"/>
              <a:t>II. No,  dress code makes life monotonous.</a:t>
            </a:r>
            <a:endParaRPr dirty="0"/>
          </a:p>
          <a:p>
            <a:pPr marL="457200" lvl="0" indent="-317500" algn="l" rtl="0">
              <a:lnSpc>
                <a:spcPct val="115000"/>
              </a:lnSpc>
              <a:spcBef>
                <a:spcPts val="1100"/>
              </a:spcBef>
              <a:spcAft>
                <a:spcPts val="0"/>
              </a:spcAft>
              <a:buSzPts val="1400"/>
              <a:buAutoNum type="alphaUcPeriod"/>
            </a:pPr>
            <a:r>
              <a:rPr lang="en-GB" dirty="0"/>
              <a:t>if only argument I is strong.</a:t>
            </a:r>
            <a:endParaRPr dirty="0"/>
          </a:p>
          <a:p>
            <a:pPr marL="457200" lvl="0" indent="-317500" algn="l" rtl="0">
              <a:lnSpc>
                <a:spcPct val="115000"/>
              </a:lnSpc>
              <a:spcBef>
                <a:spcPts val="0"/>
              </a:spcBef>
              <a:spcAft>
                <a:spcPts val="0"/>
              </a:spcAft>
              <a:buSzPts val="1400"/>
              <a:buAutoNum type="alphaUcPeriod"/>
            </a:pPr>
            <a:r>
              <a:rPr lang="en-GB" dirty="0"/>
              <a:t>if only argument II is strong.</a:t>
            </a:r>
            <a:endParaRPr dirty="0"/>
          </a:p>
          <a:p>
            <a:pPr marL="457200" lvl="0" indent="-317500" algn="l" rtl="0">
              <a:lnSpc>
                <a:spcPct val="115000"/>
              </a:lnSpc>
              <a:spcBef>
                <a:spcPts val="0"/>
              </a:spcBef>
              <a:spcAft>
                <a:spcPts val="0"/>
              </a:spcAft>
              <a:buSzPts val="1400"/>
              <a:buAutoNum type="alphaUcPeriod"/>
            </a:pPr>
            <a:r>
              <a:rPr lang="en-GB" dirty="0"/>
              <a:t>if either I or II is strong.</a:t>
            </a:r>
            <a:endParaRPr dirty="0"/>
          </a:p>
          <a:p>
            <a:pPr marL="457200" lvl="0" indent="-317500" algn="l" rtl="0">
              <a:lnSpc>
                <a:spcPct val="115000"/>
              </a:lnSpc>
              <a:spcBef>
                <a:spcPts val="0"/>
              </a:spcBef>
              <a:spcAft>
                <a:spcPts val="0"/>
              </a:spcAft>
              <a:buSzPts val="1400"/>
              <a:buAutoNum type="alphaUcPeriod"/>
            </a:pPr>
            <a:r>
              <a:rPr lang="en-GB" dirty="0"/>
              <a:t>if neither I nor II is strong.</a:t>
            </a:r>
            <a:endParaRPr dirty="0"/>
          </a:p>
          <a:p>
            <a:pPr marL="457200" lvl="0" indent="-317500" algn="l" rtl="0">
              <a:lnSpc>
                <a:spcPct val="115000"/>
              </a:lnSpc>
              <a:spcBef>
                <a:spcPts val="0"/>
              </a:spcBef>
              <a:spcAft>
                <a:spcPts val="0"/>
              </a:spcAft>
              <a:buSzPts val="1400"/>
              <a:buAutoNum type="alphaUcPeriod"/>
            </a:pPr>
            <a:r>
              <a:rPr lang="en-GB" dirty="0"/>
              <a:t>if both I and II are strong</a:t>
            </a:r>
            <a:endParaRPr dirty="0"/>
          </a:p>
          <a:p>
            <a:pPr marL="0" lvl="0" indent="0" algn="l" rtl="0">
              <a:spcBef>
                <a:spcPts val="1100"/>
              </a:spcBef>
              <a:spcAft>
                <a:spcPts val="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8"/>
                                        </p:tgtEl>
                                        <p:attrNameLst>
                                          <p:attrName>style.visibility</p:attrName>
                                        </p:attrNameLst>
                                      </p:cBhvr>
                                      <p:to>
                                        <p:strVal val="visible"/>
                                      </p:to>
                                    </p:set>
                                    <p:animEffect transition="in" filter="fade">
                                      <p:cBhvr>
                                        <p:cTn id="7" dur="1000"/>
                                        <p:tgtEl>
                                          <p:spTgt spid="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432"/>
        <p:cNvGrpSpPr/>
        <p:nvPr/>
      </p:nvGrpSpPr>
      <p:grpSpPr>
        <a:xfrm>
          <a:off x="0" y="0"/>
          <a:ext cx="0" cy="0"/>
          <a:chOff x="0" y="0"/>
          <a:chExt cx="0" cy="0"/>
        </a:xfrm>
      </p:grpSpPr>
      <p:sp>
        <p:nvSpPr>
          <p:cNvPr id="433" name="Google Shape;433;g15dab58096a_0_540"/>
          <p:cNvSpPr txBox="1"/>
          <p:nvPr/>
        </p:nvSpPr>
        <p:spPr>
          <a:xfrm>
            <a:off x="342900" y="1009649"/>
            <a:ext cx="84723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a:solidFill>
                <a:schemeClr val="dk1"/>
              </a:solidFill>
              <a:highlight>
                <a:schemeClr val="lt1"/>
              </a:highlight>
            </a:endParaRPr>
          </a:p>
        </p:txBody>
      </p:sp>
      <p:pic>
        <p:nvPicPr>
          <p:cNvPr id="434" name="Google Shape;434;g15dab58096a_0_540"/>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435" name="Google Shape;435;g15dab58096a_0_540"/>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436" name="Google Shape;436;g15dab58096a_0_540"/>
          <p:cNvSpPr/>
          <p:nvPr/>
        </p:nvSpPr>
        <p:spPr>
          <a:xfrm>
            <a:off x="3247950" y="270400"/>
            <a:ext cx="2832600" cy="4494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rgbClr val="FFFFFF"/>
                </a:solidFill>
              </a:rPr>
              <a:t>Explanation: Q14</a:t>
            </a:r>
            <a:endParaRPr sz="2000" b="1">
              <a:solidFill>
                <a:srgbClr val="FFFFFF"/>
              </a:solidFill>
            </a:endParaRPr>
          </a:p>
        </p:txBody>
      </p:sp>
      <p:sp>
        <p:nvSpPr>
          <p:cNvPr id="2" name="Google Shape;397;p50">
            <a:extLst>
              <a:ext uri="{FF2B5EF4-FFF2-40B4-BE49-F238E27FC236}">
                <a16:creationId xmlns:a16="http://schemas.microsoft.com/office/drawing/2014/main" id="{73FA2F86-752C-F1C8-B6A9-6DCF52C4FE11}"/>
              </a:ext>
            </a:extLst>
          </p:cNvPr>
          <p:cNvSpPr txBox="1"/>
          <p:nvPr/>
        </p:nvSpPr>
        <p:spPr>
          <a:xfrm>
            <a:off x="327600" y="1102724"/>
            <a:ext cx="8394000" cy="3041325"/>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101600" marR="101600" lvl="0" indent="0" algn="l" rtl="0">
              <a:lnSpc>
                <a:spcPct val="163636"/>
              </a:lnSpc>
              <a:spcBef>
                <a:spcPts val="0"/>
              </a:spcBef>
              <a:spcAft>
                <a:spcPts val="0"/>
              </a:spcAft>
              <a:buClr>
                <a:schemeClr val="dk1"/>
              </a:buClr>
              <a:buSzPts val="1100"/>
              <a:buFont typeface="Arial"/>
              <a:buNone/>
            </a:pPr>
            <a:r>
              <a:rPr lang="en-GB" dirty="0">
                <a:solidFill>
                  <a:srgbClr val="333333"/>
                </a:solidFill>
              </a:rPr>
              <a:t>I is not strong as there is no argument.</a:t>
            </a:r>
            <a:endParaRPr dirty="0">
              <a:solidFill>
                <a:srgbClr val="333333"/>
              </a:solidFill>
            </a:endParaRPr>
          </a:p>
          <a:p>
            <a:pPr marL="0" lvl="0" indent="0" algn="l" rtl="0">
              <a:lnSpc>
                <a:spcPct val="115000"/>
              </a:lnSpc>
              <a:spcBef>
                <a:spcPts val="0"/>
              </a:spcBef>
              <a:spcAft>
                <a:spcPts val="0"/>
              </a:spcAft>
              <a:buClr>
                <a:schemeClr val="dk1"/>
              </a:buClr>
              <a:buSzPts val="1100"/>
              <a:buFont typeface="Arial"/>
              <a:buNone/>
            </a:pPr>
            <a:r>
              <a:rPr lang="en-GB" dirty="0">
                <a:solidFill>
                  <a:srgbClr val="333333"/>
                </a:solidFill>
              </a:rPr>
              <a:t>II is simplistic. II is not strong.</a:t>
            </a:r>
            <a:endParaRPr dirty="0">
              <a:solidFill>
                <a:srgbClr val="333333"/>
              </a:solidFill>
            </a:endParaRPr>
          </a:p>
          <a:p>
            <a:pPr marL="0" lvl="0" indent="0" algn="l" rtl="0">
              <a:lnSpc>
                <a:spcPct val="115000"/>
              </a:lnSpc>
              <a:spcBef>
                <a:spcPts val="0"/>
              </a:spcBef>
              <a:spcAft>
                <a:spcPts val="0"/>
              </a:spcAft>
              <a:buClr>
                <a:schemeClr val="dk1"/>
              </a:buClr>
              <a:buSzPts val="1100"/>
              <a:buFont typeface="Arial"/>
              <a:buNone/>
            </a:pPr>
            <a:r>
              <a:rPr lang="en-GB" dirty="0">
                <a:solidFill>
                  <a:srgbClr val="333333"/>
                </a:solidFill>
              </a:rPr>
              <a:t>Neither I nor II is strong.</a:t>
            </a:r>
            <a:endParaRPr dirty="0">
              <a:solidFill>
                <a:srgbClr val="333333"/>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g15dab58096a_0_116"/>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183" name="Google Shape;183;g15dab58096a_0_116"/>
          <p:cNvPicPr preferRelativeResize="0"/>
          <p:nvPr/>
        </p:nvPicPr>
        <p:blipFill rotWithShape="1">
          <a:blip r:embed="rId4">
            <a:alphaModFix/>
          </a:blip>
          <a:srcRect l="8630" r="8622" b="57237"/>
          <a:stretch/>
        </p:blipFill>
        <p:spPr>
          <a:xfrm rot="10800000" flipH="1">
            <a:off x="0" y="8087"/>
            <a:ext cx="3564399" cy="926125"/>
          </a:xfrm>
          <a:prstGeom prst="rect">
            <a:avLst/>
          </a:prstGeom>
          <a:noFill/>
          <a:ln>
            <a:noFill/>
          </a:ln>
        </p:spPr>
      </p:pic>
      <p:sp>
        <p:nvSpPr>
          <p:cNvPr id="184" name="Google Shape;184;g15dab58096a_0_116"/>
          <p:cNvSpPr/>
          <p:nvPr/>
        </p:nvSpPr>
        <p:spPr>
          <a:xfrm>
            <a:off x="2761050" y="588150"/>
            <a:ext cx="3621900" cy="4122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dirty="0">
                <a:solidFill>
                  <a:schemeClr val="lt1"/>
                </a:solidFill>
                <a:latin typeface="Roboto"/>
                <a:ea typeface="Roboto"/>
                <a:cs typeface="Roboto"/>
                <a:sym typeface="Roboto"/>
              </a:rPr>
              <a:t>Concept</a:t>
            </a:r>
          </a:p>
        </p:txBody>
      </p:sp>
      <p:sp>
        <p:nvSpPr>
          <p:cNvPr id="3" name="Google Shape;68;p15">
            <a:extLst>
              <a:ext uri="{FF2B5EF4-FFF2-40B4-BE49-F238E27FC236}">
                <a16:creationId xmlns:a16="http://schemas.microsoft.com/office/drawing/2014/main" id="{4490CC3B-A83E-8B0B-4AE7-6FBE9AED261A}"/>
              </a:ext>
            </a:extLst>
          </p:cNvPr>
          <p:cNvSpPr txBox="1"/>
          <p:nvPr/>
        </p:nvSpPr>
        <p:spPr>
          <a:xfrm>
            <a:off x="384825" y="1212232"/>
            <a:ext cx="8076900" cy="2931817"/>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lnSpc>
                <a:spcPct val="150000"/>
              </a:lnSpc>
              <a:spcBef>
                <a:spcPts val="0"/>
              </a:spcBef>
              <a:spcAft>
                <a:spcPts val="0"/>
              </a:spcAft>
              <a:buClr>
                <a:schemeClr val="dk1"/>
              </a:buClr>
              <a:buSzPts val="1100"/>
              <a:buFont typeface="Arial"/>
              <a:buNone/>
            </a:pPr>
            <a:r>
              <a:rPr lang="en-GB" dirty="0">
                <a:solidFill>
                  <a:srgbClr val="212529"/>
                </a:solidFill>
                <a:highlight>
                  <a:srgbClr val="FFFFFF"/>
                </a:highlight>
              </a:rPr>
              <a:t>Now, let’s explore an interesting link between the two:</a:t>
            </a:r>
            <a:endParaRPr dirty="0">
              <a:solidFill>
                <a:srgbClr val="212529"/>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GB" dirty="0">
                <a:solidFill>
                  <a:srgbClr val="212529"/>
                </a:solidFill>
                <a:highlight>
                  <a:srgbClr val="FFFFFF"/>
                </a:highlight>
              </a:rPr>
              <a:t>Combination of an assumption (valid/true) and a fact results in an inference (correct/valid).</a:t>
            </a:r>
            <a:endParaRPr dirty="0">
              <a:solidFill>
                <a:srgbClr val="212529"/>
              </a:solidFill>
              <a:highlight>
                <a:srgbClr val="FFFFFF"/>
              </a:highlight>
            </a:endParaRPr>
          </a:p>
          <a:p>
            <a:pPr marL="0" lvl="0" indent="0" algn="l" rtl="0">
              <a:lnSpc>
                <a:spcPct val="150000"/>
              </a:lnSpc>
              <a:spcBef>
                <a:spcPts val="0"/>
              </a:spcBef>
              <a:spcAft>
                <a:spcPts val="0"/>
              </a:spcAft>
              <a:buClr>
                <a:schemeClr val="dk1"/>
              </a:buClr>
              <a:buSzPts val="1100"/>
              <a:buFont typeface="Arial"/>
              <a:buNone/>
            </a:pPr>
            <a:r>
              <a:rPr lang="en-GB" b="1" dirty="0">
                <a:solidFill>
                  <a:srgbClr val="212529"/>
                </a:solidFill>
                <a:highlight>
                  <a:srgbClr val="FFFFFF"/>
                </a:highlight>
              </a:rPr>
              <a:t>Assumption + Fact → Inference</a:t>
            </a:r>
            <a:endParaRPr b="1" dirty="0">
              <a:solidFill>
                <a:srgbClr val="212529"/>
              </a:solidFill>
              <a:highlight>
                <a:srgbClr val="FFFFFF"/>
              </a:highlight>
            </a:endParaRPr>
          </a:p>
          <a:p>
            <a:pPr marL="0" lvl="0" indent="0" algn="l" rtl="0">
              <a:lnSpc>
                <a:spcPct val="150000"/>
              </a:lnSpc>
              <a:spcBef>
                <a:spcPts val="1200"/>
              </a:spcBef>
              <a:spcAft>
                <a:spcPts val="0"/>
              </a:spcAft>
              <a:buClr>
                <a:schemeClr val="dk1"/>
              </a:buClr>
              <a:buSzPts val="1100"/>
              <a:buFont typeface="Arial"/>
              <a:buNone/>
            </a:pPr>
            <a:r>
              <a:rPr lang="en-GB" dirty="0">
                <a:solidFill>
                  <a:srgbClr val="212529"/>
                </a:solidFill>
                <a:highlight>
                  <a:srgbClr val="FFFFFF"/>
                </a:highlight>
              </a:rPr>
              <a:t>You must be thinking that the difference is pretty simple. Then how does the confusion arise between the two? Well, the confusion arises because of the phrase </a:t>
            </a:r>
            <a:r>
              <a:rPr lang="en-GB" i="1" dirty="0">
                <a:solidFill>
                  <a:srgbClr val="212529"/>
                </a:solidFill>
                <a:highlight>
                  <a:srgbClr val="FFFFFF"/>
                </a:highlight>
              </a:rPr>
              <a:t>‘must be true’</a:t>
            </a:r>
            <a:r>
              <a:rPr lang="en-GB" dirty="0">
                <a:solidFill>
                  <a:srgbClr val="212529"/>
                </a:solidFill>
                <a:highlight>
                  <a:srgbClr val="FFFFFF"/>
                </a:highlight>
              </a:rPr>
              <a:t>. Since neither the assumption nor the inference is stated explicitly in the arguments, it may be complex to differentiate between the two.</a:t>
            </a:r>
            <a:endParaRPr dirty="0">
              <a:solidFill>
                <a:srgbClr val="212529"/>
              </a:solidFill>
              <a:highlight>
                <a:srgbClr val="FFFFFF"/>
              </a:highlight>
            </a:endParaRPr>
          </a:p>
          <a:p>
            <a:pPr marL="0" lvl="0" indent="0" algn="l" rtl="0">
              <a:lnSpc>
                <a:spcPct val="115000"/>
              </a:lnSpc>
              <a:spcBef>
                <a:spcPts val="120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800"/>
              </a:spcAft>
              <a:buNone/>
            </a:pPr>
            <a:endParaRPr b="1" dirty="0">
              <a:highlight>
                <a:srgbClr val="FFFFFF"/>
              </a:highlight>
            </a:endParaRPr>
          </a:p>
        </p:txBody>
      </p:sp>
    </p:spTree>
    <p:extLst>
      <p:ext uri="{BB962C8B-B14F-4D97-AF65-F5344CB8AC3E}">
        <p14:creationId xmlns:p14="http://schemas.microsoft.com/office/powerpoint/2010/main" val="3785172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pic>
        <p:nvPicPr>
          <p:cNvPr id="443" name="Google Shape;443;g15dab58096a_0_548"/>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444" name="Google Shape;444;g15dab58096a_0_548"/>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445" name="Google Shape;445;g15dab58096a_0_548"/>
          <p:cNvSpPr/>
          <p:nvPr/>
        </p:nvSpPr>
        <p:spPr>
          <a:xfrm>
            <a:off x="3247950" y="270400"/>
            <a:ext cx="2648100" cy="449400"/>
          </a:xfrm>
          <a:prstGeom prst="roundRect">
            <a:avLst>
              <a:gd name="adj" fmla="val 16667"/>
            </a:avLst>
          </a:prstGeom>
          <a:solidFill>
            <a:srgbClr val="9900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GB" sz="2000" b="1" i="0" u="none" strike="noStrike" cap="none">
                <a:solidFill>
                  <a:srgbClr val="FFFFFF"/>
                </a:solidFill>
                <a:latin typeface="Arial"/>
                <a:ea typeface="Arial"/>
                <a:cs typeface="Arial"/>
                <a:sym typeface="Arial"/>
              </a:rPr>
              <a:t>Question: Q15</a:t>
            </a:r>
            <a:endParaRPr sz="2000" b="1" i="0" u="none" strike="noStrike" cap="none">
              <a:solidFill>
                <a:srgbClr val="FFFFFF"/>
              </a:solidFill>
              <a:latin typeface="Arial"/>
              <a:ea typeface="Arial"/>
              <a:cs typeface="Arial"/>
              <a:sym typeface="Arial"/>
            </a:endParaRPr>
          </a:p>
        </p:txBody>
      </p:sp>
      <p:sp>
        <p:nvSpPr>
          <p:cNvPr id="446" name="Google Shape;446;g15dab58096a_0_548"/>
          <p:cNvSpPr txBox="1"/>
          <p:nvPr/>
        </p:nvSpPr>
        <p:spPr>
          <a:xfrm>
            <a:off x="7189450" y="4324350"/>
            <a:ext cx="1456500" cy="3555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dirty="0">
                <a:solidFill>
                  <a:schemeClr val="dk1"/>
                </a:solidFill>
                <a:latin typeface="Arial"/>
                <a:ea typeface="Arial"/>
                <a:cs typeface="Arial"/>
                <a:sym typeface="Arial"/>
              </a:rPr>
              <a:t>Answer : </a:t>
            </a:r>
            <a:r>
              <a:rPr lang="en-GB" sz="1600" b="1" dirty="0">
                <a:solidFill>
                  <a:schemeClr val="dk1"/>
                </a:solidFill>
              </a:rPr>
              <a:t>E</a:t>
            </a:r>
            <a:endParaRPr sz="1600" b="0" i="0" u="none" strike="noStrike" cap="none" dirty="0">
              <a:solidFill>
                <a:schemeClr val="dk1"/>
              </a:solidFill>
              <a:latin typeface="Arial"/>
              <a:ea typeface="Arial"/>
              <a:cs typeface="Arial"/>
              <a:sym typeface="Arial"/>
            </a:endParaRPr>
          </a:p>
        </p:txBody>
      </p:sp>
      <p:sp>
        <p:nvSpPr>
          <p:cNvPr id="2" name="Google Shape;406;p51">
            <a:extLst>
              <a:ext uri="{FF2B5EF4-FFF2-40B4-BE49-F238E27FC236}">
                <a16:creationId xmlns:a16="http://schemas.microsoft.com/office/drawing/2014/main" id="{4BEA07CA-AD0D-4CD5-1DE3-8A5F7A795466}"/>
              </a:ext>
            </a:extLst>
          </p:cNvPr>
          <p:cNvSpPr txBox="1"/>
          <p:nvPr/>
        </p:nvSpPr>
        <p:spPr>
          <a:xfrm>
            <a:off x="327600" y="1102725"/>
            <a:ext cx="7384200" cy="297245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r>
              <a:rPr lang="en-GB" b="1" dirty="0">
                <a:highlight>
                  <a:srgbClr val="F3FAFD"/>
                </a:highlight>
              </a:rPr>
              <a:t>Statement:</a:t>
            </a:r>
            <a:endParaRPr b="1" dirty="0">
              <a:highlight>
                <a:srgbClr val="F3FAFD"/>
              </a:highlight>
            </a:endParaRPr>
          </a:p>
          <a:p>
            <a:pPr marL="0" lvl="0" indent="0" algn="l" rtl="0">
              <a:spcBef>
                <a:spcPts val="800"/>
              </a:spcBef>
              <a:spcAft>
                <a:spcPts val="0"/>
              </a:spcAft>
              <a:buNone/>
            </a:pPr>
            <a:r>
              <a:rPr lang="en-GB" dirty="0">
                <a:highlight>
                  <a:srgbClr val="F3FAFD"/>
                </a:highlight>
              </a:rPr>
              <a:t>Should the institute conduct classes in remote villages?</a:t>
            </a:r>
            <a:endParaRPr dirty="0">
              <a:highlight>
                <a:srgbClr val="F3FAFD"/>
              </a:highlight>
            </a:endParaRPr>
          </a:p>
          <a:p>
            <a:pPr marL="0" lvl="0" indent="0" algn="l" rtl="0">
              <a:lnSpc>
                <a:spcPct val="115000"/>
              </a:lnSpc>
              <a:spcBef>
                <a:spcPts val="800"/>
              </a:spcBef>
              <a:spcAft>
                <a:spcPts val="0"/>
              </a:spcAft>
              <a:buNone/>
            </a:pPr>
            <a:r>
              <a:rPr lang="en-GB" b="1" dirty="0"/>
              <a:t>Inference:</a:t>
            </a:r>
            <a:endParaRPr b="1" dirty="0"/>
          </a:p>
          <a:p>
            <a:pPr marL="0" lvl="0" indent="0" algn="l" rtl="0">
              <a:lnSpc>
                <a:spcPct val="115000"/>
              </a:lnSpc>
              <a:spcBef>
                <a:spcPts val="0"/>
              </a:spcBef>
              <a:spcAft>
                <a:spcPts val="0"/>
              </a:spcAft>
              <a:buNone/>
            </a:pPr>
            <a:r>
              <a:rPr lang="en-GB" dirty="0"/>
              <a:t>I. Yes, this will help those students who belong to villages and cannot visit urban areas for studies.</a:t>
            </a:r>
            <a:endParaRPr dirty="0"/>
          </a:p>
          <a:p>
            <a:pPr marL="0" lvl="0" indent="0" algn="l" rtl="0">
              <a:lnSpc>
                <a:spcPct val="115000"/>
              </a:lnSpc>
              <a:spcBef>
                <a:spcPts val="0"/>
              </a:spcBef>
              <a:spcAft>
                <a:spcPts val="0"/>
              </a:spcAft>
              <a:buNone/>
            </a:pPr>
            <a:r>
              <a:rPr lang="en-GB" dirty="0"/>
              <a:t>II. No, this is not an economically viable proposal, as the number of students who attend such classes cannot contribute to break-even.</a:t>
            </a:r>
            <a:endParaRPr dirty="0"/>
          </a:p>
          <a:p>
            <a:pPr marL="457200" lvl="0" indent="-317500" algn="l" rtl="0">
              <a:lnSpc>
                <a:spcPct val="115000"/>
              </a:lnSpc>
              <a:spcBef>
                <a:spcPts val="1100"/>
              </a:spcBef>
              <a:spcAft>
                <a:spcPts val="0"/>
              </a:spcAft>
              <a:buSzPts val="1400"/>
              <a:buAutoNum type="alphaUcPeriod"/>
            </a:pPr>
            <a:r>
              <a:rPr lang="en-GB" dirty="0"/>
              <a:t>if only argument I is strong.</a:t>
            </a:r>
            <a:endParaRPr dirty="0"/>
          </a:p>
          <a:p>
            <a:pPr marL="457200" lvl="0" indent="-317500" algn="l" rtl="0">
              <a:lnSpc>
                <a:spcPct val="115000"/>
              </a:lnSpc>
              <a:spcBef>
                <a:spcPts val="0"/>
              </a:spcBef>
              <a:spcAft>
                <a:spcPts val="0"/>
              </a:spcAft>
              <a:buSzPts val="1400"/>
              <a:buAutoNum type="alphaUcPeriod"/>
            </a:pPr>
            <a:r>
              <a:rPr lang="en-GB" dirty="0"/>
              <a:t>if only argument II is strong.</a:t>
            </a:r>
            <a:endParaRPr dirty="0"/>
          </a:p>
          <a:p>
            <a:pPr marL="457200" lvl="0" indent="-317500" algn="l" rtl="0">
              <a:lnSpc>
                <a:spcPct val="115000"/>
              </a:lnSpc>
              <a:spcBef>
                <a:spcPts val="0"/>
              </a:spcBef>
              <a:spcAft>
                <a:spcPts val="0"/>
              </a:spcAft>
              <a:buSzPts val="1400"/>
              <a:buAutoNum type="alphaUcPeriod"/>
            </a:pPr>
            <a:r>
              <a:rPr lang="en-GB" dirty="0"/>
              <a:t>if either I or II is strong.</a:t>
            </a:r>
            <a:endParaRPr dirty="0"/>
          </a:p>
          <a:p>
            <a:pPr marL="457200" lvl="0" indent="-317500" algn="l" rtl="0">
              <a:lnSpc>
                <a:spcPct val="115000"/>
              </a:lnSpc>
              <a:spcBef>
                <a:spcPts val="0"/>
              </a:spcBef>
              <a:spcAft>
                <a:spcPts val="0"/>
              </a:spcAft>
              <a:buSzPts val="1400"/>
              <a:buAutoNum type="alphaUcPeriod"/>
            </a:pPr>
            <a:r>
              <a:rPr lang="en-GB" dirty="0"/>
              <a:t>if neither I nor II is strong.</a:t>
            </a:r>
            <a:endParaRPr dirty="0"/>
          </a:p>
          <a:p>
            <a:pPr marL="457200" lvl="0" indent="-317500" algn="l" rtl="0">
              <a:lnSpc>
                <a:spcPct val="115000"/>
              </a:lnSpc>
              <a:spcBef>
                <a:spcPts val="0"/>
              </a:spcBef>
              <a:spcAft>
                <a:spcPts val="0"/>
              </a:spcAft>
              <a:buSzPts val="1400"/>
              <a:buAutoNum type="alphaUcPeriod"/>
            </a:pPr>
            <a:r>
              <a:rPr lang="en-GB" dirty="0"/>
              <a:t>If both I and II are strong.</a:t>
            </a:r>
            <a:endParaRPr dirty="0"/>
          </a:p>
          <a:p>
            <a:pPr marL="0" lvl="0" indent="0" algn="l" rtl="0">
              <a:spcBef>
                <a:spcPts val="1100"/>
              </a:spcBef>
              <a:spcAft>
                <a:spcPts val="800"/>
              </a:spcAft>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6"/>
                                        </p:tgtEl>
                                        <p:attrNameLst>
                                          <p:attrName>style.visibility</p:attrName>
                                        </p:attrNameLst>
                                      </p:cBhvr>
                                      <p:to>
                                        <p:strVal val="visible"/>
                                      </p:to>
                                    </p:set>
                                    <p:animEffect transition="in" filter="fade">
                                      <p:cBhvr>
                                        <p:cTn id="7" dur="1000"/>
                                        <p:tgtEl>
                                          <p:spTgt spid="4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450"/>
        <p:cNvGrpSpPr/>
        <p:nvPr/>
      </p:nvGrpSpPr>
      <p:grpSpPr>
        <a:xfrm>
          <a:off x="0" y="0"/>
          <a:ext cx="0" cy="0"/>
          <a:chOff x="0" y="0"/>
          <a:chExt cx="0" cy="0"/>
        </a:xfrm>
      </p:grpSpPr>
      <p:sp>
        <p:nvSpPr>
          <p:cNvPr id="451" name="Google Shape;451;g15dab58096a_0_556"/>
          <p:cNvSpPr txBox="1"/>
          <p:nvPr/>
        </p:nvSpPr>
        <p:spPr>
          <a:xfrm>
            <a:off x="342900" y="1009649"/>
            <a:ext cx="8472300" cy="3078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None/>
            </a:pPr>
            <a:endParaRPr>
              <a:solidFill>
                <a:schemeClr val="dk1"/>
              </a:solidFill>
              <a:highlight>
                <a:schemeClr val="lt1"/>
              </a:highlight>
            </a:endParaRPr>
          </a:p>
        </p:txBody>
      </p:sp>
      <p:pic>
        <p:nvPicPr>
          <p:cNvPr id="452" name="Google Shape;452;g15dab58096a_0_556"/>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453" name="Google Shape;453;g15dab58096a_0_556"/>
          <p:cNvPicPr preferRelativeResize="0"/>
          <p:nvPr/>
        </p:nvPicPr>
        <p:blipFill rotWithShape="1">
          <a:blip r:embed="rId4">
            <a:alphaModFix/>
          </a:blip>
          <a:srcRect l="8630" r="8622" b="57237"/>
          <a:stretch/>
        </p:blipFill>
        <p:spPr>
          <a:xfrm rot="10800000" flipH="1">
            <a:off x="0" y="625"/>
            <a:ext cx="3564399" cy="926125"/>
          </a:xfrm>
          <a:prstGeom prst="rect">
            <a:avLst/>
          </a:prstGeom>
          <a:noFill/>
          <a:ln>
            <a:noFill/>
          </a:ln>
        </p:spPr>
      </p:pic>
      <p:sp>
        <p:nvSpPr>
          <p:cNvPr id="454" name="Google Shape;454;g15dab58096a_0_556"/>
          <p:cNvSpPr/>
          <p:nvPr/>
        </p:nvSpPr>
        <p:spPr>
          <a:xfrm>
            <a:off x="3247950" y="270400"/>
            <a:ext cx="2832600" cy="4494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2000" b="1">
                <a:solidFill>
                  <a:srgbClr val="FFFFFF"/>
                </a:solidFill>
              </a:rPr>
              <a:t>Explanation: Q15</a:t>
            </a:r>
            <a:endParaRPr sz="2000" b="1">
              <a:solidFill>
                <a:srgbClr val="FFFFFF"/>
              </a:solidFill>
            </a:endParaRPr>
          </a:p>
        </p:txBody>
      </p:sp>
      <p:sp>
        <p:nvSpPr>
          <p:cNvPr id="2" name="Google Shape;416;p52">
            <a:extLst>
              <a:ext uri="{FF2B5EF4-FFF2-40B4-BE49-F238E27FC236}">
                <a16:creationId xmlns:a16="http://schemas.microsoft.com/office/drawing/2014/main" id="{6D05838A-256E-A451-16E3-8B5FCF447059}"/>
              </a:ext>
            </a:extLst>
          </p:cNvPr>
          <p:cNvSpPr txBox="1"/>
          <p:nvPr/>
        </p:nvSpPr>
        <p:spPr>
          <a:xfrm>
            <a:off x="327600" y="1196527"/>
            <a:ext cx="7384200" cy="2878648"/>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101600" marR="101600" lvl="0" indent="0" algn="l" rtl="0">
              <a:lnSpc>
                <a:spcPct val="163636"/>
              </a:lnSpc>
              <a:spcBef>
                <a:spcPts val="0"/>
              </a:spcBef>
              <a:spcAft>
                <a:spcPts val="0"/>
              </a:spcAft>
              <a:buClr>
                <a:schemeClr val="dk1"/>
              </a:buClr>
              <a:buSzPts val="1100"/>
              <a:buFont typeface="Arial"/>
              <a:buNone/>
            </a:pPr>
            <a:r>
              <a:rPr lang="en-GB" dirty="0">
                <a:solidFill>
                  <a:srgbClr val="333333"/>
                </a:solidFill>
              </a:rPr>
              <a:t>Statement I: The basic purpose of conducting classes is to help students. Hence, statement I is a strong argument as it conveys this idea.</a:t>
            </a:r>
            <a:endParaRPr dirty="0">
              <a:solidFill>
                <a:srgbClr val="333333"/>
              </a:solidFill>
            </a:endParaRPr>
          </a:p>
          <a:p>
            <a:pPr marL="0" lvl="0" indent="0" algn="l" rtl="0">
              <a:lnSpc>
                <a:spcPct val="115000"/>
              </a:lnSpc>
              <a:spcBef>
                <a:spcPts val="0"/>
              </a:spcBef>
              <a:spcAft>
                <a:spcPts val="0"/>
              </a:spcAft>
              <a:buClr>
                <a:schemeClr val="dk1"/>
              </a:buClr>
              <a:buSzPts val="1100"/>
              <a:buFont typeface="Arial"/>
              <a:buNone/>
            </a:pPr>
            <a:r>
              <a:rPr lang="en-GB" dirty="0">
                <a:solidFill>
                  <a:srgbClr val="333333"/>
                </a:solidFill>
              </a:rPr>
              <a:t>Statement II: If the institute conducts classes with the intention of making profits, then this is a valid point to be considered. Hence, statement II is also strong.</a:t>
            </a:r>
            <a:endParaRPr dirty="0">
              <a:solidFill>
                <a:srgbClr val="333333"/>
              </a:solidFill>
            </a:endParaRPr>
          </a:p>
          <a:p>
            <a:pPr marL="0" lvl="0" indent="0" algn="l" rtl="0">
              <a:spcBef>
                <a:spcPts val="0"/>
              </a:spcBef>
              <a:spcAft>
                <a:spcPts val="0"/>
              </a:spcAft>
              <a:buNone/>
            </a:pP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g15dab58096a_0_632"/>
          <p:cNvSpPr/>
          <p:nvPr/>
        </p:nvSpPr>
        <p:spPr>
          <a:xfrm>
            <a:off x="-25350" y="-7313"/>
            <a:ext cx="9169200" cy="1088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61" name="Google Shape;461;g15dab58096a_0_632"/>
          <p:cNvSpPr txBox="1"/>
          <p:nvPr/>
        </p:nvSpPr>
        <p:spPr>
          <a:xfrm>
            <a:off x="438150" y="2058170"/>
            <a:ext cx="4593600" cy="774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4000"/>
              <a:buFont typeface="Arial"/>
              <a:buNone/>
            </a:pPr>
            <a:r>
              <a:rPr lang="en-GB" sz="5400" b="0" i="0" u="none" strike="noStrike" cap="none">
                <a:solidFill>
                  <a:schemeClr val="dk1"/>
                </a:solidFill>
                <a:latin typeface="Arial"/>
                <a:ea typeface="Arial"/>
                <a:cs typeface="Arial"/>
                <a:sym typeface="Arial"/>
              </a:rPr>
              <a:t>THANK YOU</a:t>
            </a:r>
            <a:endParaRPr sz="5400" b="0" i="0" u="none" strike="noStrike" cap="none">
              <a:solidFill>
                <a:schemeClr val="dk1"/>
              </a:solidFill>
              <a:latin typeface="Arial"/>
              <a:ea typeface="Arial"/>
              <a:cs typeface="Arial"/>
              <a:sym typeface="Arial"/>
            </a:endParaRPr>
          </a:p>
        </p:txBody>
      </p:sp>
      <p:pic>
        <p:nvPicPr>
          <p:cNvPr id="462" name="Google Shape;462;g15dab58096a_0_632"/>
          <p:cNvPicPr preferRelativeResize="0"/>
          <p:nvPr/>
        </p:nvPicPr>
        <p:blipFill rotWithShape="1">
          <a:blip r:embed="rId3">
            <a:alphaModFix/>
          </a:blip>
          <a:srcRect/>
          <a:stretch/>
        </p:blipFill>
        <p:spPr>
          <a:xfrm>
            <a:off x="5660712" y="1368213"/>
            <a:ext cx="1979523" cy="2407088"/>
          </a:xfrm>
          <a:prstGeom prst="rect">
            <a:avLst/>
          </a:prstGeom>
          <a:noFill/>
          <a:ln>
            <a:noFill/>
          </a:ln>
        </p:spPr>
      </p:pic>
      <p:sp>
        <p:nvSpPr>
          <p:cNvPr id="463" name="Google Shape;463;g15dab58096a_0_632"/>
          <p:cNvSpPr txBox="1"/>
          <p:nvPr/>
        </p:nvSpPr>
        <p:spPr>
          <a:xfrm>
            <a:off x="1022925" y="363447"/>
            <a:ext cx="1673400" cy="41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200" b="0" i="0" u="none" strike="noStrike" cap="none">
                <a:solidFill>
                  <a:schemeClr val="dk1"/>
                </a:solidFill>
                <a:latin typeface="Calibri"/>
                <a:ea typeface="Calibri"/>
                <a:cs typeface="Calibri"/>
                <a:sym typeface="Calibri"/>
              </a:rPr>
              <a:t>/ethnuscodemithra</a:t>
            </a:r>
            <a:endParaRPr sz="1200" b="0" i="0" u="none" strike="noStrike" cap="none">
              <a:solidFill>
                <a:schemeClr val="dk1"/>
              </a:solidFill>
              <a:latin typeface="Calibri"/>
              <a:ea typeface="Calibri"/>
              <a:cs typeface="Calibri"/>
              <a:sym typeface="Calibri"/>
            </a:endParaRPr>
          </a:p>
        </p:txBody>
      </p:sp>
      <p:pic>
        <p:nvPicPr>
          <p:cNvPr id="464" name="Google Shape;464;g15dab58096a_0_632"/>
          <p:cNvPicPr preferRelativeResize="0"/>
          <p:nvPr/>
        </p:nvPicPr>
        <p:blipFill rotWithShape="1">
          <a:blip r:embed="rId4">
            <a:alphaModFix/>
          </a:blip>
          <a:srcRect/>
          <a:stretch/>
        </p:blipFill>
        <p:spPr>
          <a:xfrm>
            <a:off x="300225" y="213608"/>
            <a:ext cx="713224" cy="644936"/>
          </a:xfrm>
          <a:prstGeom prst="rect">
            <a:avLst/>
          </a:prstGeom>
          <a:noFill/>
          <a:ln>
            <a:noFill/>
          </a:ln>
        </p:spPr>
      </p:pic>
      <p:pic>
        <p:nvPicPr>
          <p:cNvPr id="465" name="Google Shape;465;g15dab58096a_0_632"/>
          <p:cNvPicPr preferRelativeResize="0"/>
          <p:nvPr/>
        </p:nvPicPr>
        <p:blipFill rotWithShape="1">
          <a:blip r:embed="rId5">
            <a:alphaModFix/>
          </a:blip>
          <a:srcRect/>
          <a:stretch/>
        </p:blipFill>
        <p:spPr>
          <a:xfrm>
            <a:off x="5388850" y="226355"/>
            <a:ext cx="644913" cy="644943"/>
          </a:xfrm>
          <a:prstGeom prst="rect">
            <a:avLst/>
          </a:prstGeom>
          <a:noFill/>
          <a:ln>
            <a:noFill/>
          </a:ln>
        </p:spPr>
      </p:pic>
      <p:sp>
        <p:nvSpPr>
          <p:cNvPr id="466" name="Google Shape;466;g15dab58096a_0_632"/>
          <p:cNvSpPr txBox="1"/>
          <p:nvPr/>
        </p:nvSpPr>
        <p:spPr>
          <a:xfrm>
            <a:off x="6025875" y="363447"/>
            <a:ext cx="898200" cy="41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1200" b="1" i="0" u="none" strike="noStrike" cap="none">
                <a:solidFill>
                  <a:srgbClr val="4A86E8"/>
                </a:solidFill>
                <a:latin typeface="Calibri"/>
                <a:ea typeface="Calibri"/>
                <a:cs typeface="Calibri"/>
                <a:sym typeface="Calibri"/>
              </a:rPr>
              <a:t>/ethnus</a:t>
            </a:r>
            <a:endParaRPr sz="1200" b="1" i="0" u="none" strike="noStrike" cap="none">
              <a:solidFill>
                <a:srgbClr val="4A86E8"/>
              </a:solidFill>
              <a:latin typeface="Proxima Nova"/>
              <a:ea typeface="Proxima Nova"/>
              <a:cs typeface="Proxima Nova"/>
              <a:sym typeface="Proxima Nova"/>
            </a:endParaRPr>
          </a:p>
        </p:txBody>
      </p:sp>
      <p:sp>
        <p:nvSpPr>
          <p:cNvPr id="467" name="Google Shape;467;g15dab58096a_0_632"/>
          <p:cNvSpPr txBox="1"/>
          <p:nvPr/>
        </p:nvSpPr>
        <p:spPr>
          <a:xfrm>
            <a:off x="3575139" y="374446"/>
            <a:ext cx="1673400" cy="41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GB" sz="1200" b="0" i="0" u="none" strike="noStrike" cap="none">
                <a:solidFill>
                  <a:srgbClr val="FF0000"/>
                </a:solidFill>
                <a:latin typeface="Calibri"/>
                <a:ea typeface="Calibri"/>
                <a:cs typeface="Calibri"/>
                <a:sym typeface="Calibri"/>
              </a:rPr>
              <a:t>Ethnus Codemithra</a:t>
            </a:r>
            <a:endParaRPr sz="1200" b="0" i="0" u="none" strike="noStrike" cap="none">
              <a:solidFill>
                <a:srgbClr val="FF0000"/>
              </a:solidFill>
              <a:latin typeface="Calibri"/>
              <a:ea typeface="Calibri"/>
              <a:cs typeface="Calibri"/>
              <a:sym typeface="Calibri"/>
            </a:endParaRPr>
          </a:p>
        </p:txBody>
      </p:sp>
      <p:pic>
        <p:nvPicPr>
          <p:cNvPr id="468" name="Google Shape;468;g15dab58096a_0_632"/>
          <p:cNvPicPr preferRelativeResize="0"/>
          <p:nvPr/>
        </p:nvPicPr>
        <p:blipFill rotWithShape="1">
          <a:blip r:embed="rId6">
            <a:alphaModFix/>
          </a:blip>
          <a:srcRect l="2901" r="2901"/>
          <a:stretch/>
        </p:blipFill>
        <p:spPr>
          <a:xfrm>
            <a:off x="7065600" y="215383"/>
            <a:ext cx="608215" cy="644918"/>
          </a:xfrm>
          <a:prstGeom prst="rect">
            <a:avLst/>
          </a:prstGeom>
          <a:noFill/>
          <a:ln>
            <a:noFill/>
          </a:ln>
        </p:spPr>
      </p:pic>
      <p:sp>
        <p:nvSpPr>
          <p:cNvPr id="469" name="Google Shape;469;g15dab58096a_0_632"/>
          <p:cNvSpPr txBox="1"/>
          <p:nvPr/>
        </p:nvSpPr>
        <p:spPr>
          <a:xfrm>
            <a:off x="7689950" y="374444"/>
            <a:ext cx="1320600" cy="41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FF0000"/>
              </a:buClr>
              <a:buSzPts val="1200"/>
              <a:buFont typeface="Calibri"/>
              <a:buNone/>
            </a:pPr>
            <a:r>
              <a:rPr lang="en-GB" sz="1200" b="0" i="0" u="none" strike="noStrike" cap="none">
                <a:solidFill>
                  <a:srgbClr val="FF0000"/>
                </a:solidFill>
                <a:latin typeface="Calibri"/>
                <a:ea typeface="Calibri"/>
                <a:cs typeface="Calibri"/>
                <a:sym typeface="Calibri"/>
              </a:rPr>
              <a:t>/code_mithra</a:t>
            </a:r>
            <a:endParaRPr sz="1200" b="0" i="0" u="none" strike="noStrike" cap="none">
              <a:solidFill>
                <a:srgbClr val="FF0000"/>
              </a:solidFill>
              <a:latin typeface="Calibri"/>
              <a:ea typeface="Calibri"/>
              <a:cs typeface="Calibri"/>
              <a:sym typeface="Calibri"/>
            </a:endParaRPr>
          </a:p>
        </p:txBody>
      </p:sp>
      <p:sp>
        <p:nvSpPr>
          <p:cNvPr id="470" name="Google Shape;470;g15dab58096a_0_632"/>
          <p:cNvSpPr txBox="1"/>
          <p:nvPr/>
        </p:nvSpPr>
        <p:spPr>
          <a:xfrm>
            <a:off x="454025" y="3335479"/>
            <a:ext cx="4794300" cy="554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hlink"/>
              </a:buClr>
              <a:buSzPts val="2400"/>
              <a:buFont typeface="Calibri"/>
              <a:buNone/>
            </a:pPr>
            <a:r>
              <a:rPr lang="en-GB" sz="2400" b="0" i="0" u="sng" strike="noStrike" cap="none">
                <a:solidFill>
                  <a:schemeClr val="hlink"/>
                </a:solidFill>
                <a:latin typeface="Calibri"/>
                <a:ea typeface="Calibri"/>
                <a:cs typeface="Calibri"/>
                <a:sym typeface="Calibri"/>
                <a:hlinkClick r:id="rId7"/>
              </a:rPr>
              <a:t>https://learn.codemithra.com/</a:t>
            </a:r>
            <a:endParaRPr sz="2400" b="0" i="0" u="sng" strike="noStrike" cap="none">
              <a:solidFill>
                <a:schemeClr val="hlink"/>
              </a:solidFill>
              <a:latin typeface="Proxima Nova"/>
              <a:ea typeface="Proxima Nova"/>
              <a:cs typeface="Proxima Nova"/>
              <a:sym typeface="Proxima Nova"/>
              <a:hlinkClick r:id="rId7"/>
            </a:endParaRPr>
          </a:p>
        </p:txBody>
      </p:sp>
      <p:sp>
        <p:nvSpPr>
          <p:cNvPr id="471" name="Google Shape;471;g15dab58096a_0_632"/>
          <p:cNvSpPr/>
          <p:nvPr/>
        </p:nvSpPr>
        <p:spPr>
          <a:xfrm>
            <a:off x="-25350" y="4051180"/>
            <a:ext cx="9169200" cy="10887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Calibri"/>
              <a:ea typeface="Calibri"/>
              <a:cs typeface="Calibri"/>
              <a:sym typeface="Calibri"/>
            </a:endParaRPr>
          </a:p>
        </p:txBody>
      </p:sp>
      <p:sp>
        <p:nvSpPr>
          <p:cNvPr id="472" name="Google Shape;472;g15dab58096a_0_632"/>
          <p:cNvSpPr txBox="1"/>
          <p:nvPr/>
        </p:nvSpPr>
        <p:spPr>
          <a:xfrm>
            <a:off x="1563475" y="4421940"/>
            <a:ext cx="2184600" cy="41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Proxima Nova"/>
              <a:buNone/>
            </a:pPr>
            <a:r>
              <a:rPr lang="en-GB" sz="1200" b="0" i="0" u="none" strike="noStrike" cap="none">
                <a:solidFill>
                  <a:schemeClr val="dk1"/>
                </a:solidFill>
                <a:latin typeface="Proxima Nova"/>
                <a:ea typeface="Proxima Nova"/>
                <a:cs typeface="Proxima Nova"/>
                <a:sym typeface="Proxima Nova"/>
              </a:rPr>
              <a:t>codemithra@ethnus.com</a:t>
            </a:r>
            <a:endParaRPr sz="1200" b="0" i="0" u="none" strike="noStrike" cap="none">
              <a:solidFill>
                <a:schemeClr val="dk1"/>
              </a:solidFill>
              <a:latin typeface="Proxima Nova"/>
              <a:ea typeface="Proxima Nova"/>
              <a:cs typeface="Proxima Nova"/>
              <a:sym typeface="Proxima Nova"/>
            </a:endParaRPr>
          </a:p>
        </p:txBody>
      </p:sp>
      <p:pic>
        <p:nvPicPr>
          <p:cNvPr id="473" name="Google Shape;473;g15dab58096a_0_632"/>
          <p:cNvPicPr preferRelativeResize="0"/>
          <p:nvPr/>
        </p:nvPicPr>
        <p:blipFill rotWithShape="1">
          <a:blip r:embed="rId8">
            <a:alphaModFix/>
          </a:blip>
          <a:srcRect/>
          <a:stretch/>
        </p:blipFill>
        <p:spPr>
          <a:xfrm>
            <a:off x="5998788" y="4273864"/>
            <a:ext cx="713058" cy="713058"/>
          </a:xfrm>
          <a:prstGeom prst="rect">
            <a:avLst/>
          </a:prstGeom>
          <a:noFill/>
          <a:ln>
            <a:noFill/>
          </a:ln>
        </p:spPr>
      </p:pic>
      <p:pic>
        <p:nvPicPr>
          <p:cNvPr id="474" name="Google Shape;474;g15dab58096a_0_632"/>
          <p:cNvPicPr preferRelativeResize="0"/>
          <p:nvPr/>
        </p:nvPicPr>
        <p:blipFill rotWithShape="1">
          <a:blip r:embed="rId9">
            <a:alphaModFix/>
          </a:blip>
          <a:srcRect/>
          <a:stretch/>
        </p:blipFill>
        <p:spPr>
          <a:xfrm>
            <a:off x="909825" y="4272109"/>
            <a:ext cx="716576" cy="716576"/>
          </a:xfrm>
          <a:prstGeom prst="rect">
            <a:avLst/>
          </a:prstGeom>
          <a:noFill/>
          <a:ln>
            <a:noFill/>
          </a:ln>
        </p:spPr>
      </p:pic>
      <p:pic>
        <p:nvPicPr>
          <p:cNvPr id="475" name="Google Shape;475;g15dab58096a_0_632"/>
          <p:cNvPicPr preferRelativeResize="0"/>
          <p:nvPr/>
        </p:nvPicPr>
        <p:blipFill rotWithShape="1">
          <a:blip r:embed="rId10">
            <a:alphaModFix/>
          </a:blip>
          <a:srcRect/>
          <a:stretch/>
        </p:blipFill>
        <p:spPr>
          <a:xfrm>
            <a:off x="3712438" y="4284861"/>
            <a:ext cx="713058" cy="713058"/>
          </a:xfrm>
          <a:prstGeom prst="rect">
            <a:avLst/>
          </a:prstGeom>
          <a:noFill/>
          <a:ln>
            <a:noFill/>
          </a:ln>
        </p:spPr>
      </p:pic>
      <p:sp>
        <p:nvSpPr>
          <p:cNvPr id="476" name="Google Shape;476;g15dab58096a_0_632"/>
          <p:cNvSpPr txBox="1"/>
          <p:nvPr/>
        </p:nvSpPr>
        <p:spPr>
          <a:xfrm>
            <a:off x="4425675" y="4421940"/>
            <a:ext cx="1573200" cy="41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Proxima Nova"/>
              <a:buNone/>
            </a:pPr>
            <a:r>
              <a:rPr lang="en-GB" sz="1200" b="0" i="0" u="none" strike="noStrike" cap="none">
                <a:solidFill>
                  <a:schemeClr val="dk1"/>
                </a:solidFill>
                <a:latin typeface="Proxima Nova"/>
                <a:ea typeface="Proxima Nova"/>
                <a:cs typeface="Proxima Nova"/>
                <a:sym typeface="Proxima Nova"/>
              </a:rPr>
              <a:t>+91 7815 095 095</a:t>
            </a:r>
            <a:endParaRPr sz="1200" b="0" i="0" u="none" strike="noStrike" cap="none">
              <a:solidFill>
                <a:schemeClr val="dk1"/>
              </a:solidFill>
              <a:latin typeface="Proxima Nova"/>
              <a:ea typeface="Proxima Nova"/>
              <a:cs typeface="Proxima Nova"/>
              <a:sym typeface="Proxima Nova"/>
            </a:endParaRPr>
          </a:p>
        </p:txBody>
      </p:sp>
      <p:sp>
        <p:nvSpPr>
          <p:cNvPr id="477" name="Google Shape;477;g15dab58096a_0_632"/>
          <p:cNvSpPr txBox="1"/>
          <p:nvPr/>
        </p:nvSpPr>
        <p:spPr>
          <a:xfrm>
            <a:off x="6660975" y="4432938"/>
            <a:ext cx="1573200" cy="417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200"/>
              <a:buFont typeface="Proxima Nova"/>
              <a:buNone/>
            </a:pPr>
            <a:r>
              <a:rPr lang="en-GB" sz="1200" b="0" i="0" u="none" strike="noStrike" cap="none">
                <a:solidFill>
                  <a:schemeClr val="dk1"/>
                </a:solidFill>
                <a:latin typeface="Proxima Nova"/>
                <a:ea typeface="Proxima Nova"/>
                <a:cs typeface="Proxima Nova"/>
                <a:sym typeface="Proxima Nova"/>
              </a:rPr>
              <a:t>+91 9019 921 340</a:t>
            </a:r>
            <a:endParaRPr sz="1200" b="0" i="0" u="none" strike="noStrike" cap="none">
              <a:solidFill>
                <a:schemeClr val="dk1"/>
              </a:solidFill>
              <a:latin typeface="Proxima Nova"/>
              <a:ea typeface="Proxima Nova"/>
              <a:cs typeface="Proxima Nova"/>
              <a:sym typeface="Proxima Nova"/>
            </a:endParaRPr>
          </a:p>
        </p:txBody>
      </p:sp>
      <p:pic>
        <p:nvPicPr>
          <p:cNvPr id="478" name="Google Shape;478;g15dab58096a_0_632"/>
          <p:cNvPicPr preferRelativeResize="0"/>
          <p:nvPr/>
        </p:nvPicPr>
        <p:blipFill rotWithShape="1">
          <a:blip r:embed="rId11">
            <a:alphaModFix/>
          </a:blip>
          <a:srcRect/>
          <a:stretch/>
        </p:blipFill>
        <p:spPr>
          <a:xfrm>
            <a:off x="2823886" y="269196"/>
            <a:ext cx="788272" cy="554265"/>
          </a:xfrm>
          <a:prstGeom prst="rect">
            <a:avLst/>
          </a:prstGeom>
          <a:noFill/>
          <a:ln>
            <a:noFill/>
          </a:ln>
        </p:spPr>
      </p:pic>
    </p:spTree>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g15dab58096a_0_116"/>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183" name="Google Shape;183;g15dab58096a_0_116"/>
          <p:cNvPicPr preferRelativeResize="0"/>
          <p:nvPr/>
        </p:nvPicPr>
        <p:blipFill rotWithShape="1">
          <a:blip r:embed="rId4">
            <a:alphaModFix/>
          </a:blip>
          <a:srcRect l="8630" r="8622" b="57237"/>
          <a:stretch/>
        </p:blipFill>
        <p:spPr>
          <a:xfrm rot="10800000" flipH="1">
            <a:off x="0" y="8087"/>
            <a:ext cx="3564399" cy="926125"/>
          </a:xfrm>
          <a:prstGeom prst="rect">
            <a:avLst/>
          </a:prstGeom>
          <a:noFill/>
          <a:ln>
            <a:noFill/>
          </a:ln>
        </p:spPr>
      </p:pic>
      <p:sp>
        <p:nvSpPr>
          <p:cNvPr id="184" name="Google Shape;184;g15dab58096a_0_116"/>
          <p:cNvSpPr/>
          <p:nvPr/>
        </p:nvSpPr>
        <p:spPr>
          <a:xfrm>
            <a:off x="2761050" y="588150"/>
            <a:ext cx="3621900" cy="4122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en-IN" sz="2800" b="1" i="0" dirty="0">
                <a:solidFill>
                  <a:srgbClr val="813588"/>
                </a:solidFill>
                <a:effectLst/>
                <a:latin typeface="Roboto" panose="02000000000000000000" pitchFamily="2" charset="0"/>
              </a:rPr>
              <a:t> </a:t>
            </a:r>
          </a:p>
          <a:p>
            <a:pPr algn="ctr"/>
            <a:r>
              <a:rPr lang="en-IN" sz="2000" b="1" dirty="0">
                <a:solidFill>
                  <a:schemeClr val="lt1"/>
                </a:solidFill>
                <a:latin typeface="Roboto"/>
                <a:ea typeface="Roboto"/>
              </a:rPr>
              <a:t>Tips to Solve</a:t>
            </a:r>
          </a:p>
          <a:p>
            <a:pPr marL="0" lvl="0" indent="0" algn="l" rtl="0">
              <a:spcBef>
                <a:spcPts val="0"/>
              </a:spcBef>
              <a:spcAft>
                <a:spcPts val="0"/>
              </a:spcAft>
              <a:buNone/>
            </a:pPr>
            <a:endParaRPr lang="en-IN" sz="2000" b="1" dirty="0">
              <a:solidFill>
                <a:schemeClr val="lt1"/>
              </a:solidFill>
              <a:latin typeface="Roboto"/>
              <a:ea typeface="Roboto"/>
              <a:cs typeface="Roboto"/>
              <a:sym typeface="Roboto"/>
            </a:endParaRPr>
          </a:p>
        </p:txBody>
      </p:sp>
      <p:sp>
        <p:nvSpPr>
          <p:cNvPr id="2" name="Google Shape;77;p16">
            <a:extLst>
              <a:ext uri="{FF2B5EF4-FFF2-40B4-BE49-F238E27FC236}">
                <a16:creationId xmlns:a16="http://schemas.microsoft.com/office/drawing/2014/main" id="{512641B9-BF4C-ED14-DD44-20639F746BA9}"/>
              </a:ext>
            </a:extLst>
          </p:cNvPr>
          <p:cNvSpPr txBox="1"/>
          <p:nvPr/>
        </p:nvSpPr>
        <p:spPr>
          <a:xfrm>
            <a:off x="384825" y="1306286"/>
            <a:ext cx="7711950" cy="2837763"/>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GB" dirty="0">
                <a:solidFill>
                  <a:srgbClr val="212529"/>
                </a:solidFill>
                <a:highlight>
                  <a:srgbClr val="FFFFFF"/>
                </a:highlight>
                <a:latin typeface="Roboto"/>
                <a:ea typeface="Roboto"/>
                <a:cs typeface="Roboto"/>
                <a:sym typeface="Roboto"/>
              </a:rPr>
              <a:t>So, let’s first understand some important </a:t>
            </a:r>
            <a:r>
              <a:rPr lang="en-GB" dirty="0">
                <a:solidFill>
                  <a:srgbClr val="212529"/>
                </a:solidFill>
                <a:highlight>
                  <a:srgbClr val="FFFFFF"/>
                </a:highlight>
                <a:latin typeface="Roboto"/>
                <a:ea typeface="Roboto"/>
                <a:sym typeface="Roboto"/>
              </a:rPr>
              <a:t>differences between the two:</a:t>
            </a:r>
            <a:endParaRPr dirty="0">
              <a:solidFill>
                <a:srgbClr val="212529"/>
              </a:solidFill>
              <a:highlight>
                <a:srgbClr val="FFFFFF"/>
              </a:highlight>
              <a:latin typeface="Roboto"/>
              <a:ea typeface="Roboto"/>
              <a:sym typeface="Roboto"/>
            </a:endParaRPr>
          </a:p>
          <a:p>
            <a:pPr marL="698500" lvl="0" indent="-317500" algn="l" rtl="0">
              <a:lnSpc>
                <a:spcPct val="115000"/>
              </a:lnSpc>
              <a:spcBef>
                <a:spcPts val="1200"/>
              </a:spcBef>
              <a:spcAft>
                <a:spcPts val="0"/>
              </a:spcAft>
              <a:buClr>
                <a:srgbClr val="212529"/>
              </a:buClr>
              <a:buSzPts val="1400"/>
              <a:buFont typeface="Roboto"/>
              <a:buAutoNum type="arabicPeriod"/>
            </a:pPr>
            <a:r>
              <a:rPr lang="en-GB" dirty="0">
                <a:solidFill>
                  <a:srgbClr val="212529"/>
                </a:solidFill>
                <a:highlight>
                  <a:srgbClr val="FFFFFF"/>
                </a:highlight>
                <a:latin typeface="Roboto"/>
                <a:ea typeface="Roboto"/>
                <a:sym typeface="Roboto"/>
              </a:rPr>
              <a:t>As discussed above, inference can be logically deduced from any given information. On the other hand, assumption is a new information and can never be logically deduced from any given information.</a:t>
            </a:r>
          </a:p>
          <a:p>
            <a:pPr marL="698500" lvl="0" indent="-317500" algn="l" rtl="0">
              <a:lnSpc>
                <a:spcPct val="115000"/>
              </a:lnSpc>
              <a:spcBef>
                <a:spcPts val="1200"/>
              </a:spcBef>
              <a:spcAft>
                <a:spcPts val="0"/>
              </a:spcAft>
              <a:buClr>
                <a:srgbClr val="212529"/>
              </a:buClr>
              <a:buSzPts val="1400"/>
              <a:buFont typeface="Roboto"/>
              <a:buAutoNum type="arabicPeriod"/>
            </a:pPr>
            <a:endParaRPr dirty="0">
              <a:solidFill>
                <a:srgbClr val="212529"/>
              </a:solidFill>
              <a:highlight>
                <a:srgbClr val="FFFFFF"/>
              </a:highlight>
              <a:latin typeface="Roboto"/>
              <a:ea typeface="Roboto"/>
              <a:sym typeface="Roboto"/>
            </a:endParaRPr>
          </a:p>
          <a:p>
            <a:pPr marL="698500" lvl="0" indent="-317500" algn="l" rtl="0">
              <a:lnSpc>
                <a:spcPct val="115000"/>
              </a:lnSpc>
              <a:spcBef>
                <a:spcPts val="0"/>
              </a:spcBef>
              <a:spcAft>
                <a:spcPts val="0"/>
              </a:spcAft>
              <a:buClr>
                <a:srgbClr val="212529"/>
              </a:buClr>
              <a:buSzPts val="1400"/>
              <a:buFont typeface="Roboto"/>
              <a:buAutoNum type="arabicPeriod"/>
            </a:pPr>
            <a:r>
              <a:rPr lang="en-GB" dirty="0">
                <a:solidFill>
                  <a:srgbClr val="212529"/>
                </a:solidFill>
                <a:highlight>
                  <a:srgbClr val="FFFFFF"/>
                </a:highlight>
                <a:latin typeface="Roboto"/>
                <a:ea typeface="Roboto"/>
                <a:sym typeface="Roboto"/>
              </a:rPr>
              <a:t>Inference must be true if the given information is true. While assumption must be true for the conclusion/given information to be true. If you see carefully, both follow opposite direction for either to hold ‘true’.</a:t>
            </a:r>
          </a:p>
          <a:p>
            <a:pPr marL="698500" lvl="0" indent="-317500" algn="l" rtl="0">
              <a:lnSpc>
                <a:spcPct val="115000"/>
              </a:lnSpc>
              <a:spcBef>
                <a:spcPts val="0"/>
              </a:spcBef>
              <a:spcAft>
                <a:spcPts val="0"/>
              </a:spcAft>
              <a:buClr>
                <a:srgbClr val="212529"/>
              </a:buClr>
              <a:buSzPts val="1400"/>
              <a:buFont typeface="Roboto"/>
              <a:buAutoNum type="arabicPeriod"/>
            </a:pPr>
            <a:endParaRPr dirty="0">
              <a:solidFill>
                <a:srgbClr val="212529"/>
              </a:solidFill>
              <a:highlight>
                <a:srgbClr val="FFFFFF"/>
              </a:highlight>
              <a:latin typeface="Roboto"/>
              <a:ea typeface="Roboto"/>
              <a:sym typeface="Roboto"/>
            </a:endParaRPr>
          </a:p>
          <a:p>
            <a:pPr marL="698500" lvl="0" indent="-317500" algn="l" rtl="0">
              <a:lnSpc>
                <a:spcPct val="115000"/>
              </a:lnSpc>
              <a:spcBef>
                <a:spcPts val="0"/>
              </a:spcBef>
              <a:spcAft>
                <a:spcPts val="0"/>
              </a:spcAft>
              <a:buClr>
                <a:srgbClr val="212529"/>
              </a:buClr>
              <a:buSzPts val="1400"/>
              <a:buFont typeface="Roboto"/>
              <a:buAutoNum type="arabicPeriod"/>
            </a:pPr>
            <a:r>
              <a:rPr lang="en-GB" dirty="0">
                <a:solidFill>
                  <a:srgbClr val="212529"/>
                </a:solidFill>
                <a:highlight>
                  <a:srgbClr val="FFFFFF"/>
                </a:highlight>
                <a:latin typeface="Roboto"/>
                <a:ea typeface="Roboto"/>
                <a:sym typeface="Roboto"/>
              </a:rPr>
              <a:t>Generally, the questions structure of the two varies in the following ways:</a:t>
            </a:r>
            <a:endParaRPr dirty="0">
              <a:solidFill>
                <a:srgbClr val="212529"/>
              </a:solidFill>
              <a:highlight>
                <a:srgbClr val="FFFFFF"/>
              </a:highlight>
              <a:latin typeface="Roboto"/>
              <a:ea typeface="Roboto"/>
              <a:sym typeface="Roboto"/>
            </a:endParaRPr>
          </a:p>
          <a:p>
            <a:pPr marL="0" lvl="0" indent="0" algn="l" rtl="0">
              <a:lnSpc>
                <a:spcPct val="115000"/>
              </a:lnSpc>
              <a:spcBef>
                <a:spcPts val="1200"/>
              </a:spcBef>
              <a:spcAft>
                <a:spcPts val="0"/>
              </a:spcAft>
              <a:buClr>
                <a:schemeClr val="dk1"/>
              </a:buClr>
              <a:buSzPts val="1100"/>
              <a:buFont typeface="Arial"/>
              <a:buNone/>
            </a:pPr>
            <a:endParaRPr dirty="0">
              <a:solidFill>
                <a:schemeClr val="dk1"/>
              </a:solidFill>
            </a:endParaRPr>
          </a:p>
          <a:p>
            <a:pPr marL="0" lvl="0" indent="0" algn="l" rtl="0">
              <a:spcBef>
                <a:spcPts val="0"/>
              </a:spcBef>
              <a:spcAft>
                <a:spcPts val="800"/>
              </a:spcAft>
              <a:buNone/>
            </a:pPr>
            <a:endParaRPr b="1" dirty="0">
              <a:solidFill>
                <a:srgbClr val="212529"/>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274507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g15dab58096a_0_116"/>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183" name="Google Shape;183;g15dab58096a_0_116"/>
          <p:cNvPicPr preferRelativeResize="0"/>
          <p:nvPr/>
        </p:nvPicPr>
        <p:blipFill rotWithShape="1">
          <a:blip r:embed="rId4">
            <a:alphaModFix/>
          </a:blip>
          <a:srcRect l="8630" r="8622" b="57237"/>
          <a:stretch/>
        </p:blipFill>
        <p:spPr>
          <a:xfrm rot="10800000" flipH="1">
            <a:off x="0" y="8087"/>
            <a:ext cx="3564399" cy="926125"/>
          </a:xfrm>
          <a:prstGeom prst="rect">
            <a:avLst/>
          </a:prstGeom>
          <a:noFill/>
          <a:ln>
            <a:noFill/>
          </a:ln>
        </p:spPr>
      </p:pic>
      <p:sp>
        <p:nvSpPr>
          <p:cNvPr id="184" name="Google Shape;184;g15dab58096a_0_116"/>
          <p:cNvSpPr/>
          <p:nvPr/>
        </p:nvSpPr>
        <p:spPr>
          <a:xfrm>
            <a:off x="2761050" y="588150"/>
            <a:ext cx="3621900" cy="4122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en-IN" sz="2800" b="1" i="0" dirty="0">
                <a:solidFill>
                  <a:srgbClr val="813588"/>
                </a:solidFill>
                <a:effectLst/>
                <a:latin typeface="Roboto" panose="02000000000000000000" pitchFamily="2" charset="0"/>
              </a:rPr>
              <a:t> </a:t>
            </a:r>
          </a:p>
          <a:p>
            <a:pPr algn="ctr"/>
            <a:r>
              <a:rPr lang="en-IN" sz="2000" b="1" dirty="0">
                <a:solidFill>
                  <a:schemeClr val="lt1"/>
                </a:solidFill>
                <a:latin typeface="Roboto"/>
                <a:ea typeface="Roboto"/>
              </a:rPr>
              <a:t>Tips to Solve</a:t>
            </a:r>
          </a:p>
          <a:p>
            <a:pPr marL="0" lvl="0" indent="0" algn="l" rtl="0">
              <a:spcBef>
                <a:spcPts val="0"/>
              </a:spcBef>
              <a:spcAft>
                <a:spcPts val="0"/>
              </a:spcAft>
              <a:buNone/>
            </a:pPr>
            <a:endParaRPr lang="en-IN" sz="2000" b="1" dirty="0">
              <a:solidFill>
                <a:schemeClr val="lt1"/>
              </a:solidFill>
              <a:latin typeface="Roboto"/>
              <a:ea typeface="Roboto"/>
              <a:cs typeface="Roboto"/>
              <a:sym typeface="Roboto"/>
            </a:endParaRPr>
          </a:p>
        </p:txBody>
      </p:sp>
      <p:sp>
        <p:nvSpPr>
          <p:cNvPr id="3" name="Google Shape;86;p17">
            <a:extLst>
              <a:ext uri="{FF2B5EF4-FFF2-40B4-BE49-F238E27FC236}">
                <a16:creationId xmlns:a16="http://schemas.microsoft.com/office/drawing/2014/main" id="{581C68EF-1903-5443-23EA-E640169082DE}"/>
              </a:ext>
            </a:extLst>
          </p:cNvPr>
          <p:cNvSpPr txBox="1"/>
          <p:nvPr/>
        </p:nvSpPr>
        <p:spPr>
          <a:xfrm>
            <a:off x="384825" y="1227908"/>
            <a:ext cx="7711950" cy="2916141"/>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lnSpc>
                <a:spcPct val="115000"/>
              </a:lnSpc>
              <a:spcBef>
                <a:spcPts val="0"/>
              </a:spcBef>
              <a:spcAft>
                <a:spcPts val="0"/>
              </a:spcAft>
              <a:buClr>
                <a:schemeClr val="dk1"/>
              </a:buClr>
              <a:buSzPts val="1100"/>
              <a:buFont typeface="Arial"/>
              <a:buNone/>
            </a:pPr>
            <a:r>
              <a:rPr lang="en-GB" dirty="0">
                <a:highlight>
                  <a:srgbClr val="FFFFFF"/>
                </a:highlight>
                <a:latin typeface="Roboto"/>
                <a:ea typeface="Roboto"/>
                <a:cs typeface="Roboto"/>
                <a:sym typeface="Roboto"/>
              </a:rPr>
              <a:t>If the statements above are true, which of the following must be true? (</a:t>
            </a:r>
            <a:r>
              <a:rPr lang="en-GB" i="1" dirty="0">
                <a:highlight>
                  <a:srgbClr val="FFFFFF"/>
                </a:highlight>
                <a:latin typeface="Roboto"/>
                <a:ea typeface="Roboto"/>
                <a:cs typeface="Roboto"/>
                <a:sym typeface="Roboto"/>
              </a:rPr>
              <a:t>Inference</a:t>
            </a:r>
            <a:r>
              <a:rPr lang="en-GB" dirty="0">
                <a:highlight>
                  <a:srgbClr val="FFFFFF"/>
                </a:highlight>
                <a:latin typeface="Roboto"/>
                <a:ea typeface="Roboto"/>
                <a:cs typeface="Roboto"/>
                <a:sym typeface="Roboto"/>
              </a:rPr>
              <a:t>)</a:t>
            </a:r>
            <a:endParaRPr dirty="0">
              <a:highlight>
                <a:srgbClr val="FFFFFF"/>
              </a:highlight>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GB" dirty="0">
                <a:highlight>
                  <a:srgbClr val="FFFFFF"/>
                </a:highlight>
                <a:latin typeface="Roboto"/>
                <a:ea typeface="Roboto"/>
                <a:cs typeface="Roboto"/>
                <a:sym typeface="Roboto"/>
              </a:rPr>
              <a:t>Select the assumption on which the argument depends? (</a:t>
            </a:r>
            <a:r>
              <a:rPr lang="en-GB" i="1" dirty="0">
                <a:highlight>
                  <a:srgbClr val="FFFFFF"/>
                </a:highlight>
                <a:latin typeface="Roboto"/>
                <a:ea typeface="Roboto"/>
                <a:cs typeface="Roboto"/>
                <a:sym typeface="Roboto"/>
              </a:rPr>
              <a:t>Assumption</a:t>
            </a:r>
            <a:r>
              <a:rPr lang="en-GB" dirty="0">
                <a:highlight>
                  <a:srgbClr val="FFFFFF"/>
                </a:highlight>
                <a:latin typeface="Roboto"/>
                <a:ea typeface="Roboto"/>
                <a:cs typeface="Roboto"/>
                <a:sym typeface="Roboto"/>
              </a:rPr>
              <a:t>)</a:t>
            </a:r>
            <a:endParaRPr dirty="0">
              <a:highlight>
                <a:srgbClr val="FFFFFF"/>
              </a:highlight>
              <a:latin typeface="Roboto"/>
              <a:ea typeface="Roboto"/>
              <a:cs typeface="Roboto"/>
              <a:sym typeface="Roboto"/>
            </a:endParaRPr>
          </a:p>
          <a:p>
            <a:pPr marL="0" lvl="0" indent="0" algn="l" rtl="0">
              <a:lnSpc>
                <a:spcPct val="115000"/>
              </a:lnSpc>
              <a:spcBef>
                <a:spcPts val="1200"/>
              </a:spcBef>
              <a:spcAft>
                <a:spcPts val="0"/>
              </a:spcAft>
              <a:buClr>
                <a:schemeClr val="dk1"/>
              </a:buClr>
              <a:buSzPts val="1100"/>
              <a:buFont typeface="Arial"/>
              <a:buNone/>
            </a:pPr>
            <a:r>
              <a:rPr lang="en-GB" dirty="0">
                <a:highlight>
                  <a:srgbClr val="FFFFFF"/>
                </a:highlight>
                <a:latin typeface="Roboto"/>
                <a:ea typeface="Roboto"/>
                <a:cs typeface="Roboto"/>
                <a:sym typeface="Roboto"/>
              </a:rPr>
              <a:t>As you can see, in the above question, you are basically asked to logically deduce the inference from the given set of statements. That’s the biggest hint of the answer being an inference. In other cases, the same questions may be rewritten in other ways, but the meaning remains the same.</a:t>
            </a:r>
            <a:endParaRPr dirty="0">
              <a:highlight>
                <a:srgbClr val="FFFFFF"/>
              </a:highlight>
              <a:latin typeface="Roboto"/>
              <a:ea typeface="Roboto"/>
              <a:cs typeface="Roboto"/>
              <a:sym typeface="Roboto"/>
            </a:endParaRPr>
          </a:p>
          <a:p>
            <a:pPr marL="698500" lvl="0" indent="-317500" algn="l" rtl="0">
              <a:lnSpc>
                <a:spcPct val="115000"/>
              </a:lnSpc>
              <a:spcBef>
                <a:spcPts val="1200"/>
              </a:spcBef>
              <a:spcAft>
                <a:spcPts val="0"/>
              </a:spcAft>
              <a:buClr>
                <a:srgbClr val="000000"/>
              </a:buClr>
              <a:buSzPts val="1400"/>
              <a:buFont typeface="Roboto"/>
              <a:buAutoNum type="arabicPeriod" startAt="4"/>
            </a:pPr>
            <a:r>
              <a:rPr lang="en-GB" dirty="0">
                <a:highlight>
                  <a:srgbClr val="FFFFFF"/>
                </a:highlight>
                <a:latin typeface="Roboto"/>
                <a:ea typeface="Roboto"/>
                <a:cs typeface="Roboto"/>
                <a:sym typeface="Roboto"/>
              </a:rPr>
              <a:t>An assumption must have a </a:t>
            </a:r>
            <a:r>
              <a:rPr lang="en-GB" i="1" dirty="0">
                <a:highlight>
                  <a:srgbClr val="FFFFFF"/>
                </a:highlight>
                <a:latin typeface="Roboto"/>
                <a:ea typeface="Roboto"/>
                <a:cs typeface="Roboto"/>
                <a:sym typeface="Roboto"/>
              </a:rPr>
              <a:t>conclusion</a:t>
            </a:r>
            <a:r>
              <a:rPr lang="en-GB" dirty="0">
                <a:highlight>
                  <a:srgbClr val="FFFFFF"/>
                </a:highlight>
                <a:latin typeface="Roboto"/>
                <a:ea typeface="Roboto"/>
                <a:cs typeface="Roboto"/>
                <a:sym typeface="Roboto"/>
              </a:rPr>
              <a:t> while an inference is rarely followed by any conclusion. </a:t>
            </a:r>
            <a:r>
              <a:rPr lang="en-GB" dirty="0" err="1">
                <a:highlight>
                  <a:srgbClr val="FFFFFF"/>
                </a:highlight>
                <a:latin typeface="Roboto"/>
                <a:ea typeface="Roboto"/>
                <a:cs typeface="Roboto"/>
                <a:sym typeface="Roboto"/>
              </a:rPr>
              <a:t>Infact</a:t>
            </a:r>
            <a:r>
              <a:rPr lang="en-GB" dirty="0">
                <a:highlight>
                  <a:srgbClr val="FFFFFF"/>
                </a:highlight>
                <a:latin typeface="Roboto"/>
                <a:ea typeface="Roboto"/>
                <a:cs typeface="Roboto"/>
                <a:sym typeface="Roboto"/>
              </a:rPr>
              <a:t>, you can formulate logical </a:t>
            </a:r>
            <a:r>
              <a:rPr lang="en-GB" i="1" dirty="0">
                <a:highlight>
                  <a:srgbClr val="FFFFFF"/>
                </a:highlight>
                <a:latin typeface="Roboto"/>
                <a:ea typeface="Roboto"/>
                <a:cs typeface="Roboto"/>
                <a:sym typeface="Roboto"/>
              </a:rPr>
              <a:t>inferences</a:t>
            </a:r>
            <a:r>
              <a:rPr lang="en-GB" dirty="0">
                <a:highlight>
                  <a:srgbClr val="FFFFFF"/>
                </a:highlight>
                <a:latin typeface="Roboto"/>
                <a:ea typeface="Roboto"/>
                <a:cs typeface="Roboto"/>
                <a:sym typeface="Roboto"/>
              </a:rPr>
              <a:t> from given </a:t>
            </a:r>
            <a:r>
              <a:rPr lang="en-GB" i="1" dirty="0">
                <a:highlight>
                  <a:srgbClr val="FFFFFF"/>
                </a:highlight>
                <a:latin typeface="Roboto"/>
                <a:ea typeface="Roboto"/>
                <a:cs typeface="Roboto"/>
                <a:sym typeface="Roboto"/>
              </a:rPr>
              <a:t>assumptions</a:t>
            </a:r>
            <a:r>
              <a:rPr lang="en-GB" dirty="0">
                <a:highlight>
                  <a:srgbClr val="FFFFFF"/>
                </a:highlight>
                <a:latin typeface="Roboto"/>
                <a:ea typeface="Roboto"/>
                <a:cs typeface="Roboto"/>
                <a:sym typeface="Roboto"/>
              </a:rPr>
              <a:t>.</a:t>
            </a:r>
            <a:endParaRPr dirty="0">
              <a:highlight>
                <a:srgbClr val="FFFFFF"/>
              </a:highlight>
              <a:latin typeface="Roboto"/>
              <a:ea typeface="Roboto"/>
              <a:cs typeface="Roboto"/>
              <a:sym typeface="Roboto"/>
            </a:endParaRPr>
          </a:p>
          <a:p>
            <a:pPr marL="0" lvl="0" indent="0" algn="l" rtl="0">
              <a:lnSpc>
                <a:spcPct val="115000"/>
              </a:lnSpc>
              <a:spcBef>
                <a:spcPts val="1200"/>
              </a:spcBef>
              <a:spcAft>
                <a:spcPts val="0"/>
              </a:spcAft>
              <a:buNone/>
            </a:pPr>
            <a:endParaRPr dirty="0">
              <a:highlight>
                <a:srgbClr val="FFFFFF"/>
              </a:highlight>
              <a:latin typeface="Roboto"/>
              <a:ea typeface="Roboto"/>
              <a:cs typeface="Roboto"/>
              <a:sym typeface="Roboto"/>
            </a:endParaRPr>
          </a:p>
          <a:p>
            <a:pPr marL="0" lvl="0" indent="0" algn="l" rtl="0">
              <a:spcBef>
                <a:spcPts val="1200"/>
              </a:spcBef>
              <a:spcAft>
                <a:spcPts val="800"/>
              </a:spcAft>
              <a:buNone/>
            </a:pPr>
            <a:endParaRPr dirty="0">
              <a:highlight>
                <a:srgbClr val="FFFFFF"/>
              </a:highlight>
              <a:latin typeface="Roboto"/>
              <a:ea typeface="Roboto"/>
              <a:cs typeface="Roboto"/>
              <a:sym typeface="Roboto"/>
            </a:endParaRPr>
          </a:p>
        </p:txBody>
      </p:sp>
    </p:spTree>
    <p:extLst>
      <p:ext uri="{BB962C8B-B14F-4D97-AF65-F5344CB8AC3E}">
        <p14:creationId xmlns:p14="http://schemas.microsoft.com/office/powerpoint/2010/main" val="4248659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g15dab58096a_0_116"/>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183" name="Google Shape;183;g15dab58096a_0_116"/>
          <p:cNvPicPr preferRelativeResize="0"/>
          <p:nvPr/>
        </p:nvPicPr>
        <p:blipFill rotWithShape="1">
          <a:blip r:embed="rId4">
            <a:alphaModFix/>
          </a:blip>
          <a:srcRect l="8630" r="8622" b="57237"/>
          <a:stretch/>
        </p:blipFill>
        <p:spPr>
          <a:xfrm rot="10800000" flipH="1">
            <a:off x="0" y="8087"/>
            <a:ext cx="3564399" cy="926125"/>
          </a:xfrm>
          <a:prstGeom prst="rect">
            <a:avLst/>
          </a:prstGeom>
          <a:noFill/>
          <a:ln>
            <a:noFill/>
          </a:ln>
        </p:spPr>
      </p:pic>
      <p:sp>
        <p:nvSpPr>
          <p:cNvPr id="184" name="Google Shape;184;g15dab58096a_0_116"/>
          <p:cNvSpPr/>
          <p:nvPr/>
        </p:nvSpPr>
        <p:spPr>
          <a:xfrm>
            <a:off x="2761050" y="588150"/>
            <a:ext cx="3621900" cy="4122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en-IN" sz="2800" b="1" i="0" dirty="0">
                <a:solidFill>
                  <a:srgbClr val="813588"/>
                </a:solidFill>
                <a:effectLst/>
                <a:latin typeface="Roboto" panose="02000000000000000000" pitchFamily="2" charset="0"/>
              </a:rPr>
              <a:t> </a:t>
            </a:r>
          </a:p>
          <a:p>
            <a:pPr algn="ctr"/>
            <a:r>
              <a:rPr lang="en-IN" sz="2000" b="1" dirty="0">
                <a:solidFill>
                  <a:schemeClr val="lt1"/>
                </a:solidFill>
                <a:latin typeface="Roboto"/>
                <a:ea typeface="Roboto"/>
              </a:rPr>
              <a:t>Example :</a:t>
            </a:r>
          </a:p>
          <a:p>
            <a:pPr marL="0" lvl="0" indent="0" algn="l" rtl="0">
              <a:spcBef>
                <a:spcPts val="0"/>
              </a:spcBef>
              <a:spcAft>
                <a:spcPts val="0"/>
              </a:spcAft>
              <a:buNone/>
            </a:pPr>
            <a:endParaRPr lang="en-IN" sz="2000" b="1" dirty="0">
              <a:solidFill>
                <a:schemeClr val="lt1"/>
              </a:solidFill>
              <a:latin typeface="Roboto"/>
              <a:ea typeface="Roboto"/>
              <a:cs typeface="Roboto"/>
              <a:sym typeface="Roboto"/>
            </a:endParaRPr>
          </a:p>
        </p:txBody>
      </p:sp>
      <p:sp>
        <p:nvSpPr>
          <p:cNvPr id="4" name="Google Shape;95;p18">
            <a:extLst>
              <a:ext uri="{FF2B5EF4-FFF2-40B4-BE49-F238E27FC236}">
                <a16:creationId xmlns:a16="http://schemas.microsoft.com/office/drawing/2014/main" id="{59B2A8D1-9D35-C3BE-8BB9-8634722B206D}"/>
              </a:ext>
            </a:extLst>
          </p:cNvPr>
          <p:cNvSpPr txBox="1"/>
          <p:nvPr/>
        </p:nvSpPr>
        <p:spPr>
          <a:xfrm>
            <a:off x="384825" y="1149530"/>
            <a:ext cx="7711950" cy="2994519"/>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b="1" dirty="0">
                <a:highlight>
                  <a:srgbClr val="FFFFFF"/>
                </a:highlight>
                <a:latin typeface="Roboto"/>
                <a:ea typeface="Roboto"/>
                <a:cs typeface="Roboto"/>
                <a:sym typeface="Roboto"/>
              </a:rPr>
              <a:t>Argument</a:t>
            </a:r>
            <a:endParaRPr b="1" dirty="0">
              <a:highlight>
                <a:srgbClr val="FFFFFF"/>
              </a:highlight>
              <a:latin typeface="Roboto"/>
              <a:ea typeface="Roboto"/>
              <a:cs typeface="Roboto"/>
              <a:sym typeface="Roboto"/>
            </a:endParaRPr>
          </a:p>
          <a:p>
            <a:pPr marL="0" lvl="0" indent="0" algn="just" rtl="0">
              <a:lnSpc>
                <a:spcPct val="115000"/>
              </a:lnSpc>
              <a:spcBef>
                <a:spcPts val="800"/>
              </a:spcBef>
              <a:spcAft>
                <a:spcPts val="0"/>
              </a:spcAft>
              <a:buClr>
                <a:schemeClr val="dk1"/>
              </a:buClr>
              <a:buSzPts val="1100"/>
              <a:buFont typeface="Arial"/>
              <a:buNone/>
            </a:pPr>
            <a:r>
              <a:rPr lang="en-GB" dirty="0">
                <a:highlight>
                  <a:srgbClr val="FFFFFF"/>
                </a:highlight>
                <a:latin typeface="Roboto"/>
                <a:ea typeface="Roboto"/>
                <a:cs typeface="Roboto"/>
                <a:sym typeface="Roboto"/>
              </a:rPr>
              <a:t>Recently, in the state of ABC, the use of seat belts in cars and other passenger vehicles has been made mandatory. While there is not much difference in the number of accidents, the number of life threatening injuries caused by accidents has gone down with the new rule.</a:t>
            </a:r>
            <a:endParaRPr dirty="0">
              <a:highlight>
                <a:srgbClr val="FFFFFF"/>
              </a:highlight>
              <a:latin typeface="Roboto"/>
              <a:ea typeface="Roboto"/>
              <a:cs typeface="Roboto"/>
              <a:sym typeface="Roboto"/>
            </a:endParaRPr>
          </a:p>
          <a:p>
            <a:pPr marL="0" lvl="0" indent="0" algn="just" rtl="0">
              <a:lnSpc>
                <a:spcPct val="115000"/>
              </a:lnSpc>
              <a:spcBef>
                <a:spcPts val="800"/>
              </a:spcBef>
              <a:spcAft>
                <a:spcPts val="0"/>
              </a:spcAft>
              <a:buClr>
                <a:schemeClr val="dk1"/>
              </a:buClr>
              <a:buSzPts val="1100"/>
              <a:buFont typeface="Arial"/>
              <a:buNone/>
            </a:pPr>
            <a:r>
              <a:rPr lang="en-GB" dirty="0">
                <a:highlight>
                  <a:srgbClr val="FFFFFF"/>
                </a:highlight>
                <a:latin typeface="Roboto"/>
                <a:ea typeface="Roboto"/>
                <a:cs typeface="Roboto"/>
                <a:sym typeface="Roboto"/>
              </a:rPr>
              <a:t>What can possibly be the assumptions and inferences in this argument ?</a:t>
            </a:r>
          </a:p>
          <a:p>
            <a:pPr marL="0" lvl="0" indent="0" algn="just" rtl="0">
              <a:lnSpc>
                <a:spcPct val="115000"/>
              </a:lnSpc>
              <a:spcBef>
                <a:spcPts val="800"/>
              </a:spcBef>
              <a:spcAft>
                <a:spcPts val="0"/>
              </a:spcAft>
              <a:buClr>
                <a:schemeClr val="dk1"/>
              </a:buClr>
              <a:buSzPts val="1100"/>
              <a:buFont typeface="Arial"/>
              <a:buNone/>
            </a:pPr>
            <a:endParaRPr dirty="0">
              <a:highlight>
                <a:srgbClr val="FFFFFF"/>
              </a:highlight>
              <a:latin typeface="Roboto"/>
              <a:ea typeface="Roboto"/>
              <a:cs typeface="Roboto"/>
              <a:sym typeface="Roboto"/>
            </a:endParaRPr>
          </a:p>
          <a:p>
            <a:pPr marL="0" lvl="0" indent="0" algn="just" rtl="0">
              <a:lnSpc>
                <a:spcPct val="115000"/>
              </a:lnSpc>
              <a:spcBef>
                <a:spcPts val="800"/>
              </a:spcBef>
              <a:spcAft>
                <a:spcPts val="0"/>
              </a:spcAft>
              <a:buClr>
                <a:schemeClr val="dk1"/>
              </a:buClr>
              <a:buSzPts val="1100"/>
              <a:buFont typeface="Arial"/>
              <a:buNone/>
            </a:pPr>
            <a:r>
              <a:rPr lang="en-GB" b="1" dirty="0">
                <a:highlight>
                  <a:srgbClr val="FFFFFF"/>
                </a:highlight>
                <a:latin typeface="Roboto"/>
                <a:ea typeface="Roboto"/>
                <a:cs typeface="Roboto"/>
                <a:sym typeface="Roboto"/>
              </a:rPr>
              <a:t>Assumption</a:t>
            </a:r>
            <a:endParaRPr b="1" dirty="0">
              <a:highlight>
                <a:srgbClr val="FFFFFF"/>
              </a:highlight>
              <a:latin typeface="Roboto"/>
              <a:ea typeface="Roboto"/>
              <a:cs typeface="Roboto"/>
              <a:sym typeface="Roboto"/>
            </a:endParaRPr>
          </a:p>
          <a:p>
            <a:pPr marL="0" lvl="0" indent="0" algn="just" rtl="0">
              <a:lnSpc>
                <a:spcPct val="115000"/>
              </a:lnSpc>
              <a:spcBef>
                <a:spcPts val="800"/>
              </a:spcBef>
              <a:spcAft>
                <a:spcPts val="0"/>
              </a:spcAft>
              <a:buClr>
                <a:schemeClr val="dk1"/>
              </a:buClr>
              <a:buSzPts val="1100"/>
              <a:buFont typeface="Arial"/>
              <a:buNone/>
            </a:pPr>
            <a:r>
              <a:rPr lang="en-GB" dirty="0">
                <a:highlight>
                  <a:srgbClr val="FFFFFF"/>
                </a:highlight>
                <a:latin typeface="Roboto"/>
                <a:ea typeface="Roboto"/>
                <a:cs typeface="Roboto"/>
                <a:sym typeface="Roboto"/>
              </a:rPr>
              <a:t>People are wearing their seat belts after the rule has been implemented in the state of ABC. The premise is that the rule has been made mandatory. It is not stated that people are following the rule. This is an assumption that leads the premise to the conclusion about reduced number of injuries.</a:t>
            </a:r>
            <a:endParaRPr dirty="0">
              <a:highlight>
                <a:srgbClr val="FFFFFF"/>
              </a:highlight>
              <a:latin typeface="Roboto"/>
              <a:ea typeface="Roboto"/>
              <a:cs typeface="Roboto"/>
              <a:sym typeface="Roboto"/>
            </a:endParaRPr>
          </a:p>
          <a:p>
            <a:pPr marL="0" lvl="0" indent="0" algn="just" rtl="0">
              <a:lnSpc>
                <a:spcPct val="115000"/>
              </a:lnSpc>
              <a:spcBef>
                <a:spcPts val="800"/>
              </a:spcBef>
              <a:spcAft>
                <a:spcPts val="0"/>
              </a:spcAft>
              <a:buClr>
                <a:schemeClr val="dk1"/>
              </a:buClr>
              <a:buSzPts val="1100"/>
              <a:buFont typeface="Arial"/>
              <a:buNone/>
            </a:pPr>
            <a:r>
              <a:rPr lang="en-GB" dirty="0">
                <a:highlight>
                  <a:srgbClr val="FFFFFF"/>
                </a:highlight>
                <a:latin typeface="Roboto"/>
                <a:ea typeface="Roboto"/>
                <a:cs typeface="Roboto"/>
                <a:sym typeface="Roboto"/>
              </a:rPr>
              <a:t>One can also safely assume that using seat belts does not reduce the number of accidents.</a:t>
            </a:r>
            <a:endParaRPr dirty="0">
              <a:highlight>
                <a:srgbClr val="FFFFFF"/>
              </a:highlight>
              <a:latin typeface="Roboto"/>
              <a:ea typeface="Roboto"/>
              <a:cs typeface="Roboto"/>
              <a:sym typeface="Roboto"/>
            </a:endParaRPr>
          </a:p>
          <a:p>
            <a:pPr marL="0" lvl="0" indent="0" algn="l" rtl="0">
              <a:spcBef>
                <a:spcPts val="800"/>
              </a:spcBef>
              <a:spcAft>
                <a:spcPts val="800"/>
              </a:spcAft>
              <a:buNone/>
            </a:pPr>
            <a:endParaRPr dirty="0"/>
          </a:p>
        </p:txBody>
      </p:sp>
    </p:spTree>
    <p:extLst>
      <p:ext uri="{BB962C8B-B14F-4D97-AF65-F5344CB8AC3E}">
        <p14:creationId xmlns:p14="http://schemas.microsoft.com/office/powerpoint/2010/main" val="822980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g15dab58096a_0_116"/>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183" name="Google Shape;183;g15dab58096a_0_116"/>
          <p:cNvPicPr preferRelativeResize="0"/>
          <p:nvPr/>
        </p:nvPicPr>
        <p:blipFill rotWithShape="1">
          <a:blip r:embed="rId4">
            <a:alphaModFix/>
          </a:blip>
          <a:srcRect l="8630" r="8622" b="57237"/>
          <a:stretch/>
        </p:blipFill>
        <p:spPr>
          <a:xfrm rot="10800000" flipH="1">
            <a:off x="0" y="8087"/>
            <a:ext cx="3564399" cy="926125"/>
          </a:xfrm>
          <a:prstGeom prst="rect">
            <a:avLst/>
          </a:prstGeom>
          <a:noFill/>
          <a:ln>
            <a:noFill/>
          </a:ln>
        </p:spPr>
      </p:pic>
      <p:sp>
        <p:nvSpPr>
          <p:cNvPr id="184" name="Google Shape;184;g15dab58096a_0_116"/>
          <p:cNvSpPr/>
          <p:nvPr/>
        </p:nvSpPr>
        <p:spPr>
          <a:xfrm>
            <a:off x="2761050" y="588150"/>
            <a:ext cx="3621900" cy="4122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en-IN" sz="2800" b="1" i="0" dirty="0">
                <a:solidFill>
                  <a:srgbClr val="813588"/>
                </a:solidFill>
                <a:effectLst/>
                <a:latin typeface="Roboto" panose="02000000000000000000" pitchFamily="2" charset="0"/>
              </a:rPr>
              <a:t> </a:t>
            </a:r>
          </a:p>
          <a:p>
            <a:pPr algn="ctr"/>
            <a:r>
              <a:rPr lang="en-US" sz="1800" b="1" dirty="0">
                <a:solidFill>
                  <a:schemeClr val="lt1"/>
                </a:solidFill>
                <a:latin typeface="Roboto"/>
                <a:ea typeface="Roboto"/>
              </a:rPr>
              <a:t>Examples</a:t>
            </a:r>
            <a:endParaRPr lang="en-IN" sz="2000" b="1" dirty="0">
              <a:solidFill>
                <a:schemeClr val="lt1"/>
              </a:solidFill>
              <a:latin typeface="Roboto"/>
              <a:ea typeface="Roboto"/>
            </a:endParaRPr>
          </a:p>
          <a:p>
            <a:pPr marL="0" lvl="0" indent="0" algn="l" rtl="0">
              <a:spcBef>
                <a:spcPts val="0"/>
              </a:spcBef>
              <a:spcAft>
                <a:spcPts val="0"/>
              </a:spcAft>
              <a:buNone/>
            </a:pPr>
            <a:endParaRPr lang="en-IN" sz="2000" b="1" dirty="0">
              <a:solidFill>
                <a:schemeClr val="lt1"/>
              </a:solidFill>
              <a:latin typeface="Roboto"/>
              <a:ea typeface="Roboto"/>
              <a:cs typeface="Roboto"/>
              <a:sym typeface="Roboto"/>
            </a:endParaRPr>
          </a:p>
        </p:txBody>
      </p:sp>
      <p:sp>
        <p:nvSpPr>
          <p:cNvPr id="2" name="Google Shape;104;p19">
            <a:extLst>
              <a:ext uri="{FF2B5EF4-FFF2-40B4-BE49-F238E27FC236}">
                <a16:creationId xmlns:a16="http://schemas.microsoft.com/office/drawing/2014/main" id="{A1A688B0-2E56-86CE-9D5E-1098CE4D8D16}"/>
              </a:ext>
            </a:extLst>
          </p:cNvPr>
          <p:cNvSpPr txBox="1"/>
          <p:nvPr/>
        </p:nvSpPr>
        <p:spPr>
          <a:xfrm>
            <a:off x="384825" y="1301060"/>
            <a:ext cx="7711950" cy="2842989"/>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just" rtl="0">
              <a:lnSpc>
                <a:spcPct val="115000"/>
              </a:lnSpc>
              <a:spcBef>
                <a:spcPts val="0"/>
              </a:spcBef>
              <a:spcAft>
                <a:spcPts val="0"/>
              </a:spcAft>
              <a:buClr>
                <a:schemeClr val="dk1"/>
              </a:buClr>
              <a:buSzPts val="1100"/>
              <a:buFont typeface="Arial"/>
              <a:buNone/>
            </a:pPr>
            <a:r>
              <a:rPr lang="en-GB" b="1" dirty="0">
                <a:highlight>
                  <a:srgbClr val="FFFFFF"/>
                </a:highlight>
                <a:latin typeface="Roboto"/>
                <a:ea typeface="Roboto"/>
                <a:cs typeface="Roboto"/>
                <a:sym typeface="Roboto"/>
              </a:rPr>
              <a:t>Inference</a:t>
            </a:r>
            <a:endParaRPr b="1" dirty="0">
              <a:highlight>
                <a:srgbClr val="FFFFFF"/>
              </a:highlight>
              <a:latin typeface="Roboto"/>
              <a:ea typeface="Roboto"/>
              <a:cs typeface="Roboto"/>
              <a:sym typeface="Roboto"/>
            </a:endParaRPr>
          </a:p>
          <a:p>
            <a:pPr marL="0" lvl="0" indent="0" algn="just" rtl="0">
              <a:lnSpc>
                <a:spcPct val="150000"/>
              </a:lnSpc>
              <a:spcBef>
                <a:spcPts val="800"/>
              </a:spcBef>
              <a:spcAft>
                <a:spcPts val="0"/>
              </a:spcAft>
              <a:buClr>
                <a:schemeClr val="dk1"/>
              </a:buClr>
              <a:buSzPts val="1100"/>
              <a:buFont typeface="Arial"/>
              <a:buNone/>
            </a:pPr>
            <a:r>
              <a:rPr lang="en-GB" dirty="0">
                <a:highlight>
                  <a:srgbClr val="FFFFFF"/>
                </a:highlight>
                <a:latin typeface="Roboto"/>
                <a:ea typeface="Roboto"/>
                <a:cs typeface="Roboto"/>
                <a:sym typeface="Roboto"/>
              </a:rPr>
              <a:t>There can be multiple inferences here. One such inference is that the new rule and its implementation are very effective in reducing the number of life-threatening injuries from car and vehicular accidents in the state of ABC</a:t>
            </a:r>
            <a:endParaRPr dirty="0">
              <a:highlight>
                <a:srgbClr val="FFFFFF"/>
              </a:highlight>
              <a:latin typeface="Roboto"/>
              <a:ea typeface="Roboto"/>
              <a:cs typeface="Roboto"/>
              <a:sym typeface="Roboto"/>
            </a:endParaRPr>
          </a:p>
          <a:p>
            <a:pPr marL="0" lvl="0" indent="0" algn="l" rtl="0">
              <a:spcBef>
                <a:spcPts val="800"/>
              </a:spcBef>
              <a:spcAft>
                <a:spcPts val="800"/>
              </a:spcAft>
              <a:buNone/>
            </a:pPr>
            <a:endParaRPr dirty="0"/>
          </a:p>
        </p:txBody>
      </p:sp>
    </p:spTree>
    <p:extLst>
      <p:ext uri="{BB962C8B-B14F-4D97-AF65-F5344CB8AC3E}">
        <p14:creationId xmlns:p14="http://schemas.microsoft.com/office/powerpoint/2010/main" val="1241477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g15dab58096a_0_116"/>
          <p:cNvPicPr preferRelativeResize="0"/>
          <p:nvPr/>
        </p:nvPicPr>
        <p:blipFill rotWithShape="1">
          <a:blip r:embed="rId3">
            <a:alphaModFix/>
          </a:blip>
          <a:srcRect r="53855"/>
          <a:stretch/>
        </p:blipFill>
        <p:spPr>
          <a:xfrm>
            <a:off x="8096775" y="0"/>
            <a:ext cx="1047224" cy="1102725"/>
          </a:xfrm>
          <a:prstGeom prst="rect">
            <a:avLst/>
          </a:prstGeom>
          <a:noFill/>
          <a:ln>
            <a:noFill/>
          </a:ln>
        </p:spPr>
      </p:pic>
      <p:pic>
        <p:nvPicPr>
          <p:cNvPr id="183" name="Google Shape;183;g15dab58096a_0_116"/>
          <p:cNvPicPr preferRelativeResize="0"/>
          <p:nvPr/>
        </p:nvPicPr>
        <p:blipFill rotWithShape="1">
          <a:blip r:embed="rId4">
            <a:alphaModFix/>
          </a:blip>
          <a:srcRect l="8630" r="8622" b="57237"/>
          <a:stretch/>
        </p:blipFill>
        <p:spPr>
          <a:xfrm rot="10800000" flipH="1">
            <a:off x="0" y="8087"/>
            <a:ext cx="3564399" cy="926125"/>
          </a:xfrm>
          <a:prstGeom prst="rect">
            <a:avLst/>
          </a:prstGeom>
          <a:noFill/>
          <a:ln>
            <a:noFill/>
          </a:ln>
        </p:spPr>
      </p:pic>
      <p:sp>
        <p:nvSpPr>
          <p:cNvPr id="184" name="Google Shape;184;g15dab58096a_0_116"/>
          <p:cNvSpPr/>
          <p:nvPr/>
        </p:nvSpPr>
        <p:spPr>
          <a:xfrm>
            <a:off x="2761050" y="588150"/>
            <a:ext cx="3621900" cy="412200"/>
          </a:xfrm>
          <a:prstGeom prst="roundRect">
            <a:avLst>
              <a:gd name="adj" fmla="val 16667"/>
            </a:avLst>
          </a:prstGeom>
          <a:solidFill>
            <a:srgbClr val="6AA84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r>
              <a:rPr lang="en-IN" sz="2800" b="1" i="0" dirty="0">
                <a:solidFill>
                  <a:srgbClr val="813588"/>
                </a:solidFill>
                <a:effectLst/>
                <a:latin typeface="Roboto" panose="02000000000000000000" pitchFamily="2" charset="0"/>
              </a:rPr>
              <a:t> </a:t>
            </a:r>
          </a:p>
          <a:p>
            <a:pPr algn="ctr"/>
            <a:endParaRPr lang="en-US" sz="1800" b="1" dirty="0">
              <a:solidFill>
                <a:schemeClr val="lt1"/>
              </a:solidFill>
              <a:latin typeface="Roboto"/>
              <a:ea typeface="Roboto"/>
            </a:endParaRPr>
          </a:p>
          <a:p>
            <a:pPr algn="ctr"/>
            <a:r>
              <a:rPr lang="en-US" sz="1800" b="1" dirty="0">
                <a:solidFill>
                  <a:schemeClr val="lt1"/>
                </a:solidFill>
                <a:latin typeface="Roboto"/>
                <a:ea typeface="Roboto"/>
              </a:rPr>
              <a:t>Strategy to handle CR questions:</a:t>
            </a:r>
          </a:p>
          <a:p>
            <a:pPr algn="ctr"/>
            <a:r>
              <a:rPr lang="en-IN" sz="2000" b="1" dirty="0">
                <a:solidFill>
                  <a:schemeClr val="lt1"/>
                </a:solidFill>
                <a:latin typeface="Roboto"/>
                <a:ea typeface="Roboto"/>
              </a:rPr>
              <a:t>pl</a:t>
            </a:r>
          </a:p>
          <a:p>
            <a:pPr marL="0" lvl="0" indent="0" algn="l" rtl="0">
              <a:spcBef>
                <a:spcPts val="0"/>
              </a:spcBef>
              <a:spcAft>
                <a:spcPts val="0"/>
              </a:spcAft>
              <a:buNone/>
            </a:pPr>
            <a:endParaRPr lang="en-IN" sz="2000" b="1" dirty="0">
              <a:solidFill>
                <a:schemeClr val="lt1"/>
              </a:solidFill>
              <a:latin typeface="Roboto"/>
              <a:ea typeface="Roboto"/>
              <a:cs typeface="Roboto"/>
              <a:sym typeface="Roboto"/>
            </a:endParaRPr>
          </a:p>
        </p:txBody>
      </p:sp>
      <p:sp>
        <p:nvSpPr>
          <p:cNvPr id="3" name="Google Shape;113;p20">
            <a:extLst>
              <a:ext uri="{FF2B5EF4-FFF2-40B4-BE49-F238E27FC236}">
                <a16:creationId xmlns:a16="http://schemas.microsoft.com/office/drawing/2014/main" id="{521A522F-D1DD-DFB5-E173-05F78EE80661}"/>
              </a:ext>
            </a:extLst>
          </p:cNvPr>
          <p:cNvSpPr txBox="1"/>
          <p:nvPr/>
        </p:nvSpPr>
        <p:spPr>
          <a:xfrm>
            <a:off x="384826" y="1102724"/>
            <a:ext cx="7776848" cy="3041325"/>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lvl="0" indent="0" algn="l" rtl="0">
              <a:lnSpc>
                <a:spcPct val="208333"/>
              </a:lnSpc>
              <a:spcBef>
                <a:spcPts val="0"/>
              </a:spcBef>
              <a:spcAft>
                <a:spcPts val="0"/>
              </a:spcAft>
              <a:buClr>
                <a:schemeClr val="dk1"/>
              </a:buClr>
              <a:buSzPts val="1100"/>
              <a:buFont typeface="Arial"/>
              <a:buNone/>
            </a:pPr>
            <a:r>
              <a:rPr lang="en-GB" b="1" dirty="0">
                <a:highlight>
                  <a:srgbClr val="F8F8F8"/>
                </a:highlight>
              </a:rPr>
              <a:t>1. Break the CR passage into parts</a:t>
            </a:r>
            <a:endParaRPr b="1" dirty="0">
              <a:highlight>
                <a:srgbClr val="F8F8F8"/>
              </a:highlight>
            </a:endParaRPr>
          </a:p>
          <a:p>
            <a:pPr marL="0" lvl="0" indent="0" algn="l" rtl="0">
              <a:lnSpc>
                <a:spcPct val="168750"/>
              </a:lnSpc>
              <a:spcBef>
                <a:spcPts val="0"/>
              </a:spcBef>
              <a:spcAft>
                <a:spcPts val="0"/>
              </a:spcAft>
              <a:buClr>
                <a:schemeClr val="dk1"/>
              </a:buClr>
              <a:buSzPts val="1100"/>
              <a:buFont typeface="Arial"/>
              <a:buNone/>
            </a:pPr>
            <a:r>
              <a:rPr lang="en-GB" dirty="0">
                <a:highlight>
                  <a:srgbClr val="F8F8F8"/>
                </a:highlight>
              </a:rPr>
              <a:t>If you are having difficulty in understanding the passage, break the passage into various parts. Identify the conclusion, facts, and assumptions. This will help in understanding of the passage using the structural approach for solving the passage.</a:t>
            </a:r>
            <a:endParaRPr dirty="0">
              <a:highlight>
                <a:srgbClr val="F8F8F8"/>
              </a:highlight>
            </a:endParaRPr>
          </a:p>
          <a:p>
            <a:pPr marL="0" lvl="0" indent="0" algn="l" rtl="0">
              <a:lnSpc>
                <a:spcPct val="168750"/>
              </a:lnSpc>
              <a:spcBef>
                <a:spcPts val="800"/>
              </a:spcBef>
              <a:spcAft>
                <a:spcPts val="0"/>
              </a:spcAft>
              <a:buClr>
                <a:schemeClr val="dk1"/>
              </a:buClr>
              <a:buSzPts val="1100"/>
              <a:buFont typeface="Arial"/>
              <a:buNone/>
            </a:pPr>
            <a:r>
              <a:rPr lang="en-GB" b="1" dirty="0">
                <a:highlight>
                  <a:srgbClr val="F8F8F8"/>
                </a:highlight>
              </a:rPr>
              <a:t>2. Beware of answer choices, which are contradictory to the main idea given in the question</a:t>
            </a:r>
            <a:endParaRPr b="1" dirty="0">
              <a:highlight>
                <a:srgbClr val="F8F8F8"/>
              </a:highlight>
            </a:endParaRPr>
          </a:p>
          <a:p>
            <a:pPr marL="0" lvl="0" indent="0" algn="l" rtl="0">
              <a:lnSpc>
                <a:spcPct val="168750"/>
              </a:lnSpc>
              <a:spcBef>
                <a:spcPts val="800"/>
              </a:spcBef>
              <a:spcAft>
                <a:spcPts val="800"/>
              </a:spcAft>
              <a:buClr>
                <a:schemeClr val="dk1"/>
              </a:buClr>
              <a:buSzPts val="1100"/>
              <a:buFont typeface="Arial"/>
              <a:buNone/>
            </a:pPr>
            <a:r>
              <a:rPr lang="en-GB" dirty="0">
                <a:highlight>
                  <a:srgbClr val="F8F8F8"/>
                </a:highlight>
              </a:rPr>
              <a:t>Always read the question carefully, and be careful of what it is asking. For example, if the question asks which of the following weakens the argument, then definitely there will be one option which will be </a:t>
            </a:r>
            <a:endParaRPr b="1" dirty="0">
              <a:highlight>
                <a:srgbClr val="FFFFFF"/>
              </a:highlight>
            </a:endParaRPr>
          </a:p>
        </p:txBody>
      </p:sp>
    </p:spTree>
    <p:extLst>
      <p:ext uri="{BB962C8B-B14F-4D97-AF65-F5344CB8AC3E}">
        <p14:creationId xmlns:p14="http://schemas.microsoft.com/office/powerpoint/2010/main" val="41337329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2922</Words>
  <Application>Microsoft Office PowerPoint</Application>
  <PresentationFormat>On-screen Show (16:9)</PresentationFormat>
  <Paragraphs>315</Paragraphs>
  <Slides>42</Slides>
  <Notes>42</Notes>
  <HiddenSlides>15</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42</vt:i4>
      </vt:variant>
    </vt:vector>
  </HeadingPairs>
  <TitlesOfParts>
    <vt:vector size="51" baseType="lpstr">
      <vt:lpstr>Arial</vt:lpstr>
      <vt:lpstr>Roboto</vt:lpstr>
      <vt:lpstr>Calibri</vt:lpstr>
      <vt:lpstr>Verdana</vt:lpstr>
      <vt:lpstr>Proxima Nova</vt:lpstr>
      <vt:lpstr>Simple Light</vt:lpstr>
      <vt:lpstr>Simple Light</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dc:creator>
  <cp:lastModifiedBy>Syed ☺️</cp:lastModifiedBy>
  <cp:revision>5</cp:revision>
  <dcterms:modified xsi:type="dcterms:W3CDTF">2023-01-31T06:29:12Z</dcterms:modified>
</cp:coreProperties>
</file>