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88" dt="2020-02-06T19:49:29.158"/>
    <p1510:client id="{58EAB02E-D53D-401C-B785-0D0898ED228D}" v="818" dt="2020-02-06T19:28:53.618"/>
    <p1510:client id="{ACF08ED1-A68F-46FC-BCE7-C14A97A2A44D}" v="857" dt="2020-02-06T19:48:35.062"/>
    <p1510:client id="{DA4CF86B-B04D-4175-8CB2-7177A5DF543E}" v="1188" dt="2020-02-06T13:47:51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5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B533A-A915-499C-BB1C-B3AAC6CF4C23}" type="doc">
      <dgm:prSet loTypeId="urn:microsoft.com/office/officeart/2005/8/layout/chevron1" loCatId="process" qsTypeId="urn:microsoft.com/office/officeart/2005/8/quickstyle/simple4" qsCatId="simple" csTypeId="urn:microsoft.com/office/officeart/2005/8/colors/accent2_2" csCatId="accent2" phldr="1"/>
      <dgm:spPr/>
    </dgm:pt>
    <dgm:pt modelId="{2621D1F4-BF58-40E3-9072-9635201C9A7B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u="none" strike="noStrike" cap="none" baseline="0" noProof="0">
              <a:latin typeface="Calibri"/>
              <a:ea typeface="Cambria"/>
              <a:cs typeface="Calibri"/>
            </a:rPr>
            <a:t>Scrape top 10 books  from the parent URL</a:t>
          </a:r>
        </a:p>
      </dgm:t>
    </dgm:pt>
    <dgm:pt modelId="{7BD1277E-C092-4DD1-9161-A28A2578B0B5}" type="parTrans" cxnId="{68612E53-0C75-44AC-903B-FDD8DBF9B24E}">
      <dgm:prSet/>
      <dgm:spPr/>
      <dgm:t>
        <a:bodyPr/>
        <a:lstStyle/>
        <a:p>
          <a:endParaRPr lang="en-IN"/>
        </a:p>
      </dgm:t>
    </dgm:pt>
    <dgm:pt modelId="{B689AC2A-5305-4833-9E51-3ED0106CC39E}" type="sibTrans" cxnId="{68612E53-0C75-44AC-903B-FDD8DBF9B24E}">
      <dgm:prSet/>
      <dgm:spPr/>
      <dgm:t>
        <a:bodyPr/>
        <a:lstStyle/>
        <a:p>
          <a:endParaRPr lang="en-IN"/>
        </a:p>
      </dgm:t>
    </dgm:pt>
    <dgm:pt modelId="{0C3C3E8B-02CE-4BBD-9AC3-C8F01EE3D6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Store the Title and URL of each book as an XML file</a:t>
          </a:r>
        </a:p>
      </dgm:t>
    </dgm:pt>
    <dgm:pt modelId="{BE1BF5B7-1A96-4ABC-A6CE-3A32EB49167D}" type="parTrans" cxnId="{EAB3B08C-9AB7-48B4-A381-3F2E6852CFA0}">
      <dgm:prSet/>
      <dgm:spPr/>
      <dgm:t>
        <a:bodyPr/>
        <a:lstStyle/>
        <a:p>
          <a:endParaRPr lang="en-IN"/>
        </a:p>
      </dgm:t>
    </dgm:pt>
    <dgm:pt modelId="{44068CE5-85D1-45DC-8C08-24FFAE98FA1D}" type="sibTrans" cxnId="{EAB3B08C-9AB7-48B4-A381-3F2E6852CFA0}">
      <dgm:prSet/>
      <dgm:spPr/>
      <dgm:t>
        <a:bodyPr/>
        <a:lstStyle/>
        <a:p>
          <a:endParaRPr lang="en-IN"/>
        </a:p>
      </dgm:t>
    </dgm:pt>
    <dgm:pt modelId="{86E71200-4DCD-4825-B515-67A3598B25E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Iteratively Request each URL &amp; retrieve the Short Reviews</a:t>
          </a:r>
        </a:p>
      </dgm:t>
    </dgm:pt>
    <dgm:pt modelId="{5706412A-68BB-446B-B736-FA5B8C37AFDF}" type="parTrans" cxnId="{AD652E47-2715-47BC-9A8F-D337B1CAB1F6}">
      <dgm:prSet/>
      <dgm:spPr/>
      <dgm:t>
        <a:bodyPr/>
        <a:lstStyle/>
        <a:p>
          <a:endParaRPr lang="en-IN"/>
        </a:p>
      </dgm:t>
    </dgm:pt>
    <dgm:pt modelId="{57B10B83-370B-498F-A49A-61B489311B82}" type="sibTrans" cxnId="{AD652E47-2715-47BC-9A8F-D337B1CAB1F6}">
      <dgm:prSet/>
      <dgm:spPr/>
      <dgm:t>
        <a:bodyPr/>
        <a:lstStyle/>
        <a:p>
          <a:endParaRPr lang="en-IN"/>
        </a:p>
      </dgm:t>
    </dgm:pt>
    <dgm:pt modelId="{D236C807-5DFF-44C4-B424-002CE161CCE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Store the Reviews as a JSON file</a:t>
          </a:r>
        </a:p>
      </dgm:t>
    </dgm:pt>
    <dgm:pt modelId="{7C50D229-3886-447F-AD72-5F092FA15955}" type="parTrans" cxnId="{44A3E698-3EBA-4EB4-B4BE-3A2D9B8888BC}">
      <dgm:prSet/>
      <dgm:spPr/>
      <dgm:t>
        <a:bodyPr/>
        <a:lstStyle/>
        <a:p>
          <a:endParaRPr lang="en-IN"/>
        </a:p>
      </dgm:t>
    </dgm:pt>
    <dgm:pt modelId="{8734AEA9-AED3-4214-9FD2-2791B5EDFFCC}" type="sibTrans" cxnId="{44A3E698-3EBA-4EB4-B4BE-3A2D9B8888BC}">
      <dgm:prSet/>
      <dgm:spPr/>
      <dgm:t>
        <a:bodyPr/>
        <a:lstStyle/>
        <a:p>
          <a:endParaRPr lang="en-IN"/>
        </a:p>
      </dgm:t>
    </dgm:pt>
    <dgm:pt modelId="{1750E8FB-BD3E-4952-888A-DF0E22633FBA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Render the content as HTML page for easier access</a:t>
          </a:r>
        </a:p>
      </dgm:t>
    </dgm:pt>
    <dgm:pt modelId="{F7B6B85E-8162-4A5F-A406-C2CD81C1A9E6}" type="parTrans" cxnId="{C0A03173-88C5-4EB5-90DE-4FD0C577B42C}">
      <dgm:prSet/>
      <dgm:spPr/>
      <dgm:t>
        <a:bodyPr/>
        <a:lstStyle/>
        <a:p>
          <a:endParaRPr lang="en-IN"/>
        </a:p>
      </dgm:t>
    </dgm:pt>
    <dgm:pt modelId="{B75A7983-4F72-4A3B-85D8-732453ABD1B1}" type="sibTrans" cxnId="{C0A03173-88C5-4EB5-90DE-4FD0C577B42C}">
      <dgm:prSet/>
      <dgm:spPr/>
      <dgm:t>
        <a:bodyPr/>
        <a:lstStyle/>
        <a:p>
          <a:endParaRPr lang="en-IN"/>
        </a:p>
      </dgm:t>
    </dgm:pt>
    <dgm:pt modelId="{2072E852-14C3-448C-8184-74ED4665EE4F}" type="pres">
      <dgm:prSet presAssocID="{AABB533A-A915-499C-BB1C-B3AAC6CF4C23}" presName="Name0" presStyleCnt="0">
        <dgm:presLayoutVars>
          <dgm:dir/>
          <dgm:animLvl val="lvl"/>
          <dgm:resizeHandles val="exact"/>
        </dgm:presLayoutVars>
      </dgm:prSet>
      <dgm:spPr/>
    </dgm:pt>
    <dgm:pt modelId="{391DB68C-1FE5-4997-ABA2-09AFF7137B26}" type="pres">
      <dgm:prSet presAssocID="{2621D1F4-BF58-40E3-9072-9635201C9A7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436C151-C704-4A8E-AB5C-706C14C333F9}" type="pres">
      <dgm:prSet presAssocID="{B689AC2A-5305-4833-9E51-3ED0106CC39E}" presName="parTxOnlySpace" presStyleCnt="0"/>
      <dgm:spPr/>
    </dgm:pt>
    <dgm:pt modelId="{F1E78784-FF54-4777-87F8-422CFB5FDDFD}" type="pres">
      <dgm:prSet presAssocID="{0C3C3E8B-02CE-4BBD-9AC3-C8F01EE3D65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AFECB36-07A7-47EC-957E-73FEA8BCAF58}" type="pres">
      <dgm:prSet presAssocID="{44068CE5-85D1-45DC-8C08-24FFAE98FA1D}" presName="parTxOnlySpace" presStyleCnt="0"/>
      <dgm:spPr/>
    </dgm:pt>
    <dgm:pt modelId="{48303B9F-C64D-4EDF-9824-9200AF88252E}" type="pres">
      <dgm:prSet presAssocID="{86E71200-4DCD-4825-B515-67A3598B25E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239495-567E-4F6A-820D-B2AECE52765D}" type="pres">
      <dgm:prSet presAssocID="{57B10B83-370B-498F-A49A-61B489311B82}" presName="parTxOnlySpace" presStyleCnt="0"/>
      <dgm:spPr/>
    </dgm:pt>
    <dgm:pt modelId="{E325E552-BD2C-4F6E-B70F-D1525EA99367}" type="pres">
      <dgm:prSet presAssocID="{D236C807-5DFF-44C4-B424-002CE161CC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6DF3572-357C-4340-B48C-7998AFDACEBE}" type="pres">
      <dgm:prSet presAssocID="{8734AEA9-AED3-4214-9FD2-2791B5EDFFCC}" presName="parTxOnlySpace" presStyleCnt="0"/>
      <dgm:spPr/>
    </dgm:pt>
    <dgm:pt modelId="{E8E6A28F-8D5F-49CE-97D2-03F767669B87}" type="pres">
      <dgm:prSet presAssocID="{1750E8FB-BD3E-4952-888A-DF0E22633F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AD45234-65E8-4AC6-A237-A9B41E698A04}" type="presOf" srcId="{AABB533A-A915-499C-BB1C-B3AAC6CF4C23}" destId="{2072E852-14C3-448C-8184-74ED4665EE4F}" srcOrd="0" destOrd="0" presId="urn:microsoft.com/office/officeart/2005/8/layout/chevron1"/>
    <dgm:cxn modelId="{EF903341-47FA-4454-87CE-E3511B8341C2}" type="presOf" srcId="{2621D1F4-BF58-40E3-9072-9635201C9A7B}" destId="{391DB68C-1FE5-4997-ABA2-09AFF7137B26}" srcOrd="0" destOrd="0" presId="urn:microsoft.com/office/officeart/2005/8/layout/chevron1"/>
    <dgm:cxn modelId="{AD652E47-2715-47BC-9A8F-D337B1CAB1F6}" srcId="{AABB533A-A915-499C-BB1C-B3AAC6CF4C23}" destId="{86E71200-4DCD-4825-B515-67A3598B25E2}" srcOrd="2" destOrd="0" parTransId="{5706412A-68BB-446B-B736-FA5B8C37AFDF}" sibTransId="{57B10B83-370B-498F-A49A-61B489311B82}"/>
    <dgm:cxn modelId="{68612E53-0C75-44AC-903B-FDD8DBF9B24E}" srcId="{AABB533A-A915-499C-BB1C-B3AAC6CF4C23}" destId="{2621D1F4-BF58-40E3-9072-9635201C9A7B}" srcOrd="0" destOrd="0" parTransId="{7BD1277E-C092-4DD1-9161-A28A2578B0B5}" sibTransId="{B689AC2A-5305-4833-9E51-3ED0106CC39E}"/>
    <dgm:cxn modelId="{C0A03173-88C5-4EB5-90DE-4FD0C577B42C}" srcId="{AABB533A-A915-499C-BB1C-B3AAC6CF4C23}" destId="{1750E8FB-BD3E-4952-888A-DF0E22633FBA}" srcOrd="4" destOrd="0" parTransId="{F7B6B85E-8162-4A5F-A406-C2CD81C1A9E6}" sibTransId="{B75A7983-4F72-4A3B-85D8-732453ABD1B1}"/>
    <dgm:cxn modelId="{9584D27A-EA1C-4CB8-869F-59E6FE438C97}" type="presOf" srcId="{D236C807-5DFF-44C4-B424-002CE161CCE8}" destId="{E325E552-BD2C-4F6E-B70F-D1525EA99367}" srcOrd="0" destOrd="0" presId="urn:microsoft.com/office/officeart/2005/8/layout/chevron1"/>
    <dgm:cxn modelId="{6E53A987-63C6-45A0-8E9C-294358867D31}" type="presOf" srcId="{1750E8FB-BD3E-4952-888A-DF0E22633FBA}" destId="{E8E6A28F-8D5F-49CE-97D2-03F767669B87}" srcOrd="0" destOrd="0" presId="urn:microsoft.com/office/officeart/2005/8/layout/chevron1"/>
    <dgm:cxn modelId="{EAB3B08C-9AB7-48B4-A381-3F2E6852CFA0}" srcId="{AABB533A-A915-499C-BB1C-B3AAC6CF4C23}" destId="{0C3C3E8B-02CE-4BBD-9AC3-C8F01EE3D656}" srcOrd="1" destOrd="0" parTransId="{BE1BF5B7-1A96-4ABC-A6CE-3A32EB49167D}" sibTransId="{44068CE5-85D1-45DC-8C08-24FFAE98FA1D}"/>
    <dgm:cxn modelId="{44A3E698-3EBA-4EB4-B4BE-3A2D9B8888BC}" srcId="{AABB533A-A915-499C-BB1C-B3AAC6CF4C23}" destId="{D236C807-5DFF-44C4-B424-002CE161CCE8}" srcOrd="3" destOrd="0" parTransId="{7C50D229-3886-447F-AD72-5F092FA15955}" sibTransId="{8734AEA9-AED3-4214-9FD2-2791B5EDFFCC}"/>
    <dgm:cxn modelId="{A9BD14A9-A004-4C39-9E16-64DD8BF41055}" type="presOf" srcId="{86E71200-4DCD-4825-B515-67A3598B25E2}" destId="{48303B9F-C64D-4EDF-9824-9200AF88252E}" srcOrd="0" destOrd="0" presId="urn:microsoft.com/office/officeart/2005/8/layout/chevron1"/>
    <dgm:cxn modelId="{5732F4C4-3D98-4C99-9A82-326B450FEAD6}" type="presOf" srcId="{0C3C3E8B-02CE-4BBD-9AC3-C8F01EE3D656}" destId="{F1E78784-FF54-4777-87F8-422CFB5FDDFD}" srcOrd="0" destOrd="0" presId="urn:microsoft.com/office/officeart/2005/8/layout/chevron1"/>
    <dgm:cxn modelId="{FADD307F-7BFE-45A9-937F-34C2823252FE}" type="presParOf" srcId="{2072E852-14C3-448C-8184-74ED4665EE4F}" destId="{391DB68C-1FE5-4997-ABA2-09AFF7137B26}" srcOrd="0" destOrd="0" presId="urn:microsoft.com/office/officeart/2005/8/layout/chevron1"/>
    <dgm:cxn modelId="{4EEC262D-C87C-4405-B671-E15AE9759D64}" type="presParOf" srcId="{2072E852-14C3-448C-8184-74ED4665EE4F}" destId="{9436C151-C704-4A8E-AB5C-706C14C333F9}" srcOrd="1" destOrd="0" presId="urn:microsoft.com/office/officeart/2005/8/layout/chevron1"/>
    <dgm:cxn modelId="{8294B0B2-A21C-40AE-AB1D-507901CC5FA8}" type="presParOf" srcId="{2072E852-14C3-448C-8184-74ED4665EE4F}" destId="{F1E78784-FF54-4777-87F8-422CFB5FDDFD}" srcOrd="2" destOrd="0" presId="urn:microsoft.com/office/officeart/2005/8/layout/chevron1"/>
    <dgm:cxn modelId="{DFBC73FD-CEB5-47EF-941A-4514F937B5B0}" type="presParOf" srcId="{2072E852-14C3-448C-8184-74ED4665EE4F}" destId="{4AFECB36-07A7-47EC-957E-73FEA8BCAF58}" srcOrd="3" destOrd="0" presId="urn:microsoft.com/office/officeart/2005/8/layout/chevron1"/>
    <dgm:cxn modelId="{738AFBD4-C584-422E-9F17-49C2C1608014}" type="presParOf" srcId="{2072E852-14C3-448C-8184-74ED4665EE4F}" destId="{48303B9F-C64D-4EDF-9824-9200AF88252E}" srcOrd="4" destOrd="0" presId="urn:microsoft.com/office/officeart/2005/8/layout/chevron1"/>
    <dgm:cxn modelId="{62CF2F24-9E5D-4355-BA11-D8904EED4084}" type="presParOf" srcId="{2072E852-14C3-448C-8184-74ED4665EE4F}" destId="{E8239495-567E-4F6A-820D-B2AECE52765D}" srcOrd="5" destOrd="0" presId="urn:microsoft.com/office/officeart/2005/8/layout/chevron1"/>
    <dgm:cxn modelId="{1754D25D-3073-453A-B6A2-18642C74CDC3}" type="presParOf" srcId="{2072E852-14C3-448C-8184-74ED4665EE4F}" destId="{E325E552-BD2C-4F6E-B70F-D1525EA99367}" srcOrd="6" destOrd="0" presId="urn:microsoft.com/office/officeart/2005/8/layout/chevron1"/>
    <dgm:cxn modelId="{AC4E784B-4E0A-4CFC-9584-B15FC9FF5727}" type="presParOf" srcId="{2072E852-14C3-448C-8184-74ED4665EE4F}" destId="{F6DF3572-357C-4340-B48C-7998AFDACEBE}" srcOrd="7" destOrd="0" presId="urn:microsoft.com/office/officeart/2005/8/layout/chevron1"/>
    <dgm:cxn modelId="{3B98FD2C-BB2B-4A8C-BD7A-2ED6CC293AE8}" type="presParOf" srcId="{2072E852-14C3-448C-8184-74ED4665EE4F}" destId="{E8E6A28F-8D5F-49CE-97D2-03F767669B8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DB68C-1FE5-4997-ABA2-09AFF7137B26}">
      <dsp:nvSpPr>
        <dsp:cNvPr id="0" name=""/>
        <dsp:cNvSpPr/>
      </dsp:nvSpPr>
      <dsp:spPr>
        <a:xfrm>
          <a:off x="28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cap="none" baseline="0" noProof="0">
              <a:latin typeface="Calibri"/>
              <a:ea typeface="Cambria"/>
              <a:cs typeface="Calibri"/>
            </a:rPr>
            <a:t>Scrape top 10 books  from the parent URL</a:t>
          </a:r>
        </a:p>
      </dsp:txBody>
      <dsp:txXfrm>
        <a:off x="508999" y="1739965"/>
        <a:ext cx="1518466" cy="1012311"/>
      </dsp:txXfrm>
    </dsp:sp>
    <dsp:sp modelId="{F1E78784-FF54-4777-87F8-422CFB5FDDFD}">
      <dsp:nvSpPr>
        <dsp:cNvPr id="0" name=""/>
        <dsp:cNvSpPr/>
      </dsp:nvSpPr>
      <dsp:spPr>
        <a:xfrm>
          <a:off x="22805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Store the Title and URL of each book as an XML file</a:t>
          </a:r>
        </a:p>
      </dsp:txBody>
      <dsp:txXfrm>
        <a:off x="2786699" y="1739965"/>
        <a:ext cx="1518466" cy="1012311"/>
      </dsp:txXfrm>
    </dsp:sp>
    <dsp:sp modelId="{48303B9F-C64D-4EDF-9824-9200AF88252E}">
      <dsp:nvSpPr>
        <dsp:cNvPr id="0" name=""/>
        <dsp:cNvSpPr/>
      </dsp:nvSpPr>
      <dsp:spPr>
        <a:xfrm>
          <a:off x="45582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Iteratively Request each URL &amp; retrieve the Short Reviews</a:t>
          </a:r>
        </a:p>
      </dsp:txBody>
      <dsp:txXfrm>
        <a:off x="5064399" y="1739965"/>
        <a:ext cx="1518466" cy="1012311"/>
      </dsp:txXfrm>
    </dsp:sp>
    <dsp:sp modelId="{E325E552-BD2C-4F6E-B70F-D1525EA99367}">
      <dsp:nvSpPr>
        <dsp:cNvPr id="0" name=""/>
        <dsp:cNvSpPr/>
      </dsp:nvSpPr>
      <dsp:spPr>
        <a:xfrm>
          <a:off x="68359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Store the Reviews as a JSON file</a:t>
          </a:r>
        </a:p>
      </dsp:txBody>
      <dsp:txXfrm>
        <a:off x="7342099" y="1739965"/>
        <a:ext cx="1518466" cy="1012311"/>
      </dsp:txXfrm>
    </dsp:sp>
    <dsp:sp modelId="{E8E6A28F-8D5F-49CE-97D2-03F767669B87}">
      <dsp:nvSpPr>
        <dsp:cNvPr id="0" name=""/>
        <dsp:cNvSpPr/>
      </dsp:nvSpPr>
      <dsp:spPr>
        <a:xfrm>
          <a:off x="9113642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Render the content as HTML page for easier access</a:t>
          </a:r>
        </a:p>
      </dsp:txBody>
      <dsp:txXfrm>
        <a:off x="9619798" y="1739965"/>
        <a:ext cx="1518466" cy="1012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9A70-99D3-4707-B639-A4E09A13A721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6BF3-2D32-4CAA-900D-7849210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5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fanfiction.ne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53" y="557443"/>
            <a:ext cx="10993549" cy="1214584"/>
          </a:xfrm>
        </p:spPr>
        <p:txBody>
          <a:bodyPr>
            <a:normAutofit/>
          </a:bodyPr>
          <a:lstStyle/>
          <a:p>
            <a:r>
              <a:rPr lang="en-US"/>
              <a:t>Fan-fiction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062" y="3371234"/>
            <a:ext cx="10681933" cy="31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DB6A-2101-49BA-91F1-366151C8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8" y="662139"/>
            <a:ext cx="11029616" cy="98833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137-7BDD-43D0-97FD-1DA8E0168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903" y="1649269"/>
            <a:ext cx="11072463" cy="12602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IN" sz="2400"/>
              <a:t>We selected the fan-fiction repository at </a:t>
            </a:r>
            <a:r>
              <a:rPr lang="en-IN" sz="2400">
                <a:hlinkClick r:id="rId2"/>
              </a:rPr>
              <a:t>www.fanfiction.net</a:t>
            </a:r>
            <a:r>
              <a:rPr lang="en-IN" sz="2400"/>
              <a:t> and chose to scrape the books section.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9CDFD3E-B68E-4033-BDF3-BB8DB5B84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2BB492-15F1-4415-913E-2BEDF90C0BCC}"/>
              </a:ext>
            </a:extLst>
          </p:cNvPr>
          <p:cNvGrpSpPr/>
          <p:nvPr/>
        </p:nvGrpSpPr>
        <p:grpSpPr>
          <a:xfrm>
            <a:off x="628769" y="2665709"/>
            <a:ext cx="10933812" cy="3915103"/>
            <a:chOff x="377984" y="2675355"/>
            <a:chExt cx="10933812" cy="39151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301233-6B8A-4EC1-A346-8AADF6D2C74E}"/>
                </a:ext>
              </a:extLst>
            </p:cNvPr>
            <p:cNvGrpSpPr/>
            <p:nvPr/>
          </p:nvGrpSpPr>
          <p:grpSpPr>
            <a:xfrm>
              <a:off x="377984" y="2675355"/>
              <a:ext cx="7750772" cy="3915103"/>
              <a:chOff x="377984" y="2675355"/>
              <a:chExt cx="7750772" cy="39151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02EBE78-470D-4D9C-B97C-F6914574F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84" y="2675355"/>
                <a:ext cx="7750772" cy="3915103"/>
              </a:xfrm>
              <a:prstGeom prst="rect">
                <a:avLst/>
              </a:prstGeom>
              <a:noFill/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7DB8E-D3AC-4A15-A731-2C00D6734AD2}"/>
                  </a:ext>
                </a:extLst>
              </p:cNvPr>
              <p:cNvSpPr/>
              <p:nvPr/>
            </p:nvSpPr>
            <p:spPr>
              <a:xfrm>
                <a:off x="891371" y="3307585"/>
                <a:ext cx="1900176" cy="11574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DB274E-729A-4836-B33D-B7AABB19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295" y="3555759"/>
              <a:ext cx="4168501" cy="230906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002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15C9-9BE1-4A38-896B-F6291E72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0773-9EF9-4D11-A9B4-BF3F7F20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3857642" cy="3633047"/>
          </a:xfrm>
        </p:spPr>
        <p:txBody>
          <a:bodyPr>
            <a:normAutofit/>
          </a:bodyPr>
          <a:lstStyle/>
          <a:p>
            <a:r>
              <a:rPr lang="en-IN" sz="2400"/>
              <a:t>Our spider follows the links of the top 10 books (by number of entries) and retrieves the first page of entries.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550DD-E77F-4409-9E28-34BDE0E54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0990" y="1942497"/>
            <a:ext cx="7405287" cy="39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86F1-F0F8-42EB-B4C2-C9560E15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3ED30-BFAB-42D5-94BB-372322B8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128455" cy="1520922"/>
          </a:xfrm>
        </p:spPr>
        <p:txBody>
          <a:bodyPr>
            <a:normAutofit/>
          </a:bodyPr>
          <a:lstStyle/>
          <a:p>
            <a:r>
              <a:rPr lang="en-IN" sz="2400"/>
              <a:t>The </a:t>
            </a:r>
            <a:r>
              <a:rPr lang="en-IN" sz="2400" err="1"/>
              <a:t>Scrapy</a:t>
            </a:r>
            <a:r>
              <a:rPr lang="en-IN" sz="2400"/>
              <a:t> spider sends an HTML request to the host server and receives the HTML source of the page as response.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D47C9-8E9B-4821-816E-DC91FDBC0F55}"/>
              </a:ext>
            </a:extLst>
          </p:cNvPr>
          <p:cNvGrpSpPr/>
          <p:nvPr/>
        </p:nvGrpSpPr>
        <p:grpSpPr>
          <a:xfrm>
            <a:off x="2393121" y="4210370"/>
            <a:ext cx="7288567" cy="974324"/>
            <a:chOff x="2393121" y="4210370"/>
            <a:chExt cx="7288567" cy="9743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E4867F-A681-4ECF-A467-31587871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716" y="4210370"/>
              <a:ext cx="7171378" cy="97432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B14A6-00AC-444B-AF97-395F7BEDE343}"/>
                </a:ext>
              </a:extLst>
            </p:cNvPr>
            <p:cNvSpPr/>
            <p:nvPr/>
          </p:nvSpPr>
          <p:spPr>
            <a:xfrm>
              <a:off x="2393121" y="4210370"/>
              <a:ext cx="7288567" cy="4793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6681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3F65-0470-4983-9098-FFD3E1FA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BAC0-3B69-4C3B-AD31-31AFD891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181721" cy="1188720"/>
          </a:xfrm>
        </p:spPr>
        <p:txBody>
          <a:bodyPr>
            <a:normAutofit/>
          </a:bodyPr>
          <a:lstStyle/>
          <a:p>
            <a:r>
              <a:rPr lang="en-IN" sz="2400"/>
              <a:t>Relevant portions of the response are extracted using CSS and XPath selectors.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9D50B-C17D-4A0D-83CA-33001A0B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4" y="3429000"/>
            <a:ext cx="11765411" cy="1309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694F0-91DF-4839-B17E-0EBD1D3B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5078805"/>
            <a:ext cx="10826043" cy="5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4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25E7-D6F3-4941-B9A3-6E07B8D5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5FDD-37AE-4AAF-993E-5FCE3948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/>
              <a:t>Due to incoherent structure of the page sources, the same spider could not be used to collect the expanded fan-fiction entries.</a:t>
            </a:r>
          </a:p>
          <a:p>
            <a:r>
              <a:rPr lang="en-IN" sz="2400"/>
              <a:t>Hence two separate spiders were written: one for collecting book-names and the first page of the short entries and another for collecting both the short and long entries for one specific book. </a:t>
            </a:r>
          </a:p>
        </p:txBody>
      </p:sp>
    </p:spTree>
    <p:extLst>
      <p:ext uri="{BB962C8B-B14F-4D97-AF65-F5344CB8AC3E}">
        <p14:creationId xmlns:p14="http://schemas.microsoft.com/office/powerpoint/2010/main" val="155004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8CBB-E989-4C5E-85B1-67FA0C0F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674E-79AD-4A30-8715-376EA41D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5285"/>
            <a:ext cx="11029615" cy="1254592"/>
          </a:xfrm>
        </p:spPr>
        <p:txBody>
          <a:bodyPr>
            <a:normAutofit/>
          </a:bodyPr>
          <a:lstStyle/>
          <a:p>
            <a:r>
              <a:rPr lang="en-IN" sz="2400"/>
              <a:t>The extracted data were stored in container </a:t>
            </a:r>
            <a:r>
              <a:rPr lang="en-IN" sz="2400" err="1"/>
              <a:t>Scrapy</a:t>
            </a:r>
            <a:r>
              <a:rPr lang="en-IN" sz="2400"/>
              <a:t> items and finally written to XML and JSON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B8FE1-1032-4D07-943E-3FA07A39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63" y="3160450"/>
            <a:ext cx="7873176" cy="1081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F852F-7FC5-480D-B2CE-9E7B8634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3" y="4399845"/>
            <a:ext cx="10855474" cy="1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14C-5477-4745-93D7-2B0B40A4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7018-9D27-437E-87F9-283EFCF5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83171" cy="1188720"/>
          </a:xfrm>
        </p:spPr>
        <p:txBody>
          <a:bodyPr>
            <a:normAutofit/>
          </a:bodyPr>
          <a:lstStyle/>
          <a:p>
            <a:r>
              <a:rPr lang="en-IN" sz="2400"/>
              <a:t>The XML and JSON files were converted to HTML pages using XSLT and the python json2html library respectively.</a:t>
            </a:r>
          </a:p>
        </p:txBody>
      </p:sp>
      <p:pic>
        <p:nvPicPr>
          <p:cNvPr id="2054" name="Picture 6" descr="xsl">
            <a:extLst>
              <a:ext uri="{FF2B5EF4-FFF2-40B4-BE49-F238E27FC236}">
                <a16:creationId xmlns:a16="http://schemas.microsoft.com/office/drawing/2014/main" id="{B91B9FD1-7961-497B-8B45-6FD4D278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91" y="37772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B8979-506E-4D69-92C5-C101BCC8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191" y="4767868"/>
            <a:ext cx="2735817" cy="45724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655E142-BB62-4934-97D1-B0C35412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9" y="3721687"/>
            <a:ext cx="1274801" cy="12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7D3982A-523E-47A3-8551-43148EF4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9" y="5266711"/>
            <a:ext cx="1212566" cy="12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9BD4CD34-7BD8-4240-A7C5-5B438AF41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5318" y="4539288"/>
            <a:ext cx="914400" cy="914400"/>
          </a:xfrm>
          <a:prstGeom prst="rect">
            <a:avLst/>
          </a:prstGeom>
        </p:spPr>
      </p:pic>
      <p:pic>
        <p:nvPicPr>
          <p:cNvPr id="14" name="Graphic 13" descr="Chevron arrows">
            <a:extLst>
              <a:ext uri="{FF2B5EF4-FFF2-40B4-BE49-F238E27FC236}">
                <a16:creationId xmlns:a16="http://schemas.microsoft.com/office/drawing/2014/main" id="{812CAF55-7405-4B4F-86CD-D82333E81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5575" y="4539288"/>
            <a:ext cx="914400" cy="914400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FAD8939-F453-4A4F-B85E-C02F7D3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06" y="3864828"/>
            <a:ext cx="2126397" cy="21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B166AD-D0A0-4447-9EED-23450AF5BE7A}"/>
              </a:ext>
            </a:extLst>
          </p:cNvPr>
          <p:cNvSpPr/>
          <p:nvPr/>
        </p:nvSpPr>
        <p:spPr>
          <a:xfrm>
            <a:off x="5697614" y="6488603"/>
            <a:ext cx="6494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>
                <a:solidFill>
                  <a:schemeClr val="bg2">
                    <a:lumMod val="90000"/>
                  </a:schemeClr>
                </a:solidFill>
              </a:rPr>
              <a:t>By W3C, CC BY 3.0, https://commons.wikimedia.org/w/index.php?curid=12736763</a:t>
            </a:r>
          </a:p>
        </p:txBody>
      </p:sp>
    </p:spTree>
    <p:extLst>
      <p:ext uri="{BB962C8B-B14F-4D97-AF65-F5344CB8AC3E}">
        <p14:creationId xmlns:p14="http://schemas.microsoft.com/office/powerpoint/2010/main" val="363310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Difficulties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922-B1A1-41DE-B652-08F9E6E4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64985" cy="3634486"/>
          </a:xfrm>
        </p:spPr>
        <p:txBody>
          <a:bodyPr>
            <a:normAutofit/>
          </a:bodyPr>
          <a:lstStyle/>
          <a:p>
            <a:r>
              <a:rPr lang="en-IN" sz="2400"/>
              <a:t>Issues with intellectual property rights of certain websites</a:t>
            </a:r>
          </a:p>
          <a:p>
            <a:pPr lvl="1"/>
            <a:r>
              <a:rPr lang="en-IN" sz="2100"/>
              <a:t>German IPs blocked on Project Gutenberg website</a:t>
            </a:r>
          </a:p>
          <a:p>
            <a:r>
              <a:rPr lang="en-IN" sz="2400"/>
              <a:t>Incoherent page source structures</a:t>
            </a:r>
          </a:p>
          <a:p>
            <a:r>
              <a:rPr lang="en-IN" sz="2400"/>
              <a:t>Selecting the appropriate data to scrape</a:t>
            </a:r>
          </a:p>
        </p:txBody>
      </p:sp>
      <p:pic>
        <p:nvPicPr>
          <p:cNvPr id="6" name="Graphic 6" descr="Climbing">
            <a:extLst>
              <a:ext uri="{FF2B5EF4-FFF2-40B4-BE49-F238E27FC236}">
                <a16:creationId xmlns:a16="http://schemas.microsoft.com/office/drawing/2014/main" id="{6829FD5F-62C0-43A5-AEA9-976D64DE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8600" y="1023396"/>
            <a:ext cx="1531714" cy="15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9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Enhancements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922-B1A1-41DE-B652-08F9E6E4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6498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/>
              <a:t>The data collection process could be made interactive by allowing User inputs</a:t>
            </a:r>
          </a:p>
          <a:p>
            <a:pPr marL="305435" indent="-305435"/>
            <a:r>
              <a:rPr lang="en-IN" sz="2400"/>
              <a:t>The entire scraping process could be combined in a single pipeline to automate the flow</a:t>
            </a:r>
          </a:p>
          <a:p>
            <a:pPr marL="305435" indent="-305435"/>
            <a:endParaRPr lang="en-IN" sz="2400"/>
          </a:p>
        </p:txBody>
      </p:sp>
      <p:pic>
        <p:nvPicPr>
          <p:cNvPr id="4" name="Graphic 4" descr="Bar graph with upward trend">
            <a:extLst>
              <a:ext uri="{FF2B5EF4-FFF2-40B4-BE49-F238E27FC236}">
                <a16:creationId xmlns:a16="http://schemas.microsoft.com/office/drawing/2014/main" id="{9312A7EE-D75C-4580-B9C3-F8C7FB814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1001" y="811190"/>
            <a:ext cx="2004349" cy="20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922-B1A1-41DE-B652-08F9E6E4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6498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>
                <a:solidFill>
                  <a:schemeClr val="tx1"/>
                </a:solidFill>
              </a:rPr>
              <a:t>Link1</a:t>
            </a:r>
          </a:p>
          <a:p>
            <a:pPr marL="305435" indent="-305435"/>
            <a:r>
              <a:rPr lang="en-IN" sz="2400">
                <a:solidFill>
                  <a:schemeClr val="tx1"/>
                </a:solidFill>
              </a:rPr>
              <a:t>Link2 </a:t>
            </a:r>
          </a:p>
          <a:p>
            <a:pPr marL="305435" indent="-305435"/>
            <a:r>
              <a:rPr lang="en-IN" sz="2400">
                <a:solidFill>
                  <a:schemeClr val="tx1"/>
                </a:solidFill>
              </a:rPr>
              <a:t>Link3</a:t>
            </a:r>
          </a:p>
          <a:p>
            <a:pPr marL="305435" indent="-305435"/>
            <a:endParaRPr lang="en-IN" sz="2400"/>
          </a:p>
        </p:txBody>
      </p:sp>
      <p:pic>
        <p:nvPicPr>
          <p:cNvPr id="5" name="Graphic 5" descr="Robot">
            <a:extLst>
              <a:ext uri="{FF2B5EF4-FFF2-40B4-BE49-F238E27FC236}">
                <a16:creationId xmlns:a16="http://schemas.microsoft.com/office/drawing/2014/main" id="{F2FF9B3B-6758-4C5F-A6AF-765D198D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1711" y="888358"/>
            <a:ext cx="1859665" cy="18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scraping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F9F8F-41DC-4AE6-B0C3-2D68F10B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3623"/>
            <a:ext cx="1102961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b="1">
                <a:ea typeface="+mn-lt"/>
                <a:cs typeface="+mn-lt"/>
              </a:rPr>
              <a:t>Web </a:t>
            </a:r>
            <a:r>
              <a:rPr lang="en-IN" sz="2400" b="1"/>
              <a:t>Scraping </a:t>
            </a:r>
            <a:r>
              <a:rPr lang="en-IN" sz="2400"/>
              <a:t>is a technique by which a program extracts data from websites and saves it to a file or database for further processing.</a:t>
            </a:r>
          </a:p>
          <a:p>
            <a:pPr marL="305435" indent="-305435"/>
            <a:endParaRPr lang="en-IN"/>
          </a:p>
        </p:txBody>
      </p:sp>
      <p:pic>
        <p:nvPicPr>
          <p:cNvPr id="7" name="Graphic 6" descr="Excavator">
            <a:extLst>
              <a:ext uri="{FF2B5EF4-FFF2-40B4-BE49-F238E27FC236}">
                <a16:creationId xmlns:a16="http://schemas.microsoft.com/office/drawing/2014/main" id="{E96F261B-75F5-4B49-AED1-3B6F0D9A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7" y="10792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63" y="2206864"/>
            <a:ext cx="11029616" cy="1188720"/>
          </a:xfrm>
        </p:spPr>
        <p:txBody>
          <a:bodyPr/>
          <a:lstStyle/>
          <a:p>
            <a:pPr algn="ctr"/>
            <a:r>
              <a:rPr lang="en-IN" sz="6000"/>
              <a:t>Thank You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1793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B20E7E-E607-4309-8A39-A702F3074600}"/>
              </a:ext>
            </a:extLst>
          </p:cNvPr>
          <p:cNvSpPr/>
          <p:nvPr/>
        </p:nvSpPr>
        <p:spPr>
          <a:xfrm>
            <a:off x="949911" y="2459114"/>
            <a:ext cx="1855433" cy="2876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2400" b="1"/>
              <a:t>Collect </a:t>
            </a:r>
            <a:endParaRPr lang="en-IN"/>
          </a:p>
          <a:p>
            <a:pPr algn="ctr"/>
            <a:r>
              <a:rPr lang="en-IN" sz="2000"/>
              <a:t>data from a website using a Spider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C7BBE-EB3C-41F1-9F27-A79023F4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it 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0AB9CD-C593-4F19-A1DF-3B1A1F702901}"/>
              </a:ext>
            </a:extLst>
          </p:cNvPr>
          <p:cNvSpPr/>
          <p:nvPr/>
        </p:nvSpPr>
        <p:spPr>
          <a:xfrm>
            <a:off x="4999608" y="2459114"/>
            <a:ext cx="1855433" cy="2876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2400" b="1"/>
              <a:t>Prepare </a:t>
            </a:r>
            <a:r>
              <a:rPr lang="en-IN" sz="2000"/>
              <a:t>and store the data in an accessible format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DDA46E-1994-4F97-B732-B131C154ED2A}"/>
              </a:ext>
            </a:extLst>
          </p:cNvPr>
          <p:cNvSpPr/>
          <p:nvPr/>
        </p:nvSpPr>
        <p:spPr>
          <a:xfrm>
            <a:off x="9049305" y="2459114"/>
            <a:ext cx="1855433" cy="2876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 sz="2400" b="1"/>
          </a:p>
          <a:p>
            <a:pPr algn="ctr"/>
            <a:r>
              <a:rPr lang="en-IN" sz="2400" b="1"/>
              <a:t>Access</a:t>
            </a:r>
            <a:endParaRPr lang="en-IN"/>
          </a:p>
          <a:p>
            <a:pPr algn="ctr"/>
            <a:r>
              <a:rPr lang="en-IN" sz="2400" b="1"/>
              <a:t> </a:t>
            </a:r>
            <a:r>
              <a:rPr lang="en-IN" sz="2000"/>
              <a:t>the data using relevant tools</a:t>
            </a:r>
            <a:endParaRPr lang="en-IN"/>
          </a:p>
        </p:txBody>
      </p:sp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DE8400D3-C4CD-49A9-ABFD-820603FB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821" y="2660499"/>
            <a:ext cx="914400" cy="9144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243692-F216-4B82-A446-585DC80F8514}"/>
              </a:ext>
            </a:extLst>
          </p:cNvPr>
          <p:cNvSpPr/>
          <p:nvPr/>
        </p:nvSpPr>
        <p:spPr>
          <a:xfrm>
            <a:off x="3009530" y="3648722"/>
            <a:ext cx="1731146" cy="28408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1A564E-1053-4F16-9617-921B099D1ECC}"/>
              </a:ext>
            </a:extLst>
          </p:cNvPr>
          <p:cNvSpPr/>
          <p:nvPr/>
        </p:nvSpPr>
        <p:spPr>
          <a:xfrm>
            <a:off x="7113973" y="3635413"/>
            <a:ext cx="1731146" cy="28408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3" descr="Tools">
            <a:extLst>
              <a:ext uri="{FF2B5EF4-FFF2-40B4-BE49-F238E27FC236}">
                <a16:creationId xmlns:a16="http://schemas.microsoft.com/office/drawing/2014/main" id="{01726332-2323-45E3-8C0C-B5506F3AF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3408" y="2730661"/>
            <a:ext cx="846881" cy="84688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D5EFCEF2-67A6-4C14-8238-DC744DA4F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0427" y="2660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9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2C51-CCC9-4DD0-8554-304D31B6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Data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A293D4-008A-483B-B773-2BBBB8E5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541876" cy="363448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400"/>
              <a:t>A </a:t>
            </a:r>
            <a:r>
              <a:rPr lang="en-IN" sz="2400" b="1"/>
              <a:t>Spider</a:t>
            </a:r>
            <a:r>
              <a:rPr lang="en-IN" sz="2400"/>
              <a:t> is a computer program that visits URLs, parses page contents and stores the extracted data in a specified format.</a:t>
            </a:r>
            <a:endParaRPr lang="en-US"/>
          </a:p>
          <a:p>
            <a:pPr marL="305435" indent="-305435" algn="just"/>
            <a:endParaRPr lang="en-IN" sz="2400"/>
          </a:p>
          <a:p>
            <a:pPr marL="305435" indent="-305435" algn="just"/>
            <a:r>
              <a:rPr lang="en-IN" sz="2400"/>
              <a:t> Built specifically to handle the structure of a particular website.</a:t>
            </a:r>
          </a:p>
        </p:txBody>
      </p:sp>
      <p:pic>
        <p:nvPicPr>
          <p:cNvPr id="1026" name="Picture 2" descr="Web Crawler">
            <a:extLst>
              <a:ext uri="{FF2B5EF4-FFF2-40B4-BE49-F238E27FC236}">
                <a16:creationId xmlns:a16="http://schemas.microsoft.com/office/drawing/2014/main" id="{8C68042D-C587-4C8C-A484-57DDB2ABC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6" y="2987404"/>
            <a:ext cx="2896800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098BA0D3-B509-4C36-B5C1-EECE9A8B4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6408" y="976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BC47-F798-4E2F-9EF2-92478FBF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extraction - 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B602-95C8-4166-A9F8-C0D937A2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3978"/>
            <a:ext cx="1102961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/>
              <a:t>The spider sends an </a:t>
            </a:r>
            <a:r>
              <a:rPr lang="en-IN" sz="2400" b="1"/>
              <a:t>HTTP GET </a:t>
            </a:r>
            <a:r>
              <a:rPr lang="en-IN" sz="2400"/>
              <a:t>request to the host URL and receives the HTML contents as the response.</a:t>
            </a:r>
            <a:endParaRPr lang="en-US"/>
          </a:p>
          <a:p>
            <a:pPr marL="305435" indent="-305435"/>
            <a:r>
              <a:rPr lang="en-IN" sz="2400"/>
              <a:t>The response contains the HTML source code of the page.</a:t>
            </a:r>
          </a:p>
          <a:p>
            <a:pPr marL="305435" indent="-305435"/>
            <a:r>
              <a:rPr lang="en-IN" sz="2400"/>
              <a:t>Data is extracted using either </a:t>
            </a:r>
            <a:r>
              <a:rPr lang="en-IN" sz="2400" b="1"/>
              <a:t>XPath</a:t>
            </a:r>
            <a:r>
              <a:rPr lang="en-IN" sz="2400"/>
              <a:t>/</a:t>
            </a:r>
            <a:r>
              <a:rPr lang="en-IN" sz="2400" b="1"/>
              <a:t>CSS </a:t>
            </a:r>
            <a:r>
              <a:rPr lang="en-IN" sz="2400"/>
              <a:t>selectors by identifying patterns within tags.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AF7BC5-D141-41BE-848A-CF2AC1CD5147}"/>
              </a:ext>
            </a:extLst>
          </p:cNvPr>
          <p:cNvGrpSpPr/>
          <p:nvPr/>
        </p:nvGrpSpPr>
        <p:grpSpPr>
          <a:xfrm>
            <a:off x="2450995" y="5223155"/>
            <a:ext cx="7462187" cy="1099716"/>
            <a:chOff x="2393121" y="4210370"/>
            <a:chExt cx="7288567" cy="9743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E7ADDF-D448-4141-BBAE-A01564543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716" y="4210370"/>
              <a:ext cx="7171378" cy="97432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D8E806-64BF-4FF9-834F-042BBC175018}"/>
                </a:ext>
              </a:extLst>
            </p:cNvPr>
            <p:cNvSpPr/>
            <p:nvPr/>
          </p:nvSpPr>
          <p:spPr>
            <a:xfrm>
              <a:off x="2393121" y="4210370"/>
              <a:ext cx="7288567" cy="4793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F8394F3C-2B4B-48CA-8930-23BF4A408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6407" y="10695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766A-5B12-4FF9-A88C-778140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A7D3-C67B-46F7-A096-B10AE76B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204126" cy="394314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/>
              <a:t>The extracted data is packed into </a:t>
            </a:r>
            <a:r>
              <a:rPr lang="en-IN" sz="2400" b="1"/>
              <a:t>container objects </a:t>
            </a:r>
            <a:r>
              <a:rPr lang="en-IN" sz="2400"/>
              <a:t>and stored in files or databases.</a:t>
            </a:r>
          </a:p>
          <a:p>
            <a:pPr marL="305435" indent="-305435"/>
            <a:r>
              <a:rPr lang="en-IN" sz="2400" err="1"/>
              <a:t>Scrapy</a:t>
            </a:r>
            <a:r>
              <a:rPr lang="en-IN" sz="2400"/>
              <a:t> defines such container objects as </a:t>
            </a:r>
            <a:r>
              <a:rPr lang="en-IN" sz="2400" b="1"/>
              <a:t>Items </a:t>
            </a:r>
            <a:endParaRPr lang="en-IN"/>
          </a:p>
          <a:p>
            <a:pPr marL="305435" indent="-305435"/>
            <a:r>
              <a:rPr lang="en-IN" sz="2400"/>
              <a:t>Items </a:t>
            </a:r>
            <a:r>
              <a:rPr lang="en-IN" sz="2400">
                <a:ea typeface="+mn-lt"/>
                <a:cs typeface="+mn-lt"/>
              </a:rPr>
              <a:t>provide re-usability and ease of management over the traditional python dictionary.</a:t>
            </a:r>
            <a:endParaRPr lang="en-IN"/>
          </a:p>
          <a:p>
            <a:pPr marL="305435" indent="-305435"/>
            <a:endParaRPr lang="en-IN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F4721-55EA-422C-8F8C-66BA3A3C68B6}"/>
              </a:ext>
            </a:extLst>
          </p:cNvPr>
          <p:cNvGrpSpPr/>
          <p:nvPr/>
        </p:nvGrpSpPr>
        <p:grpSpPr>
          <a:xfrm>
            <a:off x="6305448" y="2445408"/>
            <a:ext cx="5505634" cy="2863682"/>
            <a:chOff x="5514512" y="2252497"/>
            <a:chExt cx="5987912" cy="3104821"/>
          </a:xfrm>
        </p:grpSpPr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D30165B2-5B8A-44B6-8648-4D2584399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4512" y="2340864"/>
              <a:ext cx="750164" cy="750164"/>
            </a:xfrm>
            <a:prstGeom prst="rect">
              <a:avLst/>
            </a:prstGeom>
          </p:spPr>
        </p:pic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5CF48810-3F0C-489F-9DD4-79F3FD30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4512" y="3391891"/>
              <a:ext cx="750164" cy="750164"/>
            </a:xfrm>
            <a:prstGeom prst="rect">
              <a:avLst/>
            </a:prstGeom>
          </p:spPr>
        </p:pic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B1294FA7-7D32-43D3-B944-D2C28920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8186" y="4442918"/>
              <a:ext cx="750164" cy="750164"/>
            </a:xfrm>
            <a:prstGeom prst="rect">
              <a:avLst/>
            </a:prstGeom>
          </p:spPr>
        </p:pic>
        <p:pic>
          <p:nvPicPr>
            <p:cNvPr id="10" name="Graphic 9" descr="Box">
              <a:extLst>
                <a:ext uri="{FF2B5EF4-FFF2-40B4-BE49-F238E27FC236}">
                  <a16:creationId xmlns:a16="http://schemas.microsoft.com/office/drawing/2014/main" id="{A59510AA-680A-409D-A249-95C435E2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38621" y="2252497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ox">
              <a:extLst>
                <a:ext uri="{FF2B5EF4-FFF2-40B4-BE49-F238E27FC236}">
                  <a16:creationId xmlns:a16="http://schemas.microsoft.com/office/drawing/2014/main" id="{25A56BB2-9CEA-419F-9FBE-ADF1CF34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19999" y="3347707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Box">
              <a:extLst>
                <a:ext uri="{FF2B5EF4-FFF2-40B4-BE49-F238E27FC236}">
                  <a16:creationId xmlns:a16="http://schemas.microsoft.com/office/drawing/2014/main" id="{8A53F9D8-B863-495B-9F78-6DAC73651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19999" y="4442918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isk">
              <a:extLst>
                <a:ext uri="{FF2B5EF4-FFF2-40B4-BE49-F238E27FC236}">
                  <a16:creationId xmlns:a16="http://schemas.microsoft.com/office/drawing/2014/main" id="{A76E28CE-0F9B-4439-8888-D79CAD7FB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38141" y="2655126"/>
              <a:ext cx="2264283" cy="223534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116AE-139B-47A7-9DAC-1FAB5A1A856B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6264676" y="2709697"/>
              <a:ext cx="1273945" cy="62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FD6E7B3-A98B-4034-BE77-36CA0CF79453}"/>
                </a:ext>
              </a:extLst>
            </p:cNvPr>
            <p:cNvCxnSpPr/>
            <p:nvPr/>
          </p:nvCxnSpPr>
          <p:spPr>
            <a:xfrm flipV="1">
              <a:off x="6264675" y="3801782"/>
              <a:ext cx="1273945" cy="62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8F5A63-CDC8-4B38-8AF7-3B2AB57DA96F}"/>
                </a:ext>
              </a:extLst>
            </p:cNvPr>
            <p:cNvCxnSpPr/>
            <p:nvPr/>
          </p:nvCxnSpPr>
          <p:spPr>
            <a:xfrm flipV="1">
              <a:off x="6288350" y="4811751"/>
              <a:ext cx="1273945" cy="62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EDD0B4-43C3-40FA-932A-10012ABB7717}"/>
                </a:ext>
              </a:extLst>
            </p:cNvPr>
            <p:cNvCxnSpPr>
              <a:cxnSpLocks/>
            </p:cNvCxnSpPr>
            <p:nvPr/>
          </p:nvCxnSpPr>
          <p:spPr>
            <a:xfrm>
              <a:off x="8453021" y="2715947"/>
              <a:ext cx="912921" cy="538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D675146-F56F-417B-8B88-678EBC371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399" y="3717627"/>
              <a:ext cx="831543" cy="67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2044B1-260A-4A32-87FE-9300AB9C8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399" y="4262107"/>
              <a:ext cx="831543" cy="6310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Graphic 3" descr="Tools">
            <a:extLst>
              <a:ext uri="{FF2B5EF4-FFF2-40B4-BE49-F238E27FC236}">
                <a16:creationId xmlns:a16="http://schemas.microsoft.com/office/drawing/2014/main" id="{348CB5FF-D715-463B-A6D9-FC96B1B0C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70120" y="1043996"/>
            <a:ext cx="846881" cy="8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E6D1-CB84-4806-BFC0-13EE94D6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2242-E90A-40F5-B990-94E60324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/>
              <a:t>The stored data can be accessed/analysed using tools like SQL, XQuery etc.</a:t>
            </a:r>
            <a:br>
              <a:rPr lang="en-IN" sz="2400"/>
            </a:br>
            <a:r>
              <a:rPr lang="en-IN" sz="2400"/>
              <a:t> </a:t>
            </a:r>
            <a:endParaRPr lang="en-US"/>
          </a:p>
          <a:p>
            <a:pPr marL="305435" indent="-305435"/>
            <a:r>
              <a:rPr lang="en-IN" sz="2400"/>
              <a:t>Can be converted to other formats like HTML for further presentation.</a:t>
            </a:r>
            <a:endParaRPr lang="en-IN"/>
          </a:p>
        </p:txBody>
      </p:sp>
      <p:pic>
        <p:nvPicPr>
          <p:cNvPr id="4" name="Graphic 3" descr="Eye">
            <a:extLst>
              <a:ext uri="{FF2B5EF4-FFF2-40B4-BE49-F238E27FC236}">
                <a16:creationId xmlns:a16="http://schemas.microsoft.com/office/drawing/2014/main" id="{A4FC6C8D-1468-47F8-829E-62814CEF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7" y="976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7">
            <a:extLst>
              <a:ext uri="{FF2B5EF4-FFF2-40B4-BE49-F238E27FC236}">
                <a16:creationId xmlns:a16="http://schemas.microsoft.com/office/drawing/2014/main" id="{88FDEE6A-3A2C-40D4-A442-03A2FEC26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065052"/>
              </p:ext>
            </p:extLst>
          </p:nvPr>
        </p:nvGraphicFramePr>
        <p:xfrm>
          <a:off x="368823" y="1868929"/>
          <a:ext cx="11647264" cy="4492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0D1CD98-C0DA-4FEE-BC85-B215DC34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7505"/>
          </a:xfrm>
        </p:spPr>
        <p:txBody>
          <a:bodyPr/>
          <a:lstStyle/>
          <a:p>
            <a:r>
              <a:rPr lang="en-IN"/>
              <a:t>Flow of control</a:t>
            </a:r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F895E3-D056-496F-9803-73D8268C7D12}"/>
              </a:ext>
            </a:extLst>
          </p:cNvPr>
          <p:cNvGrpSpPr/>
          <p:nvPr/>
        </p:nvGrpSpPr>
        <p:grpSpPr>
          <a:xfrm>
            <a:off x="1205577" y="2258026"/>
            <a:ext cx="9778679" cy="875819"/>
            <a:chOff x="1186286" y="2036178"/>
            <a:chExt cx="9778679" cy="875819"/>
          </a:xfrm>
        </p:grpSpPr>
        <p:pic>
          <p:nvPicPr>
            <p:cNvPr id="1152" name="Graphic 1152" descr="Database">
              <a:extLst>
                <a:ext uri="{FF2B5EF4-FFF2-40B4-BE49-F238E27FC236}">
                  <a16:creationId xmlns:a16="http://schemas.microsoft.com/office/drawing/2014/main" id="{422BEB28-28F8-47B3-821C-2C8BA2239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5476" y="2103697"/>
              <a:ext cx="798654" cy="798654"/>
            </a:xfrm>
            <a:prstGeom prst="rect">
              <a:avLst/>
            </a:prstGeom>
          </p:spPr>
        </p:pic>
        <p:pic>
          <p:nvPicPr>
            <p:cNvPr id="1159" name="Graphic 1159" descr="Cloud Computing">
              <a:extLst>
                <a:ext uri="{FF2B5EF4-FFF2-40B4-BE49-F238E27FC236}">
                  <a16:creationId xmlns:a16="http://schemas.microsoft.com/office/drawing/2014/main" id="{FAB00344-4B09-47DB-B755-F28D4E42A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2894" y="2113344"/>
              <a:ext cx="798654" cy="789008"/>
            </a:xfrm>
            <a:prstGeom prst="rect">
              <a:avLst/>
            </a:prstGeom>
          </p:spPr>
        </p:pic>
        <p:pic>
          <p:nvPicPr>
            <p:cNvPr id="1161" name="Graphic 1161" descr="Excavator">
              <a:extLst>
                <a:ext uri="{FF2B5EF4-FFF2-40B4-BE49-F238E27FC236}">
                  <a16:creationId xmlns:a16="http://schemas.microsoft.com/office/drawing/2014/main" id="{28930124-DB43-4D9F-8E16-C41813D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86286" y="2036178"/>
              <a:ext cx="846882" cy="846882"/>
            </a:xfrm>
            <a:prstGeom prst="rect">
              <a:avLst/>
            </a:prstGeom>
          </p:spPr>
        </p:pic>
        <p:pic>
          <p:nvPicPr>
            <p:cNvPr id="1372" name="Graphic 1152" descr="Database">
              <a:extLst>
                <a:ext uri="{FF2B5EF4-FFF2-40B4-BE49-F238E27FC236}">
                  <a16:creationId xmlns:a16="http://schemas.microsoft.com/office/drawing/2014/main" id="{A9C18A4A-17BF-4F60-B477-4FEC5E535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80312" y="2103697"/>
              <a:ext cx="798654" cy="798654"/>
            </a:xfrm>
            <a:prstGeom prst="rect">
              <a:avLst/>
            </a:prstGeom>
          </p:spPr>
        </p:pic>
        <p:pic>
          <p:nvPicPr>
            <p:cNvPr id="1373" name="Graphic 1373" descr="Eye">
              <a:extLst>
                <a:ext uri="{FF2B5EF4-FFF2-40B4-BE49-F238E27FC236}">
                  <a16:creationId xmlns:a16="http://schemas.microsoft.com/office/drawing/2014/main" id="{E5F3BF33-D6C4-4A1E-ABDF-57F1F4E3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137375" y="2094052"/>
              <a:ext cx="827590" cy="817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68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CD98-C0DA-4FEE-BC85-B215DC34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B73E-9B56-4245-AB3C-825305E9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/>
              <a:t>Scraping using the python library </a:t>
            </a:r>
            <a:r>
              <a:rPr lang="en-IN" sz="2400" b="1" err="1"/>
              <a:t>Scrapy</a:t>
            </a:r>
            <a:endParaRPr lang="en-IN" sz="2400" b="1"/>
          </a:p>
          <a:p>
            <a:r>
              <a:rPr lang="en-IN" sz="2400"/>
              <a:t>Storage of extracted data in </a:t>
            </a:r>
            <a:r>
              <a:rPr lang="en-IN" sz="2400" b="1"/>
              <a:t>XML</a:t>
            </a:r>
            <a:r>
              <a:rPr lang="en-IN" sz="2400"/>
              <a:t> and </a:t>
            </a:r>
            <a:r>
              <a:rPr lang="en-IN" sz="2400" b="1"/>
              <a:t>JSON</a:t>
            </a:r>
            <a:r>
              <a:rPr lang="en-IN" sz="2400"/>
              <a:t> files</a:t>
            </a:r>
          </a:p>
          <a:p>
            <a:r>
              <a:rPr lang="en-IN" sz="2400"/>
              <a:t>Presentation of the data as </a:t>
            </a:r>
            <a:r>
              <a:rPr lang="en-IN" sz="2400" b="1"/>
              <a:t>HTML pages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112709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Franklin Gothic Book</vt:lpstr>
      <vt:lpstr>Franklin Gothic Demi</vt:lpstr>
      <vt:lpstr>Wingdings 2</vt:lpstr>
      <vt:lpstr>DividendVTI</vt:lpstr>
      <vt:lpstr>Fan-fiction</vt:lpstr>
      <vt:lpstr>scraping</vt:lpstr>
      <vt:lpstr>How it works</vt:lpstr>
      <vt:lpstr> Data extraction</vt:lpstr>
      <vt:lpstr>data extraction - behind the scenes</vt:lpstr>
      <vt:lpstr>Data preparation</vt:lpstr>
      <vt:lpstr> Data access</vt:lpstr>
      <vt:lpstr>Flow of control</vt:lpstr>
      <vt:lpstr>How we did it</vt:lpstr>
      <vt:lpstr>How we did it / data extraction</vt:lpstr>
      <vt:lpstr>How we did it / data extraction</vt:lpstr>
      <vt:lpstr>How we did it / DATA Extraction</vt:lpstr>
      <vt:lpstr>How we did it / data extraction</vt:lpstr>
      <vt:lpstr>How we did it / data extraction</vt:lpstr>
      <vt:lpstr>How we did it / data preparation</vt:lpstr>
      <vt:lpstr>How we did it / data access </vt:lpstr>
      <vt:lpstr>Difficulties faced</vt:lpstr>
      <vt:lpstr>Future Enhancements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fan-fiction</dc:title>
  <dc:creator/>
  <cp:revision>2</cp:revision>
  <dcterms:created xsi:type="dcterms:W3CDTF">2020-02-06T09:54:35Z</dcterms:created>
  <dcterms:modified xsi:type="dcterms:W3CDTF">2020-02-06T21:03:56Z</dcterms:modified>
</cp:coreProperties>
</file>