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71" r:id="rId2"/>
    <p:sldId id="256" r:id="rId3"/>
    <p:sldId id="257" r:id="rId4"/>
    <p:sldId id="258" r:id="rId5"/>
    <p:sldId id="259" r:id="rId6"/>
    <p:sldId id="260" r:id="rId7"/>
    <p:sldId id="262" r:id="rId8"/>
    <p:sldId id="266" r:id="rId9"/>
    <p:sldId id="268" r:id="rId10"/>
    <p:sldId id="261" r:id="rId11"/>
    <p:sldId id="263" r:id="rId12"/>
    <p:sldId id="264" r:id="rId13"/>
    <p:sldId id="272" r:id="rId14"/>
    <p:sldId id="270"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64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4904EF-1881-44B5-9720-FE8F4B1A26D2}" type="datetimeFigureOut">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C22C3-C391-4BBB-AF35-1A04121F633F}" type="slidenum">
              <a:rPr lang="en-IN" smtClean="0"/>
              <a:t>‹#›</a:t>
            </a:fld>
            <a:endParaRPr lang="en-IN"/>
          </a:p>
        </p:txBody>
      </p:sp>
    </p:spTree>
    <p:extLst>
      <p:ext uri="{BB962C8B-B14F-4D97-AF65-F5344CB8AC3E}">
        <p14:creationId xmlns:p14="http://schemas.microsoft.com/office/powerpoint/2010/main" val="3087505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4904EF-1881-44B5-9720-FE8F4B1A26D2}" type="datetimeFigureOut">
              <a:rPr lang="en-IN" smtClean="0"/>
              <a:t>03-05-2022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C22C3-C391-4BBB-AF35-1A04121F633F}" type="slidenum">
              <a:rPr lang="en-IN" smtClean="0"/>
              <a:t>‹#›</a:t>
            </a:fld>
            <a:endParaRPr lang="en-IN"/>
          </a:p>
        </p:txBody>
      </p:sp>
    </p:spTree>
    <p:extLst>
      <p:ext uri="{BB962C8B-B14F-4D97-AF65-F5344CB8AC3E}">
        <p14:creationId xmlns:p14="http://schemas.microsoft.com/office/powerpoint/2010/main" val="422139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4904EF-1881-44B5-9720-FE8F4B1A26D2}" type="datetimeFigureOut">
              <a:rPr lang="en-IN" smtClean="0"/>
              <a:t>03-05-2022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C22C3-C391-4BBB-AF35-1A04121F633F}" type="slidenum">
              <a:rPr lang="en-IN" smtClean="0"/>
              <a:t>‹#›</a:t>
            </a:fld>
            <a:endParaRPr lang="en-IN"/>
          </a:p>
        </p:txBody>
      </p:sp>
    </p:spTree>
    <p:extLst>
      <p:ext uri="{BB962C8B-B14F-4D97-AF65-F5344CB8AC3E}">
        <p14:creationId xmlns:p14="http://schemas.microsoft.com/office/powerpoint/2010/main" val="3556534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4904EF-1881-44B5-9720-FE8F4B1A26D2}" type="datetimeFigureOut">
              <a:rPr lang="en-IN" smtClean="0"/>
              <a:t>03-05-2022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C22C3-C391-4BBB-AF35-1A04121F633F}" type="slidenum">
              <a:rPr lang="en-IN" smtClean="0"/>
              <a:t>‹#›</a:t>
            </a:fld>
            <a:endParaRPr lang="en-IN"/>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39210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4904EF-1881-44B5-9720-FE8F4B1A26D2}" type="datetimeFigureOut">
              <a:rPr lang="en-IN" smtClean="0"/>
              <a:t>03-05-2022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C22C3-C391-4BBB-AF35-1A04121F633F}" type="slidenum">
              <a:rPr lang="en-IN" smtClean="0"/>
              <a:t>‹#›</a:t>
            </a:fld>
            <a:endParaRPr lang="en-IN"/>
          </a:p>
        </p:txBody>
      </p:sp>
    </p:spTree>
    <p:extLst>
      <p:ext uri="{BB962C8B-B14F-4D97-AF65-F5344CB8AC3E}">
        <p14:creationId xmlns:p14="http://schemas.microsoft.com/office/powerpoint/2010/main" val="3323327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4904EF-1881-44B5-9720-FE8F4B1A26D2}" type="datetimeFigureOut">
              <a:rPr lang="en-IN" smtClean="0"/>
              <a:t>03-05-2022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0C22C3-C391-4BBB-AF35-1A04121F633F}" type="slidenum">
              <a:rPr lang="en-IN" smtClean="0"/>
              <a:t>‹#›</a:t>
            </a:fld>
            <a:endParaRPr lang="en-IN"/>
          </a:p>
        </p:txBody>
      </p:sp>
    </p:spTree>
    <p:extLst>
      <p:ext uri="{BB962C8B-B14F-4D97-AF65-F5344CB8AC3E}">
        <p14:creationId xmlns:p14="http://schemas.microsoft.com/office/powerpoint/2010/main" val="3386229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4904EF-1881-44B5-9720-FE8F4B1A26D2}" type="datetimeFigureOut">
              <a:rPr lang="en-IN" smtClean="0"/>
              <a:t>03-05-2022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0C22C3-C391-4BBB-AF35-1A04121F633F}" type="slidenum">
              <a:rPr lang="en-IN" smtClean="0"/>
              <a:t>‹#›</a:t>
            </a:fld>
            <a:endParaRPr lang="en-IN"/>
          </a:p>
        </p:txBody>
      </p:sp>
    </p:spTree>
    <p:extLst>
      <p:ext uri="{BB962C8B-B14F-4D97-AF65-F5344CB8AC3E}">
        <p14:creationId xmlns:p14="http://schemas.microsoft.com/office/powerpoint/2010/main" val="1556385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904EF-1881-44B5-9720-FE8F4B1A26D2}" type="datetimeFigureOut">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C22C3-C391-4BBB-AF35-1A04121F633F}" type="slidenum">
              <a:rPr lang="en-IN" smtClean="0"/>
              <a:t>‹#›</a:t>
            </a:fld>
            <a:endParaRPr lang="en-IN"/>
          </a:p>
        </p:txBody>
      </p:sp>
    </p:spTree>
    <p:extLst>
      <p:ext uri="{BB962C8B-B14F-4D97-AF65-F5344CB8AC3E}">
        <p14:creationId xmlns:p14="http://schemas.microsoft.com/office/powerpoint/2010/main" val="3008807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904EF-1881-44B5-9720-FE8F4B1A26D2}" type="datetimeFigureOut">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C22C3-C391-4BBB-AF35-1A04121F633F}" type="slidenum">
              <a:rPr lang="en-IN" smtClean="0"/>
              <a:t>‹#›</a:t>
            </a:fld>
            <a:endParaRPr lang="en-IN"/>
          </a:p>
        </p:txBody>
      </p:sp>
    </p:spTree>
    <p:extLst>
      <p:ext uri="{BB962C8B-B14F-4D97-AF65-F5344CB8AC3E}">
        <p14:creationId xmlns:p14="http://schemas.microsoft.com/office/powerpoint/2010/main" val="4065433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904EF-1881-44B5-9720-FE8F4B1A26D2}" type="datetimeFigureOut">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C22C3-C391-4BBB-AF35-1A04121F633F}" type="slidenum">
              <a:rPr lang="en-IN" smtClean="0"/>
              <a:t>‹#›</a:t>
            </a:fld>
            <a:endParaRPr lang="en-IN"/>
          </a:p>
        </p:txBody>
      </p:sp>
    </p:spTree>
    <p:extLst>
      <p:ext uri="{BB962C8B-B14F-4D97-AF65-F5344CB8AC3E}">
        <p14:creationId xmlns:p14="http://schemas.microsoft.com/office/powerpoint/2010/main" val="3298082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4904EF-1881-44B5-9720-FE8F4B1A26D2}" type="datetimeFigureOut">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C22C3-C391-4BBB-AF35-1A04121F633F}" type="slidenum">
              <a:rPr lang="en-IN" smtClean="0"/>
              <a:t>‹#›</a:t>
            </a:fld>
            <a:endParaRPr lang="en-IN"/>
          </a:p>
        </p:txBody>
      </p:sp>
    </p:spTree>
    <p:extLst>
      <p:ext uri="{BB962C8B-B14F-4D97-AF65-F5344CB8AC3E}">
        <p14:creationId xmlns:p14="http://schemas.microsoft.com/office/powerpoint/2010/main" val="2086351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4904EF-1881-44B5-9720-FE8F4B1A26D2}" type="datetimeFigureOut">
              <a:rPr lang="en-IN" smtClean="0"/>
              <a:t>03-05-2022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C22C3-C391-4BBB-AF35-1A04121F633F}" type="slidenum">
              <a:rPr lang="en-IN" smtClean="0"/>
              <a:t>‹#›</a:t>
            </a:fld>
            <a:endParaRPr lang="en-IN"/>
          </a:p>
        </p:txBody>
      </p:sp>
    </p:spTree>
    <p:extLst>
      <p:ext uri="{BB962C8B-B14F-4D97-AF65-F5344CB8AC3E}">
        <p14:creationId xmlns:p14="http://schemas.microsoft.com/office/powerpoint/2010/main" val="2844136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4904EF-1881-44B5-9720-FE8F4B1A26D2}" type="datetimeFigureOut">
              <a:rPr lang="en-IN" smtClean="0"/>
              <a:t>03-05-2022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0C22C3-C391-4BBB-AF35-1A04121F633F}" type="slidenum">
              <a:rPr lang="en-IN" smtClean="0"/>
              <a:t>‹#›</a:t>
            </a:fld>
            <a:endParaRPr lang="en-IN"/>
          </a:p>
        </p:txBody>
      </p:sp>
    </p:spTree>
    <p:extLst>
      <p:ext uri="{BB962C8B-B14F-4D97-AF65-F5344CB8AC3E}">
        <p14:creationId xmlns:p14="http://schemas.microsoft.com/office/powerpoint/2010/main" val="1086949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4904EF-1881-44B5-9720-FE8F4B1A26D2}" type="datetimeFigureOut">
              <a:rPr lang="en-IN" smtClean="0"/>
              <a:t>03-05-2022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0C22C3-C391-4BBB-AF35-1A04121F633F}" type="slidenum">
              <a:rPr lang="en-IN" smtClean="0"/>
              <a:t>‹#›</a:t>
            </a:fld>
            <a:endParaRPr lang="en-IN"/>
          </a:p>
        </p:txBody>
      </p:sp>
    </p:spTree>
    <p:extLst>
      <p:ext uri="{BB962C8B-B14F-4D97-AF65-F5344CB8AC3E}">
        <p14:creationId xmlns:p14="http://schemas.microsoft.com/office/powerpoint/2010/main" val="79858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4904EF-1881-44B5-9720-FE8F4B1A26D2}" type="datetimeFigureOut">
              <a:rPr lang="en-IN" smtClean="0"/>
              <a:t>03-05-2022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0C22C3-C391-4BBB-AF35-1A04121F633F}" type="slidenum">
              <a:rPr lang="en-IN" smtClean="0"/>
              <a:t>‹#›</a:t>
            </a:fld>
            <a:endParaRPr lang="en-IN"/>
          </a:p>
        </p:txBody>
      </p:sp>
    </p:spTree>
    <p:extLst>
      <p:ext uri="{BB962C8B-B14F-4D97-AF65-F5344CB8AC3E}">
        <p14:creationId xmlns:p14="http://schemas.microsoft.com/office/powerpoint/2010/main" val="2151493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4904EF-1881-44B5-9720-FE8F4B1A26D2}" type="datetimeFigureOut">
              <a:rPr lang="en-IN" smtClean="0"/>
              <a:t>03-05-2022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C22C3-C391-4BBB-AF35-1A04121F633F}" type="slidenum">
              <a:rPr lang="en-IN" smtClean="0"/>
              <a:t>‹#›</a:t>
            </a:fld>
            <a:endParaRPr lang="en-IN"/>
          </a:p>
        </p:txBody>
      </p:sp>
    </p:spTree>
    <p:extLst>
      <p:ext uri="{BB962C8B-B14F-4D97-AF65-F5344CB8AC3E}">
        <p14:creationId xmlns:p14="http://schemas.microsoft.com/office/powerpoint/2010/main" val="2474011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4904EF-1881-44B5-9720-FE8F4B1A26D2}" type="datetimeFigureOut">
              <a:rPr lang="en-IN" smtClean="0"/>
              <a:t>03-05-2022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C22C3-C391-4BBB-AF35-1A04121F633F}" type="slidenum">
              <a:rPr lang="en-IN" smtClean="0"/>
              <a:t>‹#›</a:t>
            </a:fld>
            <a:endParaRPr lang="en-IN"/>
          </a:p>
        </p:txBody>
      </p:sp>
    </p:spTree>
    <p:extLst>
      <p:ext uri="{BB962C8B-B14F-4D97-AF65-F5344CB8AC3E}">
        <p14:creationId xmlns:p14="http://schemas.microsoft.com/office/powerpoint/2010/main" val="73802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44904EF-1881-44B5-9720-FE8F4B1A26D2}" type="datetimeFigureOut">
              <a:rPr lang="en-IN" smtClean="0"/>
              <a:t>03-05-2022</a:t>
            </a:fld>
            <a:endParaRPr lang="en-IN"/>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22C3-C391-4BBB-AF35-1A04121F633F}" type="slidenum">
              <a:rPr lang="en-IN" smtClean="0"/>
              <a:t>‹#›</a:t>
            </a:fld>
            <a:endParaRPr lang="en-IN"/>
          </a:p>
        </p:txBody>
      </p:sp>
    </p:spTree>
    <p:extLst>
      <p:ext uri="{BB962C8B-B14F-4D97-AF65-F5344CB8AC3E}">
        <p14:creationId xmlns:p14="http://schemas.microsoft.com/office/powerpoint/2010/main" val="3866117239"/>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3E5B-CD13-4323-B304-9E36BC7B57D3}"/>
              </a:ext>
            </a:extLst>
          </p:cNvPr>
          <p:cNvSpPr>
            <a:spLocks noGrp="1"/>
          </p:cNvSpPr>
          <p:nvPr>
            <p:ph type="ctrTitle"/>
          </p:nvPr>
        </p:nvSpPr>
        <p:spPr>
          <a:xfrm>
            <a:off x="972489" y="2060848"/>
            <a:ext cx="7199022" cy="2387600"/>
          </a:xfrm>
        </p:spPr>
        <p:txBody>
          <a:bodyPr/>
          <a:lstStyle/>
          <a:p>
            <a:pPr algn="ctr"/>
            <a:r>
              <a:rPr lang="en-US" b="1" dirty="0">
                <a:latin typeface="Adobe Gothic Std B" panose="020B0800000000000000" pitchFamily="34" charset="-128"/>
                <a:ea typeface="Adobe Gothic Std B" panose="020B0800000000000000" pitchFamily="34" charset="-128"/>
              </a:rPr>
              <a:t>Movie recommendation engine</a:t>
            </a:r>
            <a:endParaRPr lang="en-IN" b="1" dirty="0">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07851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70917"/>
            <a:ext cx="7429499" cy="1478570"/>
          </a:xfrm>
        </p:spPr>
        <p:txBody>
          <a:bodyPr>
            <a:normAutofit/>
          </a:bodyPr>
          <a:lstStyle/>
          <a:p>
            <a:pPr algn="ctr"/>
            <a:r>
              <a:rPr lang="en-IN" b="1" dirty="0"/>
              <a:t>How does Content Based Filtering occur?</a:t>
            </a:r>
          </a:p>
        </p:txBody>
      </p:sp>
      <p:sp>
        <p:nvSpPr>
          <p:cNvPr id="3" name="Content Placeholder 2"/>
          <p:cNvSpPr>
            <a:spLocks noGrp="1"/>
          </p:cNvSpPr>
          <p:nvPr>
            <p:ph idx="1"/>
          </p:nvPr>
        </p:nvSpPr>
        <p:spPr>
          <a:xfrm>
            <a:off x="1043608" y="2572161"/>
            <a:ext cx="7429499" cy="3541714"/>
          </a:xfrm>
        </p:spPr>
        <p:txBody>
          <a:bodyPr>
            <a:normAutofit/>
          </a:bodyPr>
          <a:lstStyle/>
          <a:p>
            <a:pPr marL="0" indent="0">
              <a:buNone/>
            </a:pPr>
            <a:r>
              <a:rPr lang="en-IN" sz="2000" dirty="0">
                <a:effectLst/>
                <a:latin typeface="Adobe Gothic Std B" panose="020B0800000000000000" pitchFamily="34" charset="-128"/>
                <a:ea typeface="Adobe Gothic Std B" panose="020B0800000000000000" pitchFamily="34" charset="-128"/>
              </a:rPr>
              <a:t>In simple words scoring refers to the process of listing the items and deciding which one will go in which position. In this part, two concepts are used:</a:t>
            </a:r>
          </a:p>
          <a:p>
            <a:r>
              <a:rPr lang="en-US" sz="2000" dirty="0">
                <a:effectLst/>
                <a:latin typeface="Adobe Gothic Std B" panose="020B0800000000000000" pitchFamily="34" charset="-128"/>
                <a:ea typeface="Adobe Gothic Std B" panose="020B0800000000000000" pitchFamily="34" charset="-128"/>
              </a:rPr>
              <a:t>Term Frequency (TF) and Inverse Document Frequency (IDF) and Vector Space Models</a:t>
            </a:r>
          </a:p>
          <a:p>
            <a:r>
              <a:rPr lang="en-IN" sz="2000" dirty="0">
                <a:effectLst/>
                <a:latin typeface="Adobe Gothic Std B" panose="020B0800000000000000" pitchFamily="34" charset="-128"/>
                <a:ea typeface="Adobe Gothic Std B" panose="020B0800000000000000" pitchFamily="34" charset="-128"/>
              </a:rPr>
              <a:t>Cosine Similarity</a:t>
            </a:r>
          </a:p>
        </p:txBody>
      </p:sp>
    </p:spTree>
    <p:extLst>
      <p:ext uri="{BB962C8B-B14F-4D97-AF65-F5344CB8AC3E}">
        <p14:creationId xmlns:p14="http://schemas.microsoft.com/office/powerpoint/2010/main" val="2107050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1982" y="764704"/>
            <a:ext cx="4580036" cy="866266"/>
          </a:xfrm>
        </p:spPr>
        <p:txBody>
          <a:bodyPr/>
          <a:lstStyle/>
          <a:p>
            <a:pPr algn="ctr"/>
            <a:r>
              <a:rPr lang="en-IN" b="1" dirty="0"/>
              <a:t>TF and IDF</a:t>
            </a:r>
          </a:p>
        </p:txBody>
      </p:sp>
      <p:sp>
        <p:nvSpPr>
          <p:cNvPr id="3" name="Content Placeholder 2"/>
          <p:cNvSpPr>
            <a:spLocks noGrp="1"/>
          </p:cNvSpPr>
          <p:nvPr>
            <p:ph idx="1"/>
          </p:nvPr>
        </p:nvSpPr>
        <p:spPr>
          <a:xfrm>
            <a:off x="971600" y="1646994"/>
            <a:ext cx="7429499" cy="4275857"/>
          </a:xfrm>
        </p:spPr>
        <p:txBody>
          <a:bodyPr>
            <a:normAutofit fontScale="85000" lnSpcReduction="10000"/>
          </a:bodyPr>
          <a:lstStyle/>
          <a:p>
            <a:r>
              <a:rPr lang="en-IN" sz="1800" dirty="0">
                <a:effectLst/>
                <a:latin typeface="Adobe Fangsong Std R" panose="02020400000000000000" pitchFamily="18" charset="-128"/>
                <a:ea typeface="Adobe Gothic Std B" panose="020B0800000000000000"/>
              </a:rPr>
              <a:t>TF or Term Frequency refers to the process of finding relevant words in a document by finding their frequency. The more the frequency, the importance will be more. If two users are found to have a match in the type of words using Term Frequency, then content-based filtering occurs.</a:t>
            </a:r>
          </a:p>
          <a:p>
            <a:pPr marL="0" indent="0" algn="ctr">
              <a:buNone/>
            </a:pPr>
            <a:r>
              <a:rPr lang="en-IN" sz="1800" dirty="0">
                <a:effectLst/>
                <a:latin typeface="Adobe Fangsong Std R" panose="02020400000000000000" pitchFamily="18" charset="-128"/>
                <a:ea typeface="Adobe Gothic Std B" panose="020B0800000000000000"/>
              </a:rPr>
              <a:t>TF = 1 + log(TF)		if TF &gt; 0</a:t>
            </a:r>
          </a:p>
          <a:p>
            <a:pPr marL="0" indent="0" algn="ctr">
              <a:buNone/>
            </a:pPr>
            <a:r>
              <a:rPr lang="en-IN" sz="1800" dirty="0">
                <a:effectLst/>
                <a:latin typeface="Adobe Fangsong Std R" panose="02020400000000000000" pitchFamily="18" charset="-128"/>
                <a:ea typeface="Adobe Gothic Std B" panose="020B0800000000000000"/>
              </a:rPr>
              <a:t>TF = 0			If TF = 0</a:t>
            </a:r>
          </a:p>
          <a:p>
            <a:endParaRPr lang="en-IN" sz="1800" dirty="0">
              <a:effectLst/>
              <a:latin typeface="Adobe Fangsong Std R" panose="02020400000000000000" pitchFamily="18" charset="-128"/>
              <a:ea typeface="Adobe Gothic Std B" panose="020B0800000000000000"/>
            </a:endParaRPr>
          </a:p>
          <a:p>
            <a:r>
              <a:rPr lang="en-IN" sz="1800" dirty="0">
                <a:effectLst/>
                <a:latin typeface="Adobe Fangsong Std R" panose="02020400000000000000" pitchFamily="18" charset="-128"/>
                <a:ea typeface="Adobe Gothic Std B" panose="020B0800000000000000"/>
              </a:rPr>
              <a:t>Many times it is seen that the word which is less frequent or has less frequency has more relevance and this thought is being used in IDF or Inverse Document Frequency.</a:t>
            </a:r>
          </a:p>
          <a:p>
            <a:pPr marL="0" indent="0" algn="ctr">
              <a:buNone/>
            </a:pPr>
            <a:r>
              <a:rPr lang="en-IN" sz="1800" dirty="0">
                <a:effectLst/>
                <a:latin typeface="Adobe Fangsong Std R" panose="02020400000000000000" pitchFamily="18" charset="-128"/>
                <a:ea typeface="Adobe Gothic Std B" panose="020B0800000000000000"/>
              </a:rPr>
              <a:t>IDF = log (N/DF)</a:t>
            </a:r>
          </a:p>
          <a:p>
            <a:pPr marL="0" indent="0">
              <a:buNone/>
            </a:pPr>
            <a:r>
              <a:rPr lang="en-US" sz="1800" dirty="0">
                <a:effectLst/>
                <a:latin typeface="Adobe Fangsong Std R" panose="02020400000000000000" pitchFamily="18" charset="-128"/>
                <a:ea typeface="Adobe Gothic Std B" panose="020B0800000000000000"/>
              </a:rPr>
              <a:t>– N represents the number of documents and DF represents the number of documents in which we see the occurrence of this word. </a:t>
            </a:r>
            <a:endParaRPr lang="en-IN" sz="1800" dirty="0">
              <a:effectLst/>
              <a:latin typeface="Adobe Fangsong Std R" panose="02020400000000000000" pitchFamily="18" charset="-128"/>
              <a:ea typeface="Adobe Gothic Std B" panose="020B0800000000000000"/>
            </a:endParaRPr>
          </a:p>
          <a:p>
            <a:endParaRPr lang="en-IN" sz="900" dirty="0">
              <a:effectLst/>
              <a:latin typeface="Adobe Fangsong Std R" panose="02020400000000000000" pitchFamily="18" charset="-128"/>
              <a:ea typeface="Adobe Fangsong Std R" panose="02020400000000000000" pitchFamily="18" charset="-128"/>
            </a:endParaRPr>
          </a:p>
        </p:txBody>
      </p:sp>
    </p:spTree>
    <p:extLst>
      <p:ext uri="{BB962C8B-B14F-4D97-AF65-F5344CB8AC3E}">
        <p14:creationId xmlns:p14="http://schemas.microsoft.com/office/powerpoint/2010/main" val="28281192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8005" y="1052736"/>
            <a:ext cx="4147988" cy="1082290"/>
          </a:xfrm>
        </p:spPr>
        <p:txBody>
          <a:bodyPr/>
          <a:lstStyle/>
          <a:p>
            <a:r>
              <a:rPr lang="en-IN" b="1" dirty="0"/>
              <a:t>Cosine Similarity</a:t>
            </a:r>
          </a:p>
        </p:txBody>
      </p:sp>
      <p:sp>
        <p:nvSpPr>
          <p:cNvPr id="3" name="Content Placeholder 2"/>
          <p:cNvSpPr>
            <a:spLocks noGrp="1"/>
          </p:cNvSpPr>
          <p:nvPr>
            <p:ph idx="1"/>
          </p:nvPr>
        </p:nvSpPr>
        <p:spPr>
          <a:xfrm>
            <a:off x="857250" y="2551582"/>
            <a:ext cx="7429499" cy="3541714"/>
          </a:xfrm>
        </p:spPr>
        <p:txBody>
          <a:bodyPr/>
          <a:lstStyle/>
          <a:p>
            <a:pPr marL="0" indent="0">
              <a:buNone/>
            </a:pPr>
            <a:r>
              <a:rPr lang="en-IN" dirty="0">
                <a:effectLst/>
                <a:latin typeface="Adobe Gothic Std B"/>
                <a:ea typeface="Adobe Fangsong Std R" panose="02020400000000000000" pitchFamily="18" charset="-128"/>
              </a:rPr>
              <a:t>It is a process of finding similarity between two users by focusing on their ratings. </a:t>
            </a:r>
          </a:p>
          <a:p>
            <a:pPr marL="0" indent="0">
              <a:buNone/>
            </a:pPr>
            <a:r>
              <a:rPr lang="en-IN" dirty="0">
                <a:effectLst/>
                <a:latin typeface="Adobe Gothic Std B"/>
                <a:ea typeface="Adobe Fangsong Std R" panose="02020400000000000000" pitchFamily="18" charset="-128"/>
              </a:rPr>
              <a:t>Suppose two users have rated two movies. Using this data we can find how much similar is their choice by using this formula:</a:t>
            </a:r>
          </a:p>
          <a:p>
            <a:pPr marL="0" indent="0" algn="ctr">
              <a:buNone/>
            </a:pPr>
            <a:r>
              <a:rPr lang="en-IN" dirty="0">
                <a:effectLst/>
                <a:latin typeface="Adobe Gothic Std B"/>
                <a:ea typeface="Adobe Fangsong Std R" panose="02020400000000000000" pitchFamily="18" charset="-128"/>
              </a:rPr>
              <a:t>Similarity= cos</a:t>
            </a:r>
            <a:r>
              <a:rPr lang="el-GR" dirty="0">
                <a:effectLst/>
                <a:latin typeface="Adobe Gothic Std B"/>
                <a:ea typeface="Adobe Fangsong Std R" panose="02020400000000000000" pitchFamily="18" charset="-128"/>
              </a:rPr>
              <a:t>θ</a:t>
            </a:r>
            <a:r>
              <a:rPr lang="en-US" dirty="0">
                <a:effectLst/>
                <a:latin typeface="Adobe Gothic Std B"/>
                <a:ea typeface="Adobe Fangsong Std R" panose="02020400000000000000" pitchFamily="18" charset="-128"/>
              </a:rPr>
              <a:t> </a:t>
            </a:r>
            <a:r>
              <a:rPr lang="en-IN" dirty="0">
                <a:effectLst/>
                <a:latin typeface="Adobe Gothic Std B"/>
                <a:ea typeface="Adobe Fangsong Std R" panose="02020400000000000000" pitchFamily="18" charset="-128"/>
              </a:rPr>
              <a:t>= </a:t>
            </a:r>
            <a:r>
              <a:rPr lang="en-IN" dirty="0" err="1">
                <a:effectLst/>
                <a:latin typeface="Adobe Gothic Std B"/>
                <a:ea typeface="Adobe Fangsong Std R" panose="02020400000000000000" pitchFamily="18" charset="-128"/>
              </a:rPr>
              <a:t>b.c</a:t>
            </a:r>
            <a:r>
              <a:rPr lang="en-IN" dirty="0">
                <a:effectLst/>
                <a:latin typeface="Adobe Gothic Std B"/>
                <a:ea typeface="Adobe Fangsong Std R" panose="02020400000000000000" pitchFamily="18" charset="-128"/>
              </a:rPr>
              <a:t>/(||b|| ||c||)</a:t>
            </a:r>
          </a:p>
        </p:txBody>
      </p:sp>
    </p:spTree>
    <p:extLst>
      <p:ext uri="{BB962C8B-B14F-4D97-AF65-F5344CB8AC3E}">
        <p14:creationId xmlns:p14="http://schemas.microsoft.com/office/powerpoint/2010/main" val="25514476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89BE-BFAD-46A5-AACE-EBB6AE0F565E}"/>
              </a:ext>
            </a:extLst>
          </p:cNvPr>
          <p:cNvSpPr>
            <a:spLocks noGrp="1"/>
          </p:cNvSpPr>
          <p:nvPr>
            <p:ph type="title"/>
          </p:nvPr>
        </p:nvSpPr>
        <p:spPr>
          <a:xfrm>
            <a:off x="856060" y="618518"/>
            <a:ext cx="7429499" cy="722250"/>
          </a:xfrm>
        </p:spPr>
        <p:txBody>
          <a:bodyPr/>
          <a:lstStyle/>
          <a:p>
            <a:pPr algn="ctr"/>
            <a:r>
              <a:rPr lang="en-US" dirty="0">
                <a:latin typeface="Adobe Gothic Std B" panose="020B0800000000000000" pitchFamily="34" charset="-128"/>
                <a:ea typeface="Adobe Gothic Std B" panose="020B0800000000000000" pitchFamily="34" charset="-128"/>
              </a:rPr>
              <a:t>FUTURE SCOPE</a:t>
            </a:r>
            <a:endParaRPr lang="en-IN" dirty="0">
              <a:latin typeface="Adobe Gothic Std B" panose="020B0800000000000000" pitchFamily="34" charset="-128"/>
              <a:ea typeface="Adobe Gothic Std B" panose="020B0800000000000000" pitchFamily="34" charset="-128"/>
            </a:endParaRPr>
          </a:p>
        </p:txBody>
      </p:sp>
      <p:sp>
        <p:nvSpPr>
          <p:cNvPr id="3" name="Content Placeholder 2">
            <a:extLst>
              <a:ext uri="{FF2B5EF4-FFF2-40B4-BE49-F238E27FC236}">
                <a16:creationId xmlns:a16="http://schemas.microsoft.com/office/drawing/2014/main" id="{0EE1F9A7-FD67-4697-A34F-589FD8C28F97}"/>
              </a:ext>
            </a:extLst>
          </p:cNvPr>
          <p:cNvSpPr>
            <a:spLocks noGrp="1"/>
          </p:cNvSpPr>
          <p:nvPr>
            <p:ph idx="1"/>
          </p:nvPr>
        </p:nvSpPr>
        <p:spPr>
          <a:xfrm>
            <a:off x="856060" y="1700808"/>
            <a:ext cx="7676380" cy="4392488"/>
          </a:xfrm>
        </p:spPr>
        <p:txBody>
          <a:bodyPr>
            <a:normAutofit/>
          </a:bodyPr>
          <a:lstStyle/>
          <a:p>
            <a:pPr>
              <a:lnSpc>
                <a:spcPct val="115000"/>
              </a:lnSpc>
              <a:spcAft>
                <a:spcPts val="1000"/>
              </a:spcAft>
            </a:pPr>
            <a:r>
              <a:rPr lang="en-US" sz="1800" dirty="0">
                <a:effectLst/>
                <a:latin typeface="Adobe Kaiti Std R" panose="02020400000000000000" pitchFamily="18" charset="-128"/>
                <a:ea typeface="Adobe Gothic Std B" panose="020B0800000000000000"/>
                <a:cs typeface="Adobe Hebrew" panose="02040503050201020203" pitchFamily="18" charset="-79"/>
              </a:rPr>
              <a:t>Cosine similarity calculation do not work well when we don't have enough rating for movie or when user's rating for some movie is exceptionally either high or low. As an improvement on this project some other methods such as adjusted cosine similarity can be used to compute similarity.</a:t>
            </a:r>
            <a:endParaRPr lang="en-IN" sz="1800" dirty="0">
              <a:effectLst/>
              <a:latin typeface="Adobe Kaiti Std R" panose="02020400000000000000" pitchFamily="18" charset="-128"/>
              <a:ea typeface="Adobe Gothic Std B" panose="020B0800000000000000"/>
              <a:cs typeface="Adobe Hebrew" panose="02040503050201020203" pitchFamily="18" charset="-79"/>
            </a:endParaRPr>
          </a:p>
          <a:p>
            <a:pPr>
              <a:lnSpc>
                <a:spcPct val="115000"/>
              </a:lnSpc>
              <a:spcAft>
                <a:spcPts val="1000"/>
              </a:spcAft>
            </a:pPr>
            <a:r>
              <a:rPr lang="en-US" sz="1800" dirty="0">
                <a:effectLst/>
                <a:latin typeface="Adobe Kaiti Std R" panose="02020400000000000000" pitchFamily="18" charset="-128"/>
                <a:ea typeface="Adobe Gothic Std B" panose="020B0800000000000000"/>
                <a:cs typeface="Adobe Hebrew" panose="02040503050201020203" pitchFamily="18" charset="-79"/>
              </a:rPr>
              <a:t>Adjusted cosine similarity, which is similar to cosine similarity, is measured by normalizing the user vectors </a:t>
            </a:r>
            <a:r>
              <a:rPr lang="en-US" sz="1800" dirty="0" err="1">
                <a:effectLst/>
                <a:latin typeface="Adobe Kaiti Std R" panose="02020400000000000000" pitchFamily="18" charset="-128"/>
                <a:ea typeface="Adobe Gothic Std B" panose="020B0800000000000000"/>
                <a:cs typeface="Adobe Hebrew" panose="02040503050201020203" pitchFamily="18" charset="-79"/>
              </a:rPr>
              <a:t>Ux</a:t>
            </a:r>
            <a:r>
              <a:rPr lang="en-US" sz="1800" dirty="0">
                <a:effectLst/>
                <a:latin typeface="Adobe Kaiti Std R" panose="02020400000000000000" pitchFamily="18" charset="-128"/>
                <a:ea typeface="Adobe Gothic Std B" panose="020B0800000000000000"/>
                <a:cs typeface="Adobe Hebrew" panose="02040503050201020203" pitchFamily="18" charset="-79"/>
              </a:rPr>
              <a:t> and </a:t>
            </a:r>
            <a:r>
              <a:rPr lang="en-US" sz="1800" dirty="0" err="1">
                <a:effectLst/>
                <a:latin typeface="Adobe Kaiti Std R" panose="02020400000000000000" pitchFamily="18" charset="-128"/>
                <a:ea typeface="Adobe Gothic Std B" panose="020B0800000000000000"/>
                <a:cs typeface="Adobe Hebrew" panose="02040503050201020203" pitchFamily="18" charset="-79"/>
              </a:rPr>
              <a:t>Uy</a:t>
            </a:r>
            <a:r>
              <a:rPr lang="en-US" sz="1800" dirty="0">
                <a:effectLst/>
                <a:latin typeface="Adobe Kaiti Std R" panose="02020400000000000000" pitchFamily="18" charset="-128"/>
                <a:ea typeface="Adobe Gothic Std B" panose="020B0800000000000000"/>
                <a:cs typeface="Adobe Hebrew" panose="02040503050201020203" pitchFamily="18" charset="-79"/>
              </a:rPr>
              <a:t> and computing the cosine of the angle between them. However, unlike cosine similarity, when computing the dot product of the two user vectors, adjusted cosine similarity uses the deviation between each of the </a:t>
            </a:r>
            <a:r>
              <a:rPr lang="en-US" sz="1800" dirty="0" err="1">
                <a:effectLst/>
                <a:latin typeface="Adobe Kaiti Std R" panose="02020400000000000000" pitchFamily="18" charset="-128"/>
                <a:ea typeface="Adobe Gothic Std B" panose="020B0800000000000000"/>
                <a:cs typeface="Adobe Hebrew" panose="02040503050201020203" pitchFamily="18" charset="-79"/>
              </a:rPr>
              <a:t>users’item</a:t>
            </a:r>
            <a:r>
              <a:rPr lang="en-US" sz="1800" dirty="0">
                <a:effectLst/>
                <a:latin typeface="Adobe Kaiti Std R" panose="02020400000000000000" pitchFamily="18" charset="-128"/>
                <a:ea typeface="Adobe Gothic Std B" panose="020B0800000000000000"/>
                <a:cs typeface="Adobe Hebrew" panose="02040503050201020203" pitchFamily="18" charset="-79"/>
              </a:rPr>
              <a:t> ratings, denoted Ru, and their average item rating, denoted ¯Ru, in place of the user’s raw item rating.</a:t>
            </a:r>
            <a:endParaRPr lang="en-IN" sz="1800" dirty="0">
              <a:effectLst/>
              <a:latin typeface="Adobe Kaiti Std R" panose="02020400000000000000" pitchFamily="18" charset="-128"/>
              <a:ea typeface="Adobe Gothic Std B" panose="020B0800000000000000"/>
              <a:cs typeface="Adobe Hebrew" panose="02040503050201020203" pitchFamily="18" charset="-79"/>
            </a:endParaRPr>
          </a:p>
          <a:p>
            <a:endParaRPr lang="en-IN" b="1" dirty="0">
              <a:latin typeface="Adobe Kaiti Std R" panose="02020400000000000000" pitchFamily="18" charset="-128"/>
              <a:ea typeface="Adobe Kaiti Std R" panose="02020400000000000000" pitchFamily="18" charset="-128"/>
              <a:cs typeface="Adobe Hebrew" panose="02040503050201020203" pitchFamily="18" charset="-79"/>
            </a:endParaRPr>
          </a:p>
        </p:txBody>
      </p:sp>
    </p:spTree>
    <p:extLst>
      <p:ext uri="{BB962C8B-B14F-4D97-AF65-F5344CB8AC3E}">
        <p14:creationId xmlns:p14="http://schemas.microsoft.com/office/powerpoint/2010/main" val="1826326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FDA1-EB23-416B-B5D5-C874811C27AE}"/>
              </a:ext>
            </a:extLst>
          </p:cNvPr>
          <p:cNvSpPr>
            <a:spLocks noGrp="1"/>
          </p:cNvSpPr>
          <p:nvPr>
            <p:ph type="title"/>
          </p:nvPr>
        </p:nvSpPr>
        <p:spPr>
          <a:xfrm>
            <a:off x="685346" y="404664"/>
            <a:ext cx="7765321" cy="1091207"/>
          </a:xfrm>
        </p:spPr>
        <p:txBody>
          <a:bodyPr/>
          <a:lstStyle/>
          <a:p>
            <a:pPr algn="ctr"/>
            <a:r>
              <a:rPr lang="en-US" b="1" dirty="0">
                <a:latin typeface="Adobe Gothic Std B" panose="020B0800000000000000" pitchFamily="34" charset="-128"/>
                <a:ea typeface="Adobe Gothic Std B" panose="020B0800000000000000" pitchFamily="34" charset="-128"/>
              </a:rPr>
              <a:t>CONCLUSION</a:t>
            </a:r>
            <a:endParaRPr lang="en-IN" b="1" dirty="0">
              <a:latin typeface="Adobe Gothic Std B" panose="020B0800000000000000" pitchFamily="34" charset="-128"/>
              <a:ea typeface="Adobe Gothic Std B" panose="020B0800000000000000" pitchFamily="34" charset="-128"/>
            </a:endParaRPr>
          </a:p>
        </p:txBody>
      </p:sp>
      <p:sp>
        <p:nvSpPr>
          <p:cNvPr id="3" name="Content Placeholder 2">
            <a:extLst>
              <a:ext uri="{FF2B5EF4-FFF2-40B4-BE49-F238E27FC236}">
                <a16:creationId xmlns:a16="http://schemas.microsoft.com/office/drawing/2014/main" id="{129A3004-4404-4183-A2B7-2D64D75E5916}"/>
              </a:ext>
            </a:extLst>
          </p:cNvPr>
          <p:cNvSpPr>
            <a:spLocks noGrp="1"/>
          </p:cNvSpPr>
          <p:nvPr>
            <p:ph idx="1"/>
          </p:nvPr>
        </p:nvSpPr>
        <p:spPr>
          <a:xfrm>
            <a:off x="1021168" y="1700808"/>
            <a:ext cx="7429499" cy="4392488"/>
          </a:xfrm>
        </p:spPr>
        <p:txBody>
          <a:bodyPr>
            <a:noAutofit/>
          </a:bodyPr>
          <a:lstStyle/>
          <a:p>
            <a:pPr marL="0" indent="0">
              <a:lnSpc>
                <a:spcPct val="115000"/>
              </a:lnSpc>
              <a:spcAft>
                <a:spcPts val="1000"/>
              </a:spcAft>
              <a:buNone/>
            </a:pPr>
            <a:r>
              <a:rPr lang="en-US" sz="1800" dirty="0">
                <a:effectLst/>
                <a:latin typeface="Adobe Hebrew" panose="02040503050201020203" pitchFamily="18" charset="-79"/>
                <a:ea typeface="Adobe Gothic Std B" panose="020B0800000000000000"/>
                <a:cs typeface="Adobe Hebrew" panose="02040503050201020203" pitchFamily="18" charset="-79"/>
              </a:rPr>
              <a:t>In this project, we have successfully built 2 different types of recommendation engines based on different ideas and algorithms. They can be summarized as follows:</a:t>
            </a:r>
            <a:endParaRPr lang="en-IN" sz="1800" dirty="0">
              <a:effectLst/>
              <a:latin typeface="Adobe Hebrew" panose="02040503050201020203" pitchFamily="18" charset="-79"/>
              <a:ea typeface="Adobe Gothic Std B" panose="020B0800000000000000"/>
              <a:cs typeface="Adobe Hebrew" panose="02040503050201020203" pitchFamily="18" charset="-79"/>
            </a:endParaRPr>
          </a:p>
          <a:p>
            <a:pPr marL="342900" lvl="0" indent="-342900">
              <a:lnSpc>
                <a:spcPct val="115000"/>
              </a:lnSpc>
              <a:buFont typeface="+mj-lt"/>
              <a:buAutoNum type="arabicPeriod"/>
            </a:pPr>
            <a:r>
              <a:rPr lang="en-US" sz="1800" b="1" dirty="0">
                <a:effectLst/>
                <a:latin typeface="Adobe Hebrew" panose="02040503050201020203" pitchFamily="18" charset="-79"/>
                <a:ea typeface="Adobe Gothic Std B" panose="020B0800000000000000"/>
                <a:cs typeface="Adobe Hebrew" panose="02040503050201020203" pitchFamily="18" charset="-79"/>
              </a:rPr>
              <a:t>Simple Recommender: </a:t>
            </a:r>
            <a:r>
              <a:rPr lang="en-US" sz="1800" dirty="0">
                <a:effectLst/>
                <a:latin typeface="Adobe Hebrew" panose="02040503050201020203" pitchFamily="18" charset="-79"/>
                <a:ea typeface="Adobe Gothic Std B" panose="020B0800000000000000"/>
                <a:cs typeface="Adobe Hebrew" panose="02040503050201020203" pitchFamily="18" charset="-79"/>
              </a:rPr>
              <a:t>This system used overall TMDB Vote Count and Vote Averages to build Top Movies Charts, in general and for a specific genre. The IMDB Weighted Rating System was used to calculate ratings on which the sorting was finally performed.</a:t>
            </a:r>
            <a:endParaRPr lang="en-IN" sz="1800" dirty="0">
              <a:effectLst/>
              <a:latin typeface="Adobe Hebrew" panose="02040503050201020203" pitchFamily="18" charset="-79"/>
              <a:ea typeface="Adobe Gothic Std B" panose="020B0800000000000000"/>
              <a:cs typeface="Adobe Hebrew" panose="02040503050201020203" pitchFamily="18" charset="-79"/>
            </a:endParaRPr>
          </a:p>
          <a:p>
            <a:pPr marL="342900" lvl="0" indent="-342900">
              <a:lnSpc>
                <a:spcPct val="115000"/>
              </a:lnSpc>
              <a:spcAft>
                <a:spcPts val="1000"/>
              </a:spcAft>
              <a:buFont typeface="+mj-lt"/>
              <a:buAutoNum type="arabicPeriod"/>
            </a:pPr>
            <a:r>
              <a:rPr lang="en-US" sz="1800" b="1" dirty="0">
                <a:effectLst/>
                <a:latin typeface="Adobe Hebrew" panose="02040503050201020203" pitchFamily="18" charset="-79"/>
                <a:ea typeface="Adobe Gothic Std B" panose="020B0800000000000000"/>
                <a:cs typeface="Adobe Hebrew" panose="02040503050201020203" pitchFamily="18" charset="-79"/>
              </a:rPr>
              <a:t>Content-Based Recommender: </a:t>
            </a:r>
            <a:r>
              <a:rPr lang="en-US" sz="1800" dirty="0">
                <a:effectLst/>
                <a:latin typeface="Adobe Hebrew" panose="02040503050201020203" pitchFamily="18" charset="-79"/>
                <a:ea typeface="Adobe Gothic Std B" panose="020B0800000000000000"/>
                <a:cs typeface="Adobe Hebrew" panose="02040503050201020203" pitchFamily="18" charset="-79"/>
              </a:rPr>
              <a:t>We built a content-based engines; one that took movie overview and taglines as input and the other which took metadata such as cast, crew, genre and keywords to come up with predictions. We also devised a simple filter to give greater preference to movies with more votes and higher ratings.</a:t>
            </a:r>
            <a:endParaRPr lang="en-IN" sz="1800" dirty="0">
              <a:effectLst/>
              <a:latin typeface="Adobe Hebrew" panose="02040503050201020203" pitchFamily="18" charset="-79"/>
              <a:ea typeface="Adobe Gothic Std B" panose="020B0800000000000000"/>
              <a:cs typeface="Adobe Hebrew" panose="02040503050201020203" pitchFamily="18" charset="-79"/>
            </a:endParaRPr>
          </a:p>
          <a:p>
            <a:endParaRPr lang="en-IN" sz="1800" dirty="0">
              <a:latin typeface="Adobe Hebrew" panose="02040503050201020203" pitchFamily="18" charset="-79"/>
              <a:ea typeface="Adobe Fan Heiti Std B" panose="020B0700000000000000" pitchFamily="34" charset="-128"/>
              <a:cs typeface="Adobe Hebrew" panose="02040503050201020203" pitchFamily="18" charset="-79"/>
            </a:endParaRPr>
          </a:p>
        </p:txBody>
      </p:sp>
    </p:spTree>
    <p:extLst>
      <p:ext uri="{BB962C8B-B14F-4D97-AF65-F5344CB8AC3E}">
        <p14:creationId xmlns:p14="http://schemas.microsoft.com/office/powerpoint/2010/main" val="3786403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74465C-33D8-48D4-B3F1-296E1D1E3A85}"/>
              </a:ext>
            </a:extLst>
          </p:cNvPr>
          <p:cNvSpPr/>
          <p:nvPr/>
        </p:nvSpPr>
        <p:spPr>
          <a:xfrm>
            <a:off x="2767339" y="2780928"/>
            <a:ext cx="360932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1772633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B94937-696D-4AA7-BCBC-55817953108D}"/>
              </a:ext>
            </a:extLst>
          </p:cNvPr>
          <p:cNvSpPr txBox="1"/>
          <p:nvPr/>
        </p:nvSpPr>
        <p:spPr>
          <a:xfrm>
            <a:off x="1187624" y="3645024"/>
            <a:ext cx="7128792" cy="2208169"/>
          </a:xfrm>
          <a:prstGeom prst="rect">
            <a:avLst/>
          </a:prstGeom>
          <a:noFill/>
        </p:spPr>
        <p:txBody>
          <a:bodyPr wrap="square" rtlCol="0">
            <a:spAutoFit/>
          </a:bodyPr>
          <a:lstStyle/>
          <a:p>
            <a:pPr>
              <a:lnSpc>
                <a:spcPct val="115000"/>
              </a:lnSpc>
              <a:spcAft>
                <a:spcPts val="1000"/>
              </a:spcAft>
            </a:pPr>
            <a:r>
              <a:rPr lang="en-US" sz="1400" b="1" dirty="0">
                <a:effectLst/>
                <a:latin typeface="Adobe Fangsong Std R" panose="02020400000000000000" pitchFamily="18" charset="-128"/>
                <a:ea typeface="Adobe Fangsong Std R" panose="02020400000000000000" pitchFamily="18" charset="-128"/>
                <a:cs typeface="Calibri" panose="020F0502020204030204" pitchFamily="34" charset="0"/>
              </a:rPr>
              <a:t>Name - </a:t>
            </a:r>
            <a:r>
              <a:rPr lang="en-US" sz="1400" b="1" dirty="0" err="1">
                <a:effectLst/>
                <a:latin typeface="Adobe Fangsong Std R" panose="02020400000000000000" pitchFamily="18" charset="-128"/>
                <a:ea typeface="Adobe Fangsong Std R" panose="02020400000000000000" pitchFamily="18" charset="-128"/>
                <a:cs typeface="Calibri" panose="020F0502020204030204" pitchFamily="34" charset="0"/>
              </a:rPr>
              <a:t>Debanjan</a:t>
            </a:r>
            <a:r>
              <a:rPr lang="en-US" sz="1400" b="1" dirty="0">
                <a:effectLst/>
                <a:latin typeface="Adobe Fangsong Std R" panose="02020400000000000000" pitchFamily="18" charset="-128"/>
                <a:ea typeface="Adobe Fangsong Std R" panose="02020400000000000000" pitchFamily="18" charset="-128"/>
                <a:cs typeface="Calibri" panose="020F0502020204030204" pitchFamily="34" charset="0"/>
              </a:rPr>
              <a:t> Bhattacharya			University Roll No. 12018009019006</a:t>
            </a:r>
            <a:endParaRPr lang="en-IN" sz="1400" b="1" dirty="0">
              <a:effectLst/>
              <a:latin typeface="Adobe Fangsong Std R" panose="02020400000000000000" pitchFamily="18" charset="-128"/>
              <a:ea typeface="Adobe Fangsong Std R" panose="02020400000000000000" pitchFamily="18" charset="-128"/>
              <a:cs typeface="Times New Roman" panose="02020603050405020304" pitchFamily="18" charset="0"/>
            </a:endParaRPr>
          </a:p>
          <a:p>
            <a:pPr>
              <a:lnSpc>
                <a:spcPct val="115000"/>
              </a:lnSpc>
              <a:spcAft>
                <a:spcPts val="1000"/>
              </a:spcAft>
            </a:pPr>
            <a:r>
              <a:rPr lang="en-US" sz="1400" b="1" dirty="0">
                <a:effectLst/>
                <a:latin typeface="Adobe Fangsong Std R" panose="02020400000000000000" pitchFamily="18" charset="-128"/>
                <a:ea typeface="Adobe Fangsong Std R" panose="02020400000000000000" pitchFamily="18" charset="-128"/>
                <a:cs typeface="Calibri" panose="020F0502020204030204" pitchFamily="34" charset="0"/>
              </a:rPr>
              <a:t>Name - </a:t>
            </a:r>
            <a:r>
              <a:rPr lang="en-US" sz="1400" b="1" dirty="0" err="1">
                <a:effectLst/>
                <a:latin typeface="Adobe Fangsong Std R" panose="02020400000000000000" pitchFamily="18" charset="-128"/>
                <a:ea typeface="Adobe Fangsong Std R" panose="02020400000000000000" pitchFamily="18" charset="-128"/>
                <a:cs typeface="Calibri" panose="020F0502020204030204" pitchFamily="34" charset="0"/>
              </a:rPr>
              <a:t>Soumyadeep</a:t>
            </a:r>
            <a:r>
              <a:rPr lang="en-US" sz="1400" b="1" dirty="0">
                <a:effectLst/>
                <a:latin typeface="Adobe Fangsong Std R" panose="02020400000000000000" pitchFamily="18" charset="-128"/>
                <a:ea typeface="Adobe Fangsong Std R" panose="02020400000000000000" pitchFamily="18" charset="-128"/>
                <a:cs typeface="Calibri" panose="020F0502020204030204" pitchFamily="34" charset="0"/>
              </a:rPr>
              <a:t> Maji				University Roll No. 12018009019307</a:t>
            </a:r>
            <a:endParaRPr lang="en-IN" sz="1400" b="1" dirty="0">
              <a:effectLst/>
              <a:latin typeface="Adobe Fangsong Std R" panose="02020400000000000000" pitchFamily="18" charset="-128"/>
              <a:ea typeface="Adobe Fangsong Std R" panose="02020400000000000000" pitchFamily="18" charset="-128"/>
              <a:cs typeface="Times New Roman" panose="02020603050405020304" pitchFamily="18" charset="0"/>
            </a:endParaRPr>
          </a:p>
          <a:p>
            <a:pPr>
              <a:lnSpc>
                <a:spcPct val="115000"/>
              </a:lnSpc>
              <a:spcAft>
                <a:spcPts val="1000"/>
              </a:spcAft>
            </a:pPr>
            <a:r>
              <a:rPr lang="en-US" sz="1400" b="1" dirty="0">
                <a:effectLst/>
                <a:latin typeface="Adobe Fangsong Std R" panose="02020400000000000000" pitchFamily="18" charset="-128"/>
                <a:ea typeface="Adobe Fangsong Std R" panose="02020400000000000000" pitchFamily="18" charset="-128"/>
                <a:cs typeface="Calibri" panose="020F0502020204030204" pitchFamily="34" charset="0"/>
              </a:rPr>
              <a:t>Name - Shouryadeep Mahato			University Roll No. 12018009019576</a:t>
            </a:r>
            <a:endParaRPr lang="en-IN" sz="1400" b="1" dirty="0">
              <a:effectLst/>
              <a:latin typeface="Adobe Fangsong Std R" panose="02020400000000000000" pitchFamily="18" charset="-128"/>
              <a:ea typeface="Adobe Fangsong Std R" panose="02020400000000000000" pitchFamily="18" charset="-128"/>
              <a:cs typeface="Times New Roman" panose="02020603050405020304" pitchFamily="18" charset="0"/>
            </a:endParaRPr>
          </a:p>
          <a:p>
            <a:pPr>
              <a:lnSpc>
                <a:spcPct val="115000"/>
              </a:lnSpc>
              <a:spcAft>
                <a:spcPts val="1000"/>
              </a:spcAft>
            </a:pPr>
            <a:r>
              <a:rPr lang="en-US" sz="1400" b="1" dirty="0">
                <a:effectLst/>
                <a:latin typeface="Adobe Fangsong Std R" panose="02020400000000000000" pitchFamily="18" charset="-128"/>
                <a:ea typeface="Adobe Fangsong Std R" panose="02020400000000000000" pitchFamily="18" charset="-128"/>
                <a:cs typeface="Calibri" panose="020F0502020204030204" pitchFamily="34" charset="0"/>
              </a:rPr>
              <a:t>Name - Aniket Roy					University Roll No. 12018009019188</a:t>
            </a:r>
            <a:endParaRPr lang="en-IN" sz="1400" b="1" dirty="0">
              <a:effectLst/>
              <a:latin typeface="Adobe Fangsong Std R" panose="02020400000000000000" pitchFamily="18" charset="-128"/>
              <a:ea typeface="Adobe Fangsong Std R" panose="02020400000000000000" pitchFamily="18" charset="-128"/>
              <a:cs typeface="Times New Roman" panose="02020603050405020304" pitchFamily="18" charset="0"/>
            </a:endParaRPr>
          </a:p>
          <a:p>
            <a:pPr>
              <a:lnSpc>
                <a:spcPct val="115000"/>
              </a:lnSpc>
              <a:spcAft>
                <a:spcPts val="1000"/>
              </a:spcAft>
            </a:pPr>
            <a:r>
              <a:rPr lang="en-US" sz="1400" b="1" dirty="0">
                <a:effectLst/>
                <a:latin typeface="Adobe Fangsong Std R" panose="02020400000000000000" pitchFamily="18" charset="-128"/>
                <a:ea typeface="Adobe Fangsong Std R" panose="02020400000000000000" pitchFamily="18" charset="-128"/>
                <a:cs typeface="Calibri" panose="020F0502020204030204" pitchFamily="34" charset="0"/>
              </a:rPr>
              <a:t>Name - </a:t>
            </a:r>
            <a:r>
              <a:rPr lang="en-US" sz="1400" b="1" dirty="0" err="1">
                <a:effectLst/>
                <a:latin typeface="Adobe Fangsong Std R" panose="02020400000000000000" pitchFamily="18" charset="-128"/>
                <a:ea typeface="Adobe Fangsong Std R" panose="02020400000000000000" pitchFamily="18" charset="-128"/>
                <a:cs typeface="Calibri" panose="020F0502020204030204" pitchFamily="34" charset="0"/>
              </a:rPr>
              <a:t>Arkadyuti</a:t>
            </a:r>
            <a:r>
              <a:rPr lang="en-US" sz="1400" b="1" dirty="0">
                <a:effectLst/>
                <a:latin typeface="Adobe Fangsong Std R" panose="02020400000000000000" pitchFamily="18" charset="-128"/>
                <a:ea typeface="Adobe Fangsong Std R" panose="02020400000000000000" pitchFamily="18" charset="-128"/>
                <a:cs typeface="Calibri" panose="020F0502020204030204" pitchFamily="34" charset="0"/>
              </a:rPr>
              <a:t> Dam				University Roll No. 12018009019654</a:t>
            </a:r>
            <a:endParaRPr lang="en-IN" sz="1400" b="1" dirty="0">
              <a:effectLst/>
              <a:latin typeface="Adobe Fangsong Std R" panose="02020400000000000000" pitchFamily="18" charset="-128"/>
              <a:ea typeface="Adobe Fangsong Std R" panose="02020400000000000000" pitchFamily="18" charset="-128"/>
              <a:cs typeface="Times New Roman" panose="02020603050405020304" pitchFamily="18" charset="0"/>
            </a:endParaRPr>
          </a:p>
          <a:p>
            <a:pPr>
              <a:lnSpc>
                <a:spcPct val="115000"/>
              </a:lnSpc>
              <a:spcAft>
                <a:spcPts val="1000"/>
              </a:spcAft>
            </a:pPr>
            <a:r>
              <a:rPr lang="en-US" sz="1400" b="1" dirty="0">
                <a:effectLst/>
                <a:latin typeface="Adobe Fangsong Std R" panose="02020400000000000000" pitchFamily="18" charset="-128"/>
                <a:ea typeface="Adobe Fangsong Std R" panose="02020400000000000000" pitchFamily="18" charset="-128"/>
                <a:cs typeface="Calibri" panose="020F0502020204030204" pitchFamily="34" charset="0"/>
              </a:rPr>
              <a:t>Name – Soumyajit</a:t>
            </a:r>
            <a:r>
              <a:rPr lang="en-US" sz="1400" b="1" dirty="0">
                <a:latin typeface="Adobe Fangsong Std R" panose="02020400000000000000" pitchFamily="18" charset="-128"/>
                <a:ea typeface="Adobe Fangsong Std R" panose="02020400000000000000" pitchFamily="18" charset="-128"/>
                <a:cs typeface="Calibri" panose="020F0502020204030204" pitchFamily="34" charset="0"/>
              </a:rPr>
              <a:t> Roy</a:t>
            </a:r>
            <a:r>
              <a:rPr lang="en-US" sz="1400" b="1" dirty="0">
                <a:effectLst/>
                <a:latin typeface="Adobe Fangsong Std R" panose="02020400000000000000" pitchFamily="18" charset="-128"/>
                <a:ea typeface="Adobe Fangsong Std R" panose="02020400000000000000" pitchFamily="18" charset="-128"/>
                <a:cs typeface="Calibri" panose="020F0502020204030204" pitchFamily="34" charset="0"/>
              </a:rPr>
              <a:t>				University Roll No. </a:t>
            </a:r>
            <a:r>
              <a:rPr lang="en-US" sz="1400" b="1" dirty="0">
                <a:effectLst/>
                <a:latin typeface="Adobe Fangsong Std R" panose="02020400000000000000" pitchFamily="18" charset="-128"/>
                <a:ea typeface="Adobe Fangsong Std R" panose="02020400000000000000" pitchFamily="18" charset="-128"/>
              </a:rPr>
              <a:t>12018009019386</a:t>
            </a:r>
            <a:endParaRPr lang="en-IN" b="1" dirty="0">
              <a:effectLst/>
              <a:latin typeface="Adobe Fangsong Std R" panose="02020400000000000000" pitchFamily="18" charset="-128"/>
              <a:ea typeface="Adobe Fangsong Std R" panose="02020400000000000000" pitchFamily="18" charset="-128"/>
              <a:cs typeface="Times New Roman" panose="02020603050405020304" pitchFamily="18" charset="0"/>
            </a:endParaRPr>
          </a:p>
        </p:txBody>
      </p:sp>
      <p:pic>
        <p:nvPicPr>
          <p:cNvPr id="8" name="Picture 7">
            <a:extLst>
              <a:ext uri="{FF2B5EF4-FFF2-40B4-BE49-F238E27FC236}">
                <a16:creationId xmlns:a16="http://schemas.microsoft.com/office/drawing/2014/main" id="{94FA4A63-AC4D-494B-A5EB-2612677123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714" y="836712"/>
            <a:ext cx="4056571" cy="2058432"/>
          </a:xfrm>
          <a:prstGeom prst="rect">
            <a:avLst/>
          </a:prstGeom>
        </p:spPr>
      </p:pic>
    </p:spTree>
    <p:extLst>
      <p:ext uri="{BB962C8B-B14F-4D97-AF65-F5344CB8AC3E}">
        <p14:creationId xmlns:p14="http://schemas.microsoft.com/office/powerpoint/2010/main" val="1239337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is recommendation engine?</a:t>
            </a:r>
            <a:endParaRPr lang="en-IN" b="1" dirty="0"/>
          </a:p>
        </p:txBody>
      </p:sp>
      <p:sp>
        <p:nvSpPr>
          <p:cNvPr id="3" name="Content Placeholder 2"/>
          <p:cNvSpPr>
            <a:spLocks noGrp="1"/>
          </p:cNvSpPr>
          <p:nvPr>
            <p:ph sz="half" idx="1"/>
          </p:nvPr>
        </p:nvSpPr>
        <p:spPr>
          <a:xfrm>
            <a:off x="971600" y="2133022"/>
            <a:ext cx="3355900" cy="3702881"/>
          </a:xfrm>
        </p:spPr>
        <p:txBody>
          <a:bodyPr>
            <a:normAutofit/>
          </a:bodyPr>
          <a:lstStyle/>
          <a:p>
            <a:pPr marL="0" indent="0">
              <a:buNone/>
            </a:pPr>
            <a:r>
              <a:rPr lang="en-US" sz="2000" dirty="0">
                <a:latin typeface="Adobe Gothic Std B" panose="020B0800000000000000" pitchFamily="34" charset="-128"/>
                <a:ea typeface="Adobe Gothic Std B" panose="020B0800000000000000" pitchFamily="34" charset="-128"/>
              </a:rPr>
              <a:t>A recommender system is an information filtering system that seeks to predicts the rating given by a user to an item. This predicted rating then used to recommend items to the user.</a:t>
            </a:r>
            <a:endParaRPr lang="en-IN" sz="2000" dirty="0">
              <a:latin typeface="Adobe Gothic Std B" panose="020B0800000000000000" pitchFamily="34" charset="-128"/>
              <a:ea typeface="Adobe Gothic Std B" panose="020B0800000000000000" pitchFamily="34" charset="-128"/>
            </a:endParaRPr>
          </a:p>
        </p:txBody>
      </p:sp>
      <p:pic>
        <p:nvPicPr>
          <p:cNvPr id="8" name="Content Placeholder 7">
            <a:extLst>
              <a:ext uri="{FF2B5EF4-FFF2-40B4-BE49-F238E27FC236}">
                <a16:creationId xmlns:a16="http://schemas.microsoft.com/office/drawing/2014/main" id="{4187D223-6384-4725-B6E3-DD3D945039E9}"/>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l="15984" t="8970" r="6149"/>
          <a:stretch/>
        </p:blipFill>
        <p:spPr>
          <a:xfrm>
            <a:off x="4571999" y="2133022"/>
            <a:ext cx="3713559" cy="3054437"/>
          </a:xfrm>
        </p:spPr>
      </p:pic>
    </p:spTree>
    <p:extLst>
      <p:ext uri="{BB962C8B-B14F-4D97-AF65-F5344CB8AC3E}">
        <p14:creationId xmlns:p14="http://schemas.microsoft.com/office/powerpoint/2010/main" val="1762144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908720"/>
            <a:ext cx="6192688" cy="1080120"/>
          </a:xfrm>
        </p:spPr>
        <p:txBody>
          <a:bodyPr>
            <a:normAutofit fontScale="90000"/>
          </a:bodyPr>
          <a:lstStyle/>
          <a:p>
            <a:r>
              <a:rPr lang="en-US" b="1" dirty="0"/>
              <a:t>Why do we need recommendation engine?</a:t>
            </a:r>
            <a:endParaRPr lang="en-IN" b="1" dirty="0"/>
          </a:p>
        </p:txBody>
      </p:sp>
      <p:sp>
        <p:nvSpPr>
          <p:cNvPr id="3" name="Content Placeholder 2"/>
          <p:cNvSpPr>
            <a:spLocks noGrp="1"/>
          </p:cNvSpPr>
          <p:nvPr>
            <p:ph idx="1"/>
          </p:nvPr>
        </p:nvSpPr>
        <p:spPr>
          <a:xfrm>
            <a:off x="899592" y="2636912"/>
            <a:ext cx="7704856" cy="3312368"/>
          </a:xfrm>
        </p:spPr>
        <p:txBody>
          <a:bodyPr>
            <a:normAutofit/>
          </a:bodyPr>
          <a:lstStyle/>
          <a:p>
            <a:pPr marL="0" indent="0">
              <a:buNone/>
            </a:pPr>
            <a:r>
              <a:rPr lang="en-US" sz="1600" dirty="0">
                <a:effectLst/>
                <a:latin typeface="Adobe Gothic Std B" panose="020B0800000000000000" pitchFamily="34" charset="-128"/>
                <a:ea typeface="Adobe Gothic Std B" panose="020B0800000000000000" pitchFamily="34" charset="-128"/>
              </a:rPr>
              <a:t>There are mainly three benefits of using recommendation engine:-</a:t>
            </a:r>
          </a:p>
          <a:p>
            <a:r>
              <a:rPr lang="en-IN" sz="1600" dirty="0">
                <a:effectLst/>
                <a:latin typeface="Adobe Gothic Std B" panose="020B0800000000000000" pitchFamily="34" charset="-128"/>
                <a:ea typeface="Adobe Gothic Std B" panose="020B0800000000000000" pitchFamily="34" charset="-128"/>
              </a:rPr>
              <a:t>Retention-</a:t>
            </a:r>
            <a:r>
              <a:rPr lang="en-US" sz="1600" dirty="0">
                <a:effectLst/>
                <a:latin typeface="Adobe Gothic Std B" panose="020B0800000000000000" pitchFamily="34" charset="-128"/>
                <a:ea typeface="Adobe Gothic Std B" panose="020B0800000000000000" pitchFamily="34" charset="-128"/>
              </a:rPr>
              <a:t>core potential benefit of recommendation systems is their ability to continuously calibrate to the preferences of the user.</a:t>
            </a:r>
          </a:p>
          <a:p>
            <a:r>
              <a:rPr lang="en-IN" sz="1600" dirty="0">
                <a:effectLst/>
                <a:latin typeface="Adobe Gothic Std B" panose="020B0800000000000000" pitchFamily="34" charset="-128"/>
                <a:ea typeface="Adobe Gothic Std B" panose="020B0800000000000000" pitchFamily="34" charset="-128"/>
              </a:rPr>
              <a:t>Scaling-</a:t>
            </a:r>
            <a:r>
              <a:rPr lang="en-US" sz="1600" dirty="0">
                <a:effectLst/>
                <a:latin typeface="Adobe Gothic Std B" panose="020B0800000000000000" pitchFamily="34" charset="-128"/>
                <a:ea typeface="Adobe Gothic Std B" panose="020B0800000000000000" pitchFamily="34" charset="-128"/>
              </a:rPr>
              <a:t>By using various means of “filtering”, eCommerce giants can find opportune times to suggest (on their site, via email, or though other means) new products that you’re likely to buy.</a:t>
            </a:r>
          </a:p>
          <a:p>
            <a:r>
              <a:rPr lang="en-IN" sz="1600" dirty="0">
                <a:effectLst/>
                <a:latin typeface="Adobe Gothic Std B" panose="020B0800000000000000" pitchFamily="34" charset="-128"/>
                <a:ea typeface="Adobe Gothic Std B" panose="020B0800000000000000" pitchFamily="34" charset="-128"/>
              </a:rPr>
              <a:t>Brand Loyalty- </a:t>
            </a:r>
            <a:r>
              <a:rPr lang="en-US" sz="1600" dirty="0">
                <a:effectLst/>
                <a:latin typeface="Adobe Gothic Std B" panose="020B0800000000000000" pitchFamily="34" charset="-128"/>
                <a:ea typeface="Adobe Gothic Std B" panose="020B0800000000000000" pitchFamily="34" charset="-128"/>
              </a:rPr>
              <a:t>With personalized recommendations, it is more likely that customers will engage more with the current system.</a:t>
            </a:r>
            <a:endParaRPr lang="en-IN" sz="1600" dirty="0">
              <a:effectLst/>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491467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9792" y="836712"/>
            <a:ext cx="3499916" cy="1010282"/>
          </a:xfrm>
        </p:spPr>
        <p:txBody>
          <a:bodyPr/>
          <a:lstStyle/>
          <a:p>
            <a:pPr algn="ctr"/>
            <a:r>
              <a:rPr lang="en-US" b="1" dirty="0"/>
              <a:t>Use cases</a:t>
            </a:r>
            <a:endParaRPr lang="en-IN" b="1" dirty="0"/>
          </a:p>
        </p:txBody>
      </p:sp>
      <p:sp>
        <p:nvSpPr>
          <p:cNvPr id="3" name="Content Placeholder 2"/>
          <p:cNvSpPr>
            <a:spLocks noGrp="1"/>
          </p:cNvSpPr>
          <p:nvPr>
            <p:ph idx="1"/>
          </p:nvPr>
        </p:nvSpPr>
        <p:spPr>
          <a:xfrm>
            <a:off x="900481" y="2132856"/>
            <a:ext cx="7343038" cy="3695136"/>
          </a:xfrm>
        </p:spPr>
        <p:txBody>
          <a:bodyPr>
            <a:noAutofit/>
          </a:bodyPr>
          <a:lstStyle/>
          <a:p>
            <a:pPr marL="0" indent="0">
              <a:buNone/>
            </a:pPr>
            <a:r>
              <a:rPr lang="en-US" sz="2000" dirty="0">
                <a:latin typeface="Adobe Gothic Std B" panose="020B0800000000000000" pitchFamily="34" charset="-128"/>
                <a:ea typeface="Adobe Gothic Std B" panose="020B0800000000000000" pitchFamily="34" charset="-128"/>
              </a:rPr>
              <a:t>If we closely look at the brands link Netflix, Amazon, YouTube, Myntra, </a:t>
            </a:r>
            <a:r>
              <a:rPr lang="en-US" sz="2000" dirty="0" err="1">
                <a:latin typeface="Adobe Gothic Std B" panose="020B0800000000000000" pitchFamily="34" charset="-128"/>
                <a:ea typeface="Adobe Gothic Std B" panose="020B0800000000000000" pitchFamily="34" charset="-128"/>
              </a:rPr>
              <a:t>etc</a:t>
            </a:r>
            <a:r>
              <a:rPr lang="en-US" sz="2000" dirty="0">
                <a:latin typeface="Adobe Gothic Std B" panose="020B0800000000000000" pitchFamily="34" charset="-128"/>
                <a:ea typeface="Adobe Gothic Std B" panose="020B0800000000000000" pitchFamily="34" charset="-128"/>
              </a:rPr>
              <a:t>, they all provide us recommendations.</a:t>
            </a:r>
          </a:p>
          <a:p>
            <a:r>
              <a:rPr lang="en-US" sz="2000" dirty="0">
                <a:latin typeface="Adobe Gothic Std B" panose="020B0800000000000000" pitchFamily="34" charset="-128"/>
                <a:ea typeface="Adobe Gothic Std B" panose="020B0800000000000000" pitchFamily="34" charset="-128"/>
              </a:rPr>
              <a:t>In Netflix, 75% rented movies are from recommendation</a:t>
            </a:r>
          </a:p>
          <a:p>
            <a:r>
              <a:rPr lang="en-US" sz="2000" dirty="0">
                <a:latin typeface="Adobe Gothic Std B" panose="020B0800000000000000" pitchFamily="34" charset="-128"/>
                <a:ea typeface="Adobe Gothic Std B" panose="020B0800000000000000" pitchFamily="34" charset="-128"/>
              </a:rPr>
              <a:t>In Google, -38% are more click-through are due to recommendation</a:t>
            </a:r>
          </a:p>
          <a:p>
            <a:r>
              <a:rPr lang="en-US" sz="2000" dirty="0">
                <a:latin typeface="Adobe Gothic Std B" panose="020B0800000000000000" pitchFamily="34" charset="-128"/>
                <a:ea typeface="Adobe Gothic Std B" panose="020B0800000000000000" pitchFamily="34" charset="-128"/>
              </a:rPr>
              <a:t>In Amazon, 35% are sales from recommendation</a:t>
            </a:r>
            <a:endParaRPr lang="en-IN" sz="2000" dirty="0">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426513196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232" y="620688"/>
            <a:ext cx="7429499" cy="1478570"/>
          </a:xfrm>
        </p:spPr>
        <p:txBody>
          <a:bodyPr>
            <a:normAutofit/>
          </a:bodyPr>
          <a:lstStyle/>
          <a:p>
            <a:pPr algn="ctr"/>
            <a:r>
              <a:rPr lang="en-IN" b="1" dirty="0"/>
              <a:t>Recommendation Engine Architecture</a:t>
            </a:r>
          </a:p>
        </p:txBody>
      </p:sp>
      <p:sp>
        <p:nvSpPr>
          <p:cNvPr id="3" name="Content Placeholder 2"/>
          <p:cNvSpPr>
            <a:spLocks noGrp="1"/>
          </p:cNvSpPr>
          <p:nvPr>
            <p:ph idx="1"/>
          </p:nvPr>
        </p:nvSpPr>
        <p:spPr>
          <a:xfrm>
            <a:off x="842304" y="2099258"/>
            <a:ext cx="7429499" cy="4138054"/>
          </a:xfrm>
        </p:spPr>
        <p:txBody>
          <a:bodyPr>
            <a:noAutofit/>
          </a:bodyPr>
          <a:lstStyle/>
          <a:p>
            <a:pPr marL="0" indent="0">
              <a:buNone/>
            </a:pPr>
            <a:r>
              <a:rPr lang="en-US" sz="1600" b="1" dirty="0">
                <a:effectLst/>
                <a:latin typeface="Adobe Gothic Std B" panose="020B0800000000000000" pitchFamily="34" charset="-128"/>
                <a:ea typeface="Adobe Gothic Std B" panose="020B0800000000000000" pitchFamily="34" charset="-128"/>
              </a:rPr>
              <a:t>One common architecture for recommendation systems consists of the following components:</a:t>
            </a:r>
          </a:p>
          <a:p>
            <a:r>
              <a:rPr lang="en-US" sz="1600" b="1" dirty="0">
                <a:effectLst/>
                <a:latin typeface="Adobe Gothic Std B" panose="020B0800000000000000" pitchFamily="34" charset="-128"/>
                <a:ea typeface="Adobe Gothic Std B" panose="020B0800000000000000" pitchFamily="34" charset="-128"/>
              </a:rPr>
              <a:t>Candidate generation :</a:t>
            </a:r>
            <a:r>
              <a:rPr lang="en-US" sz="1600" dirty="0">
                <a:effectLst/>
                <a:latin typeface="Adobe Gothic Std B" panose="020B0800000000000000" pitchFamily="34" charset="-128"/>
                <a:ea typeface="Adobe Gothic Std B" panose="020B0800000000000000" pitchFamily="34" charset="-128"/>
              </a:rPr>
              <a:t>In this first stage, the system starts from a potentially huge corpus and generates a much smaller subset of candidates. For example, the candidate generator in YouTube reduces billions of videos down to hundreds or thousands.</a:t>
            </a:r>
          </a:p>
          <a:p>
            <a:r>
              <a:rPr lang="en-US" sz="1600" b="1" dirty="0">
                <a:effectLst/>
                <a:latin typeface="Adobe Gothic Std B" panose="020B0800000000000000" pitchFamily="34" charset="-128"/>
                <a:ea typeface="Adobe Gothic Std B" panose="020B0800000000000000" pitchFamily="34" charset="-128"/>
              </a:rPr>
              <a:t>Scoring : </a:t>
            </a:r>
            <a:r>
              <a:rPr lang="en-US" sz="1600" dirty="0">
                <a:effectLst/>
                <a:latin typeface="Adobe Gothic Std B" panose="020B0800000000000000" pitchFamily="34" charset="-128"/>
                <a:ea typeface="Adobe Gothic Std B" panose="020B0800000000000000" pitchFamily="34" charset="-128"/>
              </a:rPr>
              <a:t>Next, another model scores and ranks the candidates in order to select the set of items (on the order of 10) to display to the user. </a:t>
            </a:r>
          </a:p>
          <a:p>
            <a:r>
              <a:rPr lang="en-US" sz="1600" b="1" dirty="0">
                <a:effectLst/>
                <a:latin typeface="Adobe Gothic Std B" panose="020B0800000000000000" pitchFamily="34" charset="-128"/>
                <a:ea typeface="Adobe Gothic Std B" panose="020B0800000000000000" pitchFamily="34" charset="-128"/>
              </a:rPr>
              <a:t>Re-ranking : </a:t>
            </a:r>
            <a:r>
              <a:rPr lang="en-US" sz="1600" dirty="0">
                <a:effectLst/>
                <a:latin typeface="Adobe Gothic Std B" panose="020B0800000000000000" pitchFamily="34" charset="-128"/>
                <a:ea typeface="Adobe Gothic Std B" panose="020B0800000000000000" pitchFamily="34" charset="-128"/>
              </a:rPr>
              <a:t>Finally, the system must take into account additional constraints for the final ranking. For example, the system removes items that the user explicitly disliked or boosts the score of fresher content.</a:t>
            </a:r>
            <a:endParaRPr lang="en-IN" sz="1600" dirty="0">
              <a:effectLst/>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428764581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857500"/>
            <a:ext cx="8229600" cy="1143000"/>
          </a:xfrm>
        </p:spPr>
        <p:txBody>
          <a:bodyPr/>
          <a:lstStyle/>
          <a:p>
            <a:pPr algn="ctr"/>
            <a:r>
              <a:rPr lang="en-IN" b="1" dirty="0"/>
              <a:t>Types of Recommendation Engine</a:t>
            </a:r>
          </a:p>
        </p:txBody>
      </p:sp>
    </p:spTree>
    <p:extLst>
      <p:ext uri="{BB962C8B-B14F-4D97-AF65-F5344CB8AC3E}">
        <p14:creationId xmlns:p14="http://schemas.microsoft.com/office/powerpoint/2010/main" val="395436835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5" y="188640"/>
            <a:ext cx="5874990" cy="1008112"/>
          </a:xfrm>
        </p:spPr>
        <p:txBody>
          <a:bodyPr/>
          <a:lstStyle/>
          <a:p>
            <a:pPr algn="ctr"/>
            <a:r>
              <a:rPr lang="en-IN" b="1" dirty="0"/>
              <a:t>Simple recommender</a:t>
            </a:r>
          </a:p>
        </p:txBody>
      </p:sp>
      <p:sp>
        <p:nvSpPr>
          <p:cNvPr id="4" name="Content Placeholder 3">
            <a:extLst>
              <a:ext uri="{FF2B5EF4-FFF2-40B4-BE49-F238E27FC236}">
                <a16:creationId xmlns:a16="http://schemas.microsoft.com/office/drawing/2014/main" id="{B1164473-CD05-4D7A-B4EF-E319A9051532}"/>
              </a:ext>
            </a:extLst>
          </p:cNvPr>
          <p:cNvSpPr>
            <a:spLocks noGrp="1"/>
          </p:cNvSpPr>
          <p:nvPr>
            <p:ph sz="half" idx="1"/>
          </p:nvPr>
        </p:nvSpPr>
        <p:spPr>
          <a:xfrm>
            <a:off x="827584" y="1196752"/>
            <a:ext cx="7776864" cy="2448104"/>
          </a:xfrm>
        </p:spPr>
        <p:txBody>
          <a:bodyPr>
            <a:normAutofit/>
          </a:bodyPr>
          <a:lstStyle/>
          <a:p>
            <a:pPr marL="0" indent="0">
              <a:buNone/>
            </a:pPr>
            <a:r>
              <a:rPr lang="en-US" sz="1400" b="1" dirty="0">
                <a:effectLst/>
                <a:latin typeface="Adobe Gothic Std B"/>
                <a:ea typeface="Adobe Fangsong Std R" panose="02020400000000000000" pitchFamily="18" charset="-128"/>
                <a:cs typeface="Times New Roman" panose="02020603050405020304" pitchFamily="18" charset="0"/>
              </a:rPr>
              <a:t>The Simple Recommender offers generalized recommendations to every user based on movie popularity and (sometimes) genre. The basic idea behind this recommender is that movies that are more popular and more critically acclaimed will have a higher probability of being liked by the average audience.</a:t>
            </a:r>
          </a:p>
          <a:p>
            <a:pPr marL="0" indent="0">
              <a:buNone/>
            </a:pPr>
            <a:r>
              <a:rPr lang="en-US" sz="1400" b="1" dirty="0">
                <a:effectLst/>
                <a:latin typeface="Adobe Gothic Std B"/>
                <a:ea typeface="Adobe Fangsong Std R" panose="02020400000000000000" pitchFamily="18" charset="-128"/>
                <a:cs typeface="Times New Roman" panose="02020603050405020304" pitchFamily="18" charset="0"/>
              </a:rPr>
              <a:t> We will sort our movies based on ratings and popularity and display the top movies of our list. As an added step, we can pass in a genre argument to get the top movies of a particular genre.</a:t>
            </a:r>
            <a:endParaRPr lang="en-IN" sz="1400" b="1" dirty="0">
              <a:effectLst/>
              <a:latin typeface="Adobe Gothic Std B"/>
              <a:ea typeface="Adobe Fangsong Std R" panose="02020400000000000000" pitchFamily="18" charset="-128"/>
              <a:cs typeface="Times New Roman" panose="02020603050405020304" pitchFamily="18" charset="0"/>
            </a:endParaRPr>
          </a:p>
          <a:p>
            <a:endParaRPr lang="en-IN" sz="1400" b="1" dirty="0">
              <a:latin typeface="Adobe Fangsong Std R" panose="02020400000000000000" pitchFamily="18" charset="-128"/>
              <a:ea typeface="Adobe Fangsong Std R" panose="02020400000000000000" pitchFamily="18" charset="-128"/>
            </a:endParaRPr>
          </a:p>
        </p:txBody>
      </p:sp>
      <p:pic>
        <p:nvPicPr>
          <p:cNvPr id="7" name="Content Placeholder 6">
            <a:extLst>
              <a:ext uri="{FF2B5EF4-FFF2-40B4-BE49-F238E27FC236}">
                <a16:creationId xmlns:a16="http://schemas.microsoft.com/office/drawing/2014/main" id="{B5759877-6501-45BA-9EAD-47BA22548B9D}"/>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t="13140" b="6422"/>
          <a:stretch/>
        </p:blipFill>
        <p:spPr>
          <a:xfrm>
            <a:off x="1835695" y="3644856"/>
            <a:ext cx="5768770" cy="2808480"/>
          </a:xfrm>
          <a:ln>
            <a:solidFill>
              <a:schemeClr val="tx1"/>
            </a:solidFill>
          </a:ln>
        </p:spPr>
      </p:pic>
    </p:spTree>
    <p:extLst>
      <p:ext uri="{BB962C8B-B14F-4D97-AF65-F5344CB8AC3E}">
        <p14:creationId xmlns:p14="http://schemas.microsoft.com/office/powerpoint/2010/main" val="109412883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333121"/>
            <a:ext cx="5184576" cy="1021521"/>
          </a:xfrm>
        </p:spPr>
        <p:txBody>
          <a:bodyPr>
            <a:normAutofit fontScale="90000"/>
          </a:bodyPr>
          <a:lstStyle/>
          <a:p>
            <a:pPr algn="ctr"/>
            <a:r>
              <a:rPr lang="en-IN" b="1" dirty="0"/>
              <a:t>Content-Based recommender</a:t>
            </a:r>
          </a:p>
        </p:txBody>
      </p:sp>
      <p:sp>
        <p:nvSpPr>
          <p:cNvPr id="3" name="Content Placeholder 2"/>
          <p:cNvSpPr>
            <a:spLocks noGrp="1"/>
          </p:cNvSpPr>
          <p:nvPr>
            <p:ph sz="half" idx="1"/>
          </p:nvPr>
        </p:nvSpPr>
        <p:spPr>
          <a:xfrm>
            <a:off x="683568" y="1484784"/>
            <a:ext cx="7992888" cy="3702881"/>
          </a:xfrm>
        </p:spPr>
        <p:txBody>
          <a:bodyPr>
            <a:noAutofit/>
          </a:bodyPr>
          <a:lstStyle/>
          <a:p>
            <a:pPr marL="0" indent="0">
              <a:buNone/>
            </a:pPr>
            <a:r>
              <a:rPr lang="en-US" sz="1400" b="1" dirty="0">
                <a:effectLst/>
                <a:latin typeface="Adobe Gothic Std B" panose="020B0800000000000000" pitchFamily="34" charset="-128"/>
                <a:ea typeface="Adobe Gothic Std B" panose="020B0800000000000000" pitchFamily="34" charset="-128"/>
              </a:rPr>
              <a:t>Content-based filtering uses item features to recommend other items similar to what the user likes, based on their previous actions or explicit feedback.</a:t>
            </a:r>
          </a:p>
          <a:p>
            <a:pPr marL="0" indent="0">
              <a:buNone/>
            </a:pPr>
            <a:r>
              <a:rPr lang="en-US" sz="1400" b="1" dirty="0">
                <a:effectLst/>
                <a:latin typeface="Adobe Gothic Std B" panose="020B0800000000000000" pitchFamily="34" charset="-128"/>
                <a:ea typeface="Adobe Gothic Std B" panose="020B0800000000000000" pitchFamily="34" charset="-128"/>
              </a:rPr>
              <a:t>Content here refers to the content or attributes of the products you like. So, the idea in content-based filtering is to tag products using certain keywords, understand what the user likes, look up those keywords in the database and recommend different products with the same attributes.</a:t>
            </a:r>
            <a:endParaRPr lang="en-IN" sz="1400" b="1" dirty="0">
              <a:effectLst/>
              <a:latin typeface="Adobe Gothic Std B" panose="020B0800000000000000" pitchFamily="34" charset="-128"/>
              <a:ea typeface="Adobe Gothic Std B" panose="020B0800000000000000" pitchFamily="34" charset="-128"/>
            </a:endParaRPr>
          </a:p>
        </p:txBody>
      </p:sp>
      <p:pic>
        <p:nvPicPr>
          <p:cNvPr id="7" name="Content Placeholder 6">
            <a:extLst>
              <a:ext uri="{FF2B5EF4-FFF2-40B4-BE49-F238E27FC236}">
                <a16:creationId xmlns:a16="http://schemas.microsoft.com/office/drawing/2014/main" id="{07B606D2-0FD5-41BD-AD1F-953024142DB3}"/>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t="10054" b="6156"/>
          <a:stretch/>
        </p:blipFill>
        <p:spPr>
          <a:xfrm>
            <a:off x="1619672" y="3547051"/>
            <a:ext cx="5904656" cy="2782954"/>
          </a:xfrm>
          <a:ln>
            <a:solidFill>
              <a:schemeClr val="tx1"/>
            </a:solidFill>
          </a:ln>
        </p:spPr>
      </p:pic>
    </p:spTree>
    <p:extLst>
      <p:ext uri="{BB962C8B-B14F-4D97-AF65-F5344CB8AC3E}">
        <p14:creationId xmlns:p14="http://schemas.microsoft.com/office/powerpoint/2010/main" val="1085154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docProps/app.xml><?xml version="1.0" encoding="utf-8"?>
<Properties xmlns="http://schemas.openxmlformats.org/officeDocument/2006/extended-properties" xmlns:vt="http://schemas.openxmlformats.org/officeDocument/2006/docPropsVTypes">
  <Template>Damask</Template>
  <TotalTime>1720</TotalTime>
  <Words>1102</Words>
  <Application>Microsoft Office PowerPoint</Application>
  <PresentationFormat>On-screen Show (4:3)</PresentationFormat>
  <Paragraphs>55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Adobe Fangsong Std R</vt:lpstr>
      <vt:lpstr>Adobe Gothic Std B</vt:lpstr>
      <vt:lpstr>Adobe Hebrew</vt:lpstr>
      <vt:lpstr>Adobe Kaiti Std R</vt:lpstr>
      <vt:lpstr>Arial</vt:lpstr>
      <vt:lpstr>Bookman Old Style</vt:lpstr>
      <vt:lpstr>Rockwell</vt:lpstr>
      <vt:lpstr>Damask</vt:lpstr>
      <vt:lpstr>Movie recommendation engine</vt:lpstr>
      <vt:lpstr>PowerPoint Presentation</vt:lpstr>
      <vt:lpstr>What is recommendation engine?</vt:lpstr>
      <vt:lpstr>Why do we need recommendation engine?</vt:lpstr>
      <vt:lpstr>Use cases</vt:lpstr>
      <vt:lpstr>Recommendation Engine Architecture</vt:lpstr>
      <vt:lpstr>Types of Recommendation Engine</vt:lpstr>
      <vt:lpstr>Simple recommender</vt:lpstr>
      <vt:lpstr>Content-Based recommender</vt:lpstr>
      <vt:lpstr>How does Content Based Filtering occur?</vt:lpstr>
      <vt:lpstr>TF and IDF</vt:lpstr>
      <vt:lpstr>Cosine Similarity</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Partha Bhattarjee</dc:creator>
  <cp:lastModifiedBy>Soumyadeep Maji</cp:lastModifiedBy>
  <cp:revision>21</cp:revision>
  <dcterms:created xsi:type="dcterms:W3CDTF">2022-01-09T11:29:16Z</dcterms:created>
  <dcterms:modified xsi:type="dcterms:W3CDTF">2022-05-03T11:02:07Z</dcterms:modified>
</cp:coreProperties>
</file>