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8" r:id="rId1"/>
    <p:sldMasterId id="2147483790" r:id="rId2"/>
  </p:sldMasterIdLst>
  <p:notesMasterIdLst>
    <p:notesMasterId r:id="rId15"/>
  </p:notesMasterIdLst>
  <p:sldIdLst>
    <p:sldId id="256" r:id="rId3"/>
    <p:sldId id="257" r:id="rId4"/>
    <p:sldId id="258" r:id="rId5"/>
    <p:sldId id="259" r:id="rId6"/>
    <p:sldId id="260" r:id="rId7"/>
    <p:sldId id="262" r:id="rId8"/>
    <p:sldId id="261" r:id="rId9"/>
    <p:sldId id="263" r:id="rId10"/>
    <p:sldId id="264" r:id="rId11"/>
    <p:sldId id="266"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A2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7B62D9-E9C0-4DCA-B87A-5F275D236574}" type="datetimeFigureOut">
              <a:rPr lang="en-IN" smtClean="0"/>
              <a:t>08-11-2022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2C6B65-33F9-4F4E-B208-26D4552353BA}" type="slidenum">
              <a:rPr lang="en-IN" smtClean="0"/>
              <a:t>‹#›</a:t>
            </a:fld>
            <a:endParaRPr lang="en-IN"/>
          </a:p>
        </p:txBody>
      </p:sp>
    </p:spTree>
    <p:extLst>
      <p:ext uri="{BB962C8B-B14F-4D97-AF65-F5344CB8AC3E}">
        <p14:creationId xmlns:p14="http://schemas.microsoft.com/office/powerpoint/2010/main" val="395063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F4DF52-2E60-4969-9584-F0549135FFA6}" type="datetime1">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028DA-6636-428B-AACC-7756E2CFC531}" type="slidenum">
              <a:rPr lang="en-IN" smtClean="0"/>
              <a:t>‹#›</a:t>
            </a:fld>
            <a:endParaRPr lang="en-IN"/>
          </a:p>
        </p:txBody>
      </p:sp>
    </p:spTree>
    <p:extLst>
      <p:ext uri="{BB962C8B-B14F-4D97-AF65-F5344CB8AC3E}">
        <p14:creationId xmlns:p14="http://schemas.microsoft.com/office/powerpoint/2010/main" val="349258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1DB33A-57E5-4798-B16B-8F5571EE302C}" type="datetime1">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028DA-6636-428B-AACC-7756E2CFC531}" type="slidenum">
              <a:rPr lang="en-IN" smtClean="0"/>
              <a:t>‹#›</a:t>
            </a:fld>
            <a:endParaRPr lang="en-IN"/>
          </a:p>
        </p:txBody>
      </p:sp>
    </p:spTree>
    <p:extLst>
      <p:ext uri="{BB962C8B-B14F-4D97-AF65-F5344CB8AC3E}">
        <p14:creationId xmlns:p14="http://schemas.microsoft.com/office/powerpoint/2010/main" val="1969978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F80D5-1A87-4E32-9348-7B3400C6EC23}" type="datetime1">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028DA-6636-428B-AACC-7756E2CFC53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36612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9CE2BE-2FE3-45E7-8849-96B2F71BFC63}" type="datetime1">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028DA-6636-428B-AACC-7756E2CFC531}" type="slidenum">
              <a:rPr lang="en-IN" smtClean="0"/>
              <a:t>‹#›</a:t>
            </a:fld>
            <a:endParaRPr lang="en-IN"/>
          </a:p>
        </p:txBody>
      </p:sp>
    </p:spTree>
    <p:extLst>
      <p:ext uri="{BB962C8B-B14F-4D97-AF65-F5344CB8AC3E}">
        <p14:creationId xmlns:p14="http://schemas.microsoft.com/office/powerpoint/2010/main" val="236506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5C508A-916C-4902-95F2-9EDE25E68885}" type="datetime1">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028DA-6636-428B-AACC-7756E2CFC53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816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071EE-1BAC-416C-B0C4-FE86DA14AECD}" type="datetime1">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028DA-6636-428B-AACC-7756E2CFC531}" type="slidenum">
              <a:rPr lang="en-IN" smtClean="0"/>
              <a:t>‹#›</a:t>
            </a:fld>
            <a:endParaRPr lang="en-IN"/>
          </a:p>
        </p:txBody>
      </p:sp>
    </p:spTree>
    <p:extLst>
      <p:ext uri="{BB962C8B-B14F-4D97-AF65-F5344CB8AC3E}">
        <p14:creationId xmlns:p14="http://schemas.microsoft.com/office/powerpoint/2010/main" val="1315410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6FBC06-465C-4C83-8D32-231686CD0F71}" type="datetime1">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028DA-6636-428B-AACC-7756E2CFC531}" type="slidenum">
              <a:rPr lang="en-IN" smtClean="0"/>
              <a:t>‹#›</a:t>
            </a:fld>
            <a:endParaRPr lang="en-IN"/>
          </a:p>
        </p:txBody>
      </p:sp>
    </p:spTree>
    <p:extLst>
      <p:ext uri="{BB962C8B-B14F-4D97-AF65-F5344CB8AC3E}">
        <p14:creationId xmlns:p14="http://schemas.microsoft.com/office/powerpoint/2010/main" val="2716297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36C6C8-8CC4-489E-9BB2-0EBBD78EF22F}" type="datetime1">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028DA-6636-428B-AACC-7756E2CFC531}" type="slidenum">
              <a:rPr lang="en-IN" smtClean="0"/>
              <a:t>‹#›</a:t>
            </a:fld>
            <a:endParaRPr lang="en-IN"/>
          </a:p>
        </p:txBody>
      </p:sp>
    </p:spTree>
    <p:extLst>
      <p:ext uri="{BB962C8B-B14F-4D97-AF65-F5344CB8AC3E}">
        <p14:creationId xmlns:p14="http://schemas.microsoft.com/office/powerpoint/2010/main" val="1067081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C19FF6-E010-4604-9092-248112FC7A7A}" type="datetime1">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028DA-6636-428B-AACC-7756E2CFC531}" type="slidenum">
              <a:rPr lang="en-IN" smtClean="0"/>
              <a:t>‹#›</a:t>
            </a:fld>
            <a:endParaRPr lang="en-IN"/>
          </a:p>
        </p:txBody>
      </p:sp>
    </p:spTree>
    <p:extLst>
      <p:ext uri="{BB962C8B-B14F-4D97-AF65-F5344CB8AC3E}">
        <p14:creationId xmlns:p14="http://schemas.microsoft.com/office/powerpoint/2010/main" val="15774126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0627E-110D-418C-8C26-14896183CDB3}" type="datetime1">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028DA-6636-428B-AACC-7756E2CFC531}" type="slidenum">
              <a:rPr lang="en-IN" smtClean="0"/>
              <a:t>‹#›</a:t>
            </a:fld>
            <a:endParaRPr lang="en-IN"/>
          </a:p>
        </p:txBody>
      </p:sp>
    </p:spTree>
    <p:extLst>
      <p:ext uri="{BB962C8B-B14F-4D97-AF65-F5344CB8AC3E}">
        <p14:creationId xmlns:p14="http://schemas.microsoft.com/office/powerpoint/2010/main" val="35471048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8450BC-5C17-4227-AB8B-73F34A9A8388}" type="datetime1">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028DA-6636-428B-AACC-7756E2CFC531}" type="slidenum">
              <a:rPr lang="en-IN" smtClean="0"/>
              <a:t>‹#›</a:t>
            </a:fld>
            <a:endParaRPr lang="en-IN"/>
          </a:p>
        </p:txBody>
      </p:sp>
    </p:spTree>
    <p:extLst>
      <p:ext uri="{BB962C8B-B14F-4D97-AF65-F5344CB8AC3E}">
        <p14:creationId xmlns:p14="http://schemas.microsoft.com/office/powerpoint/2010/main" val="3635045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67AA15-B3B4-40BD-97E4-83D1FA7054F1}" type="datetime1">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028DA-6636-428B-AACC-7756E2CFC531}" type="slidenum">
              <a:rPr lang="en-IN" smtClean="0"/>
              <a:t>‹#›</a:t>
            </a:fld>
            <a:endParaRPr lang="en-IN"/>
          </a:p>
        </p:txBody>
      </p:sp>
    </p:spTree>
    <p:extLst>
      <p:ext uri="{BB962C8B-B14F-4D97-AF65-F5344CB8AC3E}">
        <p14:creationId xmlns:p14="http://schemas.microsoft.com/office/powerpoint/2010/main" val="39757361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B2F384-E444-4CB0-8598-8AA7CE3DC4A6}" type="datetime1">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8028DA-6636-428B-AACC-7756E2CFC531}" type="slidenum">
              <a:rPr lang="en-IN" smtClean="0"/>
              <a:t>‹#›</a:t>
            </a:fld>
            <a:endParaRPr lang="en-IN"/>
          </a:p>
        </p:txBody>
      </p:sp>
    </p:spTree>
    <p:extLst>
      <p:ext uri="{BB962C8B-B14F-4D97-AF65-F5344CB8AC3E}">
        <p14:creationId xmlns:p14="http://schemas.microsoft.com/office/powerpoint/2010/main" val="8288609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FFE961-EB8D-4C4C-A030-E604AE75FE5A}" type="datetime1">
              <a:rPr lang="en-IN" smtClean="0"/>
              <a:t>08-11-2022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8028DA-6636-428B-AACC-7756E2CFC531}" type="slidenum">
              <a:rPr lang="en-IN" smtClean="0"/>
              <a:t>‹#›</a:t>
            </a:fld>
            <a:endParaRPr lang="en-IN"/>
          </a:p>
        </p:txBody>
      </p:sp>
    </p:spTree>
    <p:extLst>
      <p:ext uri="{BB962C8B-B14F-4D97-AF65-F5344CB8AC3E}">
        <p14:creationId xmlns:p14="http://schemas.microsoft.com/office/powerpoint/2010/main" val="11523579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C5E272-133F-44FA-B79B-8DEB34F6DC5E}" type="datetime1">
              <a:rPr lang="en-IN" smtClean="0"/>
              <a:t>08-11-2022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8028DA-6636-428B-AACC-7756E2CFC531}" type="slidenum">
              <a:rPr lang="en-IN" smtClean="0"/>
              <a:t>‹#›</a:t>
            </a:fld>
            <a:endParaRPr lang="en-IN"/>
          </a:p>
        </p:txBody>
      </p:sp>
    </p:spTree>
    <p:extLst>
      <p:ext uri="{BB962C8B-B14F-4D97-AF65-F5344CB8AC3E}">
        <p14:creationId xmlns:p14="http://schemas.microsoft.com/office/powerpoint/2010/main" val="1432877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F2937-8E06-4666-A558-1F089349E5EE}" type="datetime1">
              <a:rPr lang="en-IN" smtClean="0"/>
              <a:t>08-11-2022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8028DA-6636-428B-AACC-7756E2CFC531}" type="slidenum">
              <a:rPr lang="en-IN" smtClean="0"/>
              <a:t>‹#›</a:t>
            </a:fld>
            <a:endParaRPr lang="en-IN"/>
          </a:p>
        </p:txBody>
      </p:sp>
    </p:spTree>
    <p:extLst>
      <p:ext uri="{BB962C8B-B14F-4D97-AF65-F5344CB8AC3E}">
        <p14:creationId xmlns:p14="http://schemas.microsoft.com/office/powerpoint/2010/main" val="35125411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142081-1BE6-4BB2-880E-7B50BB9A1F4B}" type="datetime1">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8028DA-6636-428B-AACC-7756E2CFC531}" type="slidenum">
              <a:rPr lang="en-IN" smtClean="0"/>
              <a:t>‹#›</a:t>
            </a:fld>
            <a:endParaRPr lang="en-IN"/>
          </a:p>
        </p:txBody>
      </p:sp>
    </p:spTree>
    <p:extLst>
      <p:ext uri="{BB962C8B-B14F-4D97-AF65-F5344CB8AC3E}">
        <p14:creationId xmlns:p14="http://schemas.microsoft.com/office/powerpoint/2010/main" val="35019685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1EB987-6E14-4E6A-B6BA-C5704791E053}" type="datetime1">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8028DA-6636-428B-AACC-7756E2CFC531}" type="slidenum">
              <a:rPr lang="en-IN" smtClean="0"/>
              <a:t>‹#›</a:t>
            </a:fld>
            <a:endParaRPr lang="en-IN"/>
          </a:p>
        </p:txBody>
      </p:sp>
    </p:spTree>
    <p:extLst>
      <p:ext uri="{BB962C8B-B14F-4D97-AF65-F5344CB8AC3E}">
        <p14:creationId xmlns:p14="http://schemas.microsoft.com/office/powerpoint/2010/main" val="35631203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ED6FDB-F49F-49BE-853E-0C8DEA84500D}" type="datetime1">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028DA-6636-428B-AACC-7756E2CFC531}" type="slidenum">
              <a:rPr lang="en-IN" smtClean="0"/>
              <a:t>‹#›</a:t>
            </a:fld>
            <a:endParaRPr lang="en-IN"/>
          </a:p>
        </p:txBody>
      </p:sp>
    </p:spTree>
    <p:extLst>
      <p:ext uri="{BB962C8B-B14F-4D97-AF65-F5344CB8AC3E}">
        <p14:creationId xmlns:p14="http://schemas.microsoft.com/office/powerpoint/2010/main" val="25224911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40DE7A-25F2-4701-B27F-395311B760D3}" type="datetime1">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028DA-6636-428B-AACC-7756E2CFC53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211009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60B1D9-AB42-4C5F-AB9A-211A637BB16D}" type="datetime1">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028DA-6636-428B-AACC-7756E2CFC531}" type="slidenum">
              <a:rPr lang="en-IN" smtClean="0"/>
              <a:t>‹#›</a:t>
            </a:fld>
            <a:endParaRPr lang="en-IN"/>
          </a:p>
        </p:txBody>
      </p:sp>
    </p:spTree>
    <p:extLst>
      <p:ext uri="{BB962C8B-B14F-4D97-AF65-F5344CB8AC3E}">
        <p14:creationId xmlns:p14="http://schemas.microsoft.com/office/powerpoint/2010/main" val="34534984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AB811-112F-4D27-B607-2376CFA2D7F7}" type="datetime1">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028DA-6636-428B-AACC-7756E2CFC53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83769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1CF291-88FE-43E9-9098-AF95231DF8F3}" type="datetime1">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028DA-6636-428B-AACC-7756E2CFC531}" type="slidenum">
              <a:rPr lang="en-IN" smtClean="0"/>
              <a:t>‹#›</a:t>
            </a:fld>
            <a:endParaRPr lang="en-IN"/>
          </a:p>
        </p:txBody>
      </p:sp>
    </p:spTree>
    <p:extLst>
      <p:ext uri="{BB962C8B-B14F-4D97-AF65-F5344CB8AC3E}">
        <p14:creationId xmlns:p14="http://schemas.microsoft.com/office/powerpoint/2010/main" val="16832245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4AD69-16D4-4014-A2E1-BAE1BC8221E2}" type="datetime1">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028DA-6636-428B-AACC-7756E2CFC531}" type="slidenum">
              <a:rPr lang="en-IN" smtClean="0"/>
              <a:t>‹#›</a:t>
            </a:fld>
            <a:endParaRPr lang="en-IN"/>
          </a:p>
        </p:txBody>
      </p:sp>
    </p:spTree>
    <p:extLst>
      <p:ext uri="{BB962C8B-B14F-4D97-AF65-F5344CB8AC3E}">
        <p14:creationId xmlns:p14="http://schemas.microsoft.com/office/powerpoint/2010/main" val="40903945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184ABD-74E8-415D-A315-2D38F2FC157D}" type="datetime1">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028DA-6636-428B-AACC-7756E2CFC531}" type="slidenum">
              <a:rPr lang="en-IN" smtClean="0"/>
              <a:t>‹#›</a:t>
            </a:fld>
            <a:endParaRPr lang="en-IN"/>
          </a:p>
        </p:txBody>
      </p:sp>
    </p:spTree>
    <p:extLst>
      <p:ext uri="{BB962C8B-B14F-4D97-AF65-F5344CB8AC3E}">
        <p14:creationId xmlns:p14="http://schemas.microsoft.com/office/powerpoint/2010/main" val="13816634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E04E4-AAA1-4190-ACEE-6D4EC57ACC2D}" type="datetime1">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028DA-6636-428B-AACC-7756E2CFC531}" type="slidenum">
              <a:rPr lang="en-IN" smtClean="0"/>
              <a:t>‹#›</a:t>
            </a:fld>
            <a:endParaRPr lang="en-IN"/>
          </a:p>
        </p:txBody>
      </p:sp>
    </p:spTree>
    <p:extLst>
      <p:ext uri="{BB962C8B-B14F-4D97-AF65-F5344CB8AC3E}">
        <p14:creationId xmlns:p14="http://schemas.microsoft.com/office/powerpoint/2010/main" val="642180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468FC9-22DC-465E-80F3-024BD0567B03}" type="datetime1">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8028DA-6636-428B-AACC-7756E2CFC531}" type="slidenum">
              <a:rPr lang="en-IN" smtClean="0"/>
              <a:t>‹#›</a:t>
            </a:fld>
            <a:endParaRPr lang="en-IN"/>
          </a:p>
        </p:txBody>
      </p:sp>
    </p:spTree>
    <p:extLst>
      <p:ext uri="{BB962C8B-B14F-4D97-AF65-F5344CB8AC3E}">
        <p14:creationId xmlns:p14="http://schemas.microsoft.com/office/powerpoint/2010/main" val="1668838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715BA4-7A86-4943-8AD5-65323DD55FB6}" type="datetime1">
              <a:rPr lang="en-IN" smtClean="0"/>
              <a:t>08-11-2022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8028DA-6636-428B-AACC-7756E2CFC531}" type="slidenum">
              <a:rPr lang="en-IN" smtClean="0"/>
              <a:t>‹#›</a:t>
            </a:fld>
            <a:endParaRPr lang="en-IN"/>
          </a:p>
        </p:txBody>
      </p:sp>
    </p:spTree>
    <p:extLst>
      <p:ext uri="{BB962C8B-B14F-4D97-AF65-F5344CB8AC3E}">
        <p14:creationId xmlns:p14="http://schemas.microsoft.com/office/powerpoint/2010/main" val="3454285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F2B909-2DC2-4A8B-B223-3CA1542F697B}" type="datetime1">
              <a:rPr lang="en-IN" smtClean="0"/>
              <a:t>08-11-2022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8028DA-6636-428B-AACC-7756E2CFC531}" type="slidenum">
              <a:rPr lang="en-IN" smtClean="0"/>
              <a:t>‹#›</a:t>
            </a:fld>
            <a:endParaRPr lang="en-IN"/>
          </a:p>
        </p:txBody>
      </p:sp>
    </p:spTree>
    <p:extLst>
      <p:ext uri="{BB962C8B-B14F-4D97-AF65-F5344CB8AC3E}">
        <p14:creationId xmlns:p14="http://schemas.microsoft.com/office/powerpoint/2010/main" val="1347246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F6D36F-E9F9-4276-8B93-9E03C89B24E1}" type="datetime1">
              <a:rPr lang="en-IN" smtClean="0"/>
              <a:t>08-11-2022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8028DA-6636-428B-AACC-7756E2CFC531}" type="slidenum">
              <a:rPr lang="en-IN" smtClean="0"/>
              <a:t>‹#›</a:t>
            </a:fld>
            <a:endParaRPr lang="en-IN"/>
          </a:p>
        </p:txBody>
      </p:sp>
    </p:spTree>
    <p:extLst>
      <p:ext uri="{BB962C8B-B14F-4D97-AF65-F5344CB8AC3E}">
        <p14:creationId xmlns:p14="http://schemas.microsoft.com/office/powerpoint/2010/main" val="2038749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4BEBF1-E707-49C0-BCD2-B6ECE115DE9D}" type="datetime1">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8028DA-6636-428B-AACC-7756E2CFC531}" type="slidenum">
              <a:rPr lang="en-IN" smtClean="0"/>
              <a:t>‹#›</a:t>
            </a:fld>
            <a:endParaRPr lang="en-IN"/>
          </a:p>
        </p:txBody>
      </p:sp>
    </p:spTree>
    <p:extLst>
      <p:ext uri="{BB962C8B-B14F-4D97-AF65-F5344CB8AC3E}">
        <p14:creationId xmlns:p14="http://schemas.microsoft.com/office/powerpoint/2010/main" val="1002046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9EECDE-A714-416F-97EA-B5E73CC43F11}" type="datetime1">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8028DA-6636-428B-AACC-7756E2CFC531}" type="slidenum">
              <a:rPr lang="en-IN" smtClean="0"/>
              <a:t>‹#›</a:t>
            </a:fld>
            <a:endParaRPr lang="en-IN"/>
          </a:p>
        </p:txBody>
      </p:sp>
    </p:spTree>
    <p:extLst>
      <p:ext uri="{BB962C8B-B14F-4D97-AF65-F5344CB8AC3E}">
        <p14:creationId xmlns:p14="http://schemas.microsoft.com/office/powerpoint/2010/main" val="1880821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FDC1EB-CA54-4ECD-A346-EE526FF2720A}" type="datetime1">
              <a:rPr lang="en-IN" smtClean="0"/>
              <a:t>08-11-2022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38028DA-6636-428B-AACC-7756E2CFC531}" type="slidenum">
              <a:rPr lang="en-IN" smtClean="0"/>
              <a:t>‹#›</a:t>
            </a:fld>
            <a:endParaRPr lang="en-IN"/>
          </a:p>
        </p:txBody>
      </p:sp>
    </p:spTree>
    <p:extLst>
      <p:ext uri="{BB962C8B-B14F-4D97-AF65-F5344CB8AC3E}">
        <p14:creationId xmlns:p14="http://schemas.microsoft.com/office/powerpoint/2010/main" val="425622368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88A874E-B9B3-4C19-A157-610E10F0D3A4}" type="datetime1">
              <a:rPr lang="en-IN" smtClean="0"/>
              <a:t>08-11-2022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38028DA-6636-428B-AACC-7756E2CFC531}" type="slidenum">
              <a:rPr lang="en-IN" smtClean="0"/>
              <a:t>‹#›</a:t>
            </a:fld>
            <a:endParaRPr lang="en-IN"/>
          </a:p>
        </p:txBody>
      </p:sp>
    </p:spTree>
    <p:extLst>
      <p:ext uri="{BB962C8B-B14F-4D97-AF65-F5344CB8AC3E}">
        <p14:creationId xmlns:p14="http://schemas.microsoft.com/office/powerpoint/2010/main" val="3592596651"/>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8">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20">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Freeform: Shape 22">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24">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2146"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C7BB9A5B-4D16-52F0-DA89-B1B9229EE12D}"/>
              </a:ext>
            </a:extLst>
          </p:cNvPr>
          <p:cNvSpPr txBox="1"/>
          <p:nvPr/>
        </p:nvSpPr>
        <p:spPr>
          <a:xfrm>
            <a:off x="699114" y="2338258"/>
            <a:ext cx="6378228" cy="1832233"/>
          </a:xfrm>
          <a:prstGeom prst="rect">
            <a:avLst/>
          </a:prstGeom>
          <a:solidFill>
            <a:srgbClr val="F0A22E"/>
          </a:solidFill>
        </p:spPr>
        <p:txBody>
          <a:bodyPr wrap="square" rtlCol="0">
            <a:spAutoFit/>
          </a:bodyPr>
          <a:lstStyle/>
          <a:p>
            <a:pPr algn="ctr">
              <a:lnSpc>
                <a:spcPct val="150000"/>
              </a:lnSpc>
            </a:pPr>
            <a:r>
              <a:rPr lang="en-US" sz="4400" dirty="0">
                <a:solidFill>
                  <a:schemeClr val="bg1"/>
                </a:solidFill>
                <a:latin typeface="Arial Rounded MT Bold" panose="020F0704030504030204" pitchFamily="34" charset="0"/>
                <a:cs typeface="Calibri" panose="020F0502020204030204" pitchFamily="34" charset="0"/>
              </a:rPr>
              <a:t>Analyzing Swiggy </a:t>
            </a:r>
            <a:r>
              <a:rPr lang="en-US" sz="3600" dirty="0">
                <a:solidFill>
                  <a:schemeClr val="bg1"/>
                </a:solidFill>
                <a:latin typeface="Arial Rounded MT Bold" panose="020F0704030504030204" pitchFamily="34" charset="0"/>
                <a:cs typeface="Calibri" panose="020F0502020204030204" pitchFamily="34" charset="0"/>
              </a:rPr>
              <a:t>: </a:t>
            </a:r>
          </a:p>
          <a:p>
            <a:pPr algn="ctr">
              <a:lnSpc>
                <a:spcPct val="150000"/>
              </a:lnSpc>
            </a:pPr>
            <a:r>
              <a:rPr lang="en-US" sz="3600" dirty="0">
                <a:solidFill>
                  <a:schemeClr val="bg1"/>
                </a:solidFill>
                <a:latin typeface="Arial Rounded MT Bold" panose="020F0704030504030204" pitchFamily="34" charset="0"/>
                <a:cs typeface="Calibri" panose="020F0502020204030204" pitchFamily="34" charset="0"/>
              </a:rPr>
              <a:t>Bangalore Delivery Outlet</a:t>
            </a:r>
            <a:endParaRPr lang="en-IN" sz="3600" dirty="0">
              <a:solidFill>
                <a:schemeClr val="bg1"/>
              </a:solidFill>
              <a:latin typeface="Arial Rounded MT Bold" panose="020F0704030504030204" pitchFamily="34" charset="0"/>
              <a:cs typeface="Calibri" panose="020F0502020204030204" pitchFamily="34" charset="0"/>
            </a:endParaRPr>
          </a:p>
        </p:txBody>
      </p:sp>
      <p:pic>
        <p:nvPicPr>
          <p:cNvPr id="88" name="Picture 87" descr="Logo&#10;&#10;Description automatically generated">
            <a:extLst>
              <a:ext uri="{FF2B5EF4-FFF2-40B4-BE49-F238E27FC236}">
                <a16:creationId xmlns:a16="http://schemas.microsoft.com/office/drawing/2014/main" id="{0499972C-10D2-336F-C645-63C031962E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6594" y="2198223"/>
            <a:ext cx="1611569" cy="2112305"/>
          </a:xfrm>
          <a:prstGeom prst="rect">
            <a:avLst/>
          </a:prstGeom>
        </p:spPr>
      </p:pic>
      <p:sp>
        <p:nvSpPr>
          <p:cNvPr id="89" name="TextBox 88">
            <a:extLst>
              <a:ext uri="{FF2B5EF4-FFF2-40B4-BE49-F238E27FC236}">
                <a16:creationId xmlns:a16="http://schemas.microsoft.com/office/drawing/2014/main" id="{51F73A70-5855-F0B0-0E2D-E1C93C37EA0D}"/>
              </a:ext>
            </a:extLst>
          </p:cNvPr>
          <p:cNvSpPr txBox="1"/>
          <p:nvPr/>
        </p:nvSpPr>
        <p:spPr>
          <a:xfrm>
            <a:off x="5572631" y="5870980"/>
            <a:ext cx="3009423" cy="876587"/>
          </a:xfrm>
          <a:prstGeom prst="rect">
            <a:avLst/>
          </a:prstGeom>
          <a:noFill/>
        </p:spPr>
        <p:txBody>
          <a:bodyPr wrap="square" rtlCol="0">
            <a:spAutoFit/>
          </a:bodyPr>
          <a:lstStyle/>
          <a:p>
            <a:pPr>
              <a:lnSpc>
                <a:spcPct val="150000"/>
              </a:lnSpc>
            </a:pPr>
            <a:r>
              <a:rPr lang="en-US" dirty="0">
                <a:solidFill>
                  <a:schemeClr val="accent1">
                    <a:lumMod val="50000"/>
                  </a:schemeClr>
                </a:solidFill>
                <a:latin typeface="Avenir Next LT Pro Demi" panose="020B0704020202020204" pitchFamily="34" charset="0"/>
              </a:rPr>
              <a:t>By: Soumyadip Tikader</a:t>
            </a:r>
          </a:p>
          <a:p>
            <a:pPr>
              <a:lnSpc>
                <a:spcPct val="150000"/>
              </a:lnSpc>
            </a:pPr>
            <a:r>
              <a:rPr lang="en-US" dirty="0">
                <a:solidFill>
                  <a:schemeClr val="accent1">
                    <a:lumMod val="50000"/>
                  </a:schemeClr>
                </a:solidFill>
                <a:latin typeface="Avenir Next LT Pro Demi" panose="020B0704020202020204" pitchFamily="34" charset="0"/>
              </a:rPr>
              <a:t>November 2022</a:t>
            </a:r>
            <a:endParaRPr lang="en-IN" dirty="0">
              <a:solidFill>
                <a:schemeClr val="accent1">
                  <a:lumMod val="50000"/>
                </a:schemeClr>
              </a:solidFill>
              <a:latin typeface="Avenir Next LT Pro Demi" panose="020B0704020202020204" pitchFamily="34" charset="0"/>
            </a:endParaRPr>
          </a:p>
        </p:txBody>
      </p:sp>
    </p:spTree>
    <p:extLst>
      <p:ext uri="{BB962C8B-B14F-4D97-AF65-F5344CB8AC3E}">
        <p14:creationId xmlns:p14="http://schemas.microsoft.com/office/powerpoint/2010/main" val="405771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0C23E7-93A1-2C88-E02F-6984E08E5959}"/>
              </a:ext>
            </a:extLst>
          </p:cNvPr>
          <p:cNvSpPr txBox="1"/>
          <p:nvPr/>
        </p:nvSpPr>
        <p:spPr>
          <a:xfrm>
            <a:off x="3120770" y="319595"/>
            <a:ext cx="3872407" cy="461665"/>
          </a:xfrm>
          <a:prstGeom prst="rect">
            <a:avLst/>
          </a:prstGeom>
          <a:noFill/>
        </p:spPr>
        <p:txBody>
          <a:bodyPr wrap="none" rtlCol="0">
            <a:spAutoFit/>
          </a:bodyPr>
          <a:lstStyle/>
          <a:p>
            <a:r>
              <a:rPr lang="en-US" sz="2400" dirty="0">
                <a:solidFill>
                  <a:schemeClr val="accent1">
                    <a:lumMod val="75000"/>
                  </a:schemeClr>
                </a:solidFill>
                <a:latin typeface="Arial" panose="020B0604020202020204" pitchFamily="34" charset="0"/>
                <a:cs typeface="Arial" panose="020B0604020202020204" pitchFamily="34" charset="0"/>
              </a:rPr>
              <a:t>DASHBOARD OVERVIEW</a:t>
            </a:r>
          </a:p>
        </p:txBody>
      </p:sp>
      <p:pic>
        <p:nvPicPr>
          <p:cNvPr id="5" name="Picture 4">
            <a:extLst>
              <a:ext uri="{FF2B5EF4-FFF2-40B4-BE49-F238E27FC236}">
                <a16:creationId xmlns:a16="http://schemas.microsoft.com/office/drawing/2014/main" id="{751DAC87-E4ED-1617-649E-90DC81CBE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246" y="1038687"/>
            <a:ext cx="9193456" cy="5185237"/>
          </a:xfrm>
          <a:prstGeom prst="rect">
            <a:avLst/>
          </a:prstGeom>
        </p:spPr>
      </p:pic>
      <p:sp>
        <p:nvSpPr>
          <p:cNvPr id="6" name="Slide Number Placeholder 5">
            <a:extLst>
              <a:ext uri="{FF2B5EF4-FFF2-40B4-BE49-F238E27FC236}">
                <a16:creationId xmlns:a16="http://schemas.microsoft.com/office/drawing/2014/main" id="{234BD877-4840-9040-BAE6-344E704F660C}"/>
              </a:ext>
            </a:extLst>
          </p:cNvPr>
          <p:cNvSpPr>
            <a:spLocks noGrp="1"/>
          </p:cNvSpPr>
          <p:nvPr>
            <p:ph type="sldNum" sz="quarter" idx="12"/>
          </p:nvPr>
        </p:nvSpPr>
        <p:spPr/>
        <p:txBody>
          <a:bodyPr/>
          <a:lstStyle/>
          <a:p>
            <a:fld id="{438028DA-6636-428B-AACC-7756E2CFC531}" type="slidenum">
              <a:rPr lang="en-IN" smtClean="0"/>
              <a:t>10</a:t>
            </a:fld>
            <a:endParaRPr lang="en-IN"/>
          </a:p>
        </p:txBody>
      </p:sp>
      <p:sp>
        <p:nvSpPr>
          <p:cNvPr id="7" name="Slide Number Placeholder 5">
            <a:extLst>
              <a:ext uri="{FF2B5EF4-FFF2-40B4-BE49-F238E27FC236}">
                <a16:creationId xmlns:a16="http://schemas.microsoft.com/office/drawing/2014/main" id="{2955AB05-1345-7DC1-E94B-25C9DBDFFA98}"/>
              </a:ext>
            </a:extLst>
          </p:cNvPr>
          <p:cNvSpPr txBox="1">
            <a:spLocks/>
          </p:cNvSpPr>
          <p:nvPr/>
        </p:nvSpPr>
        <p:spPr>
          <a:xfrm>
            <a:off x="11280597" y="6272181"/>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38028DA-6636-428B-AACC-7756E2CFC531}" type="slidenum">
              <a:rPr lang="en-IN" sz="2000" smtClean="0">
                <a:solidFill>
                  <a:schemeClr val="bg1"/>
                </a:solidFill>
              </a:rPr>
              <a:pPr/>
              <a:t>10</a:t>
            </a:fld>
            <a:endParaRPr lang="en-IN" sz="2000" dirty="0">
              <a:solidFill>
                <a:schemeClr val="bg1"/>
              </a:solidFill>
            </a:endParaRPr>
          </a:p>
        </p:txBody>
      </p:sp>
    </p:spTree>
    <p:extLst>
      <p:ext uri="{BB962C8B-B14F-4D97-AF65-F5344CB8AC3E}">
        <p14:creationId xmlns:p14="http://schemas.microsoft.com/office/powerpoint/2010/main" val="1869976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0C23E7-93A1-2C88-E02F-6984E08E5959}"/>
              </a:ext>
            </a:extLst>
          </p:cNvPr>
          <p:cNvSpPr txBox="1"/>
          <p:nvPr/>
        </p:nvSpPr>
        <p:spPr>
          <a:xfrm>
            <a:off x="4612252" y="506027"/>
            <a:ext cx="986809" cy="461665"/>
          </a:xfrm>
          <a:prstGeom prst="rect">
            <a:avLst/>
          </a:prstGeom>
          <a:noFill/>
        </p:spPr>
        <p:txBody>
          <a:bodyPr wrap="none" rtlCol="0">
            <a:spAutoFit/>
          </a:bodyPr>
          <a:lstStyle/>
          <a:p>
            <a:r>
              <a:rPr lang="en-US" sz="2400" dirty="0">
                <a:solidFill>
                  <a:schemeClr val="accent1">
                    <a:lumMod val="75000"/>
                  </a:schemeClr>
                </a:solidFill>
                <a:latin typeface="Arial" panose="020B0604020202020204" pitchFamily="34" charset="0"/>
                <a:cs typeface="Arial" panose="020B0604020202020204" pitchFamily="34" charset="0"/>
              </a:rPr>
              <a:t>Q &amp; A</a:t>
            </a:r>
          </a:p>
        </p:txBody>
      </p:sp>
      <p:sp>
        <p:nvSpPr>
          <p:cNvPr id="2" name="TextBox 1">
            <a:extLst>
              <a:ext uri="{FF2B5EF4-FFF2-40B4-BE49-F238E27FC236}">
                <a16:creationId xmlns:a16="http://schemas.microsoft.com/office/drawing/2014/main" id="{1A918715-94F4-C53C-4141-17737EDD91B8}"/>
              </a:ext>
            </a:extLst>
          </p:cNvPr>
          <p:cNvSpPr txBox="1"/>
          <p:nvPr/>
        </p:nvSpPr>
        <p:spPr>
          <a:xfrm>
            <a:off x="832235" y="1360452"/>
            <a:ext cx="8546841" cy="4465581"/>
          </a:xfrm>
          <a:prstGeom prst="rect">
            <a:avLst/>
          </a:prstGeom>
          <a:noFill/>
        </p:spPr>
        <p:txBody>
          <a:bodyPr wrap="square" rtlCol="0">
            <a:spAutoFit/>
          </a:bodyPr>
          <a:lstStyle/>
          <a:p>
            <a:pPr marR="894715" lvl="0">
              <a:lnSpc>
                <a:spcPct val="150000"/>
              </a:lnSpc>
              <a:spcAft>
                <a:spcPts val="800"/>
              </a:spcAft>
              <a:buSzPct val="75000"/>
              <a:tabLst>
                <a:tab pos="521335" algn="l"/>
              </a:tabLst>
            </a:pPr>
            <a:r>
              <a:rPr lang="en-US" sz="1600" dirty="0">
                <a:effectLst/>
                <a:latin typeface="Calibri" panose="020F0502020204030204" pitchFamily="34" charset="0"/>
                <a:ea typeface="Times New Roman" panose="02020603050405020304" pitchFamily="18" charset="0"/>
                <a:cs typeface="Calibri" panose="020F0502020204030204" pitchFamily="34" charset="0"/>
              </a:rPr>
              <a:t>1. What’s the source of the Dataset?</a:t>
            </a:r>
          </a:p>
          <a:p>
            <a:pPr marR="894715" lvl="0">
              <a:lnSpc>
                <a:spcPct val="150000"/>
              </a:lnSpc>
              <a:spcAft>
                <a:spcPts val="800"/>
              </a:spcAft>
              <a:buSzPct val="75000"/>
              <a:tabLst>
                <a:tab pos="521335" algn="l"/>
              </a:tabLst>
            </a:pPr>
            <a:r>
              <a:rPr lang="en-US" sz="1600" dirty="0">
                <a:latin typeface="Calibri" panose="020F0502020204030204" pitchFamily="34" charset="0"/>
                <a:ea typeface="Times New Roman" panose="02020603050405020304" pitchFamily="18" charset="0"/>
                <a:cs typeface="Calibri" panose="020F0502020204030204" pitchFamily="34" charset="0"/>
              </a:rPr>
              <a:t>Ans.- The dataset is publicly available for research purposes. Dataset link.</a:t>
            </a: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p>
            <a:pPr marR="894715" lvl="0">
              <a:lnSpc>
                <a:spcPct val="150000"/>
              </a:lnSpc>
              <a:spcAft>
                <a:spcPts val="800"/>
              </a:spcAft>
              <a:buSzPct val="75000"/>
              <a:tabLst>
                <a:tab pos="521335" algn="l"/>
              </a:tabLst>
            </a:pPr>
            <a:r>
              <a:rPr lang="en-US" sz="1600" dirty="0">
                <a:latin typeface="Calibri" panose="020F0502020204030204" pitchFamily="34" charset="0"/>
                <a:ea typeface="Times New Roman" panose="02020603050405020304" pitchFamily="18" charset="0"/>
                <a:cs typeface="Calibri" panose="020F0502020204030204" pitchFamily="34" charset="0"/>
              </a:rPr>
              <a:t>2. What types of Data are present?</a:t>
            </a:r>
          </a:p>
          <a:p>
            <a:pPr marR="894715" lvl="0">
              <a:lnSpc>
                <a:spcPct val="150000"/>
              </a:lnSpc>
              <a:spcAft>
                <a:spcPts val="800"/>
              </a:spcAft>
              <a:buSzPct val="75000"/>
              <a:tabLst>
                <a:tab pos="521335" algn="l"/>
              </a:tabLst>
            </a:pPr>
            <a:r>
              <a:rPr lang="en-US" sz="1600" dirty="0">
                <a:latin typeface="Calibri" panose="020F0502020204030204" pitchFamily="34" charset="0"/>
                <a:ea typeface="Times New Roman" panose="02020603050405020304" pitchFamily="18" charset="0"/>
                <a:cs typeface="Calibri" panose="020F0502020204030204" pitchFamily="34" charset="0"/>
              </a:rPr>
              <a:t>Ans.- The dataset consists of numerical and categorical data.</a:t>
            </a:r>
          </a:p>
          <a:p>
            <a:pPr marR="894715" lvl="0">
              <a:lnSpc>
                <a:spcPct val="150000"/>
              </a:lnSpc>
              <a:spcAft>
                <a:spcPts val="800"/>
              </a:spcAft>
              <a:buSzPct val="75000"/>
              <a:tabLst>
                <a:tab pos="521335" algn="l"/>
              </a:tabLst>
            </a:pPr>
            <a:r>
              <a:rPr lang="en-US" sz="1600" dirty="0">
                <a:latin typeface="Calibri" panose="020F0502020204030204" pitchFamily="34" charset="0"/>
                <a:ea typeface="Times New Roman" panose="02020603050405020304" pitchFamily="18" charset="0"/>
                <a:cs typeface="Calibri" panose="020F0502020204030204" pitchFamily="34" charset="0"/>
              </a:rPr>
              <a:t>3. How do we perform data pre-processing?</a:t>
            </a:r>
          </a:p>
          <a:p>
            <a:pPr marR="894715" lvl="0">
              <a:lnSpc>
                <a:spcPct val="150000"/>
              </a:lnSpc>
              <a:spcAft>
                <a:spcPts val="800"/>
              </a:spcAft>
              <a:buSzPct val="75000"/>
              <a:tabLst>
                <a:tab pos="521335" algn="l"/>
              </a:tabLst>
            </a:pPr>
            <a:r>
              <a:rPr lang="en-US" sz="1600" dirty="0">
                <a:latin typeface="Calibri" panose="020F0502020204030204" pitchFamily="34" charset="0"/>
                <a:ea typeface="Times New Roman" panose="02020603050405020304" pitchFamily="18" charset="0"/>
                <a:cs typeface="Calibri" panose="020F0502020204030204" pitchFamily="34" charset="0"/>
              </a:rPr>
              <a:t>Ans.- In this project data pre-processing is done using DAX in Power BI after loading the 	dataset.</a:t>
            </a:r>
          </a:p>
          <a:p>
            <a:pPr marR="894715" lvl="0">
              <a:lnSpc>
                <a:spcPct val="150000"/>
              </a:lnSpc>
              <a:spcAft>
                <a:spcPts val="800"/>
              </a:spcAft>
              <a:buSzPct val="75000"/>
              <a:tabLst>
                <a:tab pos="521335" algn="l"/>
              </a:tabLst>
            </a:pPr>
            <a:r>
              <a:rPr lang="en-US" sz="1600" dirty="0">
                <a:latin typeface="Calibri" panose="020F0502020204030204" pitchFamily="34" charset="0"/>
                <a:ea typeface="Times New Roman" panose="02020603050405020304" pitchFamily="18" charset="0"/>
                <a:cs typeface="Calibri" panose="020F0502020204030204" pitchFamily="34" charset="0"/>
              </a:rPr>
              <a:t>4. What are the different ways of getting insights from data?</a:t>
            </a:r>
          </a:p>
          <a:p>
            <a:pPr marR="894715" lvl="0">
              <a:lnSpc>
                <a:spcPct val="150000"/>
              </a:lnSpc>
              <a:spcAft>
                <a:spcPts val="800"/>
              </a:spcAft>
              <a:buSzPct val="75000"/>
              <a:tabLst>
                <a:tab pos="521335" algn="l"/>
              </a:tabLst>
            </a:pPr>
            <a:r>
              <a:rPr lang="en-US" sz="1600" dirty="0">
                <a:latin typeface="Calibri" panose="020F0502020204030204" pitchFamily="34" charset="0"/>
                <a:ea typeface="Times New Roman" panose="02020603050405020304" pitchFamily="18" charset="0"/>
                <a:cs typeface="Calibri" panose="020F0502020204030204" pitchFamily="34" charset="0"/>
              </a:rPr>
              <a:t>Ans.- We can get insights in multiple ways like performing Exploratory Data Analysis, 	making visualizations, and creating dashboards.</a:t>
            </a:r>
          </a:p>
        </p:txBody>
      </p:sp>
      <p:sp>
        <p:nvSpPr>
          <p:cNvPr id="5" name="Slide Number Placeholder 5">
            <a:extLst>
              <a:ext uri="{FF2B5EF4-FFF2-40B4-BE49-F238E27FC236}">
                <a16:creationId xmlns:a16="http://schemas.microsoft.com/office/drawing/2014/main" id="{B2C67D36-599C-320F-992B-20321B25A931}"/>
              </a:ext>
            </a:extLst>
          </p:cNvPr>
          <p:cNvSpPr txBox="1">
            <a:spLocks/>
          </p:cNvSpPr>
          <p:nvPr/>
        </p:nvSpPr>
        <p:spPr>
          <a:xfrm>
            <a:off x="11280597" y="6272181"/>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38028DA-6636-428B-AACC-7756E2CFC531}" type="slidenum">
              <a:rPr lang="en-IN" sz="2000" smtClean="0">
                <a:solidFill>
                  <a:schemeClr val="bg1"/>
                </a:solidFill>
              </a:rPr>
              <a:pPr/>
              <a:t>11</a:t>
            </a:fld>
            <a:endParaRPr lang="en-IN" sz="2000" dirty="0">
              <a:solidFill>
                <a:schemeClr val="bg1"/>
              </a:solidFill>
            </a:endParaRPr>
          </a:p>
        </p:txBody>
      </p:sp>
    </p:spTree>
    <p:extLst>
      <p:ext uri="{BB962C8B-B14F-4D97-AF65-F5344CB8AC3E}">
        <p14:creationId xmlns:p14="http://schemas.microsoft.com/office/powerpoint/2010/main" val="50728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728F37-D607-E7EF-4FA4-84035D84132A}"/>
              </a:ext>
            </a:extLst>
          </p:cNvPr>
          <p:cNvSpPr txBox="1"/>
          <p:nvPr/>
        </p:nvSpPr>
        <p:spPr>
          <a:xfrm>
            <a:off x="3124940" y="2921168"/>
            <a:ext cx="4195892" cy="1015663"/>
          </a:xfrm>
          <a:prstGeom prst="rect">
            <a:avLst/>
          </a:prstGeom>
          <a:noFill/>
        </p:spPr>
        <p:txBody>
          <a:bodyPr wrap="none" rtlCol="0">
            <a:spAutoFit/>
          </a:bodyPr>
          <a:lstStyle/>
          <a:p>
            <a:r>
              <a:rPr lang="en-US" sz="6000" dirty="0">
                <a:solidFill>
                  <a:schemeClr val="accent1">
                    <a:lumMod val="75000"/>
                  </a:schemeClr>
                </a:solidFill>
              </a:rPr>
              <a:t>THANK YOU</a:t>
            </a:r>
            <a:endParaRPr lang="en-IN" sz="6000" dirty="0">
              <a:solidFill>
                <a:schemeClr val="accent1">
                  <a:lumMod val="75000"/>
                </a:schemeClr>
              </a:solidFill>
            </a:endParaRPr>
          </a:p>
        </p:txBody>
      </p:sp>
    </p:spTree>
    <p:extLst>
      <p:ext uri="{BB962C8B-B14F-4D97-AF65-F5344CB8AC3E}">
        <p14:creationId xmlns:p14="http://schemas.microsoft.com/office/powerpoint/2010/main" val="577912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EC8E2C-0ED0-E2CE-D656-41604083981B}"/>
              </a:ext>
            </a:extLst>
          </p:cNvPr>
          <p:cNvSpPr txBox="1"/>
          <p:nvPr/>
        </p:nvSpPr>
        <p:spPr>
          <a:xfrm>
            <a:off x="2030849" y="404656"/>
            <a:ext cx="5071287" cy="1113425"/>
          </a:xfrm>
          <a:prstGeom prst="rect">
            <a:avLst/>
          </a:prstGeom>
        </p:spPr>
        <p:txBody>
          <a:bodyPr vert="horz" lIns="91440" tIns="45720" rIns="91440" bIns="45720" rtlCol="0" anchor="ctr">
            <a:normAutofit fontScale="85000" lnSpcReduction="10000"/>
          </a:bodyPr>
          <a:lstStyle/>
          <a:p>
            <a:pPr algn="r">
              <a:spcBef>
                <a:spcPct val="0"/>
              </a:spcBef>
              <a:spcAft>
                <a:spcPts val="600"/>
              </a:spcAft>
            </a:pPr>
            <a:r>
              <a:rPr lang="en-US" sz="5400" dirty="0">
                <a:solidFill>
                  <a:schemeClr val="accent1"/>
                </a:solidFill>
                <a:latin typeface="+mj-lt"/>
                <a:ea typeface="+mj-ea"/>
                <a:cs typeface="+mj-cs"/>
              </a:rPr>
              <a:t>Table of Contents</a:t>
            </a:r>
          </a:p>
        </p:txBody>
      </p:sp>
      <p:graphicFrame>
        <p:nvGraphicFramePr>
          <p:cNvPr id="20" name="Table 21">
            <a:extLst>
              <a:ext uri="{FF2B5EF4-FFF2-40B4-BE49-F238E27FC236}">
                <a16:creationId xmlns:a16="http://schemas.microsoft.com/office/drawing/2014/main" id="{18569500-90CC-6A62-CAF7-DB5E05970E88}"/>
              </a:ext>
            </a:extLst>
          </p:cNvPr>
          <p:cNvGraphicFramePr>
            <a:graphicFrameLocks noGrp="1"/>
          </p:cNvGraphicFramePr>
          <p:nvPr>
            <p:extLst>
              <p:ext uri="{D42A27DB-BD31-4B8C-83A1-F6EECF244321}">
                <p14:modId xmlns:p14="http://schemas.microsoft.com/office/powerpoint/2010/main" val="894712717"/>
              </p:ext>
            </p:extLst>
          </p:nvPr>
        </p:nvGraphicFramePr>
        <p:xfrm>
          <a:off x="1197499" y="1760220"/>
          <a:ext cx="8127999" cy="37084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35145898"/>
                    </a:ext>
                  </a:extLst>
                </a:gridCol>
                <a:gridCol w="2709333">
                  <a:extLst>
                    <a:ext uri="{9D8B030D-6E8A-4147-A177-3AD203B41FA5}">
                      <a16:colId xmlns:a16="http://schemas.microsoft.com/office/drawing/2014/main" val="427349380"/>
                    </a:ext>
                  </a:extLst>
                </a:gridCol>
                <a:gridCol w="2709333">
                  <a:extLst>
                    <a:ext uri="{9D8B030D-6E8A-4147-A177-3AD203B41FA5}">
                      <a16:colId xmlns:a16="http://schemas.microsoft.com/office/drawing/2014/main" val="931663616"/>
                    </a:ext>
                  </a:extLst>
                </a:gridCol>
              </a:tblGrid>
              <a:tr h="370840">
                <a:tc>
                  <a:txBody>
                    <a:bodyPr/>
                    <a:lstStyle/>
                    <a:p>
                      <a:pPr algn="ctr"/>
                      <a:r>
                        <a:rPr lang="en-US" b="0" dirty="0"/>
                        <a:t>Index No.</a:t>
                      </a:r>
                      <a:endParaRPr lang="en-IN" b="0" dirty="0"/>
                    </a:p>
                  </a:txBody>
                  <a:tcPr/>
                </a:tc>
                <a:tc>
                  <a:txBody>
                    <a:bodyPr/>
                    <a:lstStyle/>
                    <a:p>
                      <a:pPr algn="ctr"/>
                      <a:r>
                        <a:rPr lang="en-US" b="0" dirty="0"/>
                        <a:t>Title</a:t>
                      </a:r>
                      <a:endParaRPr lang="en-IN" b="0" dirty="0"/>
                    </a:p>
                  </a:txBody>
                  <a:tcPr/>
                </a:tc>
                <a:tc>
                  <a:txBody>
                    <a:bodyPr/>
                    <a:lstStyle/>
                    <a:p>
                      <a:pPr algn="ctr"/>
                      <a:r>
                        <a:rPr lang="en-US" b="0" dirty="0"/>
                        <a:t>Page No</a:t>
                      </a:r>
                      <a:endParaRPr lang="en-IN" b="0" dirty="0"/>
                    </a:p>
                  </a:txBody>
                  <a:tcPr/>
                </a:tc>
                <a:extLst>
                  <a:ext uri="{0D108BD9-81ED-4DB2-BD59-A6C34878D82A}">
                    <a16:rowId xmlns:a16="http://schemas.microsoft.com/office/drawing/2014/main" val="2825002885"/>
                  </a:ext>
                </a:extLst>
              </a:tr>
              <a:tr h="370840">
                <a:tc>
                  <a:txBody>
                    <a:bodyPr/>
                    <a:lstStyle/>
                    <a:p>
                      <a:pPr algn="ctr"/>
                      <a:r>
                        <a:rPr lang="en-US" sz="1400" dirty="0">
                          <a:solidFill>
                            <a:schemeClr val="accent1">
                              <a:lumMod val="75000"/>
                            </a:schemeClr>
                          </a:solidFill>
                          <a:latin typeface="Arial" panose="020B0604020202020204" pitchFamily="34" charset="0"/>
                          <a:cs typeface="Arial" panose="020B0604020202020204" pitchFamily="34" charset="0"/>
                        </a:rPr>
                        <a:t>1</a:t>
                      </a:r>
                    </a:p>
                  </a:txBody>
                  <a:tcPr/>
                </a:tc>
                <a:tc>
                  <a:txBody>
                    <a:bodyPr/>
                    <a:lstStyle/>
                    <a:p>
                      <a:pPr algn="ctr"/>
                      <a:r>
                        <a:rPr lang="en-US" sz="1400" dirty="0">
                          <a:solidFill>
                            <a:schemeClr val="accent2">
                              <a:lumMod val="50000"/>
                            </a:schemeClr>
                          </a:solidFill>
                          <a:latin typeface="Arial" panose="020B0604020202020204" pitchFamily="34" charset="0"/>
                          <a:cs typeface="Arial" panose="020B0604020202020204" pitchFamily="34" charset="0"/>
                        </a:rPr>
                        <a:t>Introduction</a:t>
                      </a:r>
                      <a:endParaRPr lang="en-IN" sz="1400" dirty="0">
                        <a:solidFill>
                          <a:schemeClr val="accent2">
                            <a:lumMod val="50000"/>
                          </a:schemeClr>
                        </a:solidFill>
                        <a:latin typeface="Arial" panose="020B0604020202020204" pitchFamily="34" charset="0"/>
                        <a:cs typeface="Arial" panose="020B0604020202020204" pitchFamily="34" charset="0"/>
                      </a:endParaRPr>
                    </a:p>
                  </a:txBody>
                  <a:tcPr/>
                </a:tc>
                <a:tc>
                  <a:txBody>
                    <a:bodyPr/>
                    <a:lstStyle/>
                    <a:p>
                      <a:pPr algn="ctr"/>
                      <a:r>
                        <a:rPr lang="en-US" sz="1400" dirty="0">
                          <a:solidFill>
                            <a:schemeClr val="accent6">
                              <a:lumMod val="75000"/>
                            </a:schemeClr>
                          </a:solidFill>
                          <a:latin typeface="Arial" panose="020B0604020202020204" pitchFamily="34" charset="0"/>
                          <a:cs typeface="Arial" panose="020B0604020202020204" pitchFamily="34" charset="0"/>
                        </a:rPr>
                        <a:t>3</a:t>
                      </a:r>
                      <a:endParaRPr lang="en-IN" sz="1400" dirty="0">
                        <a:solidFill>
                          <a:schemeClr val="accent6">
                            <a:lumMod val="75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38489698"/>
                  </a:ext>
                </a:extLst>
              </a:tr>
              <a:tr h="370840">
                <a:tc>
                  <a:txBody>
                    <a:bodyPr/>
                    <a:lstStyle/>
                    <a:p>
                      <a:pPr algn="ctr"/>
                      <a:r>
                        <a:rPr lang="en-US" sz="1400" dirty="0">
                          <a:solidFill>
                            <a:schemeClr val="accent1">
                              <a:lumMod val="75000"/>
                            </a:schemeClr>
                          </a:solidFill>
                          <a:latin typeface="Arial" panose="020B0604020202020204" pitchFamily="34" charset="0"/>
                          <a:cs typeface="Arial" panose="020B0604020202020204" pitchFamily="34" charset="0"/>
                        </a:rPr>
                        <a:t>2</a:t>
                      </a:r>
                      <a:endParaRPr lang="en-IN" sz="1400" dirty="0">
                        <a:solidFill>
                          <a:schemeClr val="accent1">
                            <a:lumMod val="75000"/>
                          </a:schemeClr>
                        </a:solidFill>
                        <a:latin typeface="Arial" panose="020B0604020202020204" pitchFamily="34" charset="0"/>
                        <a:cs typeface="Arial" panose="020B0604020202020204" pitchFamily="34" charset="0"/>
                      </a:endParaRPr>
                    </a:p>
                  </a:txBody>
                  <a:tcPr/>
                </a:tc>
                <a:tc>
                  <a:txBody>
                    <a:bodyPr/>
                    <a:lstStyle/>
                    <a:p>
                      <a:pPr algn="ctr"/>
                      <a:r>
                        <a:rPr lang="en-US" sz="1400" dirty="0">
                          <a:solidFill>
                            <a:schemeClr val="accent2">
                              <a:lumMod val="50000"/>
                            </a:schemeClr>
                          </a:solidFill>
                          <a:latin typeface="Arial" panose="020B0604020202020204" pitchFamily="34" charset="0"/>
                          <a:cs typeface="Arial" panose="020B0604020202020204" pitchFamily="34" charset="0"/>
                        </a:rPr>
                        <a:t>Objective</a:t>
                      </a:r>
                      <a:endParaRPr lang="en-IN" sz="1400" dirty="0">
                        <a:solidFill>
                          <a:schemeClr val="accent2">
                            <a:lumMod val="50000"/>
                          </a:schemeClr>
                        </a:solidFill>
                        <a:latin typeface="Arial" panose="020B0604020202020204" pitchFamily="34" charset="0"/>
                        <a:cs typeface="Arial" panose="020B0604020202020204" pitchFamily="34" charset="0"/>
                      </a:endParaRPr>
                    </a:p>
                  </a:txBody>
                  <a:tcPr/>
                </a:tc>
                <a:tc>
                  <a:txBody>
                    <a:bodyPr/>
                    <a:lstStyle/>
                    <a:p>
                      <a:pPr algn="ctr"/>
                      <a:r>
                        <a:rPr lang="en-US" sz="1400" dirty="0">
                          <a:solidFill>
                            <a:schemeClr val="accent6">
                              <a:lumMod val="75000"/>
                            </a:schemeClr>
                          </a:solidFill>
                          <a:latin typeface="Arial" panose="020B0604020202020204" pitchFamily="34" charset="0"/>
                          <a:cs typeface="Arial" panose="020B0604020202020204" pitchFamily="34" charset="0"/>
                        </a:rPr>
                        <a:t>4</a:t>
                      </a:r>
                      <a:endParaRPr lang="en-IN" sz="1400" dirty="0">
                        <a:solidFill>
                          <a:schemeClr val="accent6">
                            <a:lumMod val="75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08605771"/>
                  </a:ext>
                </a:extLst>
              </a:tr>
              <a:tr h="370840">
                <a:tc>
                  <a:txBody>
                    <a:bodyPr/>
                    <a:lstStyle/>
                    <a:p>
                      <a:pPr algn="ctr"/>
                      <a:r>
                        <a:rPr lang="en-US" sz="1400" dirty="0">
                          <a:solidFill>
                            <a:schemeClr val="accent1">
                              <a:lumMod val="75000"/>
                            </a:schemeClr>
                          </a:solidFill>
                          <a:latin typeface="Arial" panose="020B0604020202020204" pitchFamily="34" charset="0"/>
                          <a:cs typeface="Arial" panose="020B0604020202020204" pitchFamily="34" charset="0"/>
                        </a:rPr>
                        <a:t>3</a:t>
                      </a:r>
                      <a:endParaRPr lang="en-IN" sz="1400" dirty="0">
                        <a:solidFill>
                          <a:schemeClr val="accent1">
                            <a:lumMod val="75000"/>
                          </a:schemeClr>
                        </a:solidFill>
                        <a:latin typeface="Arial" panose="020B0604020202020204" pitchFamily="34" charset="0"/>
                        <a:cs typeface="Arial" panose="020B0604020202020204" pitchFamily="34" charset="0"/>
                      </a:endParaRPr>
                    </a:p>
                  </a:txBody>
                  <a:tcPr/>
                </a:tc>
                <a:tc>
                  <a:txBody>
                    <a:bodyPr/>
                    <a:lstStyle/>
                    <a:p>
                      <a:pPr algn="ctr"/>
                      <a:r>
                        <a:rPr lang="en-US" sz="1400" dirty="0">
                          <a:solidFill>
                            <a:schemeClr val="accent2">
                              <a:lumMod val="50000"/>
                            </a:schemeClr>
                          </a:solidFill>
                          <a:latin typeface="Arial" panose="020B0604020202020204" pitchFamily="34" charset="0"/>
                          <a:cs typeface="Arial" panose="020B0604020202020204" pitchFamily="34" charset="0"/>
                        </a:rPr>
                        <a:t>Data Sharing Agreement</a:t>
                      </a:r>
                      <a:endParaRPr lang="en-IN" sz="1400" dirty="0">
                        <a:solidFill>
                          <a:schemeClr val="accent2">
                            <a:lumMod val="50000"/>
                          </a:schemeClr>
                        </a:solidFill>
                        <a:latin typeface="Arial" panose="020B0604020202020204" pitchFamily="34" charset="0"/>
                        <a:cs typeface="Arial" panose="020B0604020202020204" pitchFamily="34" charset="0"/>
                      </a:endParaRPr>
                    </a:p>
                  </a:txBody>
                  <a:tcPr/>
                </a:tc>
                <a:tc>
                  <a:txBody>
                    <a:bodyPr/>
                    <a:lstStyle/>
                    <a:p>
                      <a:pPr algn="ctr"/>
                      <a:r>
                        <a:rPr lang="en-US" sz="1400" dirty="0">
                          <a:solidFill>
                            <a:schemeClr val="accent6">
                              <a:lumMod val="75000"/>
                            </a:schemeClr>
                          </a:solidFill>
                          <a:latin typeface="Arial" panose="020B0604020202020204" pitchFamily="34" charset="0"/>
                          <a:cs typeface="Arial" panose="020B0604020202020204" pitchFamily="34" charset="0"/>
                        </a:rPr>
                        <a:t>5</a:t>
                      </a:r>
                      <a:endParaRPr lang="en-IN" sz="1400" dirty="0">
                        <a:solidFill>
                          <a:schemeClr val="accent6">
                            <a:lumMod val="75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01184340"/>
                  </a:ext>
                </a:extLst>
              </a:tr>
              <a:tr h="370840">
                <a:tc>
                  <a:txBody>
                    <a:bodyPr/>
                    <a:lstStyle/>
                    <a:p>
                      <a:pPr algn="ctr"/>
                      <a:r>
                        <a:rPr lang="en-US" sz="1400" dirty="0">
                          <a:solidFill>
                            <a:schemeClr val="accent1">
                              <a:lumMod val="75000"/>
                            </a:schemeClr>
                          </a:solidFill>
                          <a:latin typeface="Arial" panose="020B0604020202020204" pitchFamily="34" charset="0"/>
                          <a:cs typeface="Arial" panose="020B0604020202020204" pitchFamily="34" charset="0"/>
                        </a:rPr>
                        <a:t>4</a:t>
                      </a:r>
                      <a:endParaRPr lang="en-IN" sz="1400" dirty="0">
                        <a:solidFill>
                          <a:schemeClr val="accent1">
                            <a:lumMod val="75000"/>
                          </a:schemeClr>
                        </a:solidFill>
                        <a:latin typeface="Arial" panose="020B0604020202020204" pitchFamily="34" charset="0"/>
                        <a:cs typeface="Arial" panose="020B0604020202020204" pitchFamily="34" charset="0"/>
                      </a:endParaRPr>
                    </a:p>
                  </a:txBody>
                  <a:tcPr/>
                </a:tc>
                <a:tc>
                  <a:txBody>
                    <a:bodyPr/>
                    <a:lstStyle/>
                    <a:p>
                      <a:pPr algn="ctr"/>
                      <a:r>
                        <a:rPr lang="en-US" sz="1400" dirty="0">
                          <a:solidFill>
                            <a:schemeClr val="accent2">
                              <a:lumMod val="50000"/>
                            </a:schemeClr>
                          </a:solidFill>
                          <a:latin typeface="Arial" panose="020B0604020202020204" pitchFamily="34" charset="0"/>
                          <a:cs typeface="Arial" panose="020B0604020202020204" pitchFamily="34" charset="0"/>
                        </a:rPr>
                        <a:t>Data Overview</a:t>
                      </a:r>
                      <a:endParaRPr lang="en-IN" sz="1400" dirty="0">
                        <a:solidFill>
                          <a:schemeClr val="accent2">
                            <a:lumMod val="50000"/>
                          </a:schemeClr>
                        </a:solidFill>
                        <a:latin typeface="Arial" panose="020B0604020202020204" pitchFamily="34" charset="0"/>
                        <a:cs typeface="Arial" panose="020B0604020202020204" pitchFamily="34" charset="0"/>
                      </a:endParaRPr>
                    </a:p>
                  </a:txBody>
                  <a:tcPr/>
                </a:tc>
                <a:tc>
                  <a:txBody>
                    <a:bodyPr/>
                    <a:lstStyle/>
                    <a:p>
                      <a:pPr algn="ctr"/>
                      <a:r>
                        <a:rPr lang="en-US" sz="1400" dirty="0">
                          <a:solidFill>
                            <a:schemeClr val="accent6">
                              <a:lumMod val="75000"/>
                            </a:schemeClr>
                          </a:solidFill>
                          <a:latin typeface="Arial" panose="020B0604020202020204" pitchFamily="34" charset="0"/>
                          <a:cs typeface="Arial" panose="020B0604020202020204" pitchFamily="34" charset="0"/>
                        </a:rPr>
                        <a:t>6</a:t>
                      </a:r>
                      <a:endParaRPr lang="en-IN" sz="1400" dirty="0">
                        <a:solidFill>
                          <a:schemeClr val="accent6">
                            <a:lumMod val="75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86216412"/>
                  </a:ext>
                </a:extLst>
              </a:tr>
              <a:tr h="370840">
                <a:tc>
                  <a:txBody>
                    <a:bodyPr/>
                    <a:lstStyle/>
                    <a:p>
                      <a:pPr algn="ctr"/>
                      <a:r>
                        <a:rPr lang="en-US" sz="1400" dirty="0">
                          <a:solidFill>
                            <a:schemeClr val="accent1">
                              <a:lumMod val="75000"/>
                            </a:schemeClr>
                          </a:solidFill>
                          <a:latin typeface="Arial" panose="020B0604020202020204" pitchFamily="34" charset="0"/>
                          <a:cs typeface="Arial" panose="020B0604020202020204" pitchFamily="34" charset="0"/>
                        </a:rPr>
                        <a:t>5</a:t>
                      </a:r>
                      <a:endParaRPr lang="en-IN" sz="1400" dirty="0">
                        <a:solidFill>
                          <a:schemeClr val="accent1">
                            <a:lumMod val="75000"/>
                          </a:schemeClr>
                        </a:solidFill>
                        <a:latin typeface="Arial" panose="020B0604020202020204" pitchFamily="34" charset="0"/>
                        <a:cs typeface="Arial" panose="020B0604020202020204" pitchFamily="34" charset="0"/>
                      </a:endParaRPr>
                    </a:p>
                  </a:txBody>
                  <a:tcPr/>
                </a:tc>
                <a:tc>
                  <a:txBody>
                    <a:bodyPr/>
                    <a:lstStyle/>
                    <a:p>
                      <a:pPr algn="ctr"/>
                      <a:r>
                        <a:rPr lang="en-US" sz="1400" dirty="0">
                          <a:solidFill>
                            <a:schemeClr val="accent2">
                              <a:lumMod val="50000"/>
                            </a:schemeClr>
                          </a:solidFill>
                          <a:latin typeface="Arial" panose="020B0604020202020204" pitchFamily="34" charset="0"/>
                          <a:cs typeface="Arial" panose="020B0604020202020204" pitchFamily="34" charset="0"/>
                        </a:rPr>
                        <a:t>Architecture</a:t>
                      </a:r>
                      <a:endParaRPr lang="en-IN" sz="1400" dirty="0">
                        <a:solidFill>
                          <a:schemeClr val="accent2">
                            <a:lumMod val="50000"/>
                          </a:schemeClr>
                        </a:solidFill>
                        <a:latin typeface="Arial" panose="020B0604020202020204" pitchFamily="34" charset="0"/>
                        <a:cs typeface="Arial" panose="020B0604020202020204" pitchFamily="34" charset="0"/>
                      </a:endParaRPr>
                    </a:p>
                  </a:txBody>
                  <a:tcPr/>
                </a:tc>
                <a:tc>
                  <a:txBody>
                    <a:bodyPr/>
                    <a:lstStyle/>
                    <a:p>
                      <a:pPr algn="ctr"/>
                      <a:r>
                        <a:rPr lang="en-US" sz="1400" dirty="0">
                          <a:solidFill>
                            <a:schemeClr val="accent6">
                              <a:lumMod val="75000"/>
                            </a:schemeClr>
                          </a:solidFill>
                          <a:latin typeface="Arial" panose="020B0604020202020204" pitchFamily="34" charset="0"/>
                          <a:cs typeface="Arial" panose="020B0604020202020204" pitchFamily="34" charset="0"/>
                        </a:rPr>
                        <a:t>7</a:t>
                      </a:r>
                      <a:endParaRPr lang="en-IN" sz="1400" dirty="0">
                        <a:solidFill>
                          <a:schemeClr val="accent6">
                            <a:lumMod val="75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30431907"/>
                  </a:ext>
                </a:extLst>
              </a:tr>
              <a:tr h="370840">
                <a:tc>
                  <a:txBody>
                    <a:bodyPr/>
                    <a:lstStyle/>
                    <a:p>
                      <a:pPr algn="ctr"/>
                      <a:r>
                        <a:rPr lang="en-US" sz="1400" dirty="0">
                          <a:solidFill>
                            <a:schemeClr val="accent1">
                              <a:lumMod val="75000"/>
                            </a:schemeClr>
                          </a:solidFill>
                          <a:latin typeface="Arial" panose="020B0604020202020204" pitchFamily="34" charset="0"/>
                          <a:cs typeface="Arial" panose="020B0604020202020204" pitchFamily="34" charset="0"/>
                        </a:rPr>
                        <a:t>6</a:t>
                      </a:r>
                      <a:endParaRPr lang="en-IN" sz="1400" dirty="0">
                        <a:solidFill>
                          <a:schemeClr val="accent1">
                            <a:lumMod val="75000"/>
                          </a:schemeClr>
                        </a:solidFill>
                        <a:latin typeface="Arial" panose="020B0604020202020204" pitchFamily="34" charset="0"/>
                        <a:cs typeface="Arial" panose="020B0604020202020204" pitchFamily="34" charset="0"/>
                      </a:endParaRPr>
                    </a:p>
                  </a:txBody>
                  <a:tcPr/>
                </a:tc>
                <a:tc>
                  <a:txBody>
                    <a:bodyPr/>
                    <a:lstStyle/>
                    <a:p>
                      <a:pPr algn="ctr"/>
                      <a:r>
                        <a:rPr lang="en-US" sz="1400" dirty="0">
                          <a:solidFill>
                            <a:schemeClr val="accent2">
                              <a:lumMod val="50000"/>
                            </a:schemeClr>
                          </a:solidFill>
                          <a:latin typeface="Arial" panose="020B0604020202020204" pitchFamily="34" charset="0"/>
                          <a:cs typeface="Arial" panose="020B0604020202020204" pitchFamily="34" charset="0"/>
                        </a:rPr>
                        <a:t>KPI</a:t>
                      </a:r>
                      <a:endParaRPr lang="en-IN" sz="1400" dirty="0">
                        <a:solidFill>
                          <a:schemeClr val="accent2">
                            <a:lumMod val="50000"/>
                          </a:schemeClr>
                        </a:solidFill>
                        <a:latin typeface="Arial" panose="020B0604020202020204" pitchFamily="34" charset="0"/>
                        <a:cs typeface="Arial" panose="020B0604020202020204" pitchFamily="34" charset="0"/>
                      </a:endParaRPr>
                    </a:p>
                  </a:txBody>
                  <a:tcPr/>
                </a:tc>
                <a:tc>
                  <a:txBody>
                    <a:bodyPr/>
                    <a:lstStyle/>
                    <a:p>
                      <a:pPr algn="ctr"/>
                      <a:r>
                        <a:rPr lang="en-US" sz="1400" dirty="0">
                          <a:solidFill>
                            <a:schemeClr val="accent6">
                              <a:lumMod val="75000"/>
                            </a:schemeClr>
                          </a:solidFill>
                          <a:latin typeface="Arial" panose="020B0604020202020204" pitchFamily="34" charset="0"/>
                          <a:cs typeface="Arial" panose="020B0604020202020204" pitchFamily="34" charset="0"/>
                        </a:rPr>
                        <a:t>8</a:t>
                      </a:r>
                      <a:endParaRPr lang="en-IN" sz="1400" dirty="0">
                        <a:solidFill>
                          <a:schemeClr val="accent6">
                            <a:lumMod val="75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60760777"/>
                  </a:ext>
                </a:extLst>
              </a:tr>
              <a:tr h="370840">
                <a:tc>
                  <a:txBody>
                    <a:bodyPr/>
                    <a:lstStyle/>
                    <a:p>
                      <a:pPr algn="ctr"/>
                      <a:r>
                        <a:rPr lang="en-US" sz="1400" dirty="0">
                          <a:solidFill>
                            <a:schemeClr val="accent1">
                              <a:lumMod val="75000"/>
                            </a:schemeClr>
                          </a:solidFill>
                          <a:latin typeface="Arial" panose="020B0604020202020204" pitchFamily="34" charset="0"/>
                          <a:cs typeface="Arial" panose="020B0604020202020204" pitchFamily="34" charset="0"/>
                        </a:rPr>
                        <a:t>7</a:t>
                      </a:r>
                    </a:p>
                  </a:txBody>
                  <a:tcPr/>
                </a:tc>
                <a:tc>
                  <a:txBody>
                    <a:bodyPr/>
                    <a:lstStyle/>
                    <a:p>
                      <a:pPr algn="ctr"/>
                      <a:r>
                        <a:rPr lang="en-US" sz="1400" dirty="0">
                          <a:solidFill>
                            <a:schemeClr val="accent2">
                              <a:lumMod val="50000"/>
                            </a:schemeClr>
                          </a:solidFill>
                          <a:latin typeface="Arial" panose="020B0604020202020204" pitchFamily="34" charset="0"/>
                          <a:cs typeface="Arial" panose="020B0604020202020204" pitchFamily="34" charset="0"/>
                        </a:rPr>
                        <a:t>Insights</a:t>
                      </a:r>
                      <a:endParaRPr lang="en-IN" sz="1400" dirty="0">
                        <a:solidFill>
                          <a:schemeClr val="accent2">
                            <a:lumMod val="50000"/>
                          </a:schemeClr>
                        </a:solidFill>
                        <a:latin typeface="Arial" panose="020B0604020202020204" pitchFamily="34" charset="0"/>
                        <a:cs typeface="Arial" panose="020B0604020202020204" pitchFamily="34" charset="0"/>
                      </a:endParaRPr>
                    </a:p>
                  </a:txBody>
                  <a:tcPr/>
                </a:tc>
                <a:tc>
                  <a:txBody>
                    <a:bodyPr/>
                    <a:lstStyle/>
                    <a:p>
                      <a:pPr algn="ctr"/>
                      <a:r>
                        <a:rPr lang="en-US" sz="1400" dirty="0">
                          <a:solidFill>
                            <a:schemeClr val="accent6">
                              <a:lumMod val="75000"/>
                            </a:schemeClr>
                          </a:solidFill>
                          <a:latin typeface="Arial" panose="020B0604020202020204" pitchFamily="34" charset="0"/>
                          <a:cs typeface="Arial" panose="020B0604020202020204" pitchFamily="34" charset="0"/>
                        </a:rPr>
                        <a:t>9</a:t>
                      </a:r>
                      <a:endParaRPr lang="en-IN" sz="1400" dirty="0">
                        <a:solidFill>
                          <a:schemeClr val="accent6">
                            <a:lumMod val="75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84937625"/>
                  </a:ext>
                </a:extLst>
              </a:tr>
              <a:tr h="370840">
                <a:tc>
                  <a:txBody>
                    <a:bodyPr/>
                    <a:lstStyle/>
                    <a:p>
                      <a:pPr algn="ctr"/>
                      <a:r>
                        <a:rPr lang="en-US" sz="1400" dirty="0">
                          <a:solidFill>
                            <a:schemeClr val="accent1">
                              <a:lumMod val="75000"/>
                            </a:schemeClr>
                          </a:solidFill>
                          <a:latin typeface="Arial" panose="020B0604020202020204" pitchFamily="34" charset="0"/>
                          <a:cs typeface="Arial" panose="020B0604020202020204" pitchFamily="34" charset="0"/>
                        </a:rPr>
                        <a:t>8</a:t>
                      </a:r>
                      <a:endParaRPr lang="en-IN" sz="1400" dirty="0">
                        <a:solidFill>
                          <a:schemeClr val="accent1">
                            <a:lumMod val="75000"/>
                          </a:schemeClr>
                        </a:solidFill>
                        <a:latin typeface="Arial" panose="020B0604020202020204" pitchFamily="34" charset="0"/>
                        <a:cs typeface="Arial" panose="020B0604020202020204" pitchFamily="34" charset="0"/>
                      </a:endParaRPr>
                    </a:p>
                  </a:txBody>
                  <a:tcPr/>
                </a:tc>
                <a:tc>
                  <a:txBody>
                    <a:bodyPr/>
                    <a:lstStyle/>
                    <a:p>
                      <a:pPr algn="ctr"/>
                      <a:r>
                        <a:rPr lang="en-US" sz="1400" dirty="0">
                          <a:solidFill>
                            <a:schemeClr val="accent2">
                              <a:lumMod val="50000"/>
                            </a:schemeClr>
                          </a:solidFill>
                          <a:latin typeface="Arial" panose="020B0604020202020204" pitchFamily="34" charset="0"/>
                          <a:cs typeface="Arial" panose="020B0604020202020204" pitchFamily="34" charset="0"/>
                        </a:rPr>
                        <a:t>Dashboard</a:t>
                      </a:r>
                      <a:endParaRPr lang="en-IN" sz="1400" dirty="0">
                        <a:solidFill>
                          <a:schemeClr val="accent2">
                            <a:lumMod val="50000"/>
                          </a:schemeClr>
                        </a:solidFill>
                        <a:latin typeface="Arial" panose="020B0604020202020204" pitchFamily="34" charset="0"/>
                        <a:cs typeface="Arial" panose="020B0604020202020204" pitchFamily="34" charset="0"/>
                      </a:endParaRPr>
                    </a:p>
                  </a:txBody>
                  <a:tcPr/>
                </a:tc>
                <a:tc>
                  <a:txBody>
                    <a:bodyPr/>
                    <a:lstStyle/>
                    <a:p>
                      <a:pPr algn="ctr"/>
                      <a:r>
                        <a:rPr lang="en-US" sz="1400" dirty="0">
                          <a:solidFill>
                            <a:schemeClr val="accent6">
                              <a:lumMod val="75000"/>
                            </a:schemeClr>
                          </a:solidFill>
                          <a:latin typeface="Arial" panose="020B0604020202020204" pitchFamily="34" charset="0"/>
                          <a:cs typeface="Arial" panose="020B0604020202020204" pitchFamily="34" charset="0"/>
                        </a:rPr>
                        <a:t>10</a:t>
                      </a:r>
                      <a:endParaRPr lang="en-IN" sz="1400" dirty="0">
                        <a:solidFill>
                          <a:schemeClr val="accent6">
                            <a:lumMod val="75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85096394"/>
                  </a:ext>
                </a:extLst>
              </a:tr>
              <a:tr h="370840">
                <a:tc>
                  <a:txBody>
                    <a:bodyPr/>
                    <a:lstStyle/>
                    <a:p>
                      <a:pPr algn="ctr"/>
                      <a:r>
                        <a:rPr lang="en-US" sz="1400" dirty="0">
                          <a:solidFill>
                            <a:schemeClr val="accent1">
                              <a:lumMod val="75000"/>
                            </a:schemeClr>
                          </a:solidFill>
                          <a:latin typeface="Arial" panose="020B0604020202020204" pitchFamily="34" charset="0"/>
                          <a:cs typeface="Arial" panose="020B0604020202020204" pitchFamily="34" charset="0"/>
                        </a:rPr>
                        <a:t>9</a:t>
                      </a:r>
                      <a:endParaRPr lang="en-IN" sz="1400" dirty="0">
                        <a:solidFill>
                          <a:schemeClr val="accent1">
                            <a:lumMod val="75000"/>
                          </a:schemeClr>
                        </a:solidFill>
                        <a:latin typeface="Arial" panose="020B0604020202020204" pitchFamily="34" charset="0"/>
                        <a:cs typeface="Arial" panose="020B0604020202020204" pitchFamily="34" charset="0"/>
                      </a:endParaRPr>
                    </a:p>
                  </a:txBody>
                  <a:tcPr/>
                </a:tc>
                <a:tc>
                  <a:txBody>
                    <a:bodyPr/>
                    <a:lstStyle/>
                    <a:p>
                      <a:pPr algn="ctr"/>
                      <a:r>
                        <a:rPr lang="en-US" sz="1400" dirty="0">
                          <a:solidFill>
                            <a:schemeClr val="accent2">
                              <a:lumMod val="50000"/>
                            </a:schemeClr>
                          </a:solidFill>
                          <a:latin typeface="Arial" panose="020B0604020202020204" pitchFamily="34" charset="0"/>
                          <a:cs typeface="Arial" panose="020B0604020202020204" pitchFamily="34" charset="0"/>
                        </a:rPr>
                        <a:t>Q &amp; A</a:t>
                      </a:r>
                      <a:endParaRPr lang="en-IN" sz="1400" dirty="0">
                        <a:solidFill>
                          <a:schemeClr val="accent2">
                            <a:lumMod val="50000"/>
                          </a:schemeClr>
                        </a:solidFill>
                        <a:latin typeface="Arial" panose="020B0604020202020204" pitchFamily="34" charset="0"/>
                        <a:cs typeface="Arial" panose="020B0604020202020204" pitchFamily="34" charset="0"/>
                      </a:endParaRPr>
                    </a:p>
                  </a:txBody>
                  <a:tcPr/>
                </a:tc>
                <a:tc>
                  <a:txBody>
                    <a:bodyPr/>
                    <a:lstStyle/>
                    <a:p>
                      <a:pPr algn="ctr"/>
                      <a:r>
                        <a:rPr lang="en-US" sz="1400" dirty="0">
                          <a:solidFill>
                            <a:schemeClr val="accent6">
                              <a:lumMod val="75000"/>
                            </a:schemeClr>
                          </a:solidFill>
                          <a:latin typeface="Arial" panose="020B0604020202020204" pitchFamily="34" charset="0"/>
                          <a:cs typeface="Arial" panose="020B0604020202020204" pitchFamily="34" charset="0"/>
                        </a:rPr>
                        <a:t>11</a:t>
                      </a:r>
                      <a:endParaRPr lang="en-IN" sz="1400" dirty="0">
                        <a:solidFill>
                          <a:schemeClr val="accent6">
                            <a:lumMod val="75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9542834"/>
                  </a:ext>
                </a:extLst>
              </a:tr>
            </a:tbl>
          </a:graphicData>
        </a:graphic>
      </p:graphicFrame>
    </p:spTree>
    <p:extLst>
      <p:ext uri="{BB962C8B-B14F-4D97-AF65-F5344CB8AC3E}">
        <p14:creationId xmlns:p14="http://schemas.microsoft.com/office/powerpoint/2010/main" val="1492396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0C23E7-93A1-2C88-E02F-6984E08E5959}"/>
              </a:ext>
            </a:extLst>
          </p:cNvPr>
          <p:cNvSpPr txBox="1"/>
          <p:nvPr/>
        </p:nvSpPr>
        <p:spPr>
          <a:xfrm>
            <a:off x="3876905" y="532661"/>
            <a:ext cx="2544286" cy="461665"/>
          </a:xfrm>
          <a:prstGeom prst="rect">
            <a:avLst/>
          </a:prstGeom>
          <a:noFill/>
        </p:spPr>
        <p:txBody>
          <a:bodyPr wrap="none" rtlCol="0">
            <a:spAutoFit/>
          </a:bodyPr>
          <a:lstStyle/>
          <a:p>
            <a:pPr algn="ctr"/>
            <a:r>
              <a:rPr lang="en-US" sz="2400" dirty="0">
                <a:solidFill>
                  <a:schemeClr val="accent1">
                    <a:lumMod val="75000"/>
                  </a:schemeClr>
                </a:solidFill>
                <a:latin typeface="Arial" panose="020B0604020202020204" pitchFamily="34" charset="0"/>
                <a:cs typeface="Arial" panose="020B0604020202020204" pitchFamily="34" charset="0"/>
              </a:rPr>
              <a:t>INTRODUCTION</a:t>
            </a:r>
            <a:endParaRPr lang="en-IN" sz="2400" dirty="0">
              <a:solidFill>
                <a:schemeClr val="accent1">
                  <a:lumMod val="75000"/>
                </a:schemeClr>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2BDD7D9-EF27-AB2D-55DE-FC03DD31511E}"/>
              </a:ext>
            </a:extLst>
          </p:cNvPr>
          <p:cNvSpPr txBox="1"/>
          <p:nvPr/>
        </p:nvSpPr>
        <p:spPr>
          <a:xfrm>
            <a:off x="435005" y="1727893"/>
            <a:ext cx="9428086" cy="3402213"/>
          </a:xfrm>
          <a:prstGeom prst="rect">
            <a:avLst/>
          </a:prstGeom>
          <a:noFill/>
        </p:spPr>
        <p:txBody>
          <a:bodyPr wrap="square" rtlCol="0">
            <a:spAutoFit/>
          </a:bodyPr>
          <a:lstStyle/>
          <a:p>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online food ordering market includes food prepared by restaurants, prepared by independent people, and groceries ordered online and then picked up or delivered. The first online food ordering service, Worldwide Waiter (now known as Waiter.com), was founded in 1995. Online food ordering is the process of ordering food from a website or other application. The product can be either ready-to-eat food or food that has not been specially prepared for direct consumption. </a:t>
            </a:r>
          </a:p>
          <a:p>
            <a:r>
              <a:rPr lang="en-IN"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p>
            <a:pPr>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In the world of rising new technology and innovation, the Food industry is advancing with the role of Data Science and Analytics. Data analysis can help them to understand their business in a quite different manner and helps to improve the quality of the service by identifying the weak areas of the business. This study demonstrates how different analysis help to make better business decisions and help </a:t>
            </a:r>
            <a:r>
              <a:rPr lang="en-IN" sz="1600" dirty="0" err="1">
                <a:effectLst/>
                <a:latin typeface="Calibri" panose="020F0502020204030204" pitchFamily="34" charset="0"/>
                <a:ea typeface="Calibri" panose="020F0502020204030204" pitchFamily="34" charset="0"/>
                <a:cs typeface="Calibri" panose="020F0502020204030204" pitchFamily="34" charset="0"/>
              </a:rPr>
              <a:t>analyze</a:t>
            </a:r>
            <a:r>
              <a:rPr lang="en-IN" sz="1600" dirty="0">
                <a:effectLst/>
                <a:latin typeface="Calibri" panose="020F0502020204030204" pitchFamily="34" charset="0"/>
                <a:ea typeface="Calibri" panose="020F0502020204030204" pitchFamily="34" charset="0"/>
                <a:cs typeface="Calibri" panose="020F0502020204030204" pitchFamily="34" charset="0"/>
              </a:rPr>
              <a:t> customer trends and satisfaction, which can lead to new and better products and services. Different analyses were performed such as Exploratory Data Analysis and Descriptive Analysis on a variety of use cases to get the key insights from this data based on which business decisions will be taken.</a:t>
            </a:r>
          </a:p>
        </p:txBody>
      </p:sp>
      <p:sp>
        <p:nvSpPr>
          <p:cNvPr id="6" name="Slide Number Placeholder 5">
            <a:extLst>
              <a:ext uri="{FF2B5EF4-FFF2-40B4-BE49-F238E27FC236}">
                <a16:creationId xmlns:a16="http://schemas.microsoft.com/office/drawing/2014/main" id="{8C8B5891-AB9D-63F8-D2B8-67CE568B1F93}"/>
              </a:ext>
            </a:extLst>
          </p:cNvPr>
          <p:cNvSpPr>
            <a:spLocks noGrp="1"/>
          </p:cNvSpPr>
          <p:nvPr>
            <p:ph type="sldNum" sz="quarter" idx="12"/>
          </p:nvPr>
        </p:nvSpPr>
        <p:spPr>
          <a:xfrm>
            <a:off x="11280597" y="6272181"/>
            <a:ext cx="683339" cy="365125"/>
          </a:xfrm>
        </p:spPr>
        <p:txBody>
          <a:bodyPr/>
          <a:lstStyle/>
          <a:p>
            <a:fld id="{438028DA-6636-428B-AACC-7756E2CFC531}" type="slidenum">
              <a:rPr lang="en-IN" sz="2000" smtClean="0">
                <a:solidFill>
                  <a:schemeClr val="bg1"/>
                </a:solidFill>
              </a:rPr>
              <a:t>3</a:t>
            </a:fld>
            <a:endParaRPr lang="en-IN" sz="2000" dirty="0">
              <a:solidFill>
                <a:schemeClr val="bg1"/>
              </a:solidFill>
            </a:endParaRPr>
          </a:p>
        </p:txBody>
      </p:sp>
    </p:spTree>
    <p:extLst>
      <p:ext uri="{BB962C8B-B14F-4D97-AF65-F5344CB8AC3E}">
        <p14:creationId xmlns:p14="http://schemas.microsoft.com/office/powerpoint/2010/main" val="489323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0C23E7-93A1-2C88-E02F-6984E08E5959}"/>
              </a:ext>
            </a:extLst>
          </p:cNvPr>
          <p:cNvSpPr txBox="1"/>
          <p:nvPr/>
        </p:nvSpPr>
        <p:spPr>
          <a:xfrm>
            <a:off x="4270208" y="650048"/>
            <a:ext cx="1893467" cy="461665"/>
          </a:xfrm>
          <a:prstGeom prst="rect">
            <a:avLst/>
          </a:prstGeom>
          <a:noFill/>
        </p:spPr>
        <p:txBody>
          <a:bodyPr wrap="none" rtlCol="0">
            <a:spAutoFit/>
          </a:bodyPr>
          <a:lstStyle/>
          <a:p>
            <a:r>
              <a:rPr lang="en-US" sz="2400" dirty="0">
                <a:solidFill>
                  <a:schemeClr val="accent1">
                    <a:lumMod val="75000"/>
                  </a:schemeClr>
                </a:solidFill>
                <a:latin typeface="Arial" panose="020B0604020202020204" pitchFamily="34" charset="0"/>
                <a:cs typeface="Arial" panose="020B0604020202020204" pitchFamily="34" charset="0"/>
              </a:rPr>
              <a:t>OBJECTIVE</a:t>
            </a:r>
            <a:endParaRPr lang="en-IN" sz="2400" dirty="0">
              <a:solidFill>
                <a:schemeClr val="accent1">
                  <a:lumMod val="75000"/>
                </a:schemeClr>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2BDD7D9-EF27-AB2D-55DE-FC03DD31511E}"/>
              </a:ext>
            </a:extLst>
          </p:cNvPr>
          <p:cNvSpPr txBox="1"/>
          <p:nvPr/>
        </p:nvSpPr>
        <p:spPr>
          <a:xfrm>
            <a:off x="687843" y="1640198"/>
            <a:ext cx="8842160" cy="1500667"/>
          </a:xfrm>
          <a:prstGeom prst="rect">
            <a:avLst/>
          </a:prstGeom>
          <a:noFill/>
        </p:spPr>
        <p:txBody>
          <a:bodyPr wrap="square" rtlCol="0">
            <a:spAutoFit/>
          </a:bodyPr>
          <a:lstStyle/>
          <a:p>
            <a:pPr algn="just">
              <a:lnSpc>
                <a:spcPct val="200000"/>
              </a:lnSpc>
            </a:pPr>
            <a:r>
              <a:rPr lang="en-IN" sz="1600" dirty="0">
                <a:latin typeface="Calibri" panose="020F0502020204030204" pitchFamily="34" charset="0"/>
                <a:cs typeface="Calibri" panose="020F0502020204030204" pitchFamily="34" charset="0"/>
              </a:rPr>
              <a:t>To get insights into the restaurant comparison of different areas in Bangalore (India). The insight includes the top restaurants by rating, cost of two persons and many more parameters. It also provides us with the leverage to select the top restaurant area-wise, rating-wise, etc.</a:t>
            </a:r>
          </a:p>
        </p:txBody>
      </p:sp>
      <p:pic>
        <p:nvPicPr>
          <p:cNvPr id="7" name="Graphic 6" descr="Database with solid fill">
            <a:extLst>
              <a:ext uri="{FF2B5EF4-FFF2-40B4-BE49-F238E27FC236}">
                <a16:creationId xmlns:a16="http://schemas.microsoft.com/office/drawing/2014/main" id="{E0C100A1-88CC-ABAF-00ED-4A2885CCD4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209" y="3537404"/>
            <a:ext cx="914400" cy="914400"/>
          </a:xfrm>
          <a:prstGeom prst="rect">
            <a:avLst/>
          </a:prstGeom>
        </p:spPr>
      </p:pic>
      <p:pic>
        <p:nvPicPr>
          <p:cNvPr id="9" name="Graphic 8" descr="Presentation with bar chart outline">
            <a:extLst>
              <a:ext uri="{FF2B5EF4-FFF2-40B4-BE49-F238E27FC236}">
                <a16:creationId xmlns:a16="http://schemas.microsoft.com/office/drawing/2014/main" id="{F7893FD8-7157-0740-FF13-9CF1A54FB4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2542" y="4392179"/>
            <a:ext cx="914400" cy="914400"/>
          </a:xfrm>
          <a:prstGeom prst="rect">
            <a:avLst/>
          </a:prstGeom>
        </p:spPr>
      </p:pic>
      <p:pic>
        <p:nvPicPr>
          <p:cNvPr id="11" name="Graphic 10" descr="Research outline">
            <a:extLst>
              <a:ext uri="{FF2B5EF4-FFF2-40B4-BE49-F238E27FC236}">
                <a16:creationId xmlns:a16="http://schemas.microsoft.com/office/drawing/2014/main" id="{DD1C14B2-0577-BD49-5F6B-AFA85B74F1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74912" y="3537404"/>
            <a:ext cx="914400" cy="914400"/>
          </a:xfrm>
          <a:prstGeom prst="rect">
            <a:avLst/>
          </a:prstGeom>
        </p:spPr>
      </p:pic>
      <p:sp>
        <p:nvSpPr>
          <p:cNvPr id="14" name="TextBox 13">
            <a:extLst>
              <a:ext uri="{FF2B5EF4-FFF2-40B4-BE49-F238E27FC236}">
                <a16:creationId xmlns:a16="http://schemas.microsoft.com/office/drawing/2014/main" id="{9F3E4765-4841-B2E7-3232-0084E468167B}"/>
              </a:ext>
            </a:extLst>
          </p:cNvPr>
          <p:cNvSpPr txBox="1"/>
          <p:nvPr/>
        </p:nvSpPr>
        <p:spPr>
          <a:xfrm>
            <a:off x="7166893" y="4541602"/>
            <a:ext cx="113043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Get Insights</a:t>
            </a:r>
            <a:endParaRPr lang="en-IN" sz="14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15485757-51DA-997A-7D33-7EFAB27346DD}"/>
              </a:ext>
            </a:extLst>
          </p:cNvPr>
          <p:cNvSpPr txBox="1"/>
          <p:nvPr/>
        </p:nvSpPr>
        <p:spPr>
          <a:xfrm>
            <a:off x="3454769" y="5438510"/>
            <a:ext cx="260994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Visualize the gathered Insights</a:t>
            </a:r>
            <a:endParaRPr lang="en-IN" sz="14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83CE1289-A68B-39F8-0748-B2F954E4A7FD}"/>
              </a:ext>
            </a:extLst>
          </p:cNvPr>
          <p:cNvSpPr txBox="1"/>
          <p:nvPr/>
        </p:nvSpPr>
        <p:spPr>
          <a:xfrm>
            <a:off x="358416" y="4695491"/>
            <a:ext cx="2544030"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Extract-Transform-Load Data </a:t>
            </a:r>
            <a:endParaRPr lang="en-IN" sz="1400" dirty="0">
              <a:latin typeface="Arial" panose="020B0604020202020204" pitchFamily="34" charset="0"/>
              <a:cs typeface="Arial" panose="020B0604020202020204" pitchFamily="34" charset="0"/>
            </a:endParaRPr>
          </a:p>
        </p:txBody>
      </p:sp>
      <p:sp>
        <p:nvSpPr>
          <p:cNvPr id="19" name="Slide Number Placeholder 5">
            <a:extLst>
              <a:ext uri="{FF2B5EF4-FFF2-40B4-BE49-F238E27FC236}">
                <a16:creationId xmlns:a16="http://schemas.microsoft.com/office/drawing/2014/main" id="{8161F6AE-9B8A-1174-A34B-0AE4879E17B5}"/>
              </a:ext>
            </a:extLst>
          </p:cNvPr>
          <p:cNvSpPr>
            <a:spLocks noGrp="1"/>
          </p:cNvSpPr>
          <p:nvPr>
            <p:ph type="sldNum" sz="quarter" idx="12"/>
          </p:nvPr>
        </p:nvSpPr>
        <p:spPr>
          <a:xfrm>
            <a:off x="11280597" y="6272181"/>
            <a:ext cx="683339" cy="365125"/>
          </a:xfrm>
        </p:spPr>
        <p:txBody>
          <a:bodyPr/>
          <a:lstStyle/>
          <a:p>
            <a:fld id="{438028DA-6636-428B-AACC-7756E2CFC531}" type="slidenum">
              <a:rPr lang="en-IN" sz="2000" smtClean="0">
                <a:solidFill>
                  <a:schemeClr val="bg1"/>
                </a:solidFill>
              </a:rPr>
              <a:t>4</a:t>
            </a:fld>
            <a:endParaRPr lang="en-IN" sz="2000" dirty="0">
              <a:solidFill>
                <a:schemeClr val="bg1"/>
              </a:solidFill>
            </a:endParaRPr>
          </a:p>
        </p:txBody>
      </p:sp>
    </p:spTree>
    <p:extLst>
      <p:ext uri="{BB962C8B-B14F-4D97-AF65-F5344CB8AC3E}">
        <p14:creationId xmlns:p14="http://schemas.microsoft.com/office/powerpoint/2010/main" val="1641454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0C23E7-93A1-2C88-E02F-6984E08E5959}"/>
              </a:ext>
            </a:extLst>
          </p:cNvPr>
          <p:cNvSpPr txBox="1"/>
          <p:nvPr/>
        </p:nvSpPr>
        <p:spPr>
          <a:xfrm>
            <a:off x="3395853" y="701336"/>
            <a:ext cx="3558025" cy="461665"/>
          </a:xfrm>
          <a:prstGeom prst="rect">
            <a:avLst/>
          </a:prstGeom>
          <a:noFill/>
        </p:spPr>
        <p:txBody>
          <a:bodyPr wrap="none" rtlCol="0">
            <a:spAutoFit/>
          </a:bodyPr>
          <a:lstStyle/>
          <a:p>
            <a:r>
              <a:rPr lang="en-US" sz="2400" dirty="0">
                <a:solidFill>
                  <a:schemeClr val="accent1">
                    <a:lumMod val="75000"/>
                  </a:schemeClr>
                </a:solidFill>
                <a:latin typeface="Arial" panose="020B0604020202020204" pitchFamily="34" charset="0"/>
                <a:cs typeface="Arial" panose="020B0604020202020204" pitchFamily="34" charset="0"/>
              </a:rPr>
              <a:t>Data Sharing Agreement</a:t>
            </a:r>
          </a:p>
        </p:txBody>
      </p:sp>
      <p:sp>
        <p:nvSpPr>
          <p:cNvPr id="2" name="TextBox 1">
            <a:extLst>
              <a:ext uri="{FF2B5EF4-FFF2-40B4-BE49-F238E27FC236}">
                <a16:creationId xmlns:a16="http://schemas.microsoft.com/office/drawing/2014/main" id="{C7D9FDAD-EBF5-0681-244C-54682B9ED850}"/>
              </a:ext>
            </a:extLst>
          </p:cNvPr>
          <p:cNvSpPr txBox="1"/>
          <p:nvPr/>
        </p:nvSpPr>
        <p:spPr>
          <a:xfrm>
            <a:off x="1153371" y="1886011"/>
            <a:ext cx="8042987" cy="2784737"/>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IN" dirty="0">
                <a:latin typeface="Calibri" panose="020F0502020204030204" pitchFamily="34" charset="0"/>
                <a:cs typeface="Calibri" panose="020F0502020204030204" pitchFamily="34" charset="0"/>
              </a:rPr>
              <a:t>File Name: </a:t>
            </a:r>
            <a:r>
              <a:rPr lang="en-IN" dirty="0" err="1">
                <a:latin typeface="Calibri" panose="020F0502020204030204" pitchFamily="34" charset="0"/>
                <a:cs typeface="Calibri" panose="020F0502020204030204" pitchFamily="34" charset="0"/>
              </a:rPr>
              <a:t>Swiggy</a:t>
            </a:r>
            <a:r>
              <a:rPr lang="en-IN" dirty="0">
                <a:latin typeface="Calibri" panose="020F0502020204030204" pitchFamily="34" charset="0"/>
                <a:cs typeface="Calibri" panose="020F0502020204030204" pitchFamily="34" charset="0"/>
              </a:rPr>
              <a:t> Bangalore Outlet Details.csv</a:t>
            </a:r>
          </a:p>
          <a:p>
            <a:pPr marL="285750" indent="-285750">
              <a:lnSpc>
                <a:spcPct val="200000"/>
              </a:lnSpc>
              <a:buFont typeface="Wingdings" panose="05000000000000000000" pitchFamily="2" charset="2"/>
              <a:buChar char="q"/>
            </a:pPr>
            <a:r>
              <a:rPr lang="en-IN" dirty="0">
                <a:latin typeface="Calibri" panose="020F0502020204030204" pitchFamily="34" charset="0"/>
                <a:cs typeface="Calibri" panose="020F0502020204030204" pitchFamily="34" charset="0"/>
              </a:rPr>
              <a:t>Number of Rows: 119</a:t>
            </a:r>
          </a:p>
          <a:p>
            <a:pPr marL="285750" indent="-285750">
              <a:lnSpc>
                <a:spcPct val="200000"/>
              </a:lnSpc>
              <a:buFont typeface="Wingdings" panose="05000000000000000000" pitchFamily="2" charset="2"/>
              <a:buChar char="q"/>
            </a:pPr>
            <a:r>
              <a:rPr lang="en-IN" dirty="0">
                <a:latin typeface="Calibri" panose="020F0502020204030204" pitchFamily="34" charset="0"/>
                <a:cs typeface="Calibri" panose="020F0502020204030204" pitchFamily="34" charset="0"/>
              </a:rPr>
              <a:t>Number of columns: 5</a:t>
            </a:r>
          </a:p>
          <a:p>
            <a:pPr marL="285750" indent="-285750">
              <a:lnSpc>
                <a:spcPct val="200000"/>
              </a:lnSpc>
              <a:buFont typeface="Wingdings" panose="05000000000000000000" pitchFamily="2" charset="2"/>
              <a:buChar char="q"/>
            </a:pPr>
            <a:r>
              <a:rPr lang="en-IN" dirty="0">
                <a:latin typeface="Calibri" panose="020F0502020204030204" pitchFamily="34" charset="0"/>
                <a:cs typeface="Calibri" panose="020F0502020204030204" pitchFamily="34" charset="0"/>
              </a:rPr>
              <a:t>Column Name: </a:t>
            </a:r>
            <a:r>
              <a:rPr lang="en-IN" dirty="0" err="1">
                <a:latin typeface="Calibri" panose="020F0502020204030204" pitchFamily="34" charset="0"/>
                <a:cs typeface="Calibri" panose="020F0502020204030204" pitchFamily="34" charset="0"/>
              </a:rPr>
              <a:t>Shop_Name</a:t>
            </a:r>
            <a:r>
              <a:rPr lang="en-IN" dirty="0">
                <a:latin typeface="Calibri" panose="020F0502020204030204" pitchFamily="34" charset="0"/>
                <a:cs typeface="Calibri" panose="020F0502020204030204" pitchFamily="34" charset="0"/>
              </a:rPr>
              <a:t>, Cuisine, Location, Rating and </a:t>
            </a:r>
            <a:r>
              <a:rPr lang="en-IN" dirty="0" err="1">
                <a:latin typeface="Calibri" panose="020F0502020204030204" pitchFamily="34" charset="0"/>
                <a:cs typeface="Calibri" panose="020F0502020204030204" pitchFamily="34" charset="0"/>
              </a:rPr>
              <a:t>Cost_for_Two</a:t>
            </a:r>
            <a:endParaRPr lang="en-IN" dirty="0">
              <a:latin typeface="Calibri" panose="020F0502020204030204" pitchFamily="34" charset="0"/>
              <a:cs typeface="Calibri" panose="020F0502020204030204" pitchFamily="34" charset="0"/>
            </a:endParaRPr>
          </a:p>
          <a:p>
            <a:pPr marL="285750" indent="-285750">
              <a:lnSpc>
                <a:spcPct val="200000"/>
              </a:lnSpc>
              <a:buFont typeface="Wingdings" panose="05000000000000000000" pitchFamily="2" charset="2"/>
              <a:buChar char="q"/>
            </a:pPr>
            <a:r>
              <a:rPr lang="en-IN" dirty="0">
                <a:latin typeface="Calibri" panose="020F0502020204030204" pitchFamily="34" charset="0"/>
                <a:cs typeface="Calibri" panose="020F0502020204030204" pitchFamily="34" charset="0"/>
              </a:rPr>
              <a:t>Column Data Type: string, float and int</a:t>
            </a:r>
          </a:p>
        </p:txBody>
      </p:sp>
      <p:sp>
        <p:nvSpPr>
          <p:cNvPr id="6" name="Slide Number Placeholder 5">
            <a:extLst>
              <a:ext uri="{FF2B5EF4-FFF2-40B4-BE49-F238E27FC236}">
                <a16:creationId xmlns:a16="http://schemas.microsoft.com/office/drawing/2014/main" id="{EDC91E16-B5D9-2205-75DF-089B91A81A19}"/>
              </a:ext>
            </a:extLst>
          </p:cNvPr>
          <p:cNvSpPr txBox="1">
            <a:spLocks/>
          </p:cNvSpPr>
          <p:nvPr/>
        </p:nvSpPr>
        <p:spPr>
          <a:xfrm>
            <a:off x="11280597" y="6272181"/>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38028DA-6636-428B-AACC-7756E2CFC531}" type="slidenum">
              <a:rPr lang="en-IN" sz="2000" smtClean="0">
                <a:solidFill>
                  <a:schemeClr val="bg1"/>
                </a:solidFill>
              </a:rPr>
              <a:pPr/>
              <a:t>5</a:t>
            </a:fld>
            <a:endParaRPr lang="en-IN" sz="2000" dirty="0">
              <a:solidFill>
                <a:schemeClr val="bg1"/>
              </a:solidFill>
            </a:endParaRPr>
          </a:p>
        </p:txBody>
      </p:sp>
    </p:spTree>
    <p:extLst>
      <p:ext uri="{BB962C8B-B14F-4D97-AF65-F5344CB8AC3E}">
        <p14:creationId xmlns:p14="http://schemas.microsoft.com/office/powerpoint/2010/main" val="3535074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0C23E7-93A1-2C88-E02F-6984E08E5959}"/>
              </a:ext>
            </a:extLst>
          </p:cNvPr>
          <p:cNvSpPr txBox="1"/>
          <p:nvPr/>
        </p:nvSpPr>
        <p:spPr>
          <a:xfrm>
            <a:off x="3559946" y="674703"/>
            <a:ext cx="2679644" cy="461665"/>
          </a:xfrm>
          <a:prstGeom prst="rect">
            <a:avLst/>
          </a:prstGeom>
          <a:noFill/>
        </p:spPr>
        <p:txBody>
          <a:bodyPr wrap="none" rtlCol="0">
            <a:spAutoFit/>
          </a:bodyPr>
          <a:lstStyle/>
          <a:p>
            <a:r>
              <a:rPr lang="en-US" sz="2400" dirty="0">
                <a:solidFill>
                  <a:schemeClr val="accent1">
                    <a:lumMod val="75000"/>
                  </a:schemeClr>
                </a:solidFill>
                <a:latin typeface="Arial" panose="020B0604020202020204" pitchFamily="34" charset="0"/>
                <a:cs typeface="Arial" panose="020B0604020202020204" pitchFamily="34" charset="0"/>
              </a:rPr>
              <a:t>DATA OVERVIEW</a:t>
            </a:r>
          </a:p>
        </p:txBody>
      </p:sp>
      <p:sp>
        <p:nvSpPr>
          <p:cNvPr id="3" name="TextBox 2">
            <a:extLst>
              <a:ext uri="{FF2B5EF4-FFF2-40B4-BE49-F238E27FC236}">
                <a16:creationId xmlns:a16="http://schemas.microsoft.com/office/drawing/2014/main" id="{8CD1E62D-098E-A2F6-5634-24998DA70D24}"/>
              </a:ext>
            </a:extLst>
          </p:cNvPr>
          <p:cNvSpPr txBox="1"/>
          <p:nvPr/>
        </p:nvSpPr>
        <p:spPr>
          <a:xfrm>
            <a:off x="1268392" y="2015642"/>
            <a:ext cx="7262752" cy="2057615"/>
          </a:xfrm>
          <a:prstGeom prst="rect">
            <a:avLst/>
          </a:prstGeom>
          <a:noFill/>
        </p:spPr>
        <p:txBody>
          <a:bodyPr wrap="square" rtlCol="0">
            <a:spAutoFit/>
          </a:bodyPr>
          <a:lstStyle/>
          <a:p>
            <a:pPr marL="285750" indent="-285750">
              <a:lnSpc>
                <a:spcPct val="250000"/>
              </a:lnSpc>
              <a:buFont typeface="Wingdings" panose="05000000000000000000" pitchFamily="2" charset="2"/>
              <a:buChar char="v"/>
            </a:pPr>
            <a:r>
              <a:rPr lang="en-IN" dirty="0">
                <a:latin typeface="Calibri" panose="020F0502020204030204" pitchFamily="34" charset="0"/>
                <a:cs typeface="Calibri" panose="020F0502020204030204" pitchFamily="34" charset="0"/>
              </a:rPr>
              <a:t>The Data includes a single .csv file with all examples.</a:t>
            </a:r>
          </a:p>
          <a:p>
            <a:pPr marL="285750" indent="-285750">
              <a:lnSpc>
                <a:spcPct val="250000"/>
              </a:lnSpc>
              <a:buFont typeface="Wingdings" panose="05000000000000000000" pitchFamily="2" charset="2"/>
              <a:buChar char="v"/>
            </a:pPr>
            <a:r>
              <a:rPr lang="en-IN" dirty="0">
                <a:latin typeface="Calibri" panose="020F0502020204030204" pitchFamily="34" charset="0"/>
                <a:cs typeface="Calibri" panose="020F0502020204030204" pitchFamily="34" charset="0"/>
              </a:rPr>
              <a:t>The Number of Instances: </a:t>
            </a:r>
            <a:r>
              <a:rPr lang="en-IN" sz="1800" b="0" i="0" u="none" strike="noStrike" dirty="0">
                <a:effectLst/>
                <a:latin typeface="Calibri" panose="020F0502020204030204" pitchFamily="34" charset="0"/>
                <a:cs typeface="Calibri" panose="020F0502020204030204" pitchFamily="34" charset="0"/>
              </a:rPr>
              <a:t>119</a:t>
            </a:r>
            <a:r>
              <a:rPr lang="en-IN" dirty="0">
                <a:latin typeface="Calibri" panose="020F0502020204030204" pitchFamily="34" charset="0"/>
                <a:cs typeface="Calibri" panose="020F0502020204030204" pitchFamily="34" charset="0"/>
              </a:rPr>
              <a:t> for </a:t>
            </a:r>
            <a:r>
              <a:rPr lang="en-IN" dirty="0" err="1">
                <a:latin typeface="Calibri" panose="020F0502020204030204" pitchFamily="34" charset="0"/>
                <a:cs typeface="Calibri" panose="020F0502020204030204" pitchFamily="34" charset="0"/>
              </a:rPr>
              <a:t>Swiggy</a:t>
            </a:r>
            <a:r>
              <a:rPr lang="en-IN" dirty="0">
                <a:latin typeface="Calibri" panose="020F0502020204030204" pitchFamily="34" charset="0"/>
                <a:cs typeface="Calibri" panose="020F0502020204030204" pitchFamily="34" charset="0"/>
              </a:rPr>
              <a:t> Bangalore Outlet Details.csv</a:t>
            </a:r>
          </a:p>
          <a:p>
            <a:pPr marL="285750" indent="-285750">
              <a:lnSpc>
                <a:spcPct val="250000"/>
              </a:lnSpc>
              <a:buFont typeface="Wingdings" panose="05000000000000000000" pitchFamily="2" charset="2"/>
              <a:buChar char="v"/>
            </a:pPr>
            <a:r>
              <a:rPr lang="en-IN" dirty="0">
                <a:latin typeface="Calibri" panose="020F0502020204030204" pitchFamily="34" charset="0"/>
                <a:cs typeface="Calibri" panose="020F0502020204030204" pitchFamily="34" charset="0"/>
              </a:rPr>
              <a:t>Number of attributes – 5 attributes</a:t>
            </a:r>
          </a:p>
        </p:txBody>
      </p:sp>
      <p:sp>
        <p:nvSpPr>
          <p:cNvPr id="6" name="Slide Number Placeholder 5">
            <a:extLst>
              <a:ext uri="{FF2B5EF4-FFF2-40B4-BE49-F238E27FC236}">
                <a16:creationId xmlns:a16="http://schemas.microsoft.com/office/drawing/2014/main" id="{36039F4E-CF64-54B3-39AE-1C06250513CA}"/>
              </a:ext>
            </a:extLst>
          </p:cNvPr>
          <p:cNvSpPr txBox="1">
            <a:spLocks/>
          </p:cNvSpPr>
          <p:nvPr/>
        </p:nvSpPr>
        <p:spPr>
          <a:xfrm>
            <a:off x="11280597" y="6272181"/>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38028DA-6636-428B-AACC-7756E2CFC531}" type="slidenum">
              <a:rPr lang="en-IN" sz="2000" smtClean="0">
                <a:solidFill>
                  <a:schemeClr val="bg1"/>
                </a:solidFill>
              </a:rPr>
              <a:pPr/>
              <a:t>6</a:t>
            </a:fld>
            <a:endParaRPr lang="en-IN" sz="2000" dirty="0">
              <a:solidFill>
                <a:schemeClr val="bg1"/>
              </a:solidFill>
            </a:endParaRPr>
          </a:p>
        </p:txBody>
      </p:sp>
    </p:spTree>
    <p:extLst>
      <p:ext uri="{BB962C8B-B14F-4D97-AF65-F5344CB8AC3E}">
        <p14:creationId xmlns:p14="http://schemas.microsoft.com/office/powerpoint/2010/main" val="1691646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0C23E7-93A1-2C88-E02F-6984E08E5959}"/>
              </a:ext>
            </a:extLst>
          </p:cNvPr>
          <p:cNvSpPr txBox="1"/>
          <p:nvPr/>
        </p:nvSpPr>
        <p:spPr>
          <a:xfrm>
            <a:off x="3560805" y="665826"/>
            <a:ext cx="2997937" cy="523220"/>
          </a:xfrm>
          <a:prstGeom prst="rect">
            <a:avLst/>
          </a:prstGeom>
          <a:noFill/>
        </p:spPr>
        <p:txBody>
          <a:bodyPr wrap="none" rtlCol="0">
            <a:spAutoFit/>
          </a:bodyPr>
          <a:lstStyle/>
          <a:p>
            <a:r>
              <a:rPr lang="en-US" sz="2800" dirty="0">
                <a:solidFill>
                  <a:schemeClr val="accent1">
                    <a:lumMod val="75000"/>
                  </a:schemeClr>
                </a:solidFill>
                <a:latin typeface="Arial" panose="020B0604020202020204" pitchFamily="34" charset="0"/>
                <a:cs typeface="Arial" panose="020B0604020202020204" pitchFamily="34" charset="0"/>
              </a:rPr>
              <a:t>ARCHITECTURE</a:t>
            </a:r>
          </a:p>
        </p:txBody>
      </p:sp>
      <p:pic>
        <p:nvPicPr>
          <p:cNvPr id="6" name="Picture 5" descr="Diagram&#10;&#10;Description automatically generated">
            <a:extLst>
              <a:ext uri="{FF2B5EF4-FFF2-40B4-BE49-F238E27FC236}">
                <a16:creationId xmlns:a16="http://schemas.microsoft.com/office/drawing/2014/main" id="{9F15CCF1-FD04-C03E-EDC9-446CF195D70E}"/>
              </a:ext>
            </a:extLst>
          </p:cNvPr>
          <p:cNvPicPr>
            <a:picLocks noChangeAspect="1"/>
          </p:cNvPicPr>
          <p:nvPr/>
        </p:nvPicPr>
        <p:blipFill rotWithShape="1">
          <a:blip r:embed="rId2">
            <a:extLst>
              <a:ext uri="{28A0092B-C50C-407E-A947-70E740481C1C}">
                <a14:useLocalDpi xmlns:a14="http://schemas.microsoft.com/office/drawing/2010/main" val="0"/>
              </a:ext>
            </a:extLst>
          </a:blip>
          <a:srcRect l="2166" t="11490" r="80509" b="61127"/>
          <a:stretch/>
        </p:blipFill>
        <p:spPr>
          <a:xfrm>
            <a:off x="502145" y="3025886"/>
            <a:ext cx="1220235" cy="806226"/>
          </a:xfrm>
          <a:prstGeom prst="rect">
            <a:avLst/>
          </a:prstGeom>
        </p:spPr>
      </p:pic>
      <p:pic>
        <p:nvPicPr>
          <p:cNvPr id="8" name="Picture 7" descr="Diagram&#10;&#10;Description automatically generated">
            <a:extLst>
              <a:ext uri="{FF2B5EF4-FFF2-40B4-BE49-F238E27FC236}">
                <a16:creationId xmlns:a16="http://schemas.microsoft.com/office/drawing/2014/main" id="{19FFC471-822E-855D-735A-A628639F00D6}"/>
              </a:ext>
            </a:extLst>
          </p:cNvPr>
          <p:cNvPicPr>
            <a:picLocks noChangeAspect="1"/>
          </p:cNvPicPr>
          <p:nvPr/>
        </p:nvPicPr>
        <p:blipFill rotWithShape="1">
          <a:blip r:embed="rId2">
            <a:extLst>
              <a:ext uri="{28A0092B-C50C-407E-A947-70E740481C1C}">
                <a14:useLocalDpi xmlns:a14="http://schemas.microsoft.com/office/drawing/2010/main" val="0"/>
              </a:ext>
            </a:extLst>
          </a:blip>
          <a:srcRect l="26983" t="5323" r="58657" b="60324"/>
          <a:stretch/>
        </p:blipFill>
        <p:spPr>
          <a:xfrm>
            <a:off x="2285857" y="2882842"/>
            <a:ext cx="1092314" cy="1092314"/>
          </a:xfrm>
          <a:prstGeom prst="rect">
            <a:avLst/>
          </a:prstGeom>
        </p:spPr>
      </p:pic>
      <p:pic>
        <p:nvPicPr>
          <p:cNvPr id="10" name="Picture 9" descr="Diagram&#10;&#10;Description automatically generated">
            <a:extLst>
              <a:ext uri="{FF2B5EF4-FFF2-40B4-BE49-F238E27FC236}">
                <a16:creationId xmlns:a16="http://schemas.microsoft.com/office/drawing/2014/main" id="{24E3E3DA-66F1-210D-21EB-47FE8D2E86C0}"/>
              </a:ext>
            </a:extLst>
          </p:cNvPr>
          <p:cNvPicPr>
            <a:picLocks noChangeAspect="1"/>
          </p:cNvPicPr>
          <p:nvPr/>
        </p:nvPicPr>
        <p:blipFill rotWithShape="1">
          <a:blip r:embed="rId2">
            <a:extLst>
              <a:ext uri="{28A0092B-C50C-407E-A947-70E740481C1C}">
                <a14:useLocalDpi xmlns:a14="http://schemas.microsoft.com/office/drawing/2010/main" val="0"/>
              </a:ext>
            </a:extLst>
          </a:blip>
          <a:srcRect l="47912" t="10073" r="30089" b="58499"/>
          <a:stretch/>
        </p:blipFill>
        <p:spPr>
          <a:xfrm>
            <a:off x="3938750" y="2959252"/>
            <a:ext cx="1561855" cy="884779"/>
          </a:xfrm>
          <a:prstGeom prst="rect">
            <a:avLst/>
          </a:prstGeom>
        </p:spPr>
      </p:pic>
      <p:pic>
        <p:nvPicPr>
          <p:cNvPr id="12" name="Picture 11" descr="Diagram&#10;&#10;Description automatically generated">
            <a:extLst>
              <a:ext uri="{FF2B5EF4-FFF2-40B4-BE49-F238E27FC236}">
                <a16:creationId xmlns:a16="http://schemas.microsoft.com/office/drawing/2014/main" id="{78CBF261-ABA0-1723-191A-5F651A578420}"/>
              </a:ext>
            </a:extLst>
          </p:cNvPr>
          <p:cNvPicPr>
            <a:picLocks noChangeAspect="1"/>
          </p:cNvPicPr>
          <p:nvPr/>
        </p:nvPicPr>
        <p:blipFill rotWithShape="1">
          <a:blip r:embed="rId2">
            <a:extLst>
              <a:ext uri="{28A0092B-C50C-407E-A947-70E740481C1C}">
                <a14:useLocalDpi xmlns:a14="http://schemas.microsoft.com/office/drawing/2010/main" val="0"/>
              </a:ext>
            </a:extLst>
          </a:blip>
          <a:srcRect l="76341" t="12929" r="4713" b="63641"/>
          <a:stretch/>
        </p:blipFill>
        <p:spPr>
          <a:xfrm>
            <a:off x="6010160" y="3051109"/>
            <a:ext cx="1462001" cy="755779"/>
          </a:xfrm>
          <a:prstGeom prst="rect">
            <a:avLst/>
          </a:prstGeom>
        </p:spPr>
      </p:pic>
      <p:pic>
        <p:nvPicPr>
          <p:cNvPr id="14" name="Picture 13" descr="Diagram&#10;&#10;Description automatically generated">
            <a:extLst>
              <a:ext uri="{FF2B5EF4-FFF2-40B4-BE49-F238E27FC236}">
                <a16:creationId xmlns:a16="http://schemas.microsoft.com/office/drawing/2014/main" id="{37AAADF0-8B39-70E2-69D2-A24636BE10FA}"/>
              </a:ext>
            </a:extLst>
          </p:cNvPr>
          <p:cNvPicPr>
            <a:picLocks noChangeAspect="1"/>
          </p:cNvPicPr>
          <p:nvPr/>
        </p:nvPicPr>
        <p:blipFill rotWithShape="1">
          <a:blip r:embed="rId2">
            <a:extLst>
              <a:ext uri="{28A0092B-C50C-407E-A947-70E740481C1C}">
                <a14:useLocalDpi xmlns:a14="http://schemas.microsoft.com/office/drawing/2010/main" val="0"/>
              </a:ext>
            </a:extLst>
          </a:blip>
          <a:srcRect l="71623" t="57874" r="1402" b="3332"/>
          <a:stretch/>
        </p:blipFill>
        <p:spPr>
          <a:xfrm>
            <a:off x="7981716" y="2871383"/>
            <a:ext cx="1859177" cy="1115233"/>
          </a:xfrm>
          <a:prstGeom prst="rect">
            <a:avLst/>
          </a:prstGeom>
        </p:spPr>
      </p:pic>
      <p:sp>
        <p:nvSpPr>
          <p:cNvPr id="15" name="Arrow: Right 14">
            <a:extLst>
              <a:ext uri="{FF2B5EF4-FFF2-40B4-BE49-F238E27FC236}">
                <a16:creationId xmlns:a16="http://schemas.microsoft.com/office/drawing/2014/main" id="{C9D50E3F-57AE-0F56-0667-57D39C0D25C2}"/>
              </a:ext>
            </a:extLst>
          </p:cNvPr>
          <p:cNvSpPr/>
          <p:nvPr/>
        </p:nvSpPr>
        <p:spPr>
          <a:xfrm>
            <a:off x="1722380" y="3329126"/>
            <a:ext cx="560579" cy="213064"/>
          </a:xfrm>
          <a:prstGeom prst="rightArrow">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300D30D2-17EB-6EF9-F557-DE624543E904}"/>
              </a:ext>
            </a:extLst>
          </p:cNvPr>
          <p:cNvSpPr/>
          <p:nvPr/>
        </p:nvSpPr>
        <p:spPr>
          <a:xfrm>
            <a:off x="3378171" y="3329126"/>
            <a:ext cx="560579" cy="213064"/>
          </a:xfrm>
          <a:prstGeom prst="rightArrow">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FFF3C87C-0355-27BC-04A9-B3B4C904CEA1}"/>
              </a:ext>
            </a:extLst>
          </p:cNvPr>
          <p:cNvSpPr/>
          <p:nvPr/>
        </p:nvSpPr>
        <p:spPr>
          <a:xfrm>
            <a:off x="5500605" y="3329126"/>
            <a:ext cx="509555" cy="213064"/>
          </a:xfrm>
          <a:prstGeom prst="rightArrow">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511F6A7B-1202-A351-8297-2FA440EB62CF}"/>
              </a:ext>
            </a:extLst>
          </p:cNvPr>
          <p:cNvSpPr/>
          <p:nvPr/>
        </p:nvSpPr>
        <p:spPr>
          <a:xfrm>
            <a:off x="7472161" y="3329126"/>
            <a:ext cx="509555" cy="206404"/>
          </a:xfrm>
          <a:prstGeom prst="rightArrow">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Slide Number Placeholder 5">
            <a:extLst>
              <a:ext uri="{FF2B5EF4-FFF2-40B4-BE49-F238E27FC236}">
                <a16:creationId xmlns:a16="http://schemas.microsoft.com/office/drawing/2014/main" id="{BA66544E-1994-12F6-EB20-2124294203E9}"/>
              </a:ext>
            </a:extLst>
          </p:cNvPr>
          <p:cNvSpPr txBox="1">
            <a:spLocks/>
          </p:cNvSpPr>
          <p:nvPr/>
        </p:nvSpPr>
        <p:spPr>
          <a:xfrm>
            <a:off x="11280597" y="6272181"/>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38028DA-6636-428B-AACC-7756E2CFC531}" type="slidenum">
              <a:rPr lang="en-IN" sz="2000" smtClean="0">
                <a:solidFill>
                  <a:schemeClr val="bg1"/>
                </a:solidFill>
              </a:rPr>
              <a:pPr/>
              <a:t>7</a:t>
            </a:fld>
            <a:endParaRPr lang="en-IN" sz="2000" dirty="0">
              <a:solidFill>
                <a:schemeClr val="bg1"/>
              </a:solidFill>
            </a:endParaRPr>
          </a:p>
        </p:txBody>
      </p:sp>
    </p:spTree>
    <p:extLst>
      <p:ext uri="{BB962C8B-B14F-4D97-AF65-F5344CB8AC3E}">
        <p14:creationId xmlns:p14="http://schemas.microsoft.com/office/powerpoint/2010/main" val="3063723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0C23E7-93A1-2C88-E02F-6984E08E5959}"/>
              </a:ext>
            </a:extLst>
          </p:cNvPr>
          <p:cNvSpPr txBox="1"/>
          <p:nvPr/>
        </p:nvSpPr>
        <p:spPr>
          <a:xfrm>
            <a:off x="2867488" y="568171"/>
            <a:ext cx="4923143" cy="461665"/>
          </a:xfrm>
          <a:prstGeom prst="rect">
            <a:avLst/>
          </a:prstGeom>
          <a:noFill/>
        </p:spPr>
        <p:txBody>
          <a:bodyPr wrap="none" rtlCol="0">
            <a:spAutoFit/>
          </a:bodyPr>
          <a:lstStyle/>
          <a:p>
            <a:r>
              <a:rPr lang="en-US" sz="2400" dirty="0">
                <a:solidFill>
                  <a:schemeClr val="accent1">
                    <a:lumMod val="75000"/>
                  </a:schemeClr>
                </a:solidFill>
                <a:latin typeface="Arial" panose="020B0604020202020204" pitchFamily="34" charset="0"/>
                <a:cs typeface="Arial" panose="020B0604020202020204" pitchFamily="34" charset="0"/>
              </a:rPr>
              <a:t>Key Performance Indicators (KPIs)</a:t>
            </a:r>
          </a:p>
        </p:txBody>
      </p:sp>
      <p:sp>
        <p:nvSpPr>
          <p:cNvPr id="2" name="TextBox 1">
            <a:extLst>
              <a:ext uri="{FF2B5EF4-FFF2-40B4-BE49-F238E27FC236}">
                <a16:creationId xmlns:a16="http://schemas.microsoft.com/office/drawing/2014/main" id="{1A918715-94F4-C53C-4141-17737EDD91B8}"/>
              </a:ext>
            </a:extLst>
          </p:cNvPr>
          <p:cNvSpPr txBox="1"/>
          <p:nvPr/>
        </p:nvSpPr>
        <p:spPr>
          <a:xfrm>
            <a:off x="938769" y="1644825"/>
            <a:ext cx="8546841" cy="3892732"/>
          </a:xfrm>
          <a:prstGeom prst="rect">
            <a:avLst/>
          </a:prstGeom>
          <a:noFill/>
        </p:spPr>
        <p:txBody>
          <a:bodyPr wrap="square" rtlCol="0">
            <a:spAutoFit/>
          </a:bodyPr>
          <a:lstStyle/>
          <a:p>
            <a:pPr algn="just">
              <a:lnSpc>
                <a:spcPct val="200000"/>
              </a:lnSpc>
            </a:pPr>
            <a:r>
              <a:rPr lang="en-IN" dirty="0">
                <a:effectLst/>
                <a:latin typeface="Calibri" panose="020F0502020204030204" pitchFamily="34" charset="0"/>
                <a:ea typeface="Calibri" panose="020F0502020204030204" pitchFamily="34" charset="0"/>
                <a:cs typeface="Calibri" panose="020F0502020204030204" pitchFamily="34" charset="0"/>
              </a:rPr>
              <a:t>Key indicators displaying a summary of the restaurant name with cuisine, and information based on various parameters –</a:t>
            </a:r>
          </a:p>
          <a:p>
            <a:pPr marL="285750" indent="-285750" algn="just">
              <a:lnSpc>
                <a:spcPct val="200000"/>
              </a:lnSpc>
              <a:buFont typeface="Wingdings" panose="05000000000000000000" pitchFamily="2" charset="2"/>
              <a:buChar char="v"/>
            </a:pPr>
            <a:r>
              <a:rPr lang="en-US" i="0" dirty="0" err="1">
                <a:effectLst/>
                <a:latin typeface="Calibri" panose="020F0502020204030204" pitchFamily="34" charset="0"/>
                <a:cs typeface="Calibri" panose="020F0502020204030204" pitchFamily="34" charset="0"/>
              </a:rPr>
              <a:t>Shop_Name</a:t>
            </a:r>
            <a:r>
              <a:rPr lang="en-US" i="0" dirty="0">
                <a:effectLst/>
                <a:latin typeface="Calibri" panose="020F0502020204030204" pitchFamily="34" charset="0"/>
                <a:cs typeface="Calibri" panose="020F0502020204030204" pitchFamily="34" charset="0"/>
              </a:rPr>
              <a:t>: Name of restaurants in Bangalore.</a:t>
            </a:r>
          </a:p>
          <a:p>
            <a:pPr marL="285750" indent="-285750" algn="just">
              <a:lnSpc>
                <a:spcPct val="200000"/>
              </a:lnSpc>
              <a:buFont typeface="Wingdings" panose="05000000000000000000" pitchFamily="2" charset="2"/>
              <a:buChar char="v"/>
            </a:pPr>
            <a:r>
              <a:rPr lang="en-US" dirty="0">
                <a:latin typeface="Calibri" panose="020F0502020204030204" pitchFamily="34" charset="0"/>
                <a:cs typeface="Calibri" panose="020F0502020204030204" pitchFamily="34" charset="0"/>
              </a:rPr>
              <a:t>Cuisine: Name of cuisine corresponding to the given shop. </a:t>
            </a:r>
          </a:p>
          <a:p>
            <a:pPr marL="285750" indent="-285750" algn="just">
              <a:lnSpc>
                <a:spcPct val="200000"/>
              </a:lnSpc>
              <a:buFont typeface="Wingdings" panose="05000000000000000000" pitchFamily="2" charset="2"/>
              <a:buChar char="v"/>
            </a:pPr>
            <a:r>
              <a:rPr lang="en-US" dirty="0">
                <a:latin typeface="Calibri" panose="020F0502020204030204" pitchFamily="34" charset="0"/>
                <a:cs typeface="Calibri" panose="020F0502020204030204" pitchFamily="34" charset="0"/>
              </a:rPr>
              <a:t>Location: Location of the restaurant in </a:t>
            </a:r>
            <a:r>
              <a:rPr lang="en-US" i="0" dirty="0">
                <a:effectLst/>
                <a:latin typeface="Calibri" panose="020F0502020204030204" pitchFamily="34" charset="0"/>
                <a:cs typeface="Calibri" panose="020F0502020204030204" pitchFamily="34" charset="0"/>
              </a:rPr>
              <a:t>Bangalore</a:t>
            </a:r>
            <a:r>
              <a:rPr lang="en-US" dirty="0">
                <a:latin typeface="Calibri" panose="020F0502020204030204" pitchFamily="34" charset="0"/>
                <a:cs typeface="Calibri" panose="020F0502020204030204" pitchFamily="34" charset="0"/>
              </a:rPr>
              <a:t>.</a:t>
            </a:r>
          </a:p>
          <a:p>
            <a:pPr marL="285750" indent="-285750" algn="just">
              <a:lnSpc>
                <a:spcPct val="200000"/>
              </a:lnSpc>
              <a:buFont typeface="Wingdings" panose="05000000000000000000" pitchFamily="2" charset="2"/>
              <a:buChar char="v"/>
            </a:pPr>
            <a:r>
              <a:rPr lang="en-US" dirty="0">
                <a:latin typeface="Calibri" panose="020F0502020204030204" pitchFamily="34" charset="0"/>
                <a:cs typeface="Calibri" panose="020F0502020204030204" pitchFamily="34" charset="0"/>
              </a:rPr>
              <a:t>Rating: Rating of the shop (Between 1 to 5).</a:t>
            </a:r>
          </a:p>
          <a:p>
            <a:pPr marL="285750" indent="-285750" algn="just">
              <a:lnSpc>
                <a:spcPct val="200000"/>
              </a:lnSpc>
              <a:buFont typeface="Wingdings" panose="05000000000000000000" pitchFamily="2" charset="2"/>
              <a:buChar char="v"/>
            </a:pPr>
            <a:r>
              <a:rPr lang="en-US" dirty="0" err="1">
                <a:latin typeface="Calibri" panose="020F0502020204030204" pitchFamily="34" charset="0"/>
                <a:cs typeface="Calibri" panose="020F0502020204030204" pitchFamily="34" charset="0"/>
              </a:rPr>
              <a:t>Cost_for_Two</a:t>
            </a:r>
            <a:r>
              <a:rPr lang="en-US" dirty="0">
                <a:latin typeface="Calibri" panose="020F0502020204030204" pitchFamily="34" charset="0"/>
                <a:cs typeface="Calibri" panose="020F0502020204030204" pitchFamily="34" charset="0"/>
              </a:rPr>
              <a:t> : Cost of food of 2 people in the respective restaurant.</a:t>
            </a:r>
          </a:p>
        </p:txBody>
      </p:sp>
      <p:sp>
        <p:nvSpPr>
          <p:cNvPr id="6" name="Slide Number Placeholder 5">
            <a:extLst>
              <a:ext uri="{FF2B5EF4-FFF2-40B4-BE49-F238E27FC236}">
                <a16:creationId xmlns:a16="http://schemas.microsoft.com/office/drawing/2014/main" id="{0E6BD45F-CBB5-19E8-0A2E-A321649FE1B8}"/>
              </a:ext>
            </a:extLst>
          </p:cNvPr>
          <p:cNvSpPr>
            <a:spLocks noGrp="1"/>
          </p:cNvSpPr>
          <p:nvPr>
            <p:ph type="sldNum" sz="quarter" idx="12"/>
          </p:nvPr>
        </p:nvSpPr>
        <p:spPr>
          <a:xfrm>
            <a:off x="11280597" y="6272181"/>
            <a:ext cx="683339" cy="365125"/>
          </a:xfrm>
        </p:spPr>
        <p:txBody>
          <a:bodyPr/>
          <a:lstStyle/>
          <a:p>
            <a:fld id="{438028DA-6636-428B-AACC-7756E2CFC531}" type="slidenum">
              <a:rPr lang="en-IN" sz="2000" smtClean="0">
                <a:solidFill>
                  <a:schemeClr val="bg1"/>
                </a:solidFill>
              </a:rPr>
              <a:t>8</a:t>
            </a:fld>
            <a:endParaRPr lang="en-IN" sz="2000" dirty="0">
              <a:solidFill>
                <a:schemeClr val="bg1"/>
              </a:solidFill>
            </a:endParaRPr>
          </a:p>
        </p:txBody>
      </p:sp>
    </p:spTree>
    <p:extLst>
      <p:ext uri="{BB962C8B-B14F-4D97-AF65-F5344CB8AC3E}">
        <p14:creationId xmlns:p14="http://schemas.microsoft.com/office/powerpoint/2010/main" val="2782391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0C23E7-93A1-2C88-E02F-6984E08E5959}"/>
              </a:ext>
            </a:extLst>
          </p:cNvPr>
          <p:cNvSpPr txBox="1"/>
          <p:nvPr/>
        </p:nvSpPr>
        <p:spPr>
          <a:xfrm>
            <a:off x="4253561" y="514905"/>
            <a:ext cx="1721946" cy="461665"/>
          </a:xfrm>
          <a:prstGeom prst="rect">
            <a:avLst/>
          </a:prstGeom>
          <a:noFill/>
        </p:spPr>
        <p:txBody>
          <a:bodyPr wrap="none" rtlCol="0">
            <a:spAutoFit/>
          </a:bodyPr>
          <a:lstStyle/>
          <a:p>
            <a:pPr algn="ctr"/>
            <a:r>
              <a:rPr lang="en-US" sz="2400" dirty="0">
                <a:solidFill>
                  <a:schemeClr val="accent1">
                    <a:lumMod val="75000"/>
                  </a:schemeClr>
                </a:solidFill>
                <a:latin typeface="Arial" panose="020B0604020202020204" pitchFamily="34" charset="0"/>
                <a:cs typeface="Arial" panose="020B0604020202020204" pitchFamily="34" charset="0"/>
              </a:rPr>
              <a:t>INSIGHTS </a:t>
            </a:r>
          </a:p>
        </p:txBody>
      </p:sp>
      <p:sp>
        <p:nvSpPr>
          <p:cNvPr id="2" name="TextBox 1">
            <a:extLst>
              <a:ext uri="{FF2B5EF4-FFF2-40B4-BE49-F238E27FC236}">
                <a16:creationId xmlns:a16="http://schemas.microsoft.com/office/drawing/2014/main" id="{1A918715-94F4-C53C-4141-17737EDD91B8}"/>
              </a:ext>
            </a:extLst>
          </p:cNvPr>
          <p:cNvSpPr txBox="1"/>
          <p:nvPr/>
        </p:nvSpPr>
        <p:spPr>
          <a:xfrm>
            <a:off x="983157" y="1499057"/>
            <a:ext cx="8546841" cy="4312719"/>
          </a:xfrm>
          <a:prstGeom prst="rect">
            <a:avLst/>
          </a:prstGeom>
          <a:noFill/>
        </p:spPr>
        <p:txBody>
          <a:bodyPr wrap="square" rtlCol="0">
            <a:spAutoFit/>
          </a:bodyPr>
          <a:lstStyle/>
          <a:p>
            <a:pPr marL="342900" marR="894715" lvl="0" indent="-342900">
              <a:lnSpc>
                <a:spcPct val="108000"/>
              </a:lnSpc>
              <a:spcAft>
                <a:spcPts val="800"/>
              </a:spcAft>
              <a:buSzPts val="1400"/>
              <a:buFontTx/>
              <a:buChar char="∞"/>
              <a:tabLst>
                <a:tab pos="521335" algn="l"/>
              </a:tabLst>
            </a:pPr>
            <a:r>
              <a:rPr lang="en-IN" sz="1600" dirty="0">
                <a:effectLst/>
                <a:latin typeface="Calibri" panose="020F0502020204030204" pitchFamily="34" charset="0"/>
                <a:ea typeface="Times New Roman" panose="02020603050405020304" pitchFamily="18" charset="0"/>
                <a:cs typeface="Calibri" panose="020F0502020204030204" pitchFamily="34" charset="0"/>
              </a:rPr>
              <a:t>There</a:t>
            </a:r>
            <a:r>
              <a:rPr lang="en-IN" sz="1600" spc="175" dirty="0">
                <a:effectLst/>
                <a:latin typeface="Calibri" panose="020F0502020204030204" pitchFamily="34" charset="0"/>
                <a:ea typeface="Times New Roman" panose="02020603050405020304" pitchFamily="18" charset="0"/>
                <a:cs typeface="Calibri" panose="020F0502020204030204" pitchFamily="34" charset="0"/>
              </a:rPr>
              <a:t> </a:t>
            </a:r>
            <a:r>
              <a:rPr lang="en-IN" sz="1600" dirty="0">
                <a:effectLst/>
                <a:latin typeface="Calibri" panose="020F0502020204030204" pitchFamily="34" charset="0"/>
                <a:ea typeface="Times New Roman" panose="02020603050405020304" pitchFamily="18" charset="0"/>
                <a:cs typeface="Calibri" panose="020F0502020204030204" pitchFamily="34" charset="0"/>
              </a:rPr>
              <a:t>is</a:t>
            </a:r>
            <a:r>
              <a:rPr lang="en-IN" sz="1600" spc="170" dirty="0">
                <a:effectLst/>
                <a:latin typeface="Calibri" panose="020F0502020204030204" pitchFamily="34" charset="0"/>
                <a:ea typeface="Times New Roman" panose="02020603050405020304" pitchFamily="18" charset="0"/>
                <a:cs typeface="Calibri" panose="020F0502020204030204" pitchFamily="34" charset="0"/>
              </a:rPr>
              <a:t> a total of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115</a:t>
            </a:r>
            <a:r>
              <a:rPr lang="en-IN" sz="1600" spc="170" dirty="0">
                <a:effectLst/>
                <a:latin typeface="Calibri" panose="020F0502020204030204" pitchFamily="34" charset="0"/>
                <a:ea typeface="Times New Roman" panose="02020603050405020304" pitchFamily="18" charset="0"/>
                <a:cs typeface="Calibri" panose="020F0502020204030204" pitchFamily="34" charset="0"/>
              </a:rPr>
              <a:t> </a:t>
            </a:r>
            <a:r>
              <a:rPr lang="en-IN" sz="1600" dirty="0">
                <a:effectLst/>
                <a:latin typeface="Calibri" panose="020F0502020204030204" pitchFamily="34" charset="0"/>
                <a:ea typeface="Times New Roman" panose="02020603050405020304" pitchFamily="18" charset="0"/>
                <a:cs typeface="Calibri" panose="020F0502020204030204" pitchFamily="34" charset="0"/>
              </a:rPr>
              <a:t>Restaurants</a:t>
            </a:r>
            <a:r>
              <a:rPr lang="en-IN" sz="1600" spc="175" dirty="0">
                <a:effectLst/>
                <a:latin typeface="Calibri" panose="020F0502020204030204" pitchFamily="34" charset="0"/>
                <a:ea typeface="Times New Roman" panose="02020603050405020304" pitchFamily="18" charset="0"/>
                <a:cs typeface="Calibri" panose="020F0502020204030204" pitchFamily="34" charset="0"/>
              </a:rPr>
              <a:t> </a:t>
            </a:r>
            <a:r>
              <a:rPr lang="en-IN" sz="1600" dirty="0">
                <a:effectLst/>
                <a:latin typeface="Calibri" panose="020F0502020204030204" pitchFamily="34" charset="0"/>
                <a:ea typeface="Times New Roman" panose="02020603050405020304" pitchFamily="18" charset="0"/>
                <a:cs typeface="Calibri" panose="020F0502020204030204" pitchFamily="34" charset="0"/>
              </a:rPr>
              <a:t>in</a:t>
            </a:r>
            <a:r>
              <a:rPr lang="en-IN" sz="1600" spc="175" dirty="0">
                <a:effectLst/>
                <a:latin typeface="Calibri" panose="020F0502020204030204" pitchFamily="34" charset="0"/>
                <a:ea typeface="Times New Roman" panose="02020603050405020304" pitchFamily="18" charset="0"/>
                <a:cs typeface="Calibri" panose="020F0502020204030204" pitchFamily="34" charset="0"/>
              </a:rPr>
              <a:t> </a:t>
            </a:r>
            <a:r>
              <a:rPr lang="en-IN" sz="1600" dirty="0">
                <a:effectLst/>
                <a:latin typeface="Calibri" panose="020F0502020204030204" pitchFamily="34" charset="0"/>
                <a:ea typeface="Times New Roman" panose="02020603050405020304" pitchFamily="18" charset="0"/>
                <a:cs typeface="Calibri" panose="020F0502020204030204" pitchFamily="34" charset="0"/>
              </a:rPr>
              <a:t>Bangalore</a:t>
            </a:r>
            <a:r>
              <a:rPr lang="en-IN" sz="1600" spc="175" dirty="0">
                <a:effectLst/>
                <a:latin typeface="Calibri" panose="020F0502020204030204" pitchFamily="34" charset="0"/>
                <a:ea typeface="Times New Roman" panose="02020603050405020304" pitchFamily="18" charset="0"/>
                <a:cs typeface="Calibri" panose="020F0502020204030204" pitchFamily="34" charset="0"/>
              </a:rPr>
              <a:t> </a:t>
            </a:r>
            <a:r>
              <a:rPr lang="en-IN" sz="1600" dirty="0">
                <a:effectLst/>
                <a:latin typeface="Calibri" panose="020F0502020204030204" pitchFamily="34" charset="0"/>
                <a:ea typeface="Times New Roman" panose="02020603050405020304" pitchFamily="18" charset="0"/>
                <a:cs typeface="Calibri" panose="020F0502020204030204" pitchFamily="34" charset="0"/>
              </a:rPr>
              <a:t>with</a:t>
            </a:r>
            <a:r>
              <a:rPr lang="en-IN" sz="1600" spc="175" dirty="0">
                <a:effectLst/>
                <a:latin typeface="Calibri" panose="020F0502020204030204" pitchFamily="34" charset="0"/>
                <a:ea typeface="Times New Roman" panose="02020603050405020304" pitchFamily="18" charset="0"/>
                <a:cs typeface="Calibri" panose="020F0502020204030204" pitchFamily="34" charset="0"/>
              </a:rPr>
              <a:t>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79</a:t>
            </a:r>
            <a:r>
              <a:rPr lang="en-IN" sz="1600" spc="170" dirty="0">
                <a:effectLst/>
                <a:latin typeface="Calibri" panose="020F0502020204030204" pitchFamily="34" charset="0"/>
                <a:ea typeface="Times New Roman" panose="02020603050405020304" pitchFamily="18" charset="0"/>
                <a:cs typeface="Calibri" panose="020F0502020204030204" pitchFamily="34" charset="0"/>
              </a:rPr>
              <a:t> </a:t>
            </a:r>
            <a:r>
              <a:rPr lang="en-IN" sz="1600" dirty="0">
                <a:effectLst/>
                <a:latin typeface="Calibri" panose="020F0502020204030204" pitchFamily="34" charset="0"/>
                <a:ea typeface="Times New Roman" panose="02020603050405020304" pitchFamily="18" charset="0"/>
                <a:cs typeface="Calibri" panose="020F0502020204030204" pitchFamily="34" charset="0"/>
              </a:rPr>
              <a:t>different</a:t>
            </a:r>
            <a:r>
              <a:rPr lang="en-IN" sz="1600" spc="170" dirty="0">
                <a:effectLst/>
                <a:latin typeface="Calibri" panose="020F0502020204030204" pitchFamily="34" charset="0"/>
                <a:ea typeface="Times New Roman" panose="02020603050405020304" pitchFamily="18" charset="0"/>
                <a:cs typeface="Calibri" panose="020F0502020204030204" pitchFamily="34" charset="0"/>
              </a:rPr>
              <a:t> </a:t>
            </a:r>
            <a:r>
              <a:rPr lang="en-IN" sz="1600" dirty="0">
                <a:effectLst/>
                <a:latin typeface="Calibri" panose="020F0502020204030204" pitchFamily="34" charset="0"/>
                <a:ea typeface="Times New Roman" panose="02020603050405020304" pitchFamily="18" charset="0"/>
                <a:cs typeface="Calibri" panose="020F0502020204030204" pitchFamily="34" charset="0"/>
              </a:rPr>
              <a:t>cuisines</a:t>
            </a:r>
            <a:r>
              <a:rPr lang="en-IN" sz="1600" spc="190" dirty="0">
                <a:effectLst/>
                <a:latin typeface="Calibri" panose="020F0502020204030204" pitchFamily="34" charset="0"/>
                <a:ea typeface="Times New Roman" panose="02020603050405020304" pitchFamily="18" charset="0"/>
                <a:cs typeface="Calibri" panose="020F0502020204030204" pitchFamily="34" charset="0"/>
              </a:rPr>
              <a:t> </a:t>
            </a:r>
            <a:r>
              <a:rPr lang="en-IN" sz="1600" dirty="0">
                <a:effectLst/>
                <a:latin typeface="Calibri" panose="020F0502020204030204" pitchFamily="34" charset="0"/>
                <a:ea typeface="Times New Roman" panose="02020603050405020304" pitchFamily="18" charset="0"/>
                <a:cs typeface="Calibri" panose="020F0502020204030204" pitchFamily="34" charset="0"/>
              </a:rPr>
              <a:t>in</a:t>
            </a:r>
            <a:r>
              <a:rPr lang="en-IN" sz="1600" spc="175" dirty="0">
                <a:effectLst/>
                <a:latin typeface="Calibri" panose="020F0502020204030204" pitchFamily="34" charset="0"/>
                <a:ea typeface="Times New Roman" panose="02020603050405020304" pitchFamily="18" charset="0"/>
                <a:cs typeface="Calibri" panose="020F0502020204030204" pitchFamily="34" charset="0"/>
              </a:rPr>
              <a:t>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4</a:t>
            </a:r>
            <a:r>
              <a:rPr lang="en-IN" sz="1600" spc="170" dirty="0">
                <a:effectLst/>
                <a:latin typeface="Calibri" panose="020F0502020204030204" pitchFamily="34" charset="0"/>
                <a:ea typeface="Times New Roman" panose="02020603050405020304" pitchFamily="18" charset="0"/>
                <a:cs typeface="Calibri" panose="020F0502020204030204" pitchFamily="34" charset="0"/>
              </a:rPr>
              <a:t> </a:t>
            </a:r>
            <a:r>
              <a:rPr lang="en-IN" sz="1600" dirty="0">
                <a:effectLst/>
                <a:latin typeface="Calibri" panose="020F0502020204030204" pitchFamily="34" charset="0"/>
                <a:ea typeface="Times New Roman" panose="02020603050405020304" pitchFamily="18" charset="0"/>
                <a:cs typeface="Calibri" panose="020F0502020204030204" pitchFamily="34" charset="0"/>
              </a:rPr>
              <a:t>different locations.</a:t>
            </a:r>
          </a:p>
          <a:p>
            <a:pPr marL="342900" lvl="0" indent="-342900">
              <a:lnSpc>
                <a:spcPct val="107000"/>
              </a:lnSpc>
              <a:spcBef>
                <a:spcPts val="900"/>
              </a:spcBef>
              <a:spcAft>
                <a:spcPts val="800"/>
              </a:spcAft>
              <a:buSzPts val="1400"/>
              <a:buFontTx/>
              <a:buChar char="∞"/>
              <a:tabLst>
                <a:tab pos="521335" algn="l"/>
              </a:tabLs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Koramangala</a:t>
            </a:r>
            <a:r>
              <a:rPr lang="en-IN" sz="1600" dirty="0">
                <a:effectLst/>
                <a:latin typeface="Calibri" panose="020F0502020204030204" pitchFamily="34" charset="0"/>
                <a:ea typeface="Times New Roman" panose="02020603050405020304" pitchFamily="18" charset="0"/>
                <a:cs typeface="Calibri" panose="020F0502020204030204" pitchFamily="34" charset="0"/>
              </a:rPr>
              <a:t> has the most no. of restaurants i.e.,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64</a:t>
            </a:r>
            <a:r>
              <a:rPr lang="en-IN" sz="1600" dirty="0">
                <a:effectLst/>
                <a:latin typeface="Calibri" panose="020F0502020204030204" pitchFamily="34" charset="0"/>
                <a:ea typeface="Times New Roman" panose="02020603050405020304" pitchFamily="18" charset="0"/>
                <a:cs typeface="Calibri" panose="020F0502020204030204" pitchFamily="34" charset="0"/>
              </a:rPr>
              <a:t>,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BTM</a:t>
            </a:r>
            <a:r>
              <a:rPr lang="en-IN" sz="1600" dirty="0">
                <a:effectLst/>
                <a:latin typeface="Calibri" panose="020F0502020204030204" pitchFamily="34" charset="0"/>
                <a:ea typeface="Times New Roman" panose="02020603050405020304" pitchFamily="18" charset="0"/>
                <a:cs typeface="Calibri" panose="020F0502020204030204" pitchFamily="34" charset="0"/>
              </a:rPr>
              <a:t> has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35</a:t>
            </a:r>
            <a:r>
              <a:rPr lang="en-IN" sz="1600" dirty="0">
                <a:effectLst/>
                <a:latin typeface="Calibri" panose="020F0502020204030204" pitchFamily="34" charset="0"/>
                <a:ea typeface="Times New Roman" panose="02020603050405020304" pitchFamily="18" charset="0"/>
                <a:cs typeface="Calibri" panose="020F0502020204030204" pitchFamily="34" charset="0"/>
              </a:rPr>
              <a:t> restaurants,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HSR</a:t>
            </a:r>
            <a:r>
              <a:rPr lang="en-IN" sz="1600" dirty="0">
                <a:effectLst/>
                <a:latin typeface="Calibri" panose="020F0502020204030204" pitchFamily="34" charset="0"/>
                <a:ea typeface="Times New Roman" panose="02020603050405020304" pitchFamily="18" charset="0"/>
                <a:cs typeface="Calibri" panose="020F0502020204030204" pitchFamily="34" charset="0"/>
              </a:rPr>
              <a:t> has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18</a:t>
            </a:r>
            <a:r>
              <a:rPr lang="en-IN" sz="1600" spc="-30" dirty="0">
                <a:effectLst/>
                <a:latin typeface="Calibri" panose="020F0502020204030204" pitchFamily="34" charset="0"/>
                <a:ea typeface="Times New Roman" panose="02020603050405020304" pitchFamily="18" charset="0"/>
                <a:cs typeface="Calibri" panose="020F0502020204030204" pitchFamily="34" charset="0"/>
              </a:rPr>
              <a:t> </a:t>
            </a:r>
            <a:r>
              <a:rPr lang="en-IN" sz="1600" dirty="0">
                <a:effectLst/>
                <a:latin typeface="Calibri" panose="020F0502020204030204" pitchFamily="34" charset="0"/>
                <a:ea typeface="Times New Roman" panose="02020603050405020304" pitchFamily="18" charset="0"/>
                <a:cs typeface="Calibri" panose="020F0502020204030204" pitchFamily="34" charset="0"/>
              </a:rPr>
              <a:t>restaurants and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Jayanagar</a:t>
            </a:r>
            <a:r>
              <a:rPr lang="en-IN" sz="1600" dirty="0">
                <a:effectLst/>
                <a:latin typeface="Calibri" panose="020F0502020204030204" pitchFamily="34" charset="0"/>
                <a:ea typeface="Times New Roman" panose="02020603050405020304" pitchFamily="18" charset="0"/>
                <a:cs typeface="Calibri" panose="020F0502020204030204" pitchFamily="34" charset="0"/>
              </a:rPr>
              <a:t> has only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1</a:t>
            </a:r>
            <a:r>
              <a:rPr lang="en-IN" sz="1600" dirty="0">
                <a:effectLst/>
                <a:latin typeface="Calibri" panose="020F0502020204030204" pitchFamily="34" charset="0"/>
                <a:ea typeface="Times New Roman" panose="02020603050405020304" pitchFamily="18" charset="0"/>
                <a:cs typeface="Calibri" panose="020F0502020204030204" pitchFamily="34" charset="0"/>
              </a:rPr>
              <a:t> restaurant.</a:t>
            </a:r>
          </a:p>
          <a:p>
            <a:pPr marL="342900" lvl="0" indent="-342900">
              <a:lnSpc>
                <a:spcPct val="107000"/>
              </a:lnSpc>
              <a:spcBef>
                <a:spcPts val="900"/>
              </a:spcBef>
              <a:spcAft>
                <a:spcPts val="800"/>
              </a:spcAft>
              <a:buSzPts val="1400"/>
              <a:buFontTx/>
              <a:buChar char="∞"/>
              <a:tabLst>
                <a:tab pos="521335" algn="l"/>
              </a:tabLs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HSR</a:t>
            </a:r>
            <a:r>
              <a:rPr lang="en-IN" sz="1600" dirty="0">
                <a:effectLst/>
                <a:latin typeface="Calibri" panose="020F0502020204030204" pitchFamily="34" charset="0"/>
                <a:ea typeface="Times New Roman" panose="02020603050405020304" pitchFamily="18" charset="0"/>
                <a:cs typeface="Calibri" panose="020F0502020204030204" pitchFamily="34" charset="0"/>
              </a:rPr>
              <a:t> area restaurants are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more expensive</a:t>
            </a:r>
            <a:r>
              <a:rPr lang="en-IN" sz="1600" dirty="0">
                <a:effectLst/>
                <a:latin typeface="Calibri" panose="020F0502020204030204" pitchFamily="34" charset="0"/>
                <a:ea typeface="Times New Roman" panose="02020603050405020304" pitchFamily="18" charset="0"/>
                <a:cs typeface="Calibri" panose="020F0502020204030204" pitchFamily="34" charset="0"/>
              </a:rPr>
              <a:t> in terms of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average cost</a:t>
            </a:r>
            <a:r>
              <a:rPr lang="en-IN" sz="1600" dirty="0">
                <a:effectLst/>
                <a:latin typeface="Calibri" panose="020F0502020204030204" pitchFamily="34" charset="0"/>
                <a:ea typeface="Times New Roman" panose="02020603050405020304" pitchFamily="18" charset="0"/>
                <a:cs typeface="Calibri" panose="020F0502020204030204" pitchFamily="34" charset="0"/>
              </a:rPr>
              <a:t> than restaurants in other areas.</a:t>
            </a:r>
          </a:p>
          <a:p>
            <a:pPr marL="342900" marR="789940" lvl="0" indent="-342900" algn="just">
              <a:lnSpc>
                <a:spcPct val="108000"/>
              </a:lnSpc>
              <a:spcBef>
                <a:spcPts val="790"/>
              </a:spcBef>
              <a:spcAft>
                <a:spcPts val="800"/>
              </a:spcAft>
              <a:buSzPts val="1200"/>
              <a:buFontTx/>
              <a:buChar char="∞"/>
              <a:tabLst>
                <a:tab pos="521335" algn="l"/>
              </a:tabLst>
            </a:pPr>
            <a:r>
              <a:rPr lang="en-IN" sz="1600" dirty="0">
                <a:effectLst/>
                <a:latin typeface="Calibri" panose="020F0502020204030204" pitchFamily="34" charset="0"/>
                <a:ea typeface="Times New Roman" panose="02020603050405020304" pitchFamily="18" charset="0"/>
                <a:cs typeface="Calibri" panose="020F0502020204030204" pitchFamily="34" charset="0"/>
              </a:rPr>
              <a:t>One</a:t>
            </a:r>
            <a:r>
              <a:rPr lang="en-IN" sz="1600" spc="85" dirty="0">
                <a:effectLst/>
                <a:latin typeface="Calibri" panose="020F0502020204030204" pitchFamily="34" charset="0"/>
                <a:ea typeface="Times New Roman" panose="02020603050405020304" pitchFamily="18" charset="0"/>
                <a:cs typeface="Calibri" panose="020F0502020204030204" pitchFamily="34" charset="0"/>
              </a:rPr>
              <a:t> </a:t>
            </a:r>
            <a:r>
              <a:rPr lang="en-IN" sz="1600" dirty="0">
                <a:effectLst/>
                <a:latin typeface="Calibri" panose="020F0502020204030204" pitchFamily="34" charset="0"/>
                <a:ea typeface="Times New Roman" panose="02020603050405020304" pitchFamily="18" charset="0"/>
                <a:cs typeface="Calibri" panose="020F0502020204030204" pitchFamily="34" charset="0"/>
              </a:rPr>
              <a:t>of</a:t>
            </a:r>
            <a:r>
              <a:rPr lang="en-IN" sz="1600" spc="90" dirty="0">
                <a:effectLst/>
                <a:latin typeface="Calibri" panose="020F0502020204030204" pitchFamily="34" charset="0"/>
                <a:ea typeface="Times New Roman" panose="02020603050405020304" pitchFamily="18" charset="0"/>
                <a:cs typeface="Calibri" panose="020F0502020204030204" pitchFamily="34" charset="0"/>
              </a:rPr>
              <a:t> </a:t>
            </a:r>
            <a:r>
              <a:rPr lang="en-IN" sz="1600" dirty="0">
                <a:effectLst/>
                <a:latin typeface="Calibri" panose="020F0502020204030204" pitchFamily="34" charset="0"/>
                <a:ea typeface="Times New Roman" panose="02020603050405020304" pitchFamily="18" charset="0"/>
                <a:cs typeface="Calibri" panose="020F0502020204030204" pitchFamily="34" charset="0"/>
              </a:rPr>
              <a:t>the</a:t>
            </a:r>
            <a:r>
              <a:rPr lang="en-IN" sz="1600" spc="90" dirty="0">
                <a:effectLst/>
                <a:latin typeface="Calibri" panose="020F0502020204030204" pitchFamily="34" charset="0"/>
                <a:ea typeface="Times New Roman" panose="02020603050405020304" pitchFamily="18" charset="0"/>
                <a:cs typeface="Calibri" panose="020F0502020204030204" pitchFamily="34" charset="0"/>
              </a:rPr>
              <a:t>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Best</a:t>
            </a:r>
            <a:r>
              <a:rPr lang="en-IN" sz="1600" spc="100" dirty="0">
                <a:effectLst/>
                <a:latin typeface="Calibri" panose="020F0502020204030204" pitchFamily="34" charset="0"/>
                <a:ea typeface="Times New Roman" panose="02020603050405020304" pitchFamily="18" charset="0"/>
                <a:cs typeface="Calibri" panose="020F0502020204030204" pitchFamily="34" charset="0"/>
              </a:rPr>
              <a:t> </a:t>
            </a:r>
            <a:r>
              <a:rPr lang="en-IN" sz="1600" dirty="0">
                <a:effectLst/>
                <a:latin typeface="Calibri" panose="020F0502020204030204" pitchFamily="34" charset="0"/>
                <a:ea typeface="Times New Roman" panose="02020603050405020304" pitchFamily="18" charset="0"/>
                <a:cs typeface="Calibri" panose="020F0502020204030204" pitchFamily="34" charset="0"/>
              </a:rPr>
              <a:t>restaurants</a:t>
            </a:r>
            <a:r>
              <a:rPr lang="en-IN" sz="1600" spc="95" dirty="0">
                <a:effectLst/>
                <a:latin typeface="Calibri" panose="020F0502020204030204" pitchFamily="34" charset="0"/>
                <a:ea typeface="Times New Roman" panose="02020603050405020304" pitchFamily="18" charset="0"/>
                <a:cs typeface="Calibri" panose="020F0502020204030204" pitchFamily="34" charset="0"/>
              </a:rPr>
              <a:t> </a:t>
            </a:r>
            <a:r>
              <a:rPr lang="en-IN" sz="1600" dirty="0">
                <a:effectLst/>
                <a:latin typeface="Calibri" panose="020F0502020204030204" pitchFamily="34" charset="0"/>
                <a:ea typeface="Times New Roman" panose="02020603050405020304" pitchFamily="18" charset="0"/>
                <a:cs typeface="Calibri" panose="020F0502020204030204" pitchFamily="34" charset="0"/>
              </a:rPr>
              <a:t>in</a:t>
            </a:r>
            <a:r>
              <a:rPr lang="en-IN" sz="1600" spc="95" dirty="0">
                <a:effectLst/>
                <a:latin typeface="Calibri" panose="020F0502020204030204" pitchFamily="34" charset="0"/>
                <a:ea typeface="Times New Roman" panose="02020603050405020304" pitchFamily="18" charset="0"/>
                <a:cs typeface="Calibri" panose="020F0502020204030204" pitchFamily="34" charset="0"/>
              </a:rPr>
              <a:t> </a:t>
            </a:r>
            <a:r>
              <a:rPr lang="en-IN" sz="1600" dirty="0">
                <a:effectLst/>
                <a:latin typeface="Calibri" panose="020F0502020204030204" pitchFamily="34" charset="0"/>
                <a:ea typeface="Times New Roman" panose="02020603050405020304" pitchFamily="18" charset="0"/>
                <a:cs typeface="Calibri" panose="020F0502020204030204" pitchFamily="34" charset="0"/>
              </a:rPr>
              <a:t>Bangalore</a:t>
            </a:r>
            <a:r>
              <a:rPr lang="en-IN" sz="1600" spc="90" dirty="0">
                <a:effectLst/>
                <a:latin typeface="Calibri" panose="020F0502020204030204" pitchFamily="34" charset="0"/>
                <a:ea typeface="Times New Roman" panose="02020603050405020304" pitchFamily="18" charset="0"/>
                <a:cs typeface="Calibri" panose="020F0502020204030204" pitchFamily="34" charset="0"/>
              </a:rPr>
              <a:t> </a:t>
            </a:r>
            <a:r>
              <a:rPr lang="en-IN" sz="1600" dirty="0">
                <a:effectLst/>
                <a:latin typeface="Calibri" panose="020F0502020204030204" pitchFamily="34" charset="0"/>
                <a:ea typeface="Times New Roman" panose="02020603050405020304" pitchFamily="18" charset="0"/>
                <a:cs typeface="Calibri" panose="020F0502020204030204" pitchFamily="34" charset="0"/>
              </a:rPr>
              <a:t>is</a:t>
            </a:r>
            <a:r>
              <a:rPr lang="en-IN" sz="1600" spc="115" dirty="0">
                <a:effectLst/>
                <a:latin typeface="Calibri" panose="020F0502020204030204" pitchFamily="34" charset="0"/>
                <a:ea typeface="Times New Roman" panose="02020603050405020304" pitchFamily="18" charset="0"/>
                <a:cs typeface="Calibri" panose="020F0502020204030204" pitchFamily="34" charset="0"/>
              </a:rPr>
              <a:t>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Khichdi</a:t>
            </a:r>
            <a:r>
              <a:rPr lang="en-IN" sz="1600" b="1" spc="85" dirty="0">
                <a:effectLst/>
                <a:latin typeface="Calibri" panose="020F0502020204030204" pitchFamily="34" charset="0"/>
                <a:ea typeface="Times New Roman" panose="02020603050405020304" pitchFamily="18" charset="0"/>
                <a:cs typeface="Calibri" panose="020F0502020204030204" pitchFamily="34" charset="0"/>
              </a:rPr>
              <a:t>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Experiment</a:t>
            </a:r>
            <a:r>
              <a:rPr lang="en-IN" sz="1600" spc="100" dirty="0">
                <a:effectLst/>
                <a:latin typeface="Calibri" panose="020F0502020204030204" pitchFamily="34" charset="0"/>
                <a:ea typeface="Times New Roman" panose="02020603050405020304" pitchFamily="18" charset="0"/>
                <a:cs typeface="Calibri" panose="020F0502020204030204" pitchFamily="34" charset="0"/>
              </a:rPr>
              <a:t> </a:t>
            </a:r>
            <a:r>
              <a:rPr lang="en-IN" sz="1600" dirty="0">
                <a:effectLst/>
                <a:latin typeface="Calibri" panose="020F0502020204030204" pitchFamily="34" charset="0"/>
                <a:ea typeface="Times New Roman" panose="02020603050405020304" pitchFamily="18" charset="0"/>
                <a:cs typeface="Calibri" panose="020F0502020204030204" pitchFamily="34" charset="0"/>
              </a:rPr>
              <a:t>whose</a:t>
            </a:r>
            <a:r>
              <a:rPr lang="en-IN" sz="1600" spc="90" dirty="0">
                <a:effectLst/>
                <a:latin typeface="Calibri" panose="020F0502020204030204" pitchFamily="34" charset="0"/>
                <a:ea typeface="Times New Roman" panose="02020603050405020304" pitchFamily="18" charset="0"/>
                <a:cs typeface="Calibri" panose="020F0502020204030204" pitchFamily="34" charset="0"/>
              </a:rPr>
              <a:t>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rating</a:t>
            </a:r>
            <a:r>
              <a:rPr lang="en-IN" sz="1600" spc="80" dirty="0">
                <a:effectLst/>
                <a:latin typeface="Calibri" panose="020F0502020204030204" pitchFamily="34" charset="0"/>
                <a:ea typeface="Times New Roman" panose="02020603050405020304" pitchFamily="18" charset="0"/>
                <a:cs typeface="Calibri" panose="020F0502020204030204" pitchFamily="34" charset="0"/>
              </a:rPr>
              <a:t> </a:t>
            </a:r>
            <a:r>
              <a:rPr lang="en-IN" sz="1600" dirty="0">
                <a:effectLst/>
                <a:latin typeface="Calibri" panose="020F0502020204030204" pitchFamily="34" charset="0"/>
                <a:ea typeface="Times New Roman" panose="02020603050405020304" pitchFamily="18" charset="0"/>
                <a:cs typeface="Calibri" panose="020F0502020204030204" pitchFamily="34" charset="0"/>
              </a:rPr>
              <a:t>is</a:t>
            </a:r>
            <a:r>
              <a:rPr lang="en-IN" sz="1600" spc="100" dirty="0">
                <a:effectLst/>
                <a:latin typeface="Calibri" panose="020F0502020204030204" pitchFamily="34" charset="0"/>
                <a:ea typeface="Times New Roman" panose="02020603050405020304" pitchFamily="18" charset="0"/>
                <a:cs typeface="Calibri" panose="020F0502020204030204" pitchFamily="34" charset="0"/>
              </a:rPr>
              <a:t>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4.8</a:t>
            </a:r>
            <a:r>
              <a:rPr lang="en-IN" sz="1600" dirty="0">
                <a:effectLst/>
                <a:latin typeface="Calibri" panose="020F0502020204030204" pitchFamily="34" charset="0"/>
                <a:ea typeface="Times New Roman" panose="02020603050405020304" pitchFamily="18" charset="0"/>
                <a:cs typeface="Calibri" panose="020F0502020204030204" pitchFamily="34" charset="0"/>
              </a:rPr>
              <a:t>,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cost for 2 </a:t>
            </a:r>
            <a:r>
              <a:rPr lang="en-IN" sz="1600" dirty="0">
                <a:effectLst/>
                <a:latin typeface="Calibri" panose="020F0502020204030204" pitchFamily="34" charset="0"/>
                <a:ea typeface="Times New Roman" panose="02020603050405020304" pitchFamily="18" charset="0"/>
                <a:cs typeface="Calibri" panose="020F0502020204030204" pitchFamily="34" charset="0"/>
              </a:rPr>
              <a:t>is about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₹200 </a:t>
            </a:r>
            <a:r>
              <a:rPr lang="en-IN" sz="1600" dirty="0">
                <a:effectLst/>
                <a:latin typeface="Calibri" panose="020F0502020204030204" pitchFamily="34" charset="0"/>
                <a:ea typeface="Times New Roman" panose="02020603050405020304" pitchFamily="18" charset="0"/>
                <a:cs typeface="Calibri" panose="020F0502020204030204" pitchFamily="34" charset="0"/>
              </a:rPr>
              <a:t>and it is in</a:t>
            </a:r>
            <a:r>
              <a:rPr lang="en-IN" sz="1600" spc="-10" dirty="0">
                <a:effectLst/>
                <a:latin typeface="Calibri" panose="020F0502020204030204" pitchFamily="34" charset="0"/>
                <a:ea typeface="Times New Roman" panose="02020603050405020304" pitchFamily="18" charset="0"/>
                <a:cs typeface="Calibri" panose="020F0502020204030204" pitchFamily="34" charset="0"/>
              </a:rPr>
              <a:t>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Koramangala</a:t>
            </a:r>
            <a:r>
              <a:rPr lang="en-IN" sz="1600" dirty="0">
                <a:effectLst/>
                <a:latin typeface="Calibri" panose="020F0502020204030204" pitchFamily="34" charset="0"/>
                <a:ea typeface="Times New Roman" panose="02020603050405020304" pitchFamily="18" charset="0"/>
                <a:cs typeface="Calibri" panose="020F0502020204030204" pitchFamily="34" charset="0"/>
              </a:rPr>
              <a:t> area. It offers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Healthy Food</a:t>
            </a:r>
            <a:r>
              <a:rPr lang="en-IN" sz="1600" dirty="0">
                <a:effectLst/>
                <a:latin typeface="Calibri" panose="020F0502020204030204" pitchFamily="34" charset="0"/>
                <a:ea typeface="Times New Roman" panose="02020603050405020304" pitchFamily="18" charset="0"/>
                <a:cs typeface="Calibri" panose="020F0502020204030204" pitchFamily="34" charset="0"/>
              </a:rPr>
              <a:t>’,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Home Food’ </a:t>
            </a:r>
            <a:r>
              <a:rPr lang="en-IN" sz="1600" dirty="0">
                <a:effectLst/>
                <a:latin typeface="Calibri" panose="020F0502020204030204" pitchFamily="34" charset="0"/>
                <a:ea typeface="Times New Roman" panose="02020603050405020304" pitchFamily="18" charset="0"/>
                <a:cs typeface="Calibri" panose="020F0502020204030204" pitchFamily="34" charset="0"/>
              </a:rPr>
              <a:t>and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Indian</a:t>
            </a:r>
            <a:r>
              <a:rPr lang="en-IN" sz="1600" dirty="0">
                <a:effectLst/>
                <a:latin typeface="Calibri" panose="020F0502020204030204" pitchFamily="34" charset="0"/>
                <a:ea typeface="Times New Roman" panose="02020603050405020304" pitchFamily="18" charset="0"/>
                <a:cs typeface="Calibri" panose="020F0502020204030204" pitchFamily="34" charset="0"/>
              </a:rPr>
              <a:t>’ cuisines. </a:t>
            </a:r>
          </a:p>
          <a:p>
            <a:pPr marL="342900" marR="789940" lvl="0" indent="-342900" algn="just">
              <a:lnSpc>
                <a:spcPct val="108000"/>
              </a:lnSpc>
              <a:spcBef>
                <a:spcPts val="790"/>
              </a:spcBef>
              <a:spcAft>
                <a:spcPts val="800"/>
              </a:spcAft>
              <a:buSzPts val="1200"/>
              <a:buFontTx/>
              <a:buChar char="∞"/>
              <a:tabLst>
                <a:tab pos="521335" algn="l"/>
              </a:tabLs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Punjabi </a:t>
            </a:r>
            <a:r>
              <a:rPr lang="en-IN" sz="1600" b="1" dirty="0" err="1">
                <a:effectLst/>
                <a:latin typeface="Calibri" panose="020F0502020204030204" pitchFamily="34" charset="0"/>
                <a:ea typeface="Times New Roman" panose="02020603050405020304" pitchFamily="18" charset="0"/>
                <a:cs typeface="Calibri" panose="020F0502020204030204" pitchFamily="34" charset="0"/>
              </a:rPr>
              <a:t>Rasoi</a:t>
            </a:r>
            <a:r>
              <a:rPr lang="en-IN" sz="1600" dirty="0">
                <a:effectLst/>
                <a:latin typeface="Calibri" panose="020F0502020204030204" pitchFamily="34" charset="0"/>
                <a:ea typeface="Times New Roman" panose="02020603050405020304" pitchFamily="18" charset="0"/>
                <a:cs typeface="Calibri" panose="020F0502020204030204" pitchFamily="34" charset="0"/>
              </a:rPr>
              <a:t> is the costliest restaurant in Bangalore, costing</a:t>
            </a:r>
            <a:r>
              <a:rPr lang="en-IN" sz="1600" b="1" dirty="0">
                <a:effectLst/>
                <a:latin typeface="Calibri" panose="020F0502020204030204" pitchFamily="34" charset="0"/>
                <a:ea typeface="Times New Roman" panose="02020603050405020304" pitchFamily="18" charset="0"/>
                <a:cs typeface="Calibri" panose="020F0502020204030204" pitchFamily="34" charset="0"/>
              </a:rPr>
              <a:t> two</a:t>
            </a:r>
            <a:r>
              <a:rPr lang="en-IN" sz="1600" dirty="0">
                <a:effectLst/>
                <a:latin typeface="Calibri" panose="020F0502020204030204" pitchFamily="34" charset="0"/>
                <a:ea typeface="Times New Roman" panose="02020603050405020304" pitchFamily="18" charset="0"/>
                <a:cs typeface="Calibri" panose="020F0502020204030204" pitchFamily="34" charset="0"/>
              </a:rPr>
              <a:t> as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₹800</a:t>
            </a:r>
            <a:r>
              <a:rPr lang="en-IN" sz="1600" dirty="0">
                <a:effectLst/>
                <a:latin typeface="Calibri" panose="020F0502020204030204" pitchFamily="34" charset="0"/>
                <a:ea typeface="Times New Roman" panose="02020603050405020304" pitchFamily="18" charset="0"/>
                <a:cs typeface="Calibri" panose="020F0502020204030204" pitchFamily="34" charset="0"/>
              </a:rPr>
              <a:t>. The restaurant is located in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HSR </a:t>
            </a:r>
            <a:r>
              <a:rPr lang="en-IN" sz="1600" dirty="0">
                <a:effectLst/>
                <a:latin typeface="Calibri" panose="020F0502020204030204" pitchFamily="34" charset="0"/>
                <a:ea typeface="Times New Roman" panose="02020603050405020304" pitchFamily="18" charset="0"/>
                <a:cs typeface="Calibri" panose="020F0502020204030204" pitchFamily="34" charset="0"/>
              </a:rPr>
              <a:t>and only offers ‘North Indian’ cuisine.</a:t>
            </a:r>
          </a:p>
          <a:p>
            <a:pPr marL="342900" marR="789940" lvl="0" indent="-342900" algn="just">
              <a:lnSpc>
                <a:spcPct val="108000"/>
              </a:lnSpc>
              <a:spcBef>
                <a:spcPts val="790"/>
              </a:spcBef>
              <a:spcAft>
                <a:spcPts val="800"/>
              </a:spcAft>
              <a:buSzPts val="1200"/>
              <a:buFontTx/>
              <a:buChar char="∞"/>
              <a:tabLst>
                <a:tab pos="521335" algn="l"/>
              </a:tabLst>
            </a:pPr>
            <a:r>
              <a:rPr lang="en-IN" sz="1600" dirty="0">
                <a:effectLst/>
                <a:latin typeface="Calibri" panose="020F0502020204030204" pitchFamily="34" charset="0"/>
                <a:ea typeface="Times New Roman" panose="02020603050405020304" pitchFamily="18" charset="0"/>
                <a:cs typeface="Calibri" panose="020F0502020204030204" pitchFamily="34" charset="0"/>
              </a:rPr>
              <a:t>The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average rating</a:t>
            </a:r>
            <a:r>
              <a:rPr lang="en-IN" sz="1600" dirty="0">
                <a:effectLst/>
                <a:latin typeface="Calibri" panose="020F0502020204030204" pitchFamily="34" charset="0"/>
                <a:ea typeface="Times New Roman" panose="02020603050405020304" pitchFamily="18" charset="0"/>
                <a:cs typeface="Calibri" panose="020F0502020204030204" pitchFamily="34" charset="0"/>
              </a:rPr>
              <a:t> of all restaurants in Bangalore is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4.09</a:t>
            </a:r>
            <a:endParaRPr lang="en-IN" sz="1600"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5" name="Slide Number Placeholder 5">
            <a:extLst>
              <a:ext uri="{FF2B5EF4-FFF2-40B4-BE49-F238E27FC236}">
                <a16:creationId xmlns:a16="http://schemas.microsoft.com/office/drawing/2014/main" id="{72AE6E27-2542-10A6-0BC9-BD53E509BF80}"/>
              </a:ext>
            </a:extLst>
          </p:cNvPr>
          <p:cNvSpPr>
            <a:spLocks noGrp="1"/>
          </p:cNvSpPr>
          <p:nvPr>
            <p:ph type="sldNum" sz="quarter" idx="12"/>
          </p:nvPr>
        </p:nvSpPr>
        <p:spPr>
          <a:xfrm>
            <a:off x="11280597" y="6272181"/>
            <a:ext cx="683339" cy="365125"/>
          </a:xfrm>
        </p:spPr>
        <p:txBody>
          <a:bodyPr/>
          <a:lstStyle/>
          <a:p>
            <a:fld id="{438028DA-6636-428B-AACC-7756E2CFC531}" type="slidenum">
              <a:rPr lang="en-IN" sz="2000" smtClean="0">
                <a:solidFill>
                  <a:schemeClr val="bg1"/>
                </a:solidFill>
              </a:rPr>
              <a:t>9</a:t>
            </a:fld>
            <a:endParaRPr lang="en-IN" sz="2000" dirty="0">
              <a:solidFill>
                <a:schemeClr val="bg1"/>
              </a:solidFill>
            </a:endParaRPr>
          </a:p>
        </p:txBody>
      </p:sp>
    </p:spTree>
    <p:extLst>
      <p:ext uri="{BB962C8B-B14F-4D97-AF65-F5344CB8AC3E}">
        <p14:creationId xmlns:p14="http://schemas.microsoft.com/office/powerpoint/2010/main" val="4154606722"/>
      </p:ext>
    </p:extLst>
  </p:cSld>
  <p:clrMapOvr>
    <a:masterClrMapping/>
  </p:clrMapOvr>
</p:sld>
</file>

<file path=ppt/theme/theme1.xml><?xml version="1.0" encoding="utf-8"?>
<a:theme xmlns:a="http://schemas.openxmlformats.org/drawingml/2006/main" name="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tf45165253_win32</Template>
  <TotalTime>172</TotalTime>
  <Words>764</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Arial Rounded MT Bold</vt:lpstr>
      <vt:lpstr>Avenir Next LT Pro Demi</vt:lpstr>
      <vt:lpstr>Calibri</vt:lpstr>
      <vt:lpstr>Trebuchet MS</vt:lpstr>
      <vt:lpstr>Wingdings</vt:lpstr>
      <vt:lpstr>Wingdings 3</vt:lpstr>
      <vt:lpstr>Facet</vt:lpstr>
      <vt:lpstr>1_Facet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dc:title>
  <dc:creator>Office</dc:creator>
  <cp:lastModifiedBy>Office</cp:lastModifiedBy>
  <cp:revision>9</cp:revision>
  <dcterms:created xsi:type="dcterms:W3CDTF">2022-11-08T13:32:29Z</dcterms:created>
  <dcterms:modified xsi:type="dcterms:W3CDTF">2022-11-08T16:24:59Z</dcterms:modified>
</cp:coreProperties>
</file>