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35af2c4f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35af2c4f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35af2c4f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35af2c4f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5af2c4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5af2c4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35af2c4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35af2c4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35af2c4f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35af2c4f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5af2c4f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35af2c4f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5af2c4f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35af2c4f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35af2c4f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35af2c4f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35af2c4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35af2c4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35af2c4f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35af2c4f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35af2c4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35af2c4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35af2c4f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35af2c4f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35af2c4f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35af2c4f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35af2c4f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35af2c4f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35af2c4f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35af2c4f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35af2c4f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35af2c4f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35af2c4f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35af2c4f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0150" y="1152400"/>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ECommerce Product Recommendation System</a:t>
            </a:r>
            <a:endParaRPr/>
          </a:p>
        </p:txBody>
      </p:sp>
      <p:sp>
        <p:nvSpPr>
          <p:cNvPr id="59" name="Google Shape;59;p13"/>
          <p:cNvSpPr txBox="1"/>
          <p:nvPr>
            <p:ph idx="1" type="subTitle"/>
          </p:nvPr>
        </p:nvSpPr>
        <p:spPr>
          <a:xfrm>
            <a:off x="4713475" y="2909625"/>
            <a:ext cx="3950400" cy="1792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By-</a:t>
            </a:r>
            <a:endParaRPr/>
          </a:p>
          <a:p>
            <a:pPr indent="0" lvl="0" marL="0" rtl="0" algn="l">
              <a:spcBef>
                <a:spcPts val="0"/>
              </a:spcBef>
              <a:spcAft>
                <a:spcPts val="0"/>
              </a:spcAft>
              <a:buNone/>
            </a:pPr>
            <a:r>
              <a:rPr lang="en-GB"/>
              <a:t>	Aakash Maurya (2029001)</a:t>
            </a:r>
            <a:endParaRPr/>
          </a:p>
          <a:p>
            <a:pPr indent="0" lvl="0" marL="0" rtl="0" algn="l">
              <a:spcBef>
                <a:spcPts val="0"/>
              </a:spcBef>
              <a:spcAft>
                <a:spcPts val="0"/>
              </a:spcAft>
              <a:buNone/>
            </a:pPr>
            <a:r>
              <a:rPr lang="en-GB"/>
              <a:t>	Soumyadip Dhara (2029116)</a:t>
            </a:r>
            <a:endParaRPr/>
          </a:p>
          <a:p>
            <a:pPr indent="0" lvl="0" marL="0" rtl="0" algn="l">
              <a:spcBef>
                <a:spcPts val="0"/>
              </a:spcBef>
              <a:spcAft>
                <a:spcPts val="0"/>
              </a:spcAft>
              <a:buNone/>
            </a:pPr>
            <a:r>
              <a:rPr lang="en-GB"/>
              <a:t>	Abhishek Kumar (2029156)</a:t>
            </a:r>
            <a:endParaRPr/>
          </a:p>
          <a:p>
            <a:pPr indent="0" lvl="0" marL="0" rtl="0" algn="l">
              <a:spcBef>
                <a:spcPts val="0"/>
              </a:spcBef>
              <a:spcAft>
                <a:spcPts val="0"/>
              </a:spcAft>
              <a:buNone/>
            </a:pPr>
            <a:r>
              <a:rPr lang="en-GB"/>
              <a:t>	Abhinav Mishra (2029167)</a:t>
            </a:r>
            <a:endParaRPr/>
          </a:p>
          <a:p>
            <a:pPr indent="0" lvl="0" marL="0" rtl="0" algn="l">
              <a:spcBef>
                <a:spcPts val="0"/>
              </a:spcBef>
              <a:spcAft>
                <a:spcPts val="0"/>
              </a:spcAft>
              <a:buNone/>
            </a:pPr>
            <a:r>
              <a:rPr lang="en-GB"/>
              <a:t>	Alapan Pradhan (2029190)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406775" y="110850"/>
            <a:ext cx="8330450" cy="4921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341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 Rank Based Product Recommendation</a:t>
            </a:r>
            <a:endParaRPr/>
          </a:p>
        </p:txBody>
      </p:sp>
      <p:sp>
        <p:nvSpPr>
          <p:cNvPr id="118" name="Google Shape;118;p23"/>
          <p:cNvSpPr txBox="1"/>
          <p:nvPr>
            <p:ph idx="1" type="body"/>
          </p:nvPr>
        </p:nvSpPr>
        <p:spPr>
          <a:xfrm>
            <a:off x="311700" y="1057575"/>
            <a:ext cx="8520600" cy="387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1111"/>
              <a:buFont typeface="Arial"/>
              <a:buNone/>
            </a:pPr>
            <a:r>
              <a:rPr b="1" lang="en-GB"/>
              <a:t>Objective -</a:t>
            </a:r>
            <a:endParaRPr b="1"/>
          </a:p>
          <a:p>
            <a:pPr indent="-334327" lvl="0" marL="457200" rtl="0" algn="l">
              <a:spcBef>
                <a:spcPts val="1200"/>
              </a:spcBef>
              <a:spcAft>
                <a:spcPts val="0"/>
              </a:spcAft>
              <a:buSzPct val="100000"/>
              <a:buChar char="●"/>
            </a:pPr>
            <a:r>
              <a:rPr lang="en-GB"/>
              <a:t>Recommend products with highest number of ratings.</a:t>
            </a:r>
            <a:endParaRPr/>
          </a:p>
          <a:p>
            <a:pPr indent="-334327" lvl="0" marL="457200" rtl="0" algn="l">
              <a:spcBef>
                <a:spcPts val="0"/>
              </a:spcBef>
              <a:spcAft>
                <a:spcPts val="0"/>
              </a:spcAft>
              <a:buSzPct val="100000"/>
              <a:buChar char="●"/>
            </a:pPr>
            <a:r>
              <a:rPr lang="en-GB"/>
              <a:t>Target new customers with most popular products.</a:t>
            </a:r>
            <a:endParaRPr/>
          </a:p>
          <a:p>
            <a:pPr indent="0" lvl="0" marL="0" rtl="0" algn="l">
              <a:spcBef>
                <a:spcPts val="1200"/>
              </a:spcBef>
              <a:spcAft>
                <a:spcPts val="0"/>
              </a:spcAft>
              <a:buClr>
                <a:schemeClr val="dk2"/>
              </a:buClr>
              <a:buSzPct val="61111"/>
              <a:buFont typeface="Arial"/>
              <a:buNone/>
            </a:pPr>
            <a:r>
              <a:rPr b="1" lang="en-GB"/>
              <a:t>Outputs -</a:t>
            </a:r>
            <a:endParaRPr b="1"/>
          </a:p>
          <a:p>
            <a:pPr indent="-334327" lvl="0" marL="457200" rtl="0" algn="l">
              <a:spcBef>
                <a:spcPts val="1200"/>
              </a:spcBef>
              <a:spcAft>
                <a:spcPts val="0"/>
              </a:spcAft>
              <a:buSzPct val="100000"/>
              <a:buChar char="●"/>
            </a:pPr>
            <a:r>
              <a:rPr lang="en-GB"/>
              <a:t>Recommend top 5 products with 50/100   </a:t>
            </a:r>
            <a:endParaRPr/>
          </a:p>
          <a:p>
            <a:pPr indent="0" lvl="0" marL="457200" rtl="0" algn="l">
              <a:spcBef>
                <a:spcPts val="1200"/>
              </a:spcBef>
              <a:spcAft>
                <a:spcPts val="0"/>
              </a:spcAft>
              <a:buNone/>
            </a:pPr>
            <a:r>
              <a:rPr lang="en-GB"/>
              <a:t>minimum ratings/interactions.</a:t>
            </a:r>
            <a:endParaRPr/>
          </a:p>
          <a:p>
            <a:pPr indent="0" lvl="0" marL="0" rtl="0" algn="l">
              <a:spcBef>
                <a:spcPts val="1200"/>
              </a:spcBef>
              <a:spcAft>
                <a:spcPts val="0"/>
              </a:spcAft>
              <a:buClr>
                <a:schemeClr val="dk2"/>
              </a:buClr>
              <a:buSzPct val="61111"/>
              <a:buFont typeface="Arial"/>
              <a:buNone/>
            </a:pPr>
            <a:r>
              <a:rPr b="1" lang="en-GB"/>
              <a:t>Approach -</a:t>
            </a:r>
            <a:endParaRPr b="1"/>
          </a:p>
          <a:p>
            <a:pPr indent="-334327" lvl="0" marL="457200" rtl="0" algn="l">
              <a:spcBef>
                <a:spcPts val="1200"/>
              </a:spcBef>
              <a:spcAft>
                <a:spcPts val="0"/>
              </a:spcAft>
              <a:buSzPct val="100000"/>
              <a:buChar char="●"/>
            </a:pPr>
            <a:r>
              <a:rPr lang="en-GB"/>
              <a:t>Calculate average rating for each product.</a:t>
            </a:r>
            <a:endParaRPr/>
          </a:p>
          <a:p>
            <a:pPr indent="-334327" lvl="0" marL="457200" rtl="0" algn="l">
              <a:spcBef>
                <a:spcPts val="0"/>
              </a:spcBef>
              <a:spcAft>
                <a:spcPts val="0"/>
              </a:spcAft>
              <a:buSzPct val="100000"/>
              <a:buChar char="●"/>
            </a:pPr>
            <a:r>
              <a:rPr lang="en-GB"/>
              <a:t>Calculate total number of ratings for each product.</a:t>
            </a:r>
            <a:endParaRPr/>
          </a:p>
          <a:p>
            <a:pPr indent="-334327" lvl="0" marL="457200" rtl="0" algn="l">
              <a:spcBef>
                <a:spcPts val="0"/>
              </a:spcBef>
              <a:spcAft>
                <a:spcPts val="0"/>
              </a:spcAft>
              <a:buSzPct val="100000"/>
              <a:buChar char="●"/>
            </a:pPr>
            <a:r>
              <a:rPr lang="en-GB"/>
              <a:t>Create a DataFrame using these values and sort it by average.</a:t>
            </a:r>
            <a:endParaRPr/>
          </a:p>
          <a:p>
            <a:pPr indent="-334327" lvl="0" marL="457200" rtl="0" algn="l">
              <a:spcBef>
                <a:spcPts val="0"/>
              </a:spcBef>
              <a:spcAft>
                <a:spcPts val="0"/>
              </a:spcAft>
              <a:buSzPct val="100000"/>
              <a:buChar char="●"/>
            </a:pPr>
            <a:r>
              <a:rPr lang="en-GB"/>
              <a:t>Write a function to get 'n' top products with specified minimum number of interactions.</a:t>
            </a:r>
            <a:endParaRPr/>
          </a:p>
        </p:txBody>
      </p:sp>
      <p:pic>
        <p:nvPicPr>
          <p:cNvPr id="119" name="Google Shape;119;p23"/>
          <p:cNvPicPr preferRelativeResize="0"/>
          <p:nvPr/>
        </p:nvPicPr>
        <p:blipFill>
          <a:blip r:embed="rId3">
            <a:alphaModFix/>
          </a:blip>
          <a:stretch>
            <a:fillRect/>
          </a:stretch>
        </p:blipFill>
        <p:spPr>
          <a:xfrm>
            <a:off x="4902100" y="2061975"/>
            <a:ext cx="4241900" cy="186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User based Collaborative filtering</a:t>
            </a:r>
            <a:endParaRPr/>
          </a:p>
        </p:txBody>
      </p:sp>
      <p:sp>
        <p:nvSpPr>
          <p:cNvPr id="125" name="Google Shape;125;p24"/>
          <p:cNvSpPr txBox="1"/>
          <p:nvPr>
            <p:ph idx="1" type="body"/>
          </p:nvPr>
        </p:nvSpPr>
        <p:spPr>
          <a:xfrm>
            <a:off x="311700" y="1076275"/>
            <a:ext cx="8520600" cy="3990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2"/>
              </a:buClr>
              <a:buSzPts val="1100"/>
              <a:buFont typeface="Arial"/>
              <a:buNone/>
            </a:pPr>
            <a:r>
              <a:rPr b="1" lang="en-GB"/>
              <a:t>Objective -</a:t>
            </a:r>
            <a:endParaRPr b="1"/>
          </a:p>
          <a:p>
            <a:pPr indent="-342900" lvl="0" marL="457200" rtl="0" algn="just">
              <a:spcBef>
                <a:spcPts val="1200"/>
              </a:spcBef>
              <a:spcAft>
                <a:spcPts val="0"/>
              </a:spcAft>
              <a:buSzPts val="1800"/>
              <a:buChar char="●"/>
            </a:pPr>
            <a:r>
              <a:rPr lang="en-GB"/>
              <a:t>Provide personalized and relevant recommendations to users.</a:t>
            </a:r>
            <a:endParaRPr/>
          </a:p>
          <a:p>
            <a:pPr indent="0" lvl="0" marL="0" rtl="0" algn="just">
              <a:spcBef>
                <a:spcPts val="1200"/>
              </a:spcBef>
              <a:spcAft>
                <a:spcPts val="0"/>
              </a:spcAft>
              <a:buClr>
                <a:schemeClr val="dk2"/>
              </a:buClr>
              <a:buSzPts val="1100"/>
              <a:buFont typeface="Arial"/>
              <a:buNone/>
            </a:pPr>
            <a:r>
              <a:rPr b="1" lang="en-GB"/>
              <a:t>Outputs -</a:t>
            </a:r>
            <a:endParaRPr b="1"/>
          </a:p>
          <a:p>
            <a:pPr indent="-342900" lvl="0" marL="457200" rtl="0" algn="just">
              <a:spcBef>
                <a:spcPts val="1200"/>
              </a:spcBef>
              <a:spcAft>
                <a:spcPts val="0"/>
              </a:spcAft>
              <a:buSzPts val="1800"/>
              <a:buChar char="●"/>
            </a:pPr>
            <a:r>
              <a:rPr lang="en-GB"/>
              <a:t>Recommend top 5 products based on interactions of similar users.</a:t>
            </a:r>
            <a:endParaRPr/>
          </a:p>
          <a:p>
            <a:pPr indent="0" lvl="0" marL="0" rtl="0" algn="just">
              <a:spcBef>
                <a:spcPts val="1200"/>
              </a:spcBef>
              <a:spcAft>
                <a:spcPts val="0"/>
              </a:spcAft>
              <a:buClr>
                <a:schemeClr val="dk2"/>
              </a:buClr>
              <a:buSzPts val="1100"/>
              <a:buFont typeface="Arial"/>
              <a:buNone/>
            </a:pPr>
            <a:r>
              <a:rPr b="1" lang="en-GB"/>
              <a:t>Approach -</a:t>
            </a:r>
            <a:endParaRPr b="1"/>
          </a:p>
          <a:p>
            <a:pPr indent="-342900" lvl="0" marL="457200" rtl="0" algn="just">
              <a:spcBef>
                <a:spcPts val="1200"/>
              </a:spcBef>
              <a:spcAft>
                <a:spcPts val="0"/>
              </a:spcAft>
              <a:buSzPts val="1800"/>
              <a:buChar char="●"/>
            </a:pPr>
            <a:r>
              <a:rPr lang="en-GB"/>
              <a:t>Here, user_id is of object, for our convenience we convert it to value of 0 to 1539(integer type).</a:t>
            </a:r>
            <a:endParaRPr/>
          </a:p>
          <a:p>
            <a:pPr indent="-342900" lvl="0" marL="457200" rtl="0" algn="just">
              <a:spcBef>
                <a:spcPts val="0"/>
              </a:spcBef>
              <a:spcAft>
                <a:spcPts val="0"/>
              </a:spcAft>
              <a:buSzPts val="1800"/>
              <a:buChar char="●"/>
            </a:pPr>
            <a:r>
              <a:rPr lang="en-GB"/>
              <a:t>We write a function to find similar users -</a:t>
            </a:r>
            <a:endParaRPr/>
          </a:p>
          <a:p>
            <a:pPr indent="-342900" lvl="0" marL="914400" rtl="0" algn="just">
              <a:spcBef>
                <a:spcPts val="0"/>
              </a:spcBef>
              <a:spcAft>
                <a:spcPts val="0"/>
              </a:spcAft>
              <a:buSzPts val="1800"/>
              <a:buAutoNum type="arabicPeriod"/>
            </a:pPr>
            <a:r>
              <a:rPr lang="en-GB"/>
              <a:t>Find the similarity score of the desired user with each user in the interaction matrix using cosine_similarity and append to an empty list and sort it.</a:t>
            </a:r>
            <a:endParaRPr/>
          </a:p>
          <a:p>
            <a:pPr indent="-342900" lvl="0" marL="914400" rtl="0" algn="just">
              <a:spcBef>
                <a:spcPts val="0"/>
              </a:spcBef>
              <a:spcAft>
                <a:spcPts val="0"/>
              </a:spcAft>
              <a:buSzPts val="1800"/>
              <a:buAutoNum type="arabicPeriod"/>
            </a:pPr>
            <a:r>
              <a:rPr lang="en-GB"/>
              <a:t>extract the similar user and similarity scores from the sorted list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253375"/>
            <a:ext cx="8520600" cy="4623600"/>
          </a:xfrm>
          <a:prstGeom prst="rect">
            <a:avLst/>
          </a:prstGeom>
        </p:spPr>
        <p:txBody>
          <a:bodyPr anchorCtr="0" anchor="t" bIns="91425" lIns="91425" spcFirstLastPara="1" rIns="91425" wrap="square" tIns="91425">
            <a:normAutofit/>
          </a:bodyPr>
          <a:lstStyle/>
          <a:p>
            <a:pPr indent="0" lvl="0" marL="914400" rtl="0" algn="just">
              <a:spcBef>
                <a:spcPts val="0"/>
              </a:spcBef>
              <a:spcAft>
                <a:spcPts val="0"/>
              </a:spcAft>
              <a:buNone/>
            </a:pPr>
            <a:r>
              <a:rPr lang="en-GB"/>
              <a:t>3. </a:t>
            </a:r>
            <a:r>
              <a:rPr lang="en-GB"/>
              <a:t>remove original user and its similarity score and return the rest.</a:t>
            </a:r>
            <a:endParaRPr/>
          </a:p>
          <a:p>
            <a:pPr indent="-342900" lvl="0" marL="457200" rtl="0" algn="just">
              <a:spcBef>
                <a:spcPts val="1200"/>
              </a:spcBef>
              <a:spcAft>
                <a:spcPts val="0"/>
              </a:spcAft>
              <a:buSzPts val="1800"/>
              <a:buChar char="●"/>
            </a:pPr>
            <a:r>
              <a:rPr lang="en-GB"/>
              <a:t>We write a function to recommend users -</a:t>
            </a:r>
            <a:endParaRPr/>
          </a:p>
          <a:p>
            <a:pPr indent="-342900" lvl="0" marL="914400" rtl="0" algn="just">
              <a:spcBef>
                <a:spcPts val="0"/>
              </a:spcBef>
              <a:spcAft>
                <a:spcPts val="0"/>
              </a:spcAft>
              <a:buSzPts val="1800"/>
              <a:buAutoNum type="romanUcPeriod"/>
            </a:pPr>
            <a:r>
              <a:rPr lang="en-GB"/>
              <a:t>Call the previous similar users function to get the similar users for the desired user_id.</a:t>
            </a:r>
            <a:endParaRPr/>
          </a:p>
          <a:p>
            <a:pPr indent="-342900" lvl="0" marL="914400" rtl="0" algn="just">
              <a:spcBef>
                <a:spcPts val="0"/>
              </a:spcBef>
              <a:spcAft>
                <a:spcPts val="0"/>
              </a:spcAft>
              <a:buSzPts val="1800"/>
              <a:buAutoNum type="romanUcPeriod"/>
            </a:pPr>
            <a:r>
              <a:rPr lang="en-GB"/>
              <a:t>Find prod_ids with which the original user has interacted -&gt; observed_interactions</a:t>
            </a:r>
            <a:endParaRPr/>
          </a:p>
          <a:p>
            <a:pPr indent="-342900" lvl="0" marL="914400" rtl="0" algn="just">
              <a:spcBef>
                <a:spcPts val="0"/>
              </a:spcBef>
              <a:spcAft>
                <a:spcPts val="0"/>
              </a:spcAft>
              <a:buSzPts val="1800"/>
              <a:buAutoNum type="romanUcPeriod"/>
            </a:pPr>
            <a:r>
              <a:rPr lang="en-GB"/>
              <a:t>For each similar user Find 'n' products with which the similar user has interacted with but not the actual user. </a:t>
            </a:r>
            <a:endParaRPr/>
          </a:p>
          <a:p>
            <a:pPr indent="-342900" lvl="0" marL="914400" rtl="0" algn="just">
              <a:spcBef>
                <a:spcPts val="0"/>
              </a:spcBef>
              <a:spcAft>
                <a:spcPts val="0"/>
              </a:spcAft>
              <a:buSzPts val="1800"/>
              <a:buAutoNum type="romanUcPeriod"/>
            </a:pPr>
            <a:r>
              <a:rPr lang="en-GB"/>
              <a:t>return the specified number of products.</a:t>
            </a:r>
            <a:endParaRPr/>
          </a:p>
          <a:p>
            <a:pPr indent="0" lvl="0" marL="914400" rtl="0" algn="just">
              <a:spcBef>
                <a:spcPts val="1200"/>
              </a:spcBef>
              <a:spcAft>
                <a:spcPts val="1200"/>
              </a:spcAft>
              <a:buNone/>
            </a:pPr>
            <a:r>
              <a:rPr lang="en-GB"/>
              <a:t>Ex-</a:t>
            </a:r>
            <a:endParaRPr/>
          </a:p>
        </p:txBody>
      </p:sp>
      <p:pic>
        <p:nvPicPr>
          <p:cNvPr id="131" name="Google Shape;131;p25"/>
          <p:cNvPicPr preferRelativeResize="0"/>
          <p:nvPr/>
        </p:nvPicPr>
        <p:blipFill>
          <a:blip r:embed="rId3">
            <a:alphaModFix/>
          </a:blip>
          <a:stretch>
            <a:fillRect/>
          </a:stretch>
        </p:blipFill>
        <p:spPr>
          <a:xfrm>
            <a:off x="1891550" y="3637175"/>
            <a:ext cx="6940751" cy="123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Model based Collaborative filtering</a:t>
            </a:r>
            <a:endParaRPr/>
          </a:p>
        </p:txBody>
      </p:sp>
      <p:sp>
        <p:nvSpPr>
          <p:cNvPr id="137" name="Google Shape;137;p26"/>
          <p:cNvSpPr txBox="1"/>
          <p:nvPr>
            <p:ph idx="1" type="body"/>
          </p:nvPr>
        </p:nvSpPr>
        <p:spPr>
          <a:xfrm>
            <a:off x="311700" y="1130825"/>
            <a:ext cx="8520600" cy="3692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2"/>
              </a:buClr>
              <a:buSzPct val="61111"/>
              <a:buFont typeface="Arial"/>
              <a:buNone/>
            </a:pPr>
            <a:r>
              <a:rPr b="1" lang="en-GB"/>
              <a:t>Objective -</a:t>
            </a:r>
            <a:endParaRPr b="1"/>
          </a:p>
          <a:p>
            <a:pPr indent="-325755" lvl="0" marL="457200" rtl="0" algn="l">
              <a:spcBef>
                <a:spcPts val="1200"/>
              </a:spcBef>
              <a:spcAft>
                <a:spcPts val="0"/>
              </a:spcAft>
              <a:buSzPct val="100000"/>
              <a:buChar char="●"/>
            </a:pPr>
            <a:r>
              <a:rPr lang="en-GB"/>
              <a:t>Provide personalized recommendations to users based on their past behavior and preferences, while also addressing the challenges of sparsity and scalability that can arise in other collaborative filtering techniques.</a:t>
            </a:r>
            <a:endParaRPr/>
          </a:p>
          <a:p>
            <a:pPr indent="0" lvl="0" marL="0" rtl="0" algn="l">
              <a:spcBef>
                <a:spcPts val="1200"/>
              </a:spcBef>
              <a:spcAft>
                <a:spcPts val="0"/>
              </a:spcAft>
              <a:buClr>
                <a:schemeClr val="dk2"/>
              </a:buClr>
              <a:buSzPct val="61111"/>
              <a:buFont typeface="Arial"/>
              <a:buNone/>
            </a:pPr>
            <a:r>
              <a:rPr b="1" lang="en-GB"/>
              <a:t>Outputs -</a:t>
            </a:r>
            <a:endParaRPr b="1"/>
          </a:p>
          <a:p>
            <a:pPr indent="-325755" lvl="0" marL="457200" rtl="0" algn="l">
              <a:spcBef>
                <a:spcPts val="1200"/>
              </a:spcBef>
              <a:spcAft>
                <a:spcPts val="0"/>
              </a:spcAft>
              <a:buSzPct val="100000"/>
              <a:buChar char="●"/>
            </a:pPr>
            <a:r>
              <a:rPr lang="en-GB"/>
              <a:t>Recommend top 5 products for a particular user.</a:t>
            </a:r>
            <a:endParaRPr/>
          </a:p>
          <a:p>
            <a:pPr indent="0" lvl="0" marL="0" rtl="0" algn="l">
              <a:spcBef>
                <a:spcPts val="1200"/>
              </a:spcBef>
              <a:spcAft>
                <a:spcPts val="0"/>
              </a:spcAft>
              <a:buClr>
                <a:schemeClr val="dk2"/>
              </a:buClr>
              <a:buSzPct val="61111"/>
              <a:buFont typeface="Arial"/>
              <a:buNone/>
            </a:pPr>
            <a:r>
              <a:rPr b="1" lang="en-GB"/>
              <a:t>Approach -</a:t>
            </a:r>
            <a:endParaRPr b="1"/>
          </a:p>
          <a:p>
            <a:pPr indent="-325755" lvl="0" marL="457200" rtl="0" algn="l">
              <a:spcBef>
                <a:spcPts val="1200"/>
              </a:spcBef>
              <a:spcAft>
                <a:spcPts val="0"/>
              </a:spcAft>
              <a:buSzPct val="100000"/>
              <a:buChar char="●"/>
            </a:pPr>
            <a:r>
              <a:rPr lang="en-GB"/>
              <a:t>It is taking the matrix of product ratings and converting it to a CSR(compressed sparse row) matrix. This is done to save memory and computational time, since only the non-zero values need to be stored.</a:t>
            </a:r>
            <a:endParaRPr/>
          </a:p>
          <a:p>
            <a:pPr indent="0" lvl="0" marL="457200" rtl="0" algn="l">
              <a:spcBef>
                <a:spcPts val="1200"/>
              </a:spcBef>
              <a:spcAft>
                <a:spcPts val="1200"/>
              </a:spcAft>
              <a:buNone/>
            </a:pPr>
            <a:r>
              <a:t/>
            </a:r>
            <a:endParaRPr/>
          </a:p>
        </p:txBody>
      </p:sp>
      <p:pic>
        <p:nvPicPr>
          <p:cNvPr id="138" name="Google Shape;138;p26"/>
          <p:cNvPicPr preferRelativeResize="0"/>
          <p:nvPr/>
        </p:nvPicPr>
        <p:blipFill>
          <a:blip r:embed="rId3">
            <a:alphaModFix/>
          </a:blip>
          <a:stretch>
            <a:fillRect/>
          </a:stretch>
        </p:blipFill>
        <p:spPr>
          <a:xfrm>
            <a:off x="2529425" y="4020818"/>
            <a:ext cx="3658400" cy="112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318350"/>
            <a:ext cx="8520600" cy="44829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GB"/>
              <a:t>It is performing singular value decomposition (SVD) on the sparse or csr matrix. SVD is a matrix decomposition technique that can be used to reduce the dimensionality of a matrix. In this case, the SVD is used to reduce the dimensionality of the matrix of product ratings to 50 latent features.</a:t>
            </a:r>
            <a:endParaRPr/>
          </a:p>
          <a:p>
            <a:pPr indent="0" lvl="0" marL="457200" rtl="0" algn="just">
              <a:lnSpc>
                <a:spcPct val="115000"/>
              </a:lnSpc>
              <a:spcBef>
                <a:spcPts val="0"/>
              </a:spcBef>
              <a:spcAft>
                <a:spcPts val="0"/>
              </a:spcAft>
              <a:buNone/>
            </a:pPr>
            <a:r>
              <a:t/>
            </a:r>
            <a:endParaRPr/>
          </a:p>
          <a:p>
            <a:pPr indent="-342900" lvl="0" marL="457200" rtl="0" algn="just">
              <a:lnSpc>
                <a:spcPct val="115000"/>
              </a:lnSpc>
              <a:spcBef>
                <a:spcPts val="0"/>
              </a:spcBef>
              <a:spcAft>
                <a:spcPts val="0"/>
              </a:spcAft>
              <a:buSzPts val="1800"/>
              <a:buChar char="●"/>
            </a:pPr>
            <a:r>
              <a:rPr lang="en-GB"/>
              <a:t>It is calculating the predicted ratings for all users using SVD. The predicted ratings are calculated by multiplying the U matrix, the sigma matrix, and the Vt matrix.</a:t>
            </a:r>
            <a:endParaRPr/>
          </a:p>
          <a:p>
            <a:pPr indent="0" lvl="0" marL="457200" rtl="0" algn="just">
              <a:lnSpc>
                <a:spcPct val="115000"/>
              </a:lnSpc>
              <a:spcBef>
                <a:spcPts val="0"/>
              </a:spcBef>
              <a:spcAft>
                <a:spcPts val="0"/>
              </a:spcAft>
              <a:buNone/>
            </a:pPr>
            <a:r>
              <a:t/>
            </a:r>
            <a:endParaRPr/>
          </a:p>
          <a:p>
            <a:pPr indent="-342900" lvl="0" marL="457200" rtl="0" algn="just">
              <a:lnSpc>
                <a:spcPct val="115000"/>
              </a:lnSpc>
              <a:spcBef>
                <a:spcPts val="0"/>
              </a:spcBef>
              <a:spcAft>
                <a:spcPts val="0"/>
              </a:spcAft>
              <a:buSzPts val="1800"/>
              <a:buChar char="●"/>
            </a:pPr>
            <a:r>
              <a:rPr lang="en-GB"/>
              <a:t>It is storing the predicted ratings in a DataFrame. The </a:t>
            </a:r>
            <a:r>
              <a:rPr lang="en-GB"/>
              <a:t>Data Frame</a:t>
            </a:r>
            <a:r>
              <a:rPr lang="en-GB"/>
              <a:t> has the same columns as the original matrix of product ratings. The rows of the DataFrame correspond to the users. The values in the DataFrame are the predicted ratings for each user.</a:t>
            </a:r>
            <a:endParaRPr/>
          </a:p>
          <a:p>
            <a:pPr indent="0" lvl="0" marL="457200" rtl="0" algn="just">
              <a:lnSpc>
                <a:spcPct val="115000"/>
              </a:lnSpc>
              <a:spcBef>
                <a:spcPts val="0"/>
              </a:spcBef>
              <a:spcAft>
                <a:spcPts val="0"/>
              </a:spcAft>
              <a:buNone/>
            </a:pPr>
            <a:r>
              <a:t/>
            </a:r>
            <a:endParaRPr/>
          </a:p>
        </p:txBody>
      </p:sp>
      <p:pic>
        <p:nvPicPr>
          <p:cNvPr id="144" name="Google Shape;144;p27"/>
          <p:cNvPicPr preferRelativeResize="0"/>
          <p:nvPr/>
        </p:nvPicPr>
        <p:blipFill>
          <a:blip r:embed="rId3">
            <a:alphaModFix/>
          </a:blip>
          <a:stretch>
            <a:fillRect/>
          </a:stretch>
        </p:blipFill>
        <p:spPr>
          <a:xfrm>
            <a:off x="2286000" y="3855025"/>
            <a:ext cx="4521726" cy="117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94950"/>
            <a:ext cx="8520600" cy="4782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A </a:t>
            </a:r>
            <a:r>
              <a:rPr lang="en-GB"/>
              <a:t>function</a:t>
            </a:r>
            <a:r>
              <a:rPr lang="en-GB"/>
              <a:t> is written to recommend products based on the rating predictions made</a:t>
            </a:r>
            <a:endParaRPr/>
          </a:p>
          <a:p>
            <a:pPr indent="0" lvl="0" marL="0" rtl="0" algn="l">
              <a:spcBef>
                <a:spcPts val="0"/>
              </a:spcBef>
              <a:spcAft>
                <a:spcPts val="0"/>
              </a:spcAft>
              <a:buNone/>
            </a:pPr>
            <a:r>
              <a:rPr lang="en-GB"/>
              <a:t> </a:t>
            </a:r>
            <a:endParaRPr/>
          </a:p>
          <a:p>
            <a:pPr indent="-342900" lvl="0" marL="914400" rtl="0" algn="l">
              <a:lnSpc>
                <a:spcPct val="150000"/>
              </a:lnSpc>
              <a:spcBef>
                <a:spcPts val="0"/>
              </a:spcBef>
              <a:spcAft>
                <a:spcPts val="0"/>
              </a:spcAft>
              <a:buSzPts val="1800"/>
              <a:buAutoNum type="romanUcPeriod"/>
            </a:pPr>
            <a:r>
              <a:rPr lang="en-GB"/>
              <a:t>It gets the user's ratings from the interactions_matrix.</a:t>
            </a:r>
            <a:endParaRPr/>
          </a:p>
          <a:p>
            <a:pPr indent="-342900" lvl="0" marL="914400" rtl="0" algn="l">
              <a:lnSpc>
                <a:spcPct val="150000"/>
              </a:lnSpc>
              <a:spcBef>
                <a:spcPts val="0"/>
              </a:spcBef>
              <a:spcAft>
                <a:spcPts val="0"/>
              </a:spcAft>
              <a:buSzPts val="1800"/>
              <a:buAutoNum type="romanUcPeriod"/>
            </a:pPr>
            <a:r>
              <a:rPr lang="en-GB"/>
              <a:t>It gets the user's predicted ratings from the preds_matrix.</a:t>
            </a:r>
            <a:endParaRPr/>
          </a:p>
          <a:p>
            <a:pPr indent="-342900" lvl="0" marL="914400" rtl="0" algn="l">
              <a:lnSpc>
                <a:spcPct val="150000"/>
              </a:lnSpc>
              <a:spcBef>
                <a:spcPts val="0"/>
              </a:spcBef>
              <a:spcAft>
                <a:spcPts val="0"/>
              </a:spcAft>
              <a:buSzPts val="1800"/>
              <a:buAutoNum type="romanUcPeriod"/>
            </a:pPr>
            <a:r>
              <a:rPr lang="en-GB"/>
              <a:t>It creates a DataFrame with the user's actual and predicted ratings.</a:t>
            </a:r>
            <a:endParaRPr/>
          </a:p>
          <a:p>
            <a:pPr indent="-342900" lvl="0" marL="914400" rtl="0" algn="l">
              <a:lnSpc>
                <a:spcPct val="150000"/>
              </a:lnSpc>
              <a:spcBef>
                <a:spcPts val="0"/>
              </a:spcBef>
              <a:spcAft>
                <a:spcPts val="0"/>
              </a:spcAft>
              <a:buSzPts val="1800"/>
              <a:buAutoNum type="romanUcPeriod"/>
            </a:pPr>
            <a:r>
              <a:rPr lang="en-GB"/>
              <a:t>It adds a column to the DataFrame with the product names.</a:t>
            </a:r>
            <a:endParaRPr/>
          </a:p>
          <a:p>
            <a:pPr indent="-342900" lvl="0" marL="914400" rtl="0" algn="l">
              <a:lnSpc>
                <a:spcPct val="150000"/>
              </a:lnSpc>
              <a:spcBef>
                <a:spcPts val="0"/>
              </a:spcBef>
              <a:spcAft>
                <a:spcPts val="0"/>
              </a:spcAft>
              <a:buSzPts val="1800"/>
              <a:buAutoNum type="romanUcPeriod"/>
            </a:pPr>
            <a:r>
              <a:rPr lang="en-GB"/>
              <a:t>It filters the DataFrame to only include products that the user has not rated.</a:t>
            </a:r>
            <a:endParaRPr/>
          </a:p>
          <a:p>
            <a:pPr indent="-342900" lvl="0" marL="914400" rtl="0" algn="l">
              <a:lnSpc>
                <a:spcPct val="150000"/>
              </a:lnSpc>
              <a:spcBef>
                <a:spcPts val="0"/>
              </a:spcBef>
              <a:spcAft>
                <a:spcPts val="0"/>
              </a:spcAft>
              <a:buSzPts val="1800"/>
              <a:buAutoNum type="romanUcPeriod"/>
            </a:pPr>
            <a:r>
              <a:rPr lang="en-GB"/>
              <a:t>It sorts the </a:t>
            </a:r>
            <a:r>
              <a:rPr lang="en-GB"/>
              <a:t>Data Frame</a:t>
            </a:r>
            <a:r>
              <a:rPr lang="en-GB"/>
              <a:t> by the predicted ratings in descending order.</a:t>
            </a:r>
            <a:endParaRPr/>
          </a:p>
          <a:p>
            <a:pPr indent="-342900" lvl="0" marL="914400" rtl="0" algn="l">
              <a:lnSpc>
                <a:spcPct val="150000"/>
              </a:lnSpc>
              <a:spcBef>
                <a:spcPts val="0"/>
              </a:spcBef>
              <a:spcAft>
                <a:spcPts val="0"/>
              </a:spcAft>
              <a:buSzPts val="1800"/>
              <a:buAutoNum type="romanUcPeriod"/>
            </a:pPr>
            <a:r>
              <a:rPr lang="en-GB"/>
              <a:t>It prints the top num_recommendations products.</a:t>
            </a:r>
            <a:endParaRPr/>
          </a:p>
          <a:p>
            <a:pPr indent="0" lvl="0" marL="0" rtl="0" algn="l">
              <a:lnSpc>
                <a:spcPct val="150000"/>
              </a:lnSpc>
              <a:spcBef>
                <a:spcPts val="1200"/>
              </a:spcBef>
              <a:spcAft>
                <a:spcPts val="0"/>
              </a:spcAft>
              <a:buNone/>
            </a:pPr>
            <a:r>
              <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t/>
            </a:r>
            <a:endParaRPr/>
          </a:p>
        </p:txBody>
      </p:sp>
      <p:pic>
        <p:nvPicPr>
          <p:cNvPr id="150" name="Google Shape;150;p28"/>
          <p:cNvPicPr preferRelativeResize="0"/>
          <p:nvPr/>
        </p:nvPicPr>
        <p:blipFill>
          <a:blip r:embed="rId3">
            <a:alphaModFix/>
          </a:blip>
          <a:stretch>
            <a:fillRect/>
          </a:stretch>
        </p:blipFill>
        <p:spPr>
          <a:xfrm>
            <a:off x="3711599" y="3237600"/>
            <a:ext cx="3096151" cy="190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142850"/>
            <a:ext cx="8520600" cy="44088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SzPct val="100000"/>
              <a:buChar char="●"/>
            </a:pPr>
            <a:r>
              <a:rPr lang="en-GB"/>
              <a:t>Evaluating the model :</a:t>
            </a:r>
            <a:endParaRPr/>
          </a:p>
          <a:p>
            <a:pPr indent="-334327" lvl="0" marL="457200" rtl="0" algn="just">
              <a:spcBef>
                <a:spcPts val="0"/>
              </a:spcBef>
              <a:spcAft>
                <a:spcPts val="0"/>
              </a:spcAft>
              <a:buSzPct val="100000"/>
              <a:buAutoNum type="romanUcPeriod"/>
            </a:pPr>
            <a:r>
              <a:rPr lang="en-GB"/>
              <a:t>Calculate the average rating for all the movies by dividing the sum of all the ratings by the number of ratings. 2, Calculate the average rating for all the predicted ratings by dividing the sum of all the predicted ratings by the number of ratings.</a:t>
            </a:r>
            <a:endParaRPr/>
          </a:p>
          <a:p>
            <a:pPr indent="-334327" lvl="0" marL="457200" rtl="0" algn="just">
              <a:spcBef>
                <a:spcPts val="0"/>
              </a:spcBef>
              <a:spcAft>
                <a:spcPts val="0"/>
              </a:spcAft>
              <a:buSzPct val="100000"/>
              <a:buAutoNum type="romanUcPeriod"/>
            </a:pPr>
            <a:r>
              <a:rPr lang="en-GB"/>
              <a:t>Create a DataFrame called rmse_df that contains the average actual ratings and the average predicted ratings.</a:t>
            </a:r>
            <a:endParaRPr/>
          </a:p>
          <a:p>
            <a:pPr indent="-334327" lvl="0" marL="457200" rtl="0" algn="just">
              <a:spcBef>
                <a:spcPts val="0"/>
              </a:spcBef>
              <a:spcAft>
                <a:spcPts val="0"/>
              </a:spcAft>
              <a:buSzPct val="100000"/>
              <a:buAutoNum type="romanUcPeriod"/>
            </a:pPr>
            <a:r>
              <a:rPr lang="en-GB"/>
              <a:t>Calculate the RMSE of the SVD model by taking the square root of the mean of the squared errors between the average actual ratings and the average predicted ratings.</a:t>
            </a:r>
            <a:endParaRPr/>
          </a:p>
          <a:p>
            <a:pPr indent="0" lvl="0" marL="0" rtl="0" algn="just">
              <a:spcBef>
                <a:spcPts val="1200"/>
              </a:spcBef>
              <a:spcAft>
                <a:spcPts val="0"/>
              </a:spcAft>
              <a:buNone/>
            </a:pPr>
            <a:r>
              <a:rPr lang="en-GB"/>
              <a:t>The squared parameter in the mean_squared_error function determines whether to return the mean squared error (MSE) or the root mean squared error (RMSE). When squared is set to False, the function returns the RMSE, which is the square root of the MSE. In this case, you are calculating the RMSE, so you have set squared to False. This means that the errors are first squared, then averaged, and finally square-rooted to obtain the RMSE. </a:t>
            </a:r>
            <a:endParaRPr/>
          </a:p>
          <a:p>
            <a:pPr indent="0" lvl="0" marL="0" rtl="0" algn="just">
              <a:spcBef>
                <a:spcPts val="1200"/>
              </a:spcBef>
              <a:spcAft>
                <a:spcPts val="1200"/>
              </a:spcAft>
              <a:buNone/>
            </a:pPr>
            <a:r>
              <a:t/>
            </a:r>
            <a:endParaRPr/>
          </a:p>
        </p:txBody>
      </p:sp>
      <p:pic>
        <p:nvPicPr>
          <p:cNvPr id="156" name="Google Shape;156;p29"/>
          <p:cNvPicPr preferRelativeResize="0"/>
          <p:nvPr/>
        </p:nvPicPr>
        <p:blipFill>
          <a:blip r:embed="rId3">
            <a:alphaModFix/>
          </a:blip>
          <a:stretch>
            <a:fillRect/>
          </a:stretch>
        </p:blipFill>
        <p:spPr>
          <a:xfrm>
            <a:off x="820950" y="3973400"/>
            <a:ext cx="6573174" cy="84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165375" y="358425"/>
            <a:ext cx="3659100" cy="149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t/>
            </a:r>
            <a:endParaRPr sz="4520"/>
          </a:p>
          <a:p>
            <a:pPr indent="0" lvl="0" marL="0" rtl="0" algn="l">
              <a:spcBef>
                <a:spcPts val="0"/>
              </a:spcBef>
              <a:spcAft>
                <a:spcPts val="0"/>
              </a:spcAft>
              <a:buClr>
                <a:schemeClr val="dk2"/>
              </a:buClr>
              <a:buSzPts val="990"/>
              <a:buFont typeface="Arial"/>
              <a:buNone/>
            </a:pPr>
            <a:r>
              <a:rPr lang="en-GB" sz="4520"/>
              <a:t>Conclusion</a:t>
            </a:r>
            <a:endParaRPr sz="4520"/>
          </a:p>
          <a:p>
            <a:pPr indent="0" lvl="0" marL="0" rtl="0" algn="l">
              <a:spcBef>
                <a:spcPts val="0"/>
              </a:spcBef>
              <a:spcAft>
                <a:spcPts val="0"/>
              </a:spcAft>
              <a:buSzPts val="990"/>
              <a:buNone/>
            </a:pPr>
            <a:r>
              <a:t/>
            </a:r>
            <a:endParaRPr sz="4520"/>
          </a:p>
        </p:txBody>
      </p:sp>
      <p:sp>
        <p:nvSpPr>
          <p:cNvPr id="162" name="Google Shape;162;p30"/>
          <p:cNvSpPr txBox="1"/>
          <p:nvPr/>
        </p:nvSpPr>
        <p:spPr>
          <a:xfrm>
            <a:off x="3900275" y="784000"/>
            <a:ext cx="4785900" cy="3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sz="1800">
                <a:solidFill>
                  <a:schemeClr val="lt1"/>
                </a:solidFill>
                <a:latin typeface="Source Sans Pro"/>
                <a:ea typeface="Source Sans Pro"/>
                <a:cs typeface="Source Sans Pro"/>
                <a:sym typeface="Source Sans Pro"/>
              </a:rPr>
              <a:t>In conclusion, the Ecommerce Product Recommendation System effectively addresses the Cold Start Problem in recommender systems, employing rank-based and collaborative filtering approaches. Utilizing an unbiased Amazon dataset, the project ensures personalized and popular product recommendations, enhancing the shopping experience. With robust evaluation metrics like RMSE, the system proves scalable and reliable, aligning with the dynamic needs of e-commerce for increased user engagement and sales.</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Cold Start Problem</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cold start problem is a common challenge encountered by recommender systems, which are algorithms designed to provide personalized suggestions to users. This issue arises when the recommender system lacks sufficient data to generate accurate recommendations for either a new user or a recently added item. There are two primary categories of cold start problems</a:t>
            </a:r>
            <a:endParaRPr/>
          </a:p>
          <a:p>
            <a:pPr indent="0" lvl="0" marL="0" rtl="0" algn="l">
              <a:spcBef>
                <a:spcPts val="1200"/>
              </a:spcBef>
              <a:spcAft>
                <a:spcPts val="0"/>
              </a:spcAft>
              <a:buClr>
                <a:schemeClr val="dk2"/>
              </a:buClr>
              <a:buSzPts val="1100"/>
              <a:buFont typeface="Arial"/>
              <a:buNone/>
            </a:pPr>
            <a:r>
              <a:rPr b="1" lang="en-GB"/>
              <a:t>User cold start:</a:t>
            </a:r>
            <a:r>
              <a:rPr lang="en-GB"/>
              <a:t> This occurs when a new user signs up for a service and the recommender system does not have any information about their past behavior.</a:t>
            </a:r>
            <a:endParaRPr/>
          </a:p>
          <a:p>
            <a:pPr indent="0" lvl="0" marL="0" rtl="0" algn="l">
              <a:spcBef>
                <a:spcPts val="1200"/>
              </a:spcBef>
              <a:spcAft>
                <a:spcPts val="1200"/>
              </a:spcAft>
              <a:buNone/>
            </a:pPr>
            <a:r>
              <a:rPr b="1" lang="en-GB"/>
              <a:t>Item cold start:</a:t>
            </a:r>
            <a:r>
              <a:rPr lang="en-GB"/>
              <a:t> This occurs when a new item is added to a service and the recommender system does not have any information about how other users have rated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Cold Start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GB"/>
              <a:t>Definition:</a:t>
            </a:r>
            <a:r>
              <a:rPr lang="en-GB"/>
              <a:t> This scenario occurs when a new user registers for a service, and the recommender system has no historical data or information about their preferences and behavior.</a:t>
            </a:r>
            <a:endParaRPr/>
          </a:p>
          <a:p>
            <a:pPr indent="0" lvl="0" marL="0" rtl="0" algn="l">
              <a:spcBef>
                <a:spcPts val="1200"/>
              </a:spcBef>
              <a:spcAft>
                <a:spcPts val="0"/>
              </a:spcAft>
              <a:buClr>
                <a:schemeClr val="dk2"/>
              </a:buClr>
              <a:buSzPts val="1100"/>
              <a:buFont typeface="Arial"/>
              <a:buNone/>
            </a:pPr>
            <a:r>
              <a:rPr b="1" lang="en-GB"/>
              <a:t>Challenge:</a:t>
            </a:r>
            <a:r>
              <a:rPr lang="en-GB"/>
              <a:t> Without past user interactions, it becomes challenging for the recommender system to understand the user's tastes, making it difficult to provide relevant and personalized recommendations.</a:t>
            </a:r>
            <a:endParaRPr/>
          </a:p>
          <a:p>
            <a:pPr indent="0" lvl="0" marL="0" rtl="0" algn="l">
              <a:spcBef>
                <a:spcPts val="1200"/>
              </a:spcBef>
              <a:spcAft>
                <a:spcPts val="1200"/>
              </a:spcAft>
              <a:buNone/>
            </a:pPr>
            <a:r>
              <a:rPr b="1" lang="en-GB"/>
              <a:t>Solution:</a:t>
            </a:r>
            <a:r>
              <a:rPr lang="en-GB"/>
              <a:t> Strategies such as rank-based recommendations or collaborative filtering can be employed to suggest popular items or leverage the preferences of similar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Item/Product Cold Start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GB"/>
              <a:t>Definition:</a:t>
            </a:r>
            <a:r>
              <a:rPr lang="en-GB"/>
              <a:t> Item cold start happens when a new item is introduced to the service, and there is no existing data on how other users have rated or interacted with it.</a:t>
            </a:r>
            <a:endParaRPr/>
          </a:p>
          <a:p>
            <a:pPr indent="0" lvl="0" marL="0" rtl="0" algn="l">
              <a:spcBef>
                <a:spcPts val="1200"/>
              </a:spcBef>
              <a:spcAft>
                <a:spcPts val="0"/>
              </a:spcAft>
              <a:buClr>
                <a:schemeClr val="dk2"/>
              </a:buClr>
              <a:buSzPts val="1100"/>
              <a:buFont typeface="Arial"/>
              <a:buNone/>
            </a:pPr>
            <a:r>
              <a:rPr b="1" lang="en-GB"/>
              <a:t>Challenge:</a:t>
            </a:r>
            <a:r>
              <a:rPr lang="en-GB"/>
              <a:t> Lack of historical data on the new item makes it hard for the recommender system to assess its popularity or relevance to users.</a:t>
            </a:r>
            <a:endParaRPr/>
          </a:p>
          <a:p>
            <a:pPr indent="0" lvl="0" marL="0" rtl="0" algn="l">
              <a:spcBef>
                <a:spcPts val="1200"/>
              </a:spcBef>
              <a:spcAft>
                <a:spcPts val="1200"/>
              </a:spcAft>
              <a:buNone/>
            </a:pPr>
            <a:r>
              <a:rPr b="1" lang="en-GB"/>
              <a:t>Solution:</a:t>
            </a:r>
            <a:r>
              <a:rPr lang="en-GB"/>
              <a:t> Content-based filtering methods, which rely on the attributes or metadata of items, can be utilized to make recommendations based on the inherent characteristics of the new item.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Cold-Start-Problem Reasons</a:t>
            </a:r>
            <a:endParaRPr/>
          </a:p>
        </p:txBody>
      </p:sp>
      <p:sp>
        <p:nvSpPr>
          <p:cNvPr id="90" name="Google Shape;90;p18"/>
          <p:cNvSpPr txBox="1"/>
          <p:nvPr>
            <p:ph idx="1" type="body"/>
          </p:nvPr>
        </p:nvSpPr>
        <p:spPr>
          <a:xfrm>
            <a:off x="311700" y="1152475"/>
            <a:ext cx="8520600" cy="3702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2"/>
              </a:buClr>
              <a:buSzPts val="1100"/>
              <a:buFont typeface="Arial"/>
              <a:buNone/>
            </a:pPr>
            <a:r>
              <a:rPr b="1" lang="en-GB"/>
              <a:t>Systematic Bootstrapping :</a:t>
            </a:r>
            <a:r>
              <a:rPr lang="en-GB"/>
              <a:t> Systemic bootstrapping refers to the starting of the system when there is almost no information on which the recommender may rely. As all assets and users are new, this example demonstrates the drawbacks of both the minimal interaction and the New user cases. As a result, several of the approaches established to cope with those two scenarios are unsuitable for system bootstrapping.</a:t>
            </a:r>
            <a:endParaRPr/>
          </a:p>
          <a:p>
            <a:pPr indent="0" lvl="0" marL="0" rtl="0" algn="just">
              <a:spcBef>
                <a:spcPts val="1200"/>
              </a:spcBef>
              <a:spcAft>
                <a:spcPts val="1200"/>
              </a:spcAft>
              <a:buNone/>
            </a:pPr>
            <a:r>
              <a:rPr b="1" lang="en-GB"/>
              <a:t>Low Interaction :</a:t>
            </a:r>
            <a:r>
              <a:rPr lang="en-GB"/>
              <a:t> When things are added to the catalogue, the item cold-start problem occurs when they have no or very few interactions. This is particularly problematic for collaborative filtering algorithms, which generate recommendations based on the item’s interactions. A pure collaborative algorithm cannot recommend an item if there are no interactions available.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Cold-Start-Problem Reasons</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2"/>
              </a:buClr>
              <a:buSzPts val="1100"/>
              <a:buFont typeface="Arial"/>
              <a:buNone/>
            </a:pPr>
            <a:r>
              <a:rPr b="1" lang="en-GB"/>
              <a:t>New User :</a:t>
            </a:r>
            <a:r>
              <a:rPr lang="en-GB"/>
              <a:t> The new user case occurs when a new user enrols in the system and the recommender is required to offer recommendations for a set length of time without depending on the user’s previous interactions, as none have been recorded yet. </a:t>
            </a:r>
            <a:endParaRPr/>
          </a:p>
          <a:p>
            <a:pPr indent="0" lvl="0" marL="0" rtl="0" algn="just">
              <a:spcBef>
                <a:spcPts val="1200"/>
              </a:spcBef>
              <a:spcAft>
                <a:spcPts val="0"/>
              </a:spcAft>
              <a:buClr>
                <a:schemeClr val="dk2"/>
              </a:buClr>
              <a:buSzPts val="1100"/>
              <a:buFont typeface="Arial"/>
              <a:buNone/>
            </a:pPr>
            <a:r>
              <a:rPr lang="en-GB"/>
              <a:t>This issue is especially important when the recommender is part of the service provided to users, because a user who receives poor-quality recommendations may opt to left the system before giving enough interaction to allow the recommender to understand his or her interests. </a:t>
            </a:r>
            <a:endParaRPr/>
          </a:p>
          <a:p>
            <a:pPr indent="0" lvl="0" marL="0" rtl="0" algn="just">
              <a:spcBef>
                <a:spcPts val="1200"/>
              </a:spcBef>
              <a:spcAft>
                <a:spcPts val="1200"/>
              </a:spcAft>
              <a:buNone/>
            </a:pPr>
            <a:r>
              <a:rPr lang="en-GB"/>
              <a:t>When dealing with new users, the primary technique is to ask them to offer certain preferences in order to create an initial user profile. You may have seen such interaction on Netflix.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a:t>
            </a:r>
            <a:r>
              <a:rPr lang="en-GB"/>
              <a:t>pproaches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cold start problem, in the context of recommender systems, presents a significant challenge when making recommendations for new users or items that lack substantial interaction data. To tackle this issue, several approaches can be employed:</a:t>
            </a:r>
            <a:endParaRPr/>
          </a:p>
          <a:p>
            <a:pPr indent="0" lvl="0" marL="0" rtl="0" algn="l">
              <a:spcBef>
                <a:spcPts val="1200"/>
              </a:spcBef>
              <a:spcAft>
                <a:spcPts val="0"/>
              </a:spcAft>
              <a:buClr>
                <a:schemeClr val="dk2"/>
              </a:buClr>
              <a:buSzPts val="1100"/>
              <a:buFont typeface="Arial"/>
              <a:buNone/>
            </a:pPr>
            <a:r>
              <a:rPr b="1" lang="en-GB" sz="2000">
                <a:solidFill>
                  <a:schemeClr val="accent5"/>
                </a:solidFill>
              </a:rPr>
              <a:t>Rank-Based Recommendations:</a:t>
            </a:r>
            <a:endParaRPr b="1" sz="2000">
              <a:solidFill>
                <a:schemeClr val="accent5"/>
              </a:solidFill>
            </a:endParaRPr>
          </a:p>
          <a:p>
            <a:pPr indent="0" lvl="0" marL="0" rtl="0" algn="l">
              <a:spcBef>
                <a:spcPts val="1200"/>
              </a:spcBef>
              <a:spcAft>
                <a:spcPts val="0"/>
              </a:spcAft>
              <a:buClr>
                <a:schemeClr val="dk2"/>
              </a:buClr>
              <a:buSzPts val="1100"/>
              <a:buFont typeface="Arial"/>
              <a:buNone/>
            </a:pPr>
            <a:r>
              <a:rPr b="1" lang="en-GB"/>
              <a:t>Description:</a:t>
            </a:r>
            <a:r>
              <a:rPr lang="en-GB"/>
              <a:t> This approach involves recommending popular items based on their overall popularity or average rating. It doesn't rely on specific user preferences, making it suitable for new users.</a:t>
            </a:r>
            <a:endParaRPr/>
          </a:p>
          <a:p>
            <a:pPr indent="0" lvl="0" marL="0" rtl="0" algn="l">
              <a:spcBef>
                <a:spcPts val="1200"/>
              </a:spcBef>
              <a:spcAft>
                <a:spcPts val="1200"/>
              </a:spcAft>
              <a:buNone/>
            </a:pPr>
            <a:r>
              <a:rPr b="1" lang="en-GB"/>
              <a:t>Benefits:</a:t>
            </a:r>
            <a:r>
              <a:rPr lang="en-GB"/>
              <a:t> Introduces users to items that have demonstrated broad popularity on the platform.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275050"/>
            <a:ext cx="8520600" cy="45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b="1" lang="en-GB" sz="2000">
                <a:solidFill>
                  <a:schemeClr val="accent5"/>
                </a:solidFill>
              </a:rPr>
              <a:t>Content-Based Filtering:</a:t>
            </a:r>
            <a:endParaRPr b="1" sz="2000">
              <a:solidFill>
                <a:schemeClr val="accent5"/>
              </a:solidFill>
            </a:endParaRPr>
          </a:p>
          <a:p>
            <a:pPr indent="0" lvl="0" marL="0" rtl="0" algn="l">
              <a:spcBef>
                <a:spcPts val="1200"/>
              </a:spcBef>
              <a:spcAft>
                <a:spcPts val="0"/>
              </a:spcAft>
              <a:buClr>
                <a:schemeClr val="dk2"/>
              </a:buClr>
              <a:buSzPts val="1100"/>
              <a:buFont typeface="Arial"/>
              <a:buNone/>
            </a:pPr>
            <a:r>
              <a:rPr b="1" lang="en-GB"/>
              <a:t>Description:</a:t>
            </a:r>
            <a:r>
              <a:rPr lang="en-GB"/>
              <a:t> Content-based filtering recommends items based on their attributes or metadata. For new items, this method leverages the inherent characteristics of the item itself, requiring no interaction data.</a:t>
            </a:r>
            <a:endParaRPr/>
          </a:p>
          <a:p>
            <a:pPr indent="0" lvl="0" marL="0" rtl="0" algn="l">
              <a:spcBef>
                <a:spcPts val="1200"/>
              </a:spcBef>
              <a:spcAft>
                <a:spcPts val="0"/>
              </a:spcAft>
              <a:buClr>
                <a:schemeClr val="dk2"/>
              </a:buClr>
              <a:buSzPts val="1100"/>
              <a:buFont typeface="Arial"/>
              <a:buNone/>
            </a:pPr>
            <a:r>
              <a:rPr b="1" lang="en-GB"/>
              <a:t>Benefits:</a:t>
            </a:r>
            <a:r>
              <a:rPr lang="en-GB"/>
              <a:t> Introduces new items to users with similar preferences, focusing on the content and features of the items.</a:t>
            </a:r>
            <a:endParaRPr/>
          </a:p>
          <a:p>
            <a:pPr indent="0" lvl="0" marL="0" rtl="0" algn="l">
              <a:spcBef>
                <a:spcPts val="1200"/>
              </a:spcBef>
              <a:spcAft>
                <a:spcPts val="0"/>
              </a:spcAft>
              <a:buClr>
                <a:schemeClr val="dk2"/>
              </a:buClr>
              <a:buSzPts val="1100"/>
              <a:buFont typeface="Arial"/>
              <a:buNone/>
            </a:pPr>
            <a:r>
              <a:rPr b="1" lang="en-GB" sz="2000">
                <a:solidFill>
                  <a:schemeClr val="accent5"/>
                </a:solidFill>
              </a:rPr>
              <a:t>Hybrid Approaches:</a:t>
            </a:r>
            <a:endParaRPr b="1" sz="2000">
              <a:solidFill>
                <a:schemeClr val="accent5"/>
              </a:solidFill>
            </a:endParaRPr>
          </a:p>
          <a:p>
            <a:pPr indent="0" lvl="0" marL="0" rtl="0" algn="l">
              <a:spcBef>
                <a:spcPts val="1200"/>
              </a:spcBef>
              <a:spcAft>
                <a:spcPts val="0"/>
              </a:spcAft>
              <a:buClr>
                <a:schemeClr val="dk2"/>
              </a:buClr>
              <a:buSzPts val="1100"/>
              <a:buFont typeface="Arial"/>
              <a:buNone/>
            </a:pPr>
            <a:r>
              <a:rPr b="1" lang="en-GB"/>
              <a:t>Description:</a:t>
            </a:r>
            <a:r>
              <a:rPr lang="en-GB"/>
              <a:t> Hybrid approaches combine multiple recommendation strategies to address the cold start problem comprehensively. For instance, using rank-based recommendations for new users and content-based filtering for new items.</a:t>
            </a:r>
            <a:endParaRPr/>
          </a:p>
          <a:p>
            <a:pPr indent="0" lvl="0" marL="0" rtl="0" algn="l">
              <a:spcBef>
                <a:spcPts val="1200"/>
              </a:spcBef>
              <a:spcAft>
                <a:spcPts val="1200"/>
              </a:spcAft>
              <a:buNone/>
            </a:pPr>
            <a:r>
              <a:rPr b="1" lang="en-GB"/>
              <a:t>Benefits:</a:t>
            </a:r>
            <a:r>
              <a:rPr lang="en-GB"/>
              <a:t> By blending different approaches, hybrid methods aim to provide more accurate and diverse recommendations, mitigating the limitations of individual strategies.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