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3663079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57D2C9-4C19-4805-BB13-2B5E59E36E51}" type="datetimeFigureOut">
              <a:rPr lang="en-IN" smtClean="0"/>
              <a:t>10-09-2025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2724776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2847520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2433837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1322553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2554352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2370090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A32BE-4941-416E-B5AF-DEE2934A80A4}"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244689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193805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253174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57D2C9-4C19-4805-BB13-2B5E59E36E51}" type="datetimeFigureOut">
              <a:rPr lang="en-IN" smtClean="0"/>
              <a:t>10-09-2025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1348595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857D2C9-4C19-4805-BB13-2B5E59E36E51}" type="datetimeFigureOut">
              <a:rPr lang="en-IN" smtClean="0"/>
              <a:t>10-09-2025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349491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57D2C9-4C19-4805-BB13-2B5E59E36E51}" type="datetimeFigureOut">
              <a:rPr lang="en-IN" smtClean="0"/>
              <a:t>10-09-2025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347188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57D2C9-4C19-4805-BB13-2B5E59E36E51}" type="datetimeFigureOut">
              <a:rPr lang="en-IN" smtClean="0"/>
              <a:t>10-09-2025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3852109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857D2C9-4C19-4805-BB13-2B5E59E36E51}" type="datetimeFigureOut">
              <a:rPr lang="en-IN" smtClean="0"/>
              <a:t>10-09-2025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236589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57D2C9-4C19-4805-BB13-2B5E59E36E51}" type="datetimeFigureOut">
              <a:rPr lang="en-IN" smtClean="0"/>
              <a:t>10-09-2025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2549177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857D2C9-4C19-4805-BB13-2B5E59E36E51}" type="datetimeFigureOut">
              <a:rPr lang="en-IN" smtClean="0"/>
              <a:t>10-09-2025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A32BE-4941-416E-B5AF-DEE2934A80A4}" type="slidenum">
              <a:rPr lang="en-IN" smtClean="0"/>
              <a:t>‹#›</a:t>
            </a:fld>
            <a:endParaRPr lang="en-IN"/>
          </a:p>
        </p:txBody>
      </p:sp>
    </p:spTree>
    <p:extLst>
      <p:ext uri="{BB962C8B-B14F-4D97-AF65-F5344CB8AC3E}">
        <p14:creationId xmlns:p14="http://schemas.microsoft.com/office/powerpoint/2010/main" val="258605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57D2C9-4C19-4805-BB13-2B5E59E36E51}" type="datetimeFigureOut">
              <a:rPr lang="en-IN" smtClean="0"/>
              <a:t>10-09-2025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7A32BE-4941-416E-B5AF-DEE2934A80A4}" type="slidenum">
              <a:rPr lang="en-IN" smtClean="0"/>
              <a:t>‹#›</a:t>
            </a:fld>
            <a:endParaRPr lang="en-IN"/>
          </a:p>
        </p:txBody>
      </p:sp>
    </p:spTree>
    <p:extLst>
      <p:ext uri="{BB962C8B-B14F-4D97-AF65-F5344CB8AC3E}">
        <p14:creationId xmlns:p14="http://schemas.microsoft.com/office/powerpoint/2010/main" val="116152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Soumyaditya24/Marketing_Analysis_of_Sports_Equipment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50FAF433-604E-4564-8C2A-3CFBF954A008}"/>
              </a:ext>
            </a:extLst>
          </p:cNvPr>
          <p:cNvSpPr>
            <a:spLocks noGrp="1"/>
          </p:cNvSpPr>
          <p:nvPr>
            <p:ph type="ctrTitle"/>
          </p:nvPr>
        </p:nvSpPr>
        <p:spPr>
          <a:xfrm>
            <a:off x="186265" y="88087"/>
            <a:ext cx="7797802" cy="1028974"/>
          </a:xfrm>
          <a:prstGeom prst="rect">
            <a:avLst/>
          </a:prstGeom>
          <a:noFill/>
          <a:ln/>
        </p:spPr>
        <p:txBody>
          <a:bodyPr wrap="square" lIns="0" tIns="0" rIns="0" bIns="0" rtlCol="0" anchor="t">
            <a:noAutofit/>
          </a:bodyPr>
          <a:lstStyle/>
          <a:p>
            <a:pPr algn="ctr">
              <a:lnSpc>
                <a:spcPts val="5550"/>
              </a:lnSpc>
            </a:pPr>
            <a:r>
              <a:rPr lang="en-US" sz="4000" dirty="0">
                <a:latin typeface="Arial" panose="020B0604020202020204" pitchFamily="34" charset="0"/>
                <a:cs typeface="Arial" panose="020B0604020202020204" pitchFamily="34" charset="0"/>
              </a:rPr>
              <a:t>Marketing Analysis of Sports Equipment</a:t>
            </a:r>
          </a:p>
        </p:txBody>
      </p:sp>
      <p:sp>
        <p:nvSpPr>
          <p:cNvPr id="5" name="TextBox 4">
            <a:extLst>
              <a:ext uri="{FF2B5EF4-FFF2-40B4-BE49-F238E27FC236}">
                <a16:creationId xmlns:a16="http://schemas.microsoft.com/office/drawing/2014/main" id="{EFA29B35-59B1-4C23-9DB8-8E0F0EBC4E71}"/>
              </a:ext>
            </a:extLst>
          </p:cNvPr>
          <p:cNvSpPr txBox="1"/>
          <p:nvPr/>
        </p:nvSpPr>
        <p:spPr>
          <a:xfrm>
            <a:off x="1431132" y="3462865"/>
            <a:ext cx="5638800" cy="1600438"/>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Presented by: Soumyaditya Saha</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Email: soumyaditya_2312res654@iitp.ac.in</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Tool Used: Power BI, SQL, Python</a:t>
            </a:r>
          </a:p>
          <a:p>
            <a:pPr algn="ctr"/>
            <a:endParaRPr lang="en-US" sz="1400" dirty="0">
              <a:latin typeface="Arial" panose="020B0604020202020204" pitchFamily="34" charset="0"/>
              <a:cs typeface="Arial" panose="020B0604020202020204" pitchFamily="34" charset="0"/>
            </a:endParaRPr>
          </a:p>
          <a:p>
            <a:pPr algn="ctr"/>
            <a:r>
              <a:rPr lang="en-US" sz="1400" dirty="0">
                <a:latin typeface="Arial" panose="020B0604020202020204" pitchFamily="34" charset="0"/>
                <a:cs typeface="Arial" panose="020B0604020202020204" pitchFamily="34" charset="0"/>
              </a:rPr>
              <a:t>Date: 02/08/2025</a:t>
            </a:r>
          </a:p>
        </p:txBody>
      </p:sp>
      <p:pic>
        <p:nvPicPr>
          <p:cNvPr id="9" name="Picture 8">
            <a:extLst>
              <a:ext uri="{FF2B5EF4-FFF2-40B4-BE49-F238E27FC236}">
                <a16:creationId xmlns:a16="http://schemas.microsoft.com/office/drawing/2014/main" id="{E97D3DA9-63DB-4C3C-B88E-2502A123A4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533" y="2269066"/>
            <a:ext cx="4072467" cy="2294467"/>
          </a:xfrm>
          <a:prstGeom prst="rect">
            <a:avLst/>
          </a:prstGeom>
        </p:spPr>
      </p:pic>
      <p:pic>
        <p:nvPicPr>
          <p:cNvPr id="11" name="Picture 10">
            <a:extLst>
              <a:ext uri="{FF2B5EF4-FFF2-40B4-BE49-F238E27FC236}">
                <a16:creationId xmlns:a16="http://schemas.microsoft.com/office/drawing/2014/main" id="{8B94666E-09D7-4692-AD98-B766D3AAC4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533" y="-4018"/>
            <a:ext cx="4072467" cy="2273084"/>
          </a:xfrm>
          <a:prstGeom prst="rect">
            <a:avLst/>
          </a:prstGeom>
        </p:spPr>
      </p:pic>
      <p:pic>
        <p:nvPicPr>
          <p:cNvPr id="13" name="Picture 12">
            <a:extLst>
              <a:ext uri="{FF2B5EF4-FFF2-40B4-BE49-F238E27FC236}">
                <a16:creationId xmlns:a16="http://schemas.microsoft.com/office/drawing/2014/main" id="{1D548A08-A802-485E-A787-0D33ABA80F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9533" y="4563533"/>
            <a:ext cx="4072467" cy="2294467"/>
          </a:xfrm>
          <a:prstGeom prst="rect">
            <a:avLst/>
          </a:prstGeom>
        </p:spPr>
      </p:pic>
      <p:sp>
        <p:nvSpPr>
          <p:cNvPr id="17" name="TextBox 16">
            <a:extLst>
              <a:ext uri="{FF2B5EF4-FFF2-40B4-BE49-F238E27FC236}">
                <a16:creationId xmlns:a16="http://schemas.microsoft.com/office/drawing/2014/main" id="{77FF0762-FDF0-4B3C-8D9B-C73ED2B4F0DB}"/>
              </a:ext>
            </a:extLst>
          </p:cNvPr>
          <p:cNvSpPr txBox="1"/>
          <p:nvPr/>
        </p:nvSpPr>
        <p:spPr>
          <a:xfrm>
            <a:off x="888999" y="1701336"/>
            <a:ext cx="6392333" cy="1569660"/>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Marketing analysis of sports equipment with emphasis on conversions, customer engagement, and reviews. The project framework includes data preparation, visualization, and development of an interactive Power BI dashboard to evaluate product performance, derive insights, and support strategic marketing decisions.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1970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1688555B-EA28-4040-A65D-7AB71D116600}"/>
              </a:ext>
            </a:extLst>
          </p:cNvPr>
          <p:cNvSpPr/>
          <p:nvPr/>
        </p:nvSpPr>
        <p:spPr>
          <a:xfrm>
            <a:off x="254728" y="184428"/>
            <a:ext cx="6901815" cy="469344"/>
          </a:xfrm>
          <a:prstGeom prst="rect">
            <a:avLst/>
          </a:prstGeom>
          <a:noFill/>
          <a:ln/>
        </p:spPr>
        <p:txBody>
          <a:bodyPr wrap="none" lIns="0" tIns="0" rIns="0" bIns="0" rtlCol="0" anchor="t"/>
          <a:lstStyle/>
          <a:p>
            <a:pPr marL="0" indent="0" algn="l">
              <a:lnSpc>
                <a:spcPts val="3650"/>
              </a:lnSpc>
              <a:buNone/>
            </a:pPr>
            <a:r>
              <a:rPr lang="en-US" sz="2950" dirty="0">
                <a:latin typeface="Arial" panose="020B0604020202020204" pitchFamily="34" charset="0"/>
                <a:ea typeface="Roboto Slab" pitchFamily="34" charset="-122"/>
                <a:cs typeface="Arial" panose="020B0604020202020204" pitchFamily="34" charset="0"/>
              </a:rPr>
              <a:t>Deep Dive: Conversion Funnel Analysis</a:t>
            </a:r>
            <a:endParaRPr lang="en-US" sz="295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193FA3CF-9A2F-4915-B617-0D46058E44BA}"/>
              </a:ext>
            </a:extLst>
          </p:cNvPr>
          <p:cNvSpPr/>
          <p:nvPr/>
        </p:nvSpPr>
        <p:spPr>
          <a:xfrm>
            <a:off x="254728" y="810974"/>
            <a:ext cx="8000762" cy="480774"/>
          </a:xfrm>
          <a:prstGeom prst="rect">
            <a:avLst/>
          </a:prstGeom>
          <a:noFill/>
          <a:ln/>
        </p:spPr>
        <p:txBody>
          <a:bodyPr wrap="square" lIns="0" tIns="0" rIns="0" bIns="0" rtlCol="0" anchor="t"/>
          <a:lstStyle/>
          <a:p>
            <a:pPr marL="0" indent="0" algn="l">
              <a:lnSpc>
                <a:spcPts val="1850"/>
              </a:lnSpc>
              <a:buNone/>
            </a:pPr>
            <a:r>
              <a:rPr lang="en-US" sz="1150" dirty="0">
                <a:latin typeface="Arial" panose="020B0604020202020204" pitchFamily="34" charset="0"/>
                <a:ea typeface="Roboto" pitchFamily="34" charset="-122"/>
                <a:cs typeface="Arial" panose="020B0604020202020204" pitchFamily="34" charset="0"/>
              </a:rPr>
              <a:t>Understanding the customer journey is paramount to optimizing conversions. Our detailed funnel analysis dissects performance from initial interest to final purchase, pinpointing drop-off points:</a:t>
            </a:r>
            <a:endParaRPr lang="en-US" sz="115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ACAB36B-D33C-4A26-BEB5-E2CA5CEC25F6}"/>
              </a:ext>
            </a:extLst>
          </p:cNvPr>
          <p:cNvSpPr txBox="1"/>
          <p:nvPr/>
        </p:nvSpPr>
        <p:spPr>
          <a:xfrm>
            <a:off x="254728" y="1840462"/>
            <a:ext cx="4106334" cy="2816156"/>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ea typeface="Roboto Slab" pitchFamily="34" charset="-122"/>
                <a:cs typeface="Arial" panose="020B0604020202020204" pitchFamily="34" charset="0"/>
              </a:rPr>
              <a:t>Views</a:t>
            </a:r>
            <a:endParaRPr lang="en-US" sz="1400" dirty="0">
              <a:latin typeface="Arial" panose="020B0604020202020204" pitchFamily="34" charset="0"/>
              <a:cs typeface="Arial" panose="020B0604020202020204" pitchFamily="34" charset="0"/>
            </a:endParaRPr>
          </a:p>
          <a:p>
            <a:endParaRPr lang="en-US" sz="1100" dirty="0">
              <a:latin typeface="Arial" panose="020B0604020202020204" pitchFamily="34" charset="0"/>
              <a:ea typeface="Roboto" pitchFamily="34" charset="-122"/>
              <a:cs typeface="Arial" panose="020B0604020202020204" pitchFamily="34" charset="0"/>
            </a:endParaRPr>
          </a:p>
          <a:p>
            <a:r>
              <a:rPr lang="en-US" sz="1100" dirty="0">
                <a:latin typeface="Arial" panose="020B0604020202020204" pitchFamily="34" charset="0"/>
                <a:ea typeface="Roboto" pitchFamily="34" charset="-122"/>
                <a:cs typeface="Arial" panose="020B0604020202020204" pitchFamily="34" charset="0"/>
              </a:rPr>
              <a:t>Initial product page visits and impressions.</a:t>
            </a:r>
          </a:p>
          <a:p>
            <a:endParaRPr lang="en-US" sz="1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ea typeface="Roboto Slab" pitchFamily="34" charset="-122"/>
                <a:cs typeface="Arial" panose="020B0604020202020204" pitchFamily="34" charset="0"/>
              </a:rPr>
              <a:t>Clicks</a:t>
            </a:r>
            <a:endParaRPr lang="en-US" sz="1400" dirty="0">
              <a:latin typeface="Arial" panose="020B0604020202020204" pitchFamily="34" charset="0"/>
              <a:cs typeface="Arial" panose="020B0604020202020204" pitchFamily="34" charset="0"/>
            </a:endParaRPr>
          </a:p>
          <a:p>
            <a:endParaRPr lang="en-US" sz="1100" dirty="0">
              <a:latin typeface="Arial" panose="020B0604020202020204" pitchFamily="34" charset="0"/>
              <a:ea typeface="Roboto" pitchFamily="34" charset="-122"/>
              <a:cs typeface="Arial" panose="020B0604020202020204" pitchFamily="34" charset="0"/>
            </a:endParaRPr>
          </a:p>
          <a:p>
            <a:r>
              <a:rPr lang="en-US" sz="1100" dirty="0">
                <a:latin typeface="Arial" panose="020B0604020202020204" pitchFamily="34" charset="0"/>
                <a:ea typeface="Roboto" pitchFamily="34" charset="-122"/>
                <a:cs typeface="Arial" panose="020B0604020202020204" pitchFamily="34" charset="0"/>
              </a:rPr>
              <a:t>Engaging with product details or adding to cart.</a:t>
            </a:r>
          </a:p>
          <a:p>
            <a:endParaRPr lang="en-US" sz="1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ea typeface="Roboto Slab" pitchFamily="34" charset="-122"/>
                <a:cs typeface="Arial" panose="020B0604020202020204" pitchFamily="34" charset="0"/>
              </a:rPr>
              <a:t>Purchases</a:t>
            </a:r>
            <a:endParaRPr lang="en-US" sz="1400" dirty="0">
              <a:latin typeface="Arial" panose="020B0604020202020204" pitchFamily="34" charset="0"/>
              <a:cs typeface="Arial" panose="020B0604020202020204" pitchFamily="34" charset="0"/>
            </a:endParaRPr>
          </a:p>
          <a:p>
            <a:endParaRPr lang="en-US" sz="1100" dirty="0">
              <a:latin typeface="Arial" panose="020B0604020202020204" pitchFamily="34" charset="0"/>
              <a:ea typeface="Roboto" pitchFamily="34" charset="-122"/>
              <a:cs typeface="Arial" panose="020B0604020202020204" pitchFamily="34" charset="0"/>
            </a:endParaRPr>
          </a:p>
          <a:p>
            <a:r>
              <a:rPr lang="en-US" sz="1100" dirty="0">
                <a:latin typeface="Arial" panose="020B0604020202020204" pitchFamily="34" charset="0"/>
                <a:ea typeface="Roboto" pitchFamily="34" charset="-122"/>
                <a:cs typeface="Arial" panose="020B0604020202020204" pitchFamily="34" charset="0"/>
              </a:rPr>
              <a:t>Successful conversions and completed transactions.</a:t>
            </a:r>
          </a:p>
          <a:p>
            <a:endParaRPr lang="en-US" sz="11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ea typeface="Roboto Slab" pitchFamily="34" charset="-122"/>
                <a:cs typeface="Arial" panose="020B0604020202020204" pitchFamily="34" charset="0"/>
              </a:rPr>
              <a:t>Drop-offs</a:t>
            </a:r>
            <a:endParaRPr lang="en-US" sz="1400" dirty="0">
              <a:latin typeface="Arial" panose="020B0604020202020204" pitchFamily="34" charset="0"/>
              <a:cs typeface="Arial" panose="020B0604020202020204" pitchFamily="34" charset="0"/>
            </a:endParaRPr>
          </a:p>
          <a:p>
            <a:endParaRPr lang="en-US" sz="1100" dirty="0">
              <a:latin typeface="Arial" panose="020B0604020202020204" pitchFamily="34" charset="0"/>
              <a:ea typeface="Roboto" pitchFamily="34" charset="-122"/>
              <a:cs typeface="Arial" panose="020B0604020202020204" pitchFamily="34" charset="0"/>
            </a:endParaRPr>
          </a:p>
          <a:p>
            <a:r>
              <a:rPr lang="en-US" sz="1100" dirty="0">
                <a:latin typeface="Arial" panose="020B0604020202020204" pitchFamily="34" charset="0"/>
                <a:ea typeface="Roboto" pitchFamily="34" charset="-122"/>
                <a:cs typeface="Arial" panose="020B0604020202020204" pitchFamily="34" charset="0"/>
              </a:rPr>
              <a:t>Crucial points where customers abandon the journey.</a:t>
            </a:r>
            <a:endParaRPr lang="en-US" sz="1100" dirty="0">
              <a:latin typeface="Arial" panose="020B0604020202020204" pitchFamily="34" charset="0"/>
              <a:cs typeface="Arial" panose="020B0604020202020204" pitchFamily="34" charset="0"/>
            </a:endParaRPr>
          </a:p>
        </p:txBody>
      </p:sp>
      <p:sp>
        <p:nvSpPr>
          <p:cNvPr id="5" name="Text 18">
            <a:extLst>
              <a:ext uri="{FF2B5EF4-FFF2-40B4-BE49-F238E27FC236}">
                <a16:creationId xmlns:a16="http://schemas.microsoft.com/office/drawing/2014/main" id="{785F3DE1-980C-45CA-883F-91675E33D3B7}"/>
              </a:ext>
            </a:extLst>
          </p:cNvPr>
          <p:cNvSpPr/>
          <p:nvPr/>
        </p:nvSpPr>
        <p:spPr>
          <a:xfrm>
            <a:off x="254728" y="5482891"/>
            <a:ext cx="10770359" cy="480774"/>
          </a:xfrm>
          <a:prstGeom prst="rect">
            <a:avLst/>
          </a:prstGeom>
          <a:noFill/>
          <a:ln/>
        </p:spPr>
        <p:txBody>
          <a:bodyPr wrap="square" lIns="0" tIns="0" rIns="0" bIns="0" rtlCol="0" anchor="t"/>
          <a:lstStyle/>
          <a:p>
            <a:pPr marL="0" indent="0" algn="l">
              <a:lnSpc>
                <a:spcPts val="1850"/>
              </a:lnSpc>
              <a:buNone/>
            </a:pPr>
            <a:r>
              <a:rPr lang="en-US" sz="1150" dirty="0">
                <a:latin typeface="Arial" panose="020B0604020202020204" pitchFamily="34" charset="0"/>
                <a:ea typeface="Roboto" pitchFamily="34" charset="-122"/>
                <a:cs typeface="Arial" panose="020B0604020202020204" pitchFamily="34" charset="0"/>
              </a:rPr>
              <a:t>Specifically, </a:t>
            </a:r>
            <a:r>
              <a:rPr lang="en-US" sz="1150" b="1" dirty="0">
                <a:latin typeface="Arial" panose="020B0604020202020204" pitchFamily="34" charset="0"/>
                <a:ea typeface="Roboto" pitchFamily="34" charset="-122"/>
                <a:cs typeface="Arial" panose="020B0604020202020204" pitchFamily="34" charset="0"/>
              </a:rPr>
              <a:t>Kayak (21.4%)</a:t>
            </a:r>
            <a:r>
              <a:rPr lang="en-US" sz="1150" dirty="0">
                <a:latin typeface="Arial" panose="020B0604020202020204" pitchFamily="34" charset="0"/>
                <a:ea typeface="Roboto" pitchFamily="34" charset="-122"/>
                <a:cs typeface="Arial" panose="020B0604020202020204" pitchFamily="34" charset="0"/>
              </a:rPr>
              <a:t> and </a:t>
            </a:r>
            <a:r>
              <a:rPr lang="en-US" sz="1150" b="1" dirty="0">
                <a:latin typeface="Arial" panose="020B0604020202020204" pitchFamily="34" charset="0"/>
                <a:ea typeface="Roboto" pitchFamily="34" charset="-122"/>
                <a:cs typeface="Arial" panose="020B0604020202020204" pitchFamily="34" charset="0"/>
              </a:rPr>
              <a:t>Ski Boots (20%)</a:t>
            </a:r>
            <a:r>
              <a:rPr lang="en-US" sz="1150" dirty="0">
                <a:latin typeface="Arial" panose="020B0604020202020204" pitchFamily="34" charset="0"/>
                <a:ea typeface="Roboto" pitchFamily="34" charset="-122"/>
                <a:cs typeface="Arial" panose="020B0604020202020204" pitchFamily="34" charset="0"/>
              </a:rPr>
              <a:t> lead in conversion rates, with significant monthly peaks observed in </a:t>
            </a:r>
            <a:r>
              <a:rPr lang="en-US" sz="1150" b="1" dirty="0">
                <a:latin typeface="Arial" panose="020B0604020202020204" pitchFamily="34" charset="0"/>
                <a:ea typeface="Roboto" pitchFamily="34" charset="-122"/>
                <a:cs typeface="Arial" panose="020B0604020202020204" pitchFamily="34" charset="0"/>
              </a:rPr>
              <a:t>January and September</a:t>
            </a:r>
            <a:r>
              <a:rPr lang="en-US" sz="1150" dirty="0">
                <a:latin typeface="Arial" panose="020B0604020202020204" pitchFamily="34" charset="0"/>
                <a:ea typeface="Roboto" pitchFamily="34" charset="-122"/>
                <a:cs typeface="Arial" panose="020B0604020202020204" pitchFamily="34" charset="0"/>
              </a:rPr>
              <a:t>.</a:t>
            </a:r>
            <a:endParaRPr lang="en-US" sz="1150" dirty="0">
              <a:latin typeface="Arial" panose="020B0604020202020204" pitchFamily="34" charset="0"/>
              <a:cs typeface="Arial" panose="020B0604020202020204" pitchFamily="34" charset="0"/>
            </a:endParaRPr>
          </a:p>
        </p:txBody>
      </p:sp>
      <p:sp>
        <p:nvSpPr>
          <p:cNvPr id="6" name="Text 19">
            <a:extLst>
              <a:ext uri="{FF2B5EF4-FFF2-40B4-BE49-F238E27FC236}">
                <a16:creationId xmlns:a16="http://schemas.microsoft.com/office/drawing/2014/main" id="{7CC78BB3-DD7B-4CF4-8CF0-2D8CD461C517}"/>
              </a:ext>
            </a:extLst>
          </p:cNvPr>
          <p:cNvSpPr/>
          <p:nvPr/>
        </p:nvSpPr>
        <p:spPr>
          <a:xfrm>
            <a:off x="254728" y="5963665"/>
            <a:ext cx="13353812" cy="480774"/>
          </a:xfrm>
          <a:prstGeom prst="rect">
            <a:avLst/>
          </a:prstGeom>
          <a:noFill/>
          <a:ln/>
        </p:spPr>
        <p:txBody>
          <a:bodyPr wrap="square" lIns="0" tIns="0" rIns="0" bIns="0" rtlCol="0" anchor="t"/>
          <a:lstStyle/>
          <a:p>
            <a:pPr marL="0" indent="0" algn="l">
              <a:lnSpc>
                <a:spcPts val="1850"/>
              </a:lnSpc>
              <a:buNone/>
            </a:pPr>
            <a:r>
              <a:rPr lang="en-US" sz="1150" b="1" dirty="0">
                <a:latin typeface="Arial" panose="020B0604020202020204" pitchFamily="34" charset="0"/>
                <a:ea typeface="Roboto" pitchFamily="34" charset="-122"/>
                <a:cs typeface="Arial" panose="020B0604020202020204" pitchFamily="34" charset="0"/>
              </a:rPr>
              <a:t>Actionable Recommendation:</a:t>
            </a:r>
            <a:r>
              <a:rPr lang="en-US" sz="1150" dirty="0">
                <a:latin typeface="Arial" panose="020B0604020202020204" pitchFamily="34" charset="0"/>
                <a:ea typeface="Roboto" pitchFamily="34" charset="-122"/>
                <a:cs typeface="Arial" panose="020B0604020202020204" pitchFamily="34" charset="0"/>
              </a:rPr>
              <a:t> Focus intensified marketing budget and resources on high-converting products like Kayak and Ski Boots, strategically aligning campaigns </a:t>
            </a:r>
          </a:p>
          <a:p>
            <a:pPr marL="0" indent="0" algn="l">
              <a:lnSpc>
                <a:spcPts val="1850"/>
              </a:lnSpc>
              <a:buNone/>
            </a:pPr>
            <a:r>
              <a:rPr lang="en-US" sz="1150" dirty="0">
                <a:latin typeface="Arial" panose="020B0604020202020204" pitchFamily="34" charset="0"/>
                <a:ea typeface="Roboto" pitchFamily="34" charset="-122"/>
                <a:cs typeface="Arial" panose="020B0604020202020204" pitchFamily="34" charset="0"/>
              </a:rPr>
              <a:t>with their proven peak months (January &amp; September) to maximize ROI and sales volume.</a:t>
            </a:r>
            <a:endParaRPr lang="en-US" sz="115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1627959-FE69-4A35-8424-C2442CFD1304}"/>
              </a:ext>
            </a:extLst>
          </p:cNvPr>
          <p:cNvPicPr>
            <a:picLocks noChangeAspect="1"/>
          </p:cNvPicPr>
          <p:nvPr/>
        </p:nvPicPr>
        <p:blipFill>
          <a:blip r:embed="rId2"/>
          <a:stretch>
            <a:fillRect/>
          </a:stretch>
        </p:blipFill>
        <p:spPr>
          <a:xfrm>
            <a:off x="4836728" y="1572178"/>
            <a:ext cx="5687837" cy="3429939"/>
          </a:xfrm>
          <a:prstGeom prst="rect">
            <a:avLst/>
          </a:prstGeom>
        </p:spPr>
      </p:pic>
    </p:spTree>
    <p:extLst>
      <p:ext uri="{BB962C8B-B14F-4D97-AF65-F5344CB8AC3E}">
        <p14:creationId xmlns:p14="http://schemas.microsoft.com/office/powerpoint/2010/main" val="282330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0">
            <a:extLst>
              <a:ext uri="{FF2B5EF4-FFF2-40B4-BE49-F238E27FC236}">
                <a16:creationId xmlns:a16="http://schemas.microsoft.com/office/drawing/2014/main" id="{81DFE7C8-54A4-40A7-A199-EAA41C6BFD53}"/>
              </a:ext>
            </a:extLst>
          </p:cNvPr>
          <p:cNvSpPr/>
          <p:nvPr/>
        </p:nvSpPr>
        <p:spPr>
          <a:xfrm>
            <a:off x="163921" y="130670"/>
            <a:ext cx="6406396" cy="354330"/>
          </a:xfrm>
          <a:prstGeom prst="rect">
            <a:avLst/>
          </a:prstGeom>
          <a:noFill/>
          <a:ln/>
        </p:spPr>
        <p:txBody>
          <a:bodyPr wrap="none" lIns="0" tIns="0" rIns="0" bIns="0" rtlCol="0" anchor="t"/>
          <a:lstStyle/>
          <a:p>
            <a:pPr marL="0" indent="0" algn="l">
              <a:lnSpc>
                <a:spcPts val="2750"/>
              </a:lnSpc>
              <a:buNone/>
            </a:pPr>
            <a:r>
              <a:rPr lang="en-US" sz="2200" dirty="0">
                <a:latin typeface="Arial" panose="020B0604020202020204" pitchFamily="34" charset="0"/>
                <a:ea typeface="Roboto Slab" pitchFamily="34" charset="-122"/>
                <a:cs typeface="Arial" panose="020B0604020202020204" pitchFamily="34" charset="0"/>
              </a:rPr>
              <a:t>Driving Engagement: Social Media Performance</a:t>
            </a:r>
            <a:endParaRPr lang="en-US" sz="2200" dirty="0">
              <a:latin typeface="Arial" panose="020B0604020202020204" pitchFamily="34" charset="0"/>
              <a:cs typeface="Arial" panose="020B0604020202020204" pitchFamily="34" charset="0"/>
            </a:endParaRPr>
          </a:p>
        </p:txBody>
      </p:sp>
      <p:sp>
        <p:nvSpPr>
          <p:cNvPr id="19" name="Text 1">
            <a:extLst>
              <a:ext uri="{FF2B5EF4-FFF2-40B4-BE49-F238E27FC236}">
                <a16:creationId xmlns:a16="http://schemas.microsoft.com/office/drawing/2014/main" id="{221FBC54-37DB-48E5-95AA-AB7F29B324DC}"/>
              </a:ext>
            </a:extLst>
          </p:cNvPr>
          <p:cNvSpPr/>
          <p:nvPr/>
        </p:nvSpPr>
        <p:spPr>
          <a:xfrm>
            <a:off x="163921" y="757058"/>
            <a:ext cx="5932079" cy="362903"/>
          </a:xfrm>
          <a:prstGeom prst="rect">
            <a:avLst/>
          </a:prstGeom>
          <a:noFill/>
          <a:ln/>
        </p:spPr>
        <p:txBody>
          <a:bodyPr wrap="square" lIns="0" tIns="0" rIns="0" bIns="0" rtlCol="0" anchor="t"/>
          <a:lstStyle/>
          <a:p>
            <a:pPr marL="0" indent="0" algn="l">
              <a:lnSpc>
                <a:spcPts val="1400"/>
              </a:lnSpc>
              <a:buNone/>
            </a:pPr>
            <a:r>
              <a:rPr lang="en-US" sz="850" dirty="0">
                <a:latin typeface="Arial" panose="020B0604020202020204" pitchFamily="34" charset="0"/>
                <a:ea typeface="Roboto" pitchFamily="34" charset="-122"/>
                <a:cs typeface="Arial" panose="020B0604020202020204" pitchFamily="34" charset="0"/>
              </a:rPr>
              <a:t>Social media is a powerful catalyst for engagement and conversion. Our detailed dashboard reveals nuanced insights into its effectiveness across products and content types</a:t>
            </a:r>
            <a:r>
              <a:rPr lang="en-US" sz="850" dirty="0">
                <a:solidFill>
                  <a:srgbClr val="15213F"/>
                </a:solidFill>
                <a:latin typeface="Roboto" pitchFamily="34" charset="0"/>
                <a:ea typeface="Roboto" pitchFamily="34" charset="-122"/>
                <a:cs typeface="Roboto" pitchFamily="34" charset="-120"/>
              </a:rPr>
              <a:t>:</a:t>
            </a:r>
            <a:endParaRPr lang="en-US" sz="850" dirty="0"/>
          </a:p>
        </p:txBody>
      </p:sp>
      <p:sp>
        <p:nvSpPr>
          <p:cNvPr id="20" name="Text 2">
            <a:extLst>
              <a:ext uri="{FF2B5EF4-FFF2-40B4-BE49-F238E27FC236}">
                <a16:creationId xmlns:a16="http://schemas.microsoft.com/office/drawing/2014/main" id="{3C403965-C006-4AF1-A527-F57B9EF42FF6}"/>
              </a:ext>
            </a:extLst>
          </p:cNvPr>
          <p:cNvSpPr/>
          <p:nvPr/>
        </p:nvSpPr>
        <p:spPr>
          <a:xfrm>
            <a:off x="163921" y="1221997"/>
            <a:ext cx="6487045" cy="623649"/>
          </a:xfrm>
          <a:prstGeom prst="rect">
            <a:avLst/>
          </a:prstGeom>
          <a:noFill/>
          <a:ln/>
        </p:spPr>
        <p:txBody>
          <a:bodyPr wrap="none" lIns="0" tIns="0" rIns="0" bIns="0" rtlCol="0" anchor="t"/>
          <a:lstStyle/>
          <a:p>
            <a:pPr marL="342900" indent="-342900" algn="l">
              <a:lnSpc>
                <a:spcPts val="1400"/>
              </a:lnSpc>
              <a:buSzPct val="100000"/>
              <a:buChar char="•"/>
            </a:pPr>
            <a:r>
              <a:rPr lang="en-US" sz="850" b="1" dirty="0">
                <a:latin typeface="Arial" panose="020B0604020202020204" pitchFamily="34" charset="0"/>
                <a:ea typeface="Roboto" pitchFamily="34" charset="-122"/>
                <a:cs typeface="Arial" panose="020B0604020202020204" pitchFamily="34" charset="0"/>
              </a:rPr>
              <a:t>Product-level engagement:</a:t>
            </a:r>
            <a:r>
              <a:rPr lang="en-US" sz="850" dirty="0">
                <a:latin typeface="Arial" panose="020B0604020202020204" pitchFamily="34" charset="0"/>
                <a:ea typeface="Roboto" pitchFamily="34" charset="-122"/>
                <a:cs typeface="Arial" panose="020B0604020202020204" pitchFamily="34" charset="0"/>
              </a:rPr>
              <a:t> Identifying which specific products resonate most strongly on social channels, driving attention and interest</a:t>
            </a:r>
            <a:r>
              <a:rPr lang="en-US" sz="850" dirty="0">
                <a:solidFill>
                  <a:srgbClr val="15213F"/>
                </a:solidFill>
                <a:latin typeface="Roboto" pitchFamily="34" charset="0"/>
                <a:ea typeface="Roboto" pitchFamily="34" charset="-122"/>
                <a:cs typeface="Roboto" pitchFamily="34" charset="-120"/>
              </a:rPr>
              <a:t>.</a:t>
            </a:r>
            <a:endParaRPr lang="en-US" sz="850" dirty="0"/>
          </a:p>
        </p:txBody>
      </p:sp>
      <p:sp>
        <p:nvSpPr>
          <p:cNvPr id="21" name="Text 3">
            <a:extLst>
              <a:ext uri="{FF2B5EF4-FFF2-40B4-BE49-F238E27FC236}">
                <a16:creationId xmlns:a16="http://schemas.microsoft.com/office/drawing/2014/main" id="{D235D214-1C02-4069-AC18-0B1394C7A66B}"/>
              </a:ext>
            </a:extLst>
          </p:cNvPr>
          <p:cNvSpPr/>
          <p:nvPr/>
        </p:nvSpPr>
        <p:spPr>
          <a:xfrm>
            <a:off x="163921" y="1443095"/>
            <a:ext cx="7556720" cy="253604"/>
          </a:xfrm>
          <a:prstGeom prst="rect">
            <a:avLst/>
          </a:prstGeom>
          <a:noFill/>
          <a:ln/>
        </p:spPr>
        <p:txBody>
          <a:bodyPr wrap="none" lIns="0" tIns="0" rIns="0" bIns="0" rtlCol="0" anchor="t"/>
          <a:lstStyle/>
          <a:p>
            <a:pPr marL="342900" indent="-342900" algn="l">
              <a:lnSpc>
                <a:spcPts val="1400"/>
              </a:lnSpc>
              <a:buSzPct val="100000"/>
              <a:buChar char="•"/>
            </a:pPr>
            <a:r>
              <a:rPr lang="en-US" sz="850" b="1" dirty="0">
                <a:latin typeface="Arial" panose="020B0604020202020204" pitchFamily="34" charset="0"/>
                <a:ea typeface="Roboto" pitchFamily="34" charset="-122"/>
                <a:cs typeface="Arial" panose="020B0604020202020204" pitchFamily="34" charset="0"/>
              </a:rPr>
              <a:t>Monthly activity heatmap:</a:t>
            </a:r>
            <a:r>
              <a:rPr lang="en-US" sz="850" dirty="0">
                <a:latin typeface="Arial" panose="020B0604020202020204" pitchFamily="34" charset="0"/>
                <a:ea typeface="Roboto" pitchFamily="34" charset="-122"/>
                <a:cs typeface="Arial" panose="020B0604020202020204" pitchFamily="34" charset="0"/>
              </a:rPr>
              <a:t> Revealing periods of heightened social media buzz, notably around </a:t>
            </a:r>
            <a:r>
              <a:rPr lang="en-US" sz="850" b="1" dirty="0">
                <a:latin typeface="Arial" panose="020B0604020202020204" pitchFamily="34" charset="0"/>
                <a:ea typeface="Roboto" pitchFamily="34" charset="-122"/>
                <a:cs typeface="Arial" panose="020B0604020202020204" pitchFamily="34" charset="0"/>
              </a:rPr>
              <a:t>Ice Skates</a:t>
            </a:r>
            <a:r>
              <a:rPr lang="en-US" sz="850" dirty="0">
                <a:latin typeface="Arial" panose="020B0604020202020204" pitchFamily="34" charset="0"/>
                <a:ea typeface="Roboto" pitchFamily="34" charset="-122"/>
                <a:cs typeface="Arial" panose="020B0604020202020204" pitchFamily="34" charset="0"/>
              </a:rPr>
              <a:t> and </a:t>
            </a:r>
            <a:r>
              <a:rPr lang="en-US" sz="850" b="1" dirty="0">
                <a:latin typeface="Arial" panose="020B0604020202020204" pitchFamily="34" charset="0"/>
                <a:ea typeface="Roboto" pitchFamily="34" charset="-122"/>
                <a:cs typeface="Arial" panose="020B0604020202020204" pitchFamily="34" charset="0"/>
              </a:rPr>
              <a:t>Cycling Helmet</a:t>
            </a:r>
            <a:r>
              <a:rPr lang="en-US" sz="850" dirty="0">
                <a:solidFill>
                  <a:srgbClr val="15213F"/>
                </a:solidFill>
                <a:latin typeface="Roboto" pitchFamily="34" charset="0"/>
                <a:ea typeface="Roboto" pitchFamily="34" charset="-122"/>
                <a:cs typeface="Roboto" pitchFamily="34" charset="-120"/>
              </a:rPr>
              <a:t>.</a:t>
            </a:r>
            <a:endParaRPr lang="en-US" sz="850" dirty="0"/>
          </a:p>
        </p:txBody>
      </p:sp>
      <p:sp>
        <p:nvSpPr>
          <p:cNvPr id="22" name="Text 4">
            <a:extLst>
              <a:ext uri="{FF2B5EF4-FFF2-40B4-BE49-F238E27FC236}">
                <a16:creationId xmlns:a16="http://schemas.microsoft.com/office/drawing/2014/main" id="{4982C569-01CC-4D4E-9FD3-6190CD5ED32E}"/>
              </a:ext>
            </a:extLst>
          </p:cNvPr>
          <p:cNvSpPr/>
          <p:nvPr/>
        </p:nvSpPr>
        <p:spPr>
          <a:xfrm>
            <a:off x="163921" y="1664195"/>
            <a:ext cx="7485578" cy="181451"/>
          </a:xfrm>
          <a:prstGeom prst="rect">
            <a:avLst/>
          </a:prstGeom>
          <a:noFill/>
          <a:ln/>
        </p:spPr>
        <p:txBody>
          <a:bodyPr wrap="none" lIns="0" tIns="0" rIns="0" bIns="0" rtlCol="0" anchor="t"/>
          <a:lstStyle/>
          <a:p>
            <a:pPr marL="342900" indent="-342900" algn="l">
              <a:lnSpc>
                <a:spcPts val="1400"/>
              </a:lnSpc>
              <a:buSzPct val="100000"/>
              <a:buChar char="•"/>
            </a:pPr>
            <a:r>
              <a:rPr lang="en-US" sz="850" b="1" dirty="0">
                <a:latin typeface="Arial" panose="020B0604020202020204" pitchFamily="34" charset="0"/>
                <a:ea typeface="Roboto" pitchFamily="34" charset="-122"/>
                <a:cs typeface="Arial" panose="020B0604020202020204" pitchFamily="34" charset="0"/>
              </a:rPr>
              <a:t>Views vs. Clicks vs. Likes trends:</a:t>
            </a:r>
            <a:r>
              <a:rPr lang="en-US" sz="850" dirty="0">
                <a:latin typeface="Arial" panose="020B0604020202020204" pitchFamily="34" charset="0"/>
                <a:ea typeface="Roboto" pitchFamily="34" charset="-122"/>
                <a:cs typeface="Arial" panose="020B0604020202020204" pitchFamily="34" charset="0"/>
              </a:rPr>
              <a:t> Dissecting the full engagement lifecycle to understand audience interaction patterns</a:t>
            </a:r>
            <a:r>
              <a:rPr lang="en-US" sz="850" dirty="0">
                <a:solidFill>
                  <a:srgbClr val="15213F"/>
                </a:solidFill>
                <a:latin typeface="Roboto" pitchFamily="34" charset="0"/>
                <a:ea typeface="Roboto" pitchFamily="34" charset="-122"/>
                <a:cs typeface="Roboto" pitchFamily="34" charset="-120"/>
              </a:rPr>
              <a:t>.</a:t>
            </a:r>
            <a:endParaRPr lang="en-US" sz="850" dirty="0"/>
          </a:p>
        </p:txBody>
      </p:sp>
      <p:sp>
        <p:nvSpPr>
          <p:cNvPr id="23" name="Text 5">
            <a:extLst>
              <a:ext uri="{FF2B5EF4-FFF2-40B4-BE49-F238E27FC236}">
                <a16:creationId xmlns:a16="http://schemas.microsoft.com/office/drawing/2014/main" id="{36CFA7A0-22FC-45CF-B708-533D06F6DAC4}"/>
              </a:ext>
            </a:extLst>
          </p:cNvPr>
          <p:cNvSpPr/>
          <p:nvPr/>
        </p:nvSpPr>
        <p:spPr>
          <a:xfrm>
            <a:off x="7373104" y="757804"/>
            <a:ext cx="6074331" cy="181451"/>
          </a:xfrm>
          <a:prstGeom prst="rect">
            <a:avLst/>
          </a:prstGeom>
          <a:noFill/>
          <a:ln/>
        </p:spPr>
        <p:txBody>
          <a:bodyPr wrap="none" lIns="0" tIns="0" rIns="0" bIns="0" rtlCol="0" anchor="t"/>
          <a:lstStyle/>
          <a:p>
            <a:pPr marL="0" indent="0" algn="l">
              <a:lnSpc>
                <a:spcPts val="1400"/>
              </a:lnSpc>
              <a:buNone/>
            </a:pPr>
            <a:r>
              <a:rPr lang="en-US" sz="850" dirty="0">
                <a:latin typeface="Arial" panose="020B0604020202020204" pitchFamily="34" charset="0"/>
                <a:ea typeface="Roboto" pitchFamily="34" charset="-122"/>
                <a:cs typeface="Arial" panose="020B0604020202020204" pitchFamily="34" charset="0"/>
              </a:rPr>
              <a:t>Analyzing the performance of various content types is key to optimizing social media strategy:</a:t>
            </a:r>
            <a:endParaRPr lang="en-US" sz="850" dirty="0">
              <a:latin typeface="Arial" panose="020B0604020202020204" pitchFamily="34" charset="0"/>
              <a:cs typeface="Arial" panose="020B0604020202020204" pitchFamily="34" charset="0"/>
            </a:endParaRPr>
          </a:p>
        </p:txBody>
      </p:sp>
      <p:sp>
        <p:nvSpPr>
          <p:cNvPr id="24" name="Text 7">
            <a:extLst>
              <a:ext uri="{FF2B5EF4-FFF2-40B4-BE49-F238E27FC236}">
                <a16:creationId xmlns:a16="http://schemas.microsoft.com/office/drawing/2014/main" id="{4F9C99B1-7B42-44CD-9FC6-87DC3F67A40E}"/>
              </a:ext>
            </a:extLst>
          </p:cNvPr>
          <p:cNvSpPr/>
          <p:nvPr/>
        </p:nvSpPr>
        <p:spPr>
          <a:xfrm>
            <a:off x="7391496" y="1259004"/>
            <a:ext cx="1417558" cy="177165"/>
          </a:xfrm>
          <a:prstGeom prst="rect">
            <a:avLst/>
          </a:prstGeom>
          <a:noFill/>
          <a:ln/>
        </p:spPr>
        <p:txBody>
          <a:bodyPr wrap="none" lIns="0" tIns="0" rIns="0" bIns="0" rtlCol="0" anchor="t"/>
          <a:lstStyle/>
          <a:p>
            <a:pPr marL="0" indent="0" algn="l">
              <a:lnSpc>
                <a:spcPts val="1350"/>
              </a:lnSpc>
              <a:buNone/>
            </a:pPr>
            <a:r>
              <a:rPr lang="en-US" sz="1100" dirty="0">
                <a:latin typeface="Arial" panose="020B0604020202020204" pitchFamily="34" charset="0"/>
                <a:ea typeface="Roboto Slab" pitchFamily="34" charset="-122"/>
                <a:cs typeface="Arial" panose="020B0604020202020204" pitchFamily="34" charset="0"/>
              </a:rPr>
              <a:t>Videos</a:t>
            </a:r>
            <a:endParaRPr lang="en-US" sz="1100" dirty="0">
              <a:latin typeface="Arial" panose="020B0604020202020204" pitchFamily="34" charset="0"/>
              <a:cs typeface="Arial" panose="020B0604020202020204" pitchFamily="34" charset="0"/>
            </a:endParaRPr>
          </a:p>
        </p:txBody>
      </p:sp>
      <p:sp>
        <p:nvSpPr>
          <p:cNvPr id="25" name="Text 8">
            <a:extLst>
              <a:ext uri="{FF2B5EF4-FFF2-40B4-BE49-F238E27FC236}">
                <a16:creationId xmlns:a16="http://schemas.microsoft.com/office/drawing/2014/main" id="{7FD7269F-D93E-4DB8-8231-9E85B7E10B48}"/>
              </a:ext>
            </a:extLst>
          </p:cNvPr>
          <p:cNvSpPr/>
          <p:nvPr/>
        </p:nvSpPr>
        <p:spPr>
          <a:xfrm>
            <a:off x="7391496" y="1490157"/>
            <a:ext cx="4636583" cy="362903"/>
          </a:xfrm>
          <a:prstGeom prst="rect">
            <a:avLst/>
          </a:prstGeom>
          <a:noFill/>
          <a:ln/>
        </p:spPr>
        <p:txBody>
          <a:bodyPr wrap="square" lIns="0" tIns="0" rIns="0" bIns="0" rtlCol="0" anchor="t"/>
          <a:lstStyle/>
          <a:p>
            <a:pPr marL="0" indent="0" algn="l">
              <a:lnSpc>
                <a:spcPts val="1400"/>
              </a:lnSpc>
              <a:buNone/>
            </a:pPr>
            <a:r>
              <a:rPr lang="en-US" sz="850" dirty="0">
                <a:latin typeface="Arial" panose="020B0604020202020204" pitchFamily="34" charset="0"/>
                <a:ea typeface="Roboto" pitchFamily="34" charset="-122"/>
                <a:cs typeface="Arial" panose="020B0604020202020204" pitchFamily="34" charset="0"/>
              </a:rPr>
              <a:t>Consistently </a:t>
            </a:r>
            <a:r>
              <a:rPr lang="en-US" sz="850" b="1" dirty="0">
                <a:latin typeface="Arial" panose="020B0604020202020204" pitchFamily="34" charset="0"/>
                <a:ea typeface="Roboto" pitchFamily="34" charset="-122"/>
                <a:cs typeface="Arial" panose="020B0604020202020204" pitchFamily="34" charset="0"/>
              </a:rPr>
              <a:t>outperform blogs</a:t>
            </a:r>
            <a:r>
              <a:rPr lang="en-US" sz="850" dirty="0">
                <a:latin typeface="Arial" panose="020B0604020202020204" pitchFamily="34" charset="0"/>
                <a:ea typeface="Roboto" pitchFamily="34" charset="-122"/>
                <a:cs typeface="Arial" panose="020B0604020202020204" pitchFamily="34" charset="0"/>
              </a:rPr>
              <a:t> in driving conversions and overall engagement metrics, indicating high audience preference.</a:t>
            </a:r>
            <a:endParaRPr lang="en-US" sz="850" dirty="0">
              <a:latin typeface="Arial" panose="020B0604020202020204" pitchFamily="34" charset="0"/>
              <a:cs typeface="Arial" panose="020B0604020202020204" pitchFamily="34" charset="0"/>
            </a:endParaRPr>
          </a:p>
        </p:txBody>
      </p:sp>
      <p:sp>
        <p:nvSpPr>
          <p:cNvPr id="26" name="Text 10">
            <a:extLst>
              <a:ext uri="{FF2B5EF4-FFF2-40B4-BE49-F238E27FC236}">
                <a16:creationId xmlns:a16="http://schemas.microsoft.com/office/drawing/2014/main" id="{1652AD02-F574-4407-8A00-01B7EFE78F16}"/>
              </a:ext>
            </a:extLst>
          </p:cNvPr>
          <p:cNvSpPr/>
          <p:nvPr/>
        </p:nvSpPr>
        <p:spPr>
          <a:xfrm>
            <a:off x="7391496" y="2004567"/>
            <a:ext cx="1417558" cy="177165"/>
          </a:xfrm>
          <a:prstGeom prst="rect">
            <a:avLst/>
          </a:prstGeom>
          <a:noFill/>
          <a:ln/>
        </p:spPr>
        <p:txBody>
          <a:bodyPr wrap="none" lIns="0" tIns="0" rIns="0" bIns="0" rtlCol="0" anchor="t"/>
          <a:lstStyle/>
          <a:p>
            <a:pPr marL="0" indent="0" algn="l">
              <a:lnSpc>
                <a:spcPts val="1350"/>
              </a:lnSpc>
              <a:buNone/>
            </a:pPr>
            <a:r>
              <a:rPr lang="en-US" sz="1100" dirty="0">
                <a:latin typeface="Arial" panose="020B0604020202020204" pitchFamily="34" charset="0"/>
                <a:ea typeface="Roboto Slab" pitchFamily="34" charset="-122"/>
                <a:cs typeface="Arial" panose="020B0604020202020204" pitchFamily="34" charset="0"/>
              </a:rPr>
              <a:t>Blogs</a:t>
            </a:r>
            <a:endParaRPr lang="en-US" sz="1100" dirty="0">
              <a:latin typeface="Arial" panose="020B0604020202020204" pitchFamily="34" charset="0"/>
              <a:cs typeface="Arial" panose="020B0604020202020204" pitchFamily="34" charset="0"/>
            </a:endParaRPr>
          </a:p>
        </p:txBody>
      </p:sp>
      <p:sp>
        <p:nvSpPr>
          <p:cNvPr id="27" name="Text 11">
            <a:extLst>
              <a:ext uri="{FF2B5EF4-FFF2-40B4-BE49-F238E27FC236}">
                <a16:creationId xmlns:a16="http://schemas.microsoft.com/office/drawing/2014/main" id="{613D590B-0EE3-4D56-99CD-33CE46C1A4A2}"/>
              </a:ext>
            </a:extLst>
          </p:cNvPr>
          <p:cNvSpPr/>
          <p:nvPr/>
        </p:nvSpPr>
        <p:spPr>
          <a:xfrm>
            <a:off x="7391496" y="2285257"/>
            <a:ext cx="4383561" cy="362903"/>
          </a:xfrm>
          <a:prstGeom prst="rect">
            <a:avLst/>
          </a:prstGeom>
          <a:noFill/>
          <a:ln/>
        </p:spPr>
        <p:txBody>
          <a:bodyPr wrap="square" lIns="0" tIns="0" rIns="0" bIns="0" rtlCol="0" anchor="t"/>
          <a:lstStyle/>
          <a:p>
            <a:pPr marL="0" indent="0" algn="l">
              <a:lnSpc>
                <a:spcPts val="1400"/>
              </a:lnSpc>
              <a:buNone/>
            </a:pPr>
            <a:r>
              <a:rPr lang="en-US" sz="850" dirty="0">
                <a:latin typeface="Arial" panose="020B0604020202020204" pitchFamily="34" charset="0"/>
                <a:ea typeface="Roboto" pitchFamily="34" charset="-122"/>
                <a:cs typeface="Arial" panose="020B0604020202020204" pitchFamily="34" charset="0"/>
              </a:rPr>
              <a:t>Effective for awareness and providing in-depth information, but show less direct conversion impact compared to videos.</a:t>
            </a:r>
            <a:endParaRPr lang="en-US" sz="850" dirty="0">
              <a:latin typeface="Arial" panose="020B0604020202020204" pitchFamily="34" charset="0"/>
              <a:cs typeface="Arial" panose="020B0604020202020204" pitchFamily="34" charset="0"/>
            </a:endParaRPr>
          </a:p>
        </p:txBody>
      </p:sp>
      <p:sp>
        <p:nvSpPr>
          <p:cNvPr id="28" name="Text 13">
            <a:extLst>
              <a:ext uri="{FF2B5EF4-FFF2-40B4-BE49-F238E27FC236}">
                <a16:creationId xmlns:a16="http://schemas.microsoft.com/office/drawing/2014/main" id="{888BC4D4-C87C-48E4-BA89-5A92DFC7EBD6}"/>
              </a:ext>
            </a:extLst>
          </p:cNvPr>
          <p:cNvSpPr/>
          <p:nvPr/>
        </p:nvSpPr>
        <p:spPr>
          <a:xfrm>
            <a:off x="7373104" y="2799667"/>
            <a:ext cx="1417558" cy="177165"/>
          </a:xfrm>
          <a:prstGeom prst="rect">
            <a:avLst/>
          </a:prstGeom>
          <a:noFill/>
          <a:ln/>
        </p:spPr>
        <p:txBody>
          <a:bodyPr wrap="none" lIns="0" tIns="0" rIns="0" bIns="0" rtlCol="0" anchor="t"/>
          <a:lstStyle/>
          <a:p>
            <a:pPr marL="0" indent="0" algn="l">
              <a:lnSpc>
                <a:spcPts val="1350"/>
              </a:lnSpc>
              <a:buNone/>
            </a:pPr>
            <a:r>
              <a:rPr lang="en-US" sz="1100" dirty="0">
                <a:latin typeface="Arial" panose="020B0604020202020204" pitchFamily="34" charset="0"/>
                <a:ea typeface="Roboto Slab" pitchFamily="34" charset="-122"/>
                <a:cs typeface="Arial" panose="020B0604020202020204" pitchFamily="34" charset="0"/>
              </a:rPr>
              <a:t>Social Posts</a:t>
            </a:r>
            <a:endParaRPr lang="en-US" sz="1100" dirty="0">
              <a:latin typeface="Arial" panose="020B0604020202020204" pitchFamily="34" charset="0"/>
              <a:cs typeface="Arial" panose="020B0604020202020204" pitchFamily="34" charset="0"/>
            </a:endParaRPr>
          </a:p>
        </p:txBody>
      </p:sp>
      <p:sp>
        <p:nvSpPr>
          <p:cNvPr id="29" name="Text 14">
            <a:extLst>
              <a:ext uri="{FF2B5EF4-FFF2-40B4-BE49-F238E27FC236}">
                <a16:creationId xmlns:a16="http://schemas.microsoft.com/office/drawing/2014/main" id="{CC390400-3EE0-485C-8F2E-F41B1827C8E6}"/>
              </a:ext>
            </a:extLst>
          </p:cNvPr>
          <p:cNvSpPr/>
          <p:nvPr/>
        </p:nvSpPr>
        <p:spPr>
          <a:xfrm>
            <a:off x="7391496" y="3084644"/>
            <a:ext cx="4636583" cy="320012"/>
          </a:xfrm>
          <a:prstGeom prst="rect">
            <a:avLst/>
          </a:prstGeom>
          <a:noFill/>
          <a:ln/>
        </p:spPr>
        <p:txBody>
          <a:bodyPr wrap="none" lIns="0" tIns="0" rIns="0" bIns="0" rtlCol="0" anchor="t"/>
          <a:lstStyle/>
          <a:p>
            <a:pPr marL="0" indent="0" algn="l">
              <a:lnSpc>
                <a:spcPts val="1400"/>
              </a:lnSpc>
              <a:buNone/>
            </a:pPr>
            <a:r>
              <a:rPr lang="en-US" sz="850" dirty="0">
                <a:latin typeface="Arial" panose="020B0604020202020204" pitchFamily="34" charset="0"/>
                <a:ea typeface="Roboto" pitchFamily="34" charset="-122"/>
                <a:cs typeface="Arial" panose="020B0604020202020204" pitchFamily="34" charset="0"/>
              </a:rPr>
              <a:t>Ideal for quick updates, community interaction, and driving traffic to specific product pages</a:t>
            </a:r>
          </a:p>
          <a:p>
            <a:pPr marL="0" indent="0" algn="l">
              <a:lnSpc>
                <a:spcPts val="1400"/>
              </a:lnSpc>
              <a:buNone/>
            </a:pPr>
            <a:r>
              <a:rPr lang="en-US" sz="850" dirty="0">
                <a:latin typeface="Arial" panose="020B0604020202020204" pitchFamily="34" charset="0"/>
                <a:ea typeface="Roboto" pitchFamily="34" charset="-122"/>
                <a:cs typeface="Arial" panose="020B0604020202020204" pitchFamily="34" charset="0"/>
              </a:rPr>
              <a:t>or promotions.</a:t>
            </a:r>
            <a:endParaRPr lang="en-US" sz="850" dirty="0">
              <a:latin typeface="Arial" panose="020B0604020202020204" pitchFamily="34" charset="0"/>
              <a:cs typeface="Arial" panose="020B0604020202020204" pitchFamily="34" charset="0"/>
            </a:endParaRPr>
          </a:p>
        </p:txBody>
      </p:sp>
      <p:sp>
        <p:nvSpPr>
          <p:cNvPr id="30" name="Shape 15">
            <a:extLst>
              <a:ext uri="{FF2B5EF4-FFF2-40B4-BE49-F238E27FC236}">
                <a16:creationId xmlns:a16="http://schemas.microsoft.com/office/drawing/2014/main" id="{AD201CD5-2DB5-49E4-95C8-8126B41B36FA}"/>
              </a:ext>
            </a:extLst>
          </p:cNvPr>
          <p:cNvSpPr/>
          <p:nvPr/>
        </p:nvSpPr>
        <p:spPr>
          <a:xfrm>
            <a:off x="7373103" y="3624863"/>
            <a:ext cx="4636584" cy="953810"/>
          </a:xfrm>
          <a:prstGeom prst="roundRect">
            <a:avLst>
              <a:gd name="adj" fmla="val 1784"/>
            </a:avLst>
          </a:prstGeom>
          <a:solidFill>
            <a:srgbClr val="B6FCB8"/>
          </a:solidFill>
          <a:ln/>
        </p:spPr>
        <p:txBody>
          <a:bodyPr/>
          <a:lstStyle/>
          <a:p>
            <a:endParaRPr lang="en-IN" dirty="0"/>
          </a:p>
        </p:txBody>
      </p:sp>
      <p:pic>
        <p:nvPicPr>
          <p:cNvPr id="31" name="Image 10" descr="preencoded.png">
            <a:extLst>
              <a:ext uri="{FF2B5EF4-FFF2-40B4-BE49-F238E27FC236}">
                <a16:creationId xmlns:a16="http://schemas.microsoft.com/office/drawing/2014/main" id="{56570F38-F070-4806-98BD-927BA93EC0F9}"/>
              </a:ext>
            </a:extLst>
          </p:cNvPr>
          <p:cNvPicPr>
            <a:picLocks noChangeAspect="1"/>
          </p:cNvPicPr>
          <p:nvPr/>
        </p:nvPicPr>
        <p:blipFill>
          <a:blip r:embed="rId2"/>
          <a:stretch>
            <a:fillRect/>
          </a:stretch>
        </p:blipFill>
        <p:spPr>
          <a:xfrm>
            <a:off x="7414104" y="3671126"/>
            <a:ext cx="258003" cy="206333"/>
          </a:xfrm>
          <a:prstGeom prst="rect">
            <a:avLst/>
          </a:prstGeom>
        </p:spPr>
      </p:pic>
      <p:sp>
        <p:nvSpPr>
          <p:cNvPr id="32" name="Text 16">
            <a:extLst>
              <a:ext uri="{FF2B5EF4-FFF2-40B4-BE49-F238E27FC236}">
                <a16:creationId xmlns:a16="http://schemas.microsoft.com/office/drawing/2014/main" id="{1372FEA6-AB3B-41DA-A3FD-F6211131EFBA}"/>
              </a:ext>
            </a:extLst>
          </p:cNvPr>
          <p:cNvSpPr/>
          <p:nvPr/>
        </p:nvSpPr>
        <p:spPr>
          <a:xfrm>
            <a:off x="7720640" y="3698873"/>
            <a:ext cx="1417558" cy="177165"/>
          </a:xfrm>
          <a:prstGeom prst="rect">
            <a:avLst/>
          </a:prstGeom>
          <a:noFill/>
          <a:ln/>
        </p:spPr>
        <p:txBody>
          <a:bodyPr wrap="none" lIns="0" tIns="0" rIns="0" bIns="0" rtlCol="0" anchor="t"/>
          <a:lstStyle/>
          <a:p>
            <a:pPr marL="0" indent="0" algn="l">
              <a:lnSpc>
                <a:spcPts val="1350"/>
              </a:lnSpc>
              <a:buNone/>
            </a:pPr>
            <a:r>
              <a:rPr lang="en-US" sz="1100" dirty="0">
                <a:solidFill>
                  <a:srgbClr val="000000"/>
                </a:solidFill>
                <a:latin typeface="Roboto Slab" pitchFamily="34" charset="0"/>
                <a:ea typeface="Roboto Slab" pitchFamily="34" charset="-122"/>
                <a:cs typeface="Roboto Slab" pitchFamily="34" charset="-120"/>
              </a:rPr>
              <a:t>Key Insight:</a:t>
            </a:r>
            <a:endParaRPr lang="en-US" sz="1100" dirty="0"/>
          </a:p>
        </p:txBody>
      </p:sp>
      <p:sp>
        <p:nvSpPr>
          <p:cNvPr id="33" name="Text 17">
            <a:extLst>
              <a:ext uri="{FF2B5EF4-FFF2-40B4-BE49-F238E27FC236}">
                <a16:creationId xmlns:a16="http://schemas.microsoft.com/office/drawing/2014/main" id="{9A31E199-6729-46FB-B230-5D9980A87500}"/>
              </a:ext>
            </a:extLst>
          </p:cNvPr>
          <p:cNvSpPr/>
          <p:nvPr/>
        </p:nvSpPr>
        <p:spPr>
          <a:xfrm>
            <a:off x="7720640" y="3950048"/>
            <a:ext cx="4166559" cy="362903"/>
          </a:xfrm>
          <a:prstGeom prst="rect">
            <a:avLst/>
          </a:prstGeom>
          <a:noFill/>
          <a:ln/>
        </p:spPr>
        <p:txBody>
          <a:bodyPr wrap="square" lIns="0" tIns="0" rIns="0" bIns="0" rtlCol="0" anchor="t"/>
          <a:lstStyle/>
          <a:p>
            <a:pPr marL="0" indent="0" algn="l">
              <a:lnSpc>
                <a:spcPts val="1400"/>
              </a:lnSpc>
              <a:buNone/>
            </a:pPr>
            <a:r>
              <a:rPr lang="en-US" sz="850" dirty="0">
                <a:solidFill>
                  <a:srgbClr val="000000"/>
                </a:solidFill>
                <a:latin typeface="Roboto" pitchFamily="34" charset="0"/>
                <a:ea typeface="Roboto" pitchFamily="34" charset="-122"/>
                <a:cs typeface="Roboto" pitchFamily="34" charset="-120"/>
              </a:rPr>
              <a:t>Invest heavily in </a:t>
            </a:r>
            <a:r>
              <a:rPr lang="en-US" sz="850" dirty="0">
                <a:solidFill>
                  <a:schemeClr val="bg1"/>
                </a:solidFill>
                <a:latin typeface="Roboto" pitchFamily="34" charset="0"/>
                <a:ea typeface="Roboto" pitchFamily="34" charset="-122"/>
                <a:cs typeface="Roboto" pitchFamily="34" charset="-120"/>
              </a:rPr>
              <a:t>video content production and promotion</a:t>
            </a:r>
            <a:r>
              <a:rPr lang="en-US" sz="850" dirty="0">
                <a:solidFill>
                  <a:srgbClr val="000000"/>
                </a:solidFill>
                <a:latin typeface="Roboto" pitchFamily="34" charset="0"/>
                <a:ea typeface="Roboto" pitchFamily="34" charset="-122"/>
                <a:cs typeface="Roboto" pitchFamily="34" charset="-120"/>
              </a:rPr>
              <a:t> for maximum social media conversion impact and sustained audience growth, leveraging its superior engagement capabilities.</a:t>
            </a:r>
            <a:endParaRPr lang="en-US" sz="850" dirty="0"/>
          </a:p>
        </p:txBody>
      </p:sp>
      <p:pic>
        <p:nvPicPr>
          <p:cNvPr id="2" name="Picture 1">
            <a:extLst>
              <a:ext uri="{FF2B5EF4-FFF2-40B4-BE49-F238E27FC236}">
                <a16:creationId xmlns:a16="http://schemas.microsoft.com/office/drawing/2014/main" id="{888C3CCC-5506-436E-99CA-F26AEA2E194A}"/>
              </a:ext>
            </a:extLst>
          </p:cNvPr>
          <p:cNvPicPr>
            <a:picLocks noChangeAspect="1"/>
          </p:cNvPicPr>
          <p:nvPr/>
        </p:nvPicPr>
        <p:blipFill>
          <a:blip r:embed="rId3"/>
          <a:stretch>
            <a:fillRect/>
          </a:stretch>
        </p:blipFill>
        <p:spPr>
          <a:xfrm>
            <a:off x="7347113" y="4756049"/>
            <a:ext cx="4662574" cy="1890782"/>
          </a:xfrm>
          <a:prstGeom prst="rect">
            <a:avLst/>
          </a:prstGeom>
        </p:spPr>
      </p:pic>
      <p:pic>
        <p:nvPicPr>
          <p:cNvPr id="4" name="Picture 3">
            <a:extLst>
              <a:ext uri="{FF2B5EF4-FFF2-40B4-BE49-F238E27FC236}">
                <a16:creationId xmlns:a16="http://schemas.microsoft.com/office/drawing/2014/main" id="{1BBEDEC7-C375-4DB1-8CDF-F6B157BD51C0}"/>
              </a:ext>
            </a:extLst>
          </p:cNvPr>
          <p:cNvPicPr>
            <a:picLocks noChangeAspect="1"/>
          </p:cNvPicPr>
          <p:nvPr/>
        </p:nvPicPr>
        <p:blipFill>
          <a:blip r:embed="rId4"/>
          <a:stretch>
            <a:fillRect/>
          </a:stretch>
        </p:blipFill>
        <p:spPr>
          <a:xfrm>
            <a:off x="3694608" y="2052774"/>
            <a:ext cx="3530018" cy="4699149"/>
          </a:xfrm>
          <a:prstGeom prst="rect">
            <a:avLst/>
          </a:prstGeom>
        </p:spPr>
      </p:pic>
      <p:pic>
        <p:nvPicPr>
          <p:cNvPr id="5" name="Picture 4">
            <a:extLst>
              <a:ext uri="{FF2B5EF4-FFF2-40B4-BE49-F238E27FC236}">
                <a16:creationId xmlns:a16="http://schemas.microsoft.com/office/drawing/2014/main" id="{0EDC666E-B271-41AE-9836-D15436C5578F}"/>
              </a:ext>
            </a:extLst>
          </p:cNvPr>
          <p:cNvPicPr>
            <a:picLocks noChangeAspect="1"/>
          </p:cNvPicPr>
          <p:nvPr/>
        </p:nvPicPr>
        <p:blipFill>
          <a:blip r:embed="rId5"/>
          <a:stretch>
            <a:fillRect/>
          </a:stretch>
        </p:blipFill>
        <p:spPr>
          <a:xfrm>
            <a:off x="183162" y="4194617"/>
            <a:ext cx="3511445" cy="2532713"/>
          </a:xfrm>
          <a:prstGeom prst="rect">
            <a:avLst/>
          </a:prstGeom>
        </p:spPr>
      </p:pic>
      <p:pic>
        <p:nvPicPr>
          <p:cNvPr id="3" name="Picture 2">
            <a:extLst>
              <a:ext uri="{FF2B5EF4-FFF2-40B4-BE49-F238E27FC236}">
                <a16:creationId xmlns:a16="http://schemas.microsoft.com/office/drawing/2014/main" id="{E0FE94EB-2264-41EA-9896-273605142B26}"/>
              </a:ext>
            </a:extLst>
          </p:cNvPr>
          <p:cNvPicPr>
            <a:picLocks noChangeAspect="1"/>
          </p:cNvPicPr>
          <p:nvPr/>
        </p:nvPicPr>
        <p:blipFill>
          <a:blip r:embed="rId6"/>
          <a:stretch>
            <a:fillRect/>
          </a:stretch>
        </p:blipFill>
        <p:spPr>
          <a:xfrm>
            <a:off x="163921" y="1888005"/>
            <a:ext cx="7060704" cy="2264253"/>
          </a:xfrm>
          <a:prstGeom prst="rect">
            <a:avLst/>
          </a:prstGeom>
        </p:spPr>
      </p:pic>
    </p:spTree>
    <p:extLst>
      <p:ext uri="{BB962C8B-B14F-4D97-AF65-F5344CB8AC3E}">
        <p14:creationId xmlns:p14="http://schemas.microsoft.com/office/powerpoint/2010/main" val="1000185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47582B1-924A-4F83-A0FD-F8F956A687DD}"/>
              </a:ext>
            </a:extLst>
          </p:cNvPr>
          <p:cNvSpPr/>
          <p:nvPr/>
        </p:nvSpPr>
        <p:spPr>
          <a:xfrm>
            <a:off x="4347924" y="89878"/>
            <a:ext cx="7844076" cy="116085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4550"/>
              </a:lnSpc>
              <a:buNone/>
            </a:pPr>
            <a:r>
              <a:rPr lang="en-US" sz="3650" dirty="0">
                <a:latin typeface="Arial" panose="020B0604020202020204" pitchFamily="34" charset="0"/>
                <a:ea typeface="Roboto Slab" pitchFamily="34" charset="-122"/>
                <a:cs typeface="Arial" panose="020B0604020202020204" pitchFamily="34" charset="0"/>
              </a:rPr>
              <a:t>Unpacking Customer Review Insights</a:t>
            </a:r>
            <a:endParaRPr lang="en-US" sz="3650" dirty="0">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6F8161C1-BC56-4220-80D4-1F83BCA9AFAB}"/>
              </a:ext>
            </a:extLst>
          </p:cNvPr>
          <p:cNvSpPr/>
          <p:nvPr/>
        </p:nvSpPr>
        <p:spPr>
          <a:xfrm>
            <a:off x="4347924" y="960582"/>
            <a:ext cx="2448044" cy="29015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50"/>
              </a:lnSpc>
              <a:buNone/>
            </a:pPr>
            <a:r>
              <a:rPr lang="en-US" sz="1800" dirty="0">
                <a:latin typeface="Arial" panose="020B0604020202020204" pitchFamily="34" charset="0"/>
                <a:ea typeface="Roboto Slab" pitchFamily="34" charset="-122"/>
                <a:cs typeface="Arial" panose="020B0604020202020204" pitchFamily="34" charset="0"/>
              </a:rPr>
              <a:t>Sentiment Breakdown</a:t>
            </a:r>
            <a:endParaRPr lang="en-US" sz="1800" dirty="0">
              <a:latin typeface="Arial" panose="020B0604020202020204" pitchFamily="34" charset="0"/>
              <a:cs typeface="Arial" panose="020B0604020202020204" pitchFamily="34" charset="0"/>
            </a:endParaRPr>
          </a:p>
        </p:txBody>
      </p:sp>
      <p:sp>
        <p:nvSpPr>
          <p:cNvPr id="4" name="Text 3">
            <a:extLst>
              <a:ext uri="{FF2B5EF4-FFF2-40B4-BE49-F238E27FC236}">
                <a16:creationId xmlns:a16="http://schemas.microsoft.com/office/drawing/2014/main" id="{F12091B6-C7AB-4DE2-A476-EEA6AC6F9D23}"/>
              </a:ext>
            </a:extLst>
          </p:cNvPr>
          <p:cNvSpPr/>
          <p:nvPr/>
        </p:nvSpPr>
        <p:spPr>
          <a:xfrm>
            <a:off x="4347924" y="1362061"/>
            <a:ext cx="3343632" cy="148590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300"/>
              </a:lnSpc>
              <a:buNone/>
            </a:pPr>
            <a:r>
              <a:rPr lang="en-US" sz="1450" dirty="0">
                <a:latin typeface="Arial" panose="020B0604020202020204" pitchFamily="34" charset="0"/>
                <a:ea typeface="Roboto" pitchFamily="34" charset="-122"/>
                <a:cs typeface="Arial" panose="020B0604020202020204" pitchFamily="34" charset="0"/>
              </a:rPr>
              <a:t>While positive sentiment dominates our customer reviews, approximately 30% of feedback falls into negative or mixed categories, indicating areas for focused improvement.</a:t>
            </a:r>
            <a:endParaRPr lang="en-US" sz="1450" dirty="0">
              <a:latin typeface="Arial" panose="020B0604020202020204" pitchFamily="34" charset="0"/>
              <a:cs typeface="Arial" panose="020B0604020202020204" pitchFamily="34" charset="0"/>
            </a:endParaRPr>
          </a:p>
        </p:txBody>
      </p:sp>
      <p:sp>
        <p:nvSpPr>
          <p:cNvPr id="5" name="Text 5">
            <a:extLst>
              <a:ext uri="{FF2B5EF4-FFF2-40B4-BE49-F238E27FC236}">
                <a16:creationId xmlns:a16="http://schemas.microsoft.com/office/drawing/2014/main" id="{107DF70C-B4EC-4F04-A86D-F93C6A120859}"/>
              </a:ext>
            </a:extLst>
          </p:cNvPr>
          <p:cNvSpPr/>
          <p:nvPr/>
        </p:nvSpPr>
        <p:spPr>
          <a:xfrm>
            <a:off x="8362711" y="960582"/>
            <a:ext cx="2321600" cy="29015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50"/>
              </a:lnSpc>
              <a:buNone/>
            </a:pPr>
            <a:r>
              <a:rPr lang="en-US" sz="1800" dirty="0">
                <a:latin typeface="Arial" panose="020B0604020202020204" pitchFamily="34" charset="0"/>
                <a:ea typeface="Roboto Slab" pitchFamily="34" charset="-122"/>
                <a:cs typeface="Arial" panose="020B0604020202020204" pitchFamily="34" charset="0"/>
              </a:rPr>
              <a:t>Ratings Distribution</a:t>
            </a:r>
            <a:endParaRPr lang="en-US" sz="1800" dirty="0">
              <a:latin typeface="Arial" panose="020B0604020202020204" pitchFamily="34" charset="0"/>
              <a:cs typeface="Arial" panose="020B0604020202020204" pitchFamily="34" charset="0"/>
            </a:endParaRPr>
          </a:p>
        </p:txBody>
      </p:sp>
      <p:sp>
        <p:nvSpPr>
          <p:cNvPr id="6" name="Text 6">
            <a:extLst>
              <a:ext uri="{FF2B5EF4-FFF2-40B4-BE49-F238E27FC236}">
                <a16:creationId xmlns:a16="http://schemas.microsoft.com/office/drawing/2014/main" id="{B8237794-C285-47D5-A50A-BD670D5D4F3A}"/>
              </a:ext>
            </a:extLst>
          </p:cNvPr>
          <p:cNvSpPr/>
          <p:nvPr/>
        </p:nvSpPr>
        <p:spPr>
          <a:xfrm>
            <a:off x="8362711" y="1362061"/>
            <a:ext cx="3343751" cy="148590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300"/>
              </a:lnSpc>
              <a:buNone/>
            </a:pPr>
            <a:r>
              <a:rPr lang="en-US" sz="1450" dirty="0">
                <a:latin typeface="Arial" panose="020B0604020202020204" pitchFamily="34" charset="0"/>
                <a:ea typeface="Roboto" pitchFamily="34" charset="-122"/>
                <a:cs typeface="Arial" panose="020B0604020202020204" pitchFamily="34" charset="0"/>
              </a:rPr>
              <a:t>The average product rating stands at 3.7 stars, with a significant number of products clustered in the 3-4 star range. This suggests general satisfaction but also room for distinction.</a:t>
            </a:r>
            <a:endParaRPr lang="en-US" sz="1450" dirty="0">
              <a:latin typeface="Arial" panose="020B0604020202020204" pitchFamily="34" charset="0"/>
              <a:cs typeface="Arial" panose="020B0604020202020204" pitchFamily="34" charset="0"/>
            </a:endParaRPr>
          </a:p>
        </p:txBody>
      </p:sp>
      <p:sp>
        <p:nvSpPr>
          <p:cNvPr id="7" name="Text 8">
            <a:extLst>
              <a:ext uri="{FF2B5EF4-FFF2-40B4-BE49-F238E27FC236}">
                <a16:creationId xmlns:a16="http://schemas.microsoft.com/office/drawing/2014/main" id="{AFB8A472-96EE-45BE-8BCE-A971C821743B}"/>
              </a:ext>
            </a:extLst>
          </p:cNvPr>
          <p:cNvSpPr/>
          <p:nvPr/>
        </p:nvSpPr>
        <p:spPr>
          <a:xfrm>
            <a:off x="6939679" y="3429000"/>
            <a:ext cx="2321600" cy="29015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50"/>
              </a:lnSpc>
              <a:buNone/>
            </a:pPr>
            <a:r>
              <a:rPr lang="en-US" sz="1800" dirty="0">
                <a:latin typeface="Arial" panose="020B0604020202020204" pitchFamily="34" charset="0"/>
                <a:ea typeface="Roboto Slab" pitchFamily="34" charset="-122"/>
                <a:cs typeface="Arial" panose="020B0604020202020204" pitchFamily="34" charset="0"/>
              </a:rPr>
              <a:t>Correlation Insight</a:t>
            </a:r>
            <a:endParaRPr lang="en-US" sz="1800" dirty="0">
              <a:latin typeface="Arial" panose="020B0604020202020204" pitchFamily="34" charset="0"/>
              <a:cs typeface="Arial" panose="020B0604020202020204" pitchFamily="34" charset="0"/>
            </a:endParaRPr>
          </a:p>
        </p:txBody>
      </p:sp>
      <p:sp>
        <p:nvSpPr>
          <p:cNvPr id="8" name="Text 9">
            <a:extLst>
              <a:ext uri="{FF2B5EF4-FFF2-40B4-BE49-F238E27FC236}">
                <a16:creationId xmlns:a16="http://schemas.microsoft.com/office/drawing/2014/main" id="{78B8F604-677D-4FF1-A6C1-5B784CB45ADE}"/>
              </a:ext>
            </a:extLst>
          </p:cNvPr>
          <p:cNvSpPr/>
          <p:nvPr/>
        </p:nvSpPr>
        <p:spPr>
          <a:xfrm>
            <a:off x="6252986" y="3834086"/>
            <a:ext cx="3343632" cy="148590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300"/>
              </a:lnSpc>
              <a:buNone/>
            </a:pPr>
            <a:r>
              <a:rPr lang="en-US" sz="1450" dirty="0">
                <a:latin typeface="Arial" panose="020B0604020202020204" pitchFamily="34" charset="0"/>
                <a:ea typeface="Roboto" pitchFamily="34" charset="-122"/>
                <a:cs typeface="Arial" panose="020B0604020202020204" pitchFamily="34" charset="0"/>
              </a:rPr>
              <a:t>Analysis reveals a clear correlation: products with lower star ratings frequently exhibit clusters of negative sentiment in their reviews, highlighting specific pain points.</a:t>
            </a:r>
            <a:endParaRPr lang="en-US" sz="1450" dirty="0">
              <a:latin typeface="Arial" panose="020B0604020202020204" pitchFamily="34" charset="0"/>
              <a:cs typeface="Arial" panose="020B0604020202020204" pitchFamily="34" charset="0"/>
            </a:endParaRPr>
          </a:p>
        </p:txBody>
      </p:sp>
      <p:sp>
        <p:nvSpPr>
          <p:cNvPr id="9" name="Text 10">
            <a:extLst>
              <a:ext uri="{FF2B5EF4-FFF2-40B4-BE49-F238E27FC236}">
                <a16:creationId xmlns:a16="http://schemas.microsoft.com/office/drawing/2014/main" id="{DDF757C3-3EC0-4AD2-9874-7C551E8CBED8}"/>
              </a:ext>
            </a:extLst>
          </p:cNvPr>
          <p:cNvSpPr/>
          <p:nvPr/>
        </p:nvSpPr>
        <p:spPr>
          <a:xfrm>
            <a:off x="4267200" y="5434917"/>
            <a:ext cx="7844076" cy="59436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300"/>
              </a:lnSpc>
              <a:buNone/>
            </a:pPr>
            <a:r>
              <a:rPr lang="en-US" sz="1450" dirty="0">
                <a:latin typeface="Arial" panose="020B0604020202020204" pitchFamily="34" charset="0"/>
                <a:ea typeface="Roboto" pitchFamily="34" charset="-122"/>
                <a:cs typeface="Arial" panose="020B0604020202020204" pitchFamily="34" charset="0"/>
              </a:rPr>
              <a:t>"Exceeded my expectations!" vs. "Not worth the money." - These direct customer voices drive our product enhancement priorities.</a:t>
            </a:r>
            <a:endParaRPr lang="en-US" sz="145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F22B329-3345-40ED-8E93-EE7EAC596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62"/>
            <a:ext cx="4267200" cy="6832676"/>
          </a:xfrm>
          <a:prstGeom prst="rect">
            <a:avLst/>
          </a:prstGeom>
        </p:spPr>
      </p:pic>
    </p:spTree>
    <p:extLst>
      <p:ext uri="{BB962C8B-B14F-4D97-AF65-F5344CB8AC3E}">
        <p14:creationId xmlns:p14="http://schemas.microsoft.com/office/powerpoint/2010/main" val="1352858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B16CBB0-136E-4CC6-A011-C88B06CC45CD}"/>
              </a:ext>
            </a:extLst>
          </p:cNvPr>
          <p:cNvSpPr/>
          <p:nvPr/>
        </p:nvSpPr>
        <p:spPr>
          <a:xfrm>
            <a:off x="113263" y="47326"/>
            <a:ext cx="8634889" cy="50458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950"/>
              </a:lnSpc>
              <a:buNone/>
            </a:pPr>
            <a:r>
              <a:rPr lang="en-US" sz="3150" dirty="0">
                <a:latin typeface="Arial" panose="020B0604020202020204" pitchFamily="34" charset="0"/>
                <a:ea typeface="Roboto Slab" pitchFamily="34" charset="-122"/>
                <a:cs typeface="Arial" panose="020B0604020202020204" pitchFamily="34" charset="0"/>
              </a:rPr>
              <a:t>Data Engineering: The Foundation of Insights</a:t>
            </a:r>
            <a:endParaRPr lang="en-US" sz="315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40DF88D0-8690-421E-86A0-3FAA592BA868}"/>
              </a:ext>
            </a:extLst>
          </p:cNvPr>
          <p:cNvSpPr/>
          <p:nvPr/>
        </p:nvSpPr>
        <p:spPr>
          <a:xfrm>
            <a:off x="370396" y="616728"/>
            <a:ext cx="11451208" cy="400957"/>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00"/>
              </a:lnSpc>
              <a:buNone/>
            </a:pPr>
            <a:r>
              <a:rPr lang="en-US" sz="1250" dirty="0">
                <a:latin typeface="Arial" panose="020B0604020202020204" pitchFamily="34" charset="0"/>
                <a:ea typeface="Roboto" pitchFamily="34" charset="-122"/>
                <a:cs typeface="Arial" panose="020B0604020202020204" pitchFamily="34" charset="0"/>
              </a:rPr>
              <a:t>Our robust analytics are built upon meticulous data engineering. This involves preparing and refining raw data to ensure accuracy and relevance for </a:t>
            </a:r>
          </a:p>
          <a:p>
            <a:pPr marL="0" indent="0" algn="l">
              <a:lnSpc>
                <a:spcPts val="2000"/>
              </a:lnSpc>
              <a:buNone/>
            </a:pPr>
            <a:r>
              <a:rPr lang="en-US" sz="1250" dirty="0">
                <a:latin typeface="Arial" panose="020B0604020202020204" pitchFamily="34" charset="0"/>
                <a:ea typeface="Roboto" pitchFamily="34" charset="-122"/>
                <a:cs typeface="Arial" panose="020B0604020202020204" pitchFamily="34" charset="0"/>
              </a:rPr>
              <a:t>comprehensive analysis.</a:t>
            </a:r>
            <a:endParaRPr lang="en-US" sz="1250" dirty="0">
              <a:latin typeface="Arial" panose="020B0604020202020204" pitchFamily="34" charset="0"/>
              <a:cs typeface="Arial" panose="020B0604020202020204" pitchFamily="34" charset="0"/>
            </a:endParaRPr>
          </a:p>
        </p:txBody>
      </p:sp>
      <p:sp>
        <p:nvSpPr>
          <p:cNvPr id="4" name="Text 2">
            <a:extLst>
              <a:ext uri="{FF2B5EF4-FFF2-40B4-BE49-F238E27FC236}">
                <a16:creationId xmlns:a16="http://schemas.microsoft.com/office/drawing/2014/main" id="{F48A0DE7-09C9-4C48-BD27-562430A9BDC5}"/>
              </a:ext>
            </a:extLst>
          </p:cNvPr>
          <p:cNvSpPr/>
          <p:nvPr/>
        </p:nvSpPr>
        <p:spPr>
          <a:xfrm>
            <a:off x="170591" y="1476553"/>
            <a:ext cx="2227183" cy="25241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950"/>
              </a:lnSpc>
              <a:buNone/>
            </a:pPr>
            <a:r>
              <a:rPr lang="en-US" sz="1550" dirty="0">
                <a:latin typeface="Arial" panose="020B0604020202020204" pitchFamily="34" charset="0"/>
                <a:ea typeface="Roboto Slab" pitchFamily="34" charset="-122"/>
                <a:cs typeface="Arial" panose="020B0604020202020204" pitchFamily="34" charset="0"/>
              </a:rPr>
              <a:t>Key Backend Processes</a:t>
            </a:r>
            <a:endParaRPr lang="en-US" sz="1550" dirty="0">
              <a:latin typeface="Arial" panose="020B0604020202020204" pitchFamily="34" charset="0"/>
              <a:cs typeface="Arial" panose="020B0604020202020204" pitchFamily="34" charset="0"/>
            </a:endParaRPr>
          </a:p>
        </p:txBody>
      </p:sp>
      <p:sp>
        <p:nvSpPr>
          <p:cNvPr id="5" name="Text 4">
            <a:extLst>
              <a:ext uri="{FF2B5EF4-FFF2-40B4-BE49-F238E27FC236}">
                <a16:creationId xmlns:a16="http://schemas.microsoft.com/office/drawing/2014/main" id="{57ED585A-E210-42A1-B34C-4FB65316EE79}"/>
              </a:ext>
            </a:extLst>
          </p:cNvPr>
          <p:cNvSpPr/>
          <p:nvPr/>
        </p:nvSpPr>
        <p:spPr>
          <a:xfrm>
            <a:off x="274712" y="2072103"/>
            <a:ext cx="2018943" cy="25241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950"/>
              </a:lnSpc>
              <a:buNone/>
            </a:pPr>
            <a:r>
              <a:rPr lang="en-US" sz="1550" dirty="0">
                <a:latin typeface="Arial" panose="020B0604020202020204" pitchFamily="34" charset="0"/>
                <a:ea typeface="Roboto Slab" pitchFamily="34" charset="-122"/>
                <a:cs typeface="Arial" panose="020B0604020202020204" pitchFamily="34" charset="0"/>
              </a:rPr>
              <a:t>Data Cleaning</a:t>
            </a:r>
            <a:endParaRPr lang="en-US" sz="1550" dirty="0">
              <a:latin typeface="Arial" panose="020B0604020202020204" pitchFamily="34" charset="0"/>
              <a:cs typeface="Arial" panose="020B0604020202020204" pitchFamily="34" charset="0"/>
            </a:endParaRPr>
          </a:p>
        </p:txBody>
      </p:sp>
      <p:sp>
        <p:nvSpPr>
          <p:cNvPr id="6" name="Text 5">
            <a:extLst>
              <a:ext uri="{FF2B5EF4-FFF2-40B4-BE49-F238E27FC236}">
                <a16:creationId xmlns:a16="http://schemas.microsoft.com/office/drawing/2014/main" id="{C96F0A86-B191-43E4-B228-5F1A8E278325}"/>
              </a:ext>
            </a:extLst>
          </p:cNvPr>
          <p:cNvSpPr/>
          <p:nvPr/>
        </p:nvSpPr>
        <p:spPr>
          <a:xfrm>
            <a:off x="274712" y="2485965"/>
            <a:ext cx="3113947" cy="51696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00"/>
              </a:lnSpc>
              <a:buNone/>
            </a:pPr>
            <a:r>
              <a:rPr lang="en-US" sz="1250" dirty="0">
                <a:latin typeface="Arial" panose="020B0604020202020204" pitchFamily="34" charset="0"/>
                <a:ea typeface="Roboto" pitchFamily="34" charset="-122"/>
                <a:cs typeface="Arial" panose="020B0604020202020204" pitchFamily="34" charset="0"/>
              </a:rPr>
              <a:t>Implementing techniques like `ROW_NUMBER()` in SQL for efficient duplicate removal, ensuring data integrity.</a:t>
            </a:r>
            <a:endParaRPr lang="en-US" sz="1250" dirty="0">
              <a:latin typeface="Arial" panose="020B0604020202020204" pitchFamily="34" charset="0"/>
              <a:cs typeface="Arial" panose="020B0604020202020204" pitchFamily="34" charset="0"/>
            </a:endParaRPr>
          </a:p>
        </p:txBody>
      </p:sp>
      <p:sp>
        <p:nvSpPr>
          <p:cNvPr id="7" name="Text 7">
            <a:extLst>
              <a:ext uri="{FF2B5EF4-FFF2-40B4-BE49-F238E27FC236}">
                <a16:creationId xmlns:a16="http://schemas.microsoft.com/office/drawing/2014/main" id="{413651A2-D295-413E-85D6-1ABF439247E0}"/>
              </a:ext>
            </a:extLst>
          </p:cNvPr>
          <p:cNvSpPr/>
          <p:nvPr/>
        </p:nvSpPr>
        <p:spPr>
          <a:xfrm>
            <a:off x="274712" y="3487280"/>
            <a:ext cx="2018943" cy="25241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950"/>
              </a:lnSpc>
              <a:buNone/>
            </a:pPr>
            <a:r>
              <a:rPr lang="en-US" sz="1550" dirty="0">
                <a:latin typeface="Arial" panose="020B0604020202020204" pitchFamily="34" charset="0"/>
                <a:ea typeface="Roboto Slab" pitchFamily="34" charset="-122"/>
                <a:cs typeface="Arial" panose="020B0604020202020204" pitchFamily="34" charset="0"/>
              </a:rPr>
              <a:t>Data Preparation</a:t>
            </a:r>
            <a:endParaRPr lang="en-US" sz="1550" dirty="0">
              <a:latin typeface="Arial" panose="020B0604020202020204" pitchFamily="34" charset="0"/>
              <a:cs typeface="Arial" panose="020B0604020202020204" pitchFamily="34" charset="0"/>
            </a:endParaRPr>
          </a:p>
        </p:txBody>
      </p:sp>
      <p:sp>
        <p:nvSpPr>
          <p:cNvPr id="8" name="Text 8">
            <a:extLst>
              <a:ext uri="{FF2B5EF4-FFF2-40B4-BE49-F238E27FC236}">
                <a16:creationId xmlns:a16="http://schemas.microsoft.com/office/drawing/2014/main" id="{953C8642-CB65-4961-BA41-FC465243F6F0}"/>
              </a:ext>
            </a:extLst>
          </p:cNvPr>
          <p:cNvSpPr/>
          <p:nvPr/>
        </p:nvSpPr>
        <p:spPr>
          <a:xfrm>
            <a:off x="274713" y="3901141"/>
            <a:ext cx="2880864" cy="51696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00"/>
              </a:lnSpc>
              <a:buNone/>
            </a:pPr>
            <a:r>
              <a:rPr lang="en-US" sz="1250" dirty="0">
                <a:latin typeface="Arial" panose="020B0604020202020204" pitchFamily="34" charset="0"/>
                <a:ea typeface="Roboto" pitchFamily="34" charset="-122"/>
                <a:cs typeface="Arial" panose="020B0604020202020204" pitchFamily="34" charset="0"/>
              </a:rPr>
              <a:t>Filtering and structuring diverse journey data specifically for consumption by Power BI dashboards.</a:t>
            </a:r>
            <a:endParaRPr lang="en-US" sz="1250" dirty="0">
              <a:latin typeface="Arial" panose="020B0604020202020204" pitchFamily="34" charset="0"/>
              <a:cs typeface="Arial" panose="020B0604020202020204" pitchFamily="34" charset="0"/>
            </a:endParaRPr>
          </a:p>
        </p:txBody>
      </p:sp>
      <p:sp>
        <p:nvSpPr>
          <p:cNvPr id="9" name="Text 10">
            <a:extLst>
              <a:ext uri="{FF2B5EF4-FFF2-40B4-BE49-F238E27FC236}">
                <a16:creationId xmlns:a16="http://schemas.microsoft.com/office/drawing/2014/main" id="{1A0811D1-82F1-4526-BCC3-F77156916AC3}"/>
              </a:ext>
            </a:extLst>
          </p:cNvPr>
          <p:cNvSpPr/>
          <p:nvPr/>
        </p:nvSpPr>
        <p:spPr>
          <a:xfrm>
            <a:off x="274712" y="4902457"/>
            <a:ext cx="2018943" cy="25241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950"/>
              </a:lnSpc>
              <a:buNone/>
            </a:pPr>
            <a:r>
              <a:rPr lang="en-US" sz="1550" dirty="0">
                <a:latin typeface="Arial" panose="020B0604020202020204" pitchFamily="34" charset="0"/>
                <a:ea typeface="Roboto Slab" pitchFamily="34" charset="-122"/>
                <a:cs typeface="Arial" panose="020B0604020202020204" pitchFamily="34" charset="0"/>
              </a:rPr>
              <a:t>Complex Joins</a:t>
            </a:r>
            <a:endParaRPr lang="en-US" sz="1550" dirty="0">
              <a:latin typeface="Arial" panose="020B0604020202020204" pitchFamily="34" charset="0"/>
              <a:cs typeface="Arial" panose="020B0604020202020204" pitchFamily="34" charset="0"/>
            </a:endParaRPr>
          </a:p>
        </p:txBody>
      </p:sp>
      <p:sp>
        <p:nvSpPr>
          <p:cNvPr id="10" name="Text 11">
            <a:extLst>
              <a:ext uri="{FF2B5EF4-FFF2-40B4-BE49-F238E27FC236}">
                <a16:creationId xmlns:a16="http://schemas.microsoft.com/office/drawing/2014/main" id="{69EC29C9-707B-4EC2-A7DC-D19A9474BFBE}"/>
              </a:ext>
            </a:extLst>
          </p:cNvPr>
          <p:cNvSpPr/>
          <p:nvPr/>
        </p:nvSpPr>
        <p:spPr>
          <a:xfrm>
            <a:off x="274713" y="5316318"/>
            <a:ext cx="2880864" cy="516969"/>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00"/>
              </a:lnSpc>
              <a:buNone/>
            </a:pPr>
            <a:r>
              <a:rPr lang="en-US" sz="1250" dirty="0">
                <a:latin typeface="Arial" panose="020B0604020202020204" pitchFamily="34" charset="0"/>
                <a:ea typeface="Roboto" pitchFamily="34" charset="-122"/>
                <a:cs typeface="Arial" panose="020B0604020202020204" pitchFamily="34" charset="0"/>
              </a:rPr>
              <a:t>Executing intricate joins across product inventories, customer reviews, and engagement data for a holistic view.</a:t>
            </a:r>
            <a:endParaRPr lang="en-US" sz="1250" dirty="0">
              <a:latin typeface="Arial" panose="020B0604020202020204" pitchFamily="34" charset="0"/>
              <a:cs typeface="Arial" panose="020B0604020202020204" pitchFamily="34" charset="0"/>
            </a:endParaRPr>
          </a:p>
        </p:txBody>
      </p:sp>
      <p:sp>
        <p:nvSpPr>
          <p:cNvPr id="11" name="Text 12">
            <a:extLst>
              <a:ext uri="{FF2B5EF4-FFF2-40B4-BE49-F238E27FC236}">
                <a16:creationId xmlns:a16="http://schemas.microsoft.com/office/drawing/2014/main" id="{863EAF4B-5ABA-4C91-AAF8-C184D574103C}"/>
              </a:ext>
            </a:extLst>
          </p:cNvPr>
          <p:cNvSpPr/>
          <p:nvPr/>
        </p:nvSpPr>
        <p:spPr>
          <a:xfrm>
            <a:off x="6584637" y="1297810"/>
            <a:ext cx="3748564" cy="252413"/>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950"/>
              </a:lnSpc>
              <a:buNone/>
            </a:pPr>
            <a:r>
              <a:rPr lang="en-US" sz="1550" dirty="0">
                <a:latin typeface="Arial" panose="020B0604020202020204" pitchFamily="34" charset="0"/>
                <a:ea typeface="Roboto Slab" pitchFamily="34" charset="-122"/>
                <a:cs typeface="Arial" panose="020B0604020202020204" pitchFamily="34" charset="0"/>
              </a:rPr>
              <a:t>SQL Query Example: Duplicate Removal</a:t>
            </a:r>
            <a:endParaRPr lang="en-US" sz="1550" dirty="0">
              <a:latin typeface="Arial" panose="020B0604020202020204" pitchFamily="34" charset="0"/>
              <a:cs typeface="Arial" panose="020B0604020202020204" pitchFamily="34" charset="0"/>
            </a:endParaRPr>
          </a:p>
        </p:txBody>
      </p:sp>
      <p:sp>
        <p:nvSpPr>
          <p:cNvPr id="12" name="Text 16">
            <a:extLst>
              <a:ext uri="{FF2B5EF4-FFF2-40B4-BE49-F238E27FC236}">
                <a16:creationId xmlns:a16="http://schemas.microsoft.com/office/drawing/2014/main" id="{09ED31A6-F03B-475C-A3E4-0B7CF5BBED19}"/>
              </a:ext>
            </a:extLst>
          </p:cNvPr>
          <p:cNvSpPr/>
          <p:nvPr/>
        </p:nvSpPr>
        <p:spPr>
          <a:xfrm>
            <a:off x="5639157" y="6356292"/>
            <a:ext cx="6552843" cy="25848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00"/>
              </a:lnSpc>
              <a:buNone/>
            </a:pPr>
            <a:r>
              <a:rPr lang="en-US" sz="1250" dirty="0">
                <a:latin typeface="Arial" panose="020B0604020202020204" pitchFamily="34" charset="0"/>
                <a:ea typeface="Roboto" pitchFamily="34" charset="-122"/>
                <a:cs typeface="Arial" panose="020B0604020202020204" pitchFamily="34" charset="0"/>
              </a:rPr>
              <a:t>This demonstrates the technical rigor applied to ensure clean, actionable data.</a:t>
            </a:r>
            <a:endParaRPr lang="en-US" sz="125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A6CF5749-7EE3-4637-A73B-C2245DE31DA8}"/>
              </a:ext>
            </a:extLst>
          </p:cNvPr>
          <p:cNvPicPr>
            <a:picLocks noChangeAspect="1"/>
          </p:cNvPicPr>
          <p:nvPr/>
        </p:nvPicPr>
        <p:blipFill>
          <a:blip r:embed="rId2"/>
          <a:stretch>
            <a:fillRect/>
          </a:stretch>
        </p:blipFill>
        <p:spPr>
          <a:xfrm>
            <a:off x="6096000" y="1686883"/>
            <a:ext cx="4725838" cy="4532749"/>
          </a:xfrm>
          <a:prstGeom prst="rect">
            <a:avLst/>
          </a:prstGeom>
        </p:spPr>
      </p:pic>
    </p:spTree>
    <p:extLst>
      <p:ext uri="{BB962C8B-B14F-4D97-AF65-F5344CB8AC3E}">
        <p14:creationId xmlns:p14="http://schemas.microsoft.com/office/powerpoint/2010/main" val="145162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330447AD-C4D5-4630-B2E2-C4334B52C9C8}"/>
              </a:ext>
            </a:extLst>
          </p:cNvPr>
          <p:cNvSpPr/>
          <p:nvPr/>
        </p:nvSpPr>
        <p:spPr>
          <a:xfrm>
            <a:off x="209915" y="190692"/>
            <a:ext cx="5157073" cy="40362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3150"/>
              </a:lnSpc>
              <a:buNone/>
            </a:pPr>
            <a:r>
              <a:rPr lang="en-US" sz="2500" dirty="0">
                <a:latin typeface="Arial" panose="020B0604020202020204" pitchFamily="34" charset="0"/>
                <a:ea typeface="Roboto Slab" pitchFamily="34" charset="-122"/>
                <a:cs typeface="Arial" panose="020B0604020202020204" pitchFamily="34" charset="0"/>
              </a:rPr>
              <a:t>Strategic Insights &amp; Interpretation</a:t>
            </a:r>
            <a:endParaRPr lang="en-US" sz="250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6852AB90-3CFB-45D7-9468-4D1E7050760E}"/>
              </a:ext>
            </a:extLst>
          </p:cNvPr>
          <p:cNvSpPr/>
          <p:nvPr/>
        </p:nvSpPr>
        <p:spPr>
          <a:xfrm>
            <a:off x="209916" y="852562"/>
            <a:ext cx="11647528" cy="27953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00"/>
              </a:lnSpc>
              <a:buNone/>
            </a:pPr>
            <a:r>
              <a:rPr lang="en-US" sz="1400" dirty="0">
                <a:latin typeface="Arial" panose="020B0604020202020204" pitchFamily="34" charset="0"/>
                <a:ea typeface="Roboto" pitchFamily="34" charset="-122"/>
                <a:cs typeface="Arial" panose="020B0604020202020204" pitchFamily="34" charset="0"/>
              </a:rPr>
              <a:t>Translating data into actionable strategies is crucial. Here are key insights derived from our analysis, guiding future business decisions.</a:t>
            </a:r>
            <a:endParaRPr lang="en-US" sz="1400" dirty="0">
              <a:latin typeface="Arial" panose="020B0604020202020204" pitchFamily="34" charset="0"/>
              <a:cs typeface="Arial" panose="020B0604020202020204" pitchFamily="34" charset="0"/>
            </a:endParaRPr>
          </a:p>
        </p:txBody>
      </p:sp>
      <p:sp>
        <p:nvSpPr>
          <p:cNvPr id="4" name="Text 3">
            <a:extLst>
              <a:ext uri="{FF2B5EF4-FFF2-40B4-BE49-F238E27FC236}">
                <a16:creationId xmlns:a16="http://schemas.microsoft.com/office/drawing/2014/main" id="{A11D8A3C-F12C-4F3A-9305-E5AB71053C01}"/>
              </a:ext>
            </a:extLst>
          </p:cNvPr>
          <p:cNvSpPr/>
          <p:nvPr/>
        </p:nvSpPr>
        <p:spPr>
          <a:xfrm>
            <a:off x="209915" y="1777185"/>
            <a:ext cx="1664970" cy="20181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550"/>
              </a:lnSpc>
              <a:buNone/>
            </a:pPr>
            <a:r>
              <a:rPr lang="en-US" sz="1600" dirty="0">
                <a:latin typeface="Arial" panose="020B0604020202020204" pitchFamily="34" charset="0"/>
                <a:ea typeface="Roboto Slab" pitchFamily="34" charset="-122"/>
                <a:cs typeface="Arial" panose="020B0604020202020204" pitchFamily="34" charset="0"/>
              </a:rPr>
              <a:t>Conversion Efficiency</a:t>
            </a:r>
            <a:endParaRPr lang="en-US" sz="1600" dirty="0">
              <a:latin typeface="Arial" panose="020B0604020202020204" pitchFamily="34" charset="0"/>
              <a:cs typeface="Arial" panose="020B0604020202020204" pitchFamily="34" charset="0"/>
            </a:endParaRPr>
          </a:p>
        </p:txBody>
      </p:sp>
      <p:sp>
        <p:nvSpPr>
          <p:cNvPr id="5" name="Text 4">
            <a:extLst>
              <a:ext uri="{FF2B5EF4-FFF2-40B4-BE49-F238E27FC236}">
                <a16:creationId xmlns:a16="http://schemas.microsoft.com/office/drawing/2014/main" id="{A93FD478-A8C2-49E0-A752-DE02DE10224B}"/>
              </a:ext>
            </a:extLst>
          </p:cNvPr>
          <p:cNvSpPr/>
          <p:nvPr/>
        </p:nvSpPr>
        <p:spPr>
          <a:xfrm>
            <a:off x="209916" y="2108274"/>
            <a:ext cx="3205638" cy="41338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00"/>
              </a:lnSpc>
              <a:buNone/>
            </a:pPr>
            <a:r>
              <a:rPr lang="en-US" sz="1200" dirty="0">
                <a:latin typeface="Arial" panose="020B0604020202020204" pitchFamily="34" charset="0"/>
                <a:ea typeface="Roboto" pitchFamily="34" charset="-122"/>
                <a:cs typeface="Arial" panose="020B0604020202020204" pitchFamily="34" charset="0"/>
              </a:rPr>
              <a:t>Outdoor and adventure products, such as Kayaks and Ski Boots, consistently outperform general fitness gear in conversion rates.</a:t>
            </a:r>
            <a:endParaRPr lang="en-US" sz="1200" dirty="0">
              <a:latin typeface="Arial" panose="020B0604020202020204" pitchFamily="34" charset="0"/>
              <a:cs typeface="Arial" panose="020B0604020202020204" pitchFamily="34" charset="0"/>
            </a:endParaRPr>
          </a:p>
        </p:txBody>
      </p:sp>
      <p:sp>
        <p:nvSpPr>
          <p:cNvPr id="6" name="Text 6">
            <a:extLst>
              <a:ext uri="{FF2B5EF4-FFF2-40B4-BE49-F238E27FC236}">
                <a16:creationId xmlns:a16="http://schemas.microsoft.com/office/drawing/2014/main" id="{9185F20D-D194-4990-AC49-AAC79EAA34CA}"/>
              </a:ext>
            </a:extLst>
          </p:cNvPr>
          <p:cNvSpPr/>
          <p:nvPr/>
        </p:nvSpPr>
        <p:spPr>
          <a:xfrm>
            <a:off x="4754314" y="1794894"/>
            <a:ext cx="1614368" cy="20181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550"/>
              </a:lnSpc>
              <a:buNone/>
            </a:pPr>
            <a:r>
              <a:rPr lang="en-US" sz="1600" dirty="0">
                <a:latin typeface="Arial" panose="020B0604020202020204" pitchFamily="34" charset="0"/>
                <a:ea typeface="Roboto Slab" pitchFamily="34" charset="-122"/>
                <a:cs typeface="Arial" panose="020B0604020202020204" pitchFamily="34" charset="0"/>
              </a:rPr>
              <a:t>Social Media Impact</a:t>
            </a:r>
            <a:endParaRPr lang="en-US" sz="1600" dirty="0">
              <a:latin typeface="Arial" panose="020B0604020202020204" pitchFamily="34" charset="0"/>
              <a:cs typeface="Arial" panose="020B0604020202020204" pitchFamily="34" charset="0"/>
            </a:endParaRPr>
          </a:p>
        </p:txBody>
      </p:sp>
      <p:sp>
        <p:nvSpPr>
          <p:cNvPr id="7" name="Text 7">
            <a:extLst>
              <a:ext uri="{FF2B5EF4-FFF2-40B4-BE49-F238E27FC236}">
                <a16:creationId xmlns:a16="http://schemas.microsoft.com/office/drawing/2014/main" id="{69B5FE4D-8FBF-4AC6-9C4D-75D25F10B732}"/>
              </a:ext>
            </a:extLst>
          </p:cNvPr>
          <p:cNvSpPr/>
          <p:nvPr/>
        </p:nvSpPr>
        <p:spPr>
          <a:xfrm>
            <a:off x="4754314" y="2108273"/>
            <a:ext cx="2677427" cy="41338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00"/>
              </a:lnSpc>
              <a:buNone/>
            </a:pPr>
            <a:r>
              <a:rPr lang="en-US" sz="1200" dirty="0">
                <a:latin typeface="Arial" panose="020B0604020202020204" pitchFamily="34" charset="0"/>
                <a:ea typeface="Roboto" pitchFamily="34" charset="-122"/>
                <a:cs typeface="Arial" panose="020B0604020202020204" pitchFamily="34" charset="0"/>
              </a:rPr>
              <a:t>While our social media campaigns achieve high reach, the like-to-view ratio stands at a low ~4.5%, indicating potential content quality gaps.</a:t>
            </a:r>
            <a:endParaRPr lang="en-US" sz="1200" dirty="0">
              <a:latin typeface="Arial" panose="020B0604020202020204" pitchFamily="34" charset="0"/>
              <a:cs typeface="Arial" panose="020B0604020202020204" pitchFamily="34" charset="0"/>
            </a:endParaRPr>
          </a:p>
        </p:txBody>
      </p:sp>
      <p:sp>
        <p:nvSpPr>
          <p:cNvPr id="8" name="Text 9">
            <a:extLst>
              <a:ext uri="{FF2B5EF4-FFF2-40B4-BE49-F238E27FC236}">
                <a16:creationId xmlns:a16="http://schemas.microsoft.com/office/drawing/2014/main" id="{71D2E95D-E6A9-4D3C-A016-D31FDC524082}"/>
              </a:ext>
            </a:extLst>
          </p:cNvPr>
          <p:cNvSpPr/>
          <p:nvPr/>
        </p:nvSpPr>
        <p:spPr>
          <a:xfrm>
            <a:off x="8524407" y="1777184"/>
            <a:ext cx="2266236" cy="20181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550"/>
              </a:lnSpc>
              <a:buNone/>
            </a:pPr>
            <a:r>
              <a:rPr lang="en-US" sz="1600" dirty="0">
                <a:latin typeface="Arial" panose="020B0604020202020204" pitchFamily="34" charset="0"/>
                <a:ea typeface="Roboto Slab" pitchFamily="34" charset="-122"/>
                <a:cs typeface="Arial" panose="020B0604020202020204" pitchFamily="34" charset="0"/>
              </a:rPr>
              <a:t>Customer Sentiment Nuances</a:t>
            </a:r>
            <a:endParaRPr lang="en-US" sz="1600" dirty="0">
              <a:latin typeface="Arial" panose="020B0604020202020204" pitchFamily="34" charset="0"/>
              <a:cs typeface="Arial" panose="020B0604020202020204" pitchFamily="34" charset="0"/>
            </a:endParaRPr>
          </a:p>
        </p:txBody>
      </p:sp>
      <p:sp>
        <p:nvSpPr>
          <p:cNvPr id="9" name="Text 10">
            <a:extLst>
              <a:ext uri="{FF2B5EF4-FFF2-40B4-BE49-F238E27FC236}">
                <a16:creationId xmlns:a16="http://schemas.microsoft.com/office/drawing/2014/main" id="{00367415-1773-4796-B6C4-956ED6F64926}"/>
              </a:ext>
            </a:extLst>
          </p:cNvPr>
          <p:cNvSpPr/>
          <p:nvPr/>
        </p:nvSpPr>
        <p:spPr>
          <a:xfrm>
            <a:off x="8524407" y="2056387"/>
            <a:ext cx="3333037" cy="62007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00"/>
              </a:lnSpc>
              <a:buNone/>
            </a:pPr>
            <a:r>
              <a:rPr lang="en-US" sz="1200" dirty="0">
                <a:latin typeface="Arial" panose="020B0604020202020204" pitchFamily="34" charset="0"/>
                <a:ea typeface="Roboto" pitchFamily="34" charset="-122"/>
                <a:cs typeface="Arial" panose="020B0604020202020204" pitchFamily="34" charset="0"/>
              </a:rPr>
              <a:t>Overall sentiment is positive, but a significant segment of our customer base is price-sensitive. Negative reviews often highlight a mismatch between cost and perceived quality.</a:t>
            </a:r>
            <a:endParaRPr lang="en-US" sz="1200" dirty="0">
              <a:latin typeface="Arial" panose="020B0604020202020204" pitchFamily="34" charset="0"/>
              <a:cs typeface="Arial" panose="020B0604020202020204" pitchFamily="34" charset="0"/>
            </a:endParaRPr>
          </a:p>
        </p:txBody>
      </p:sp>
      <p:sp>
        <p:nvSpPr>
          <p:cNvPr id="10" name="Text 11">
            <a:extLst>
              <a:ext uri="{FF2B5EF4-FFF2-40B4-BE49-F238E27FC236}">
                <a16:creationId xmlns:a16="http://schemas.microsoft.com/office/drawing/2014/main" id="{EE9D67F9-8E9F-49B7-B8F8-6467C9DF5BED}"/>
              </a:ext>
            </a:extLst>
          </p:cNvPr>
          <p:cNvSpPr/>
          <p:nvPr/>
        </p:nvSpPr>
        <p:spPr>
          <a:xfrm>
            <a:off x="209915" y="3859338"/>
            <a:ext cx="3931920" cy="32289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500"/>
              </a:lnSpc>
              <a:buNone/>
            </a:pPr>
            <a:r>
              <a:rPr lang="en-US" sz="2000" dirty="0">
                <a:latin typeface="Arial" panose="020B0604020202020204" pitchFamily="34" charset="0"/>
                <a:ea typeface="Roboto Slab" pitchFamily="34" charset="-122"/>
                <a:cs typeface="Arial" panose="020B0604020202020204" pitchFamily="34" charset="0"/>
              </a:rPr>
              <a:t>Strategic Actions Driven by Data</a:t>
            </a:r>
            <a:endParaRPr lang="en-US" sz="2000" dirty="0">
              <a:latin typeface="Arial" panose="020B0604020202020204" pitchFamily="34" charset="0"/>
              <a:cs typeface="Arial" panose="020B0604020202020204" pitchFamily="34" charset="0"/>
            </a:endParaRPr>
          </a:p>
        </p:txBody>
      </p:sp>
      <p:sp>
        <p:nvSpPr>
          <p:cNvPr id="11" name="Text 12">
            <a:extLst>
              <a:ext uri="{FF2B5EF4-FFF2-40B4-BE49-F238E27FC236}">
                <a16:creationId xmlns:a16="http://schemas.microsoft.com/office/drawing/2014/main" id="{07FCDA6D-3A10-4AEE-9E59-B85A3724C6C2}"/>
              </a:ext>
            </a:extLst>
          </p:cNvPr>
          <p:cNvSpPr/>
          <p:nvPr/>
        </p:nvSpPr>
        <p:spPr>
          <a:xfrm>
            <a:off x="323858" y="4771143"/>
            <a:ext cx="1105788" cy="20181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550"/>
              </a:lnSpc>
              <a:buNone/>
            </a:pPr>
            <a:r>
              <a:rPr lang="en-US" sz="1600" dirty="0">
                <a:latin typeface="Arial" panose="020B0604020202020204" pitchFamily="34" charset="0"/>
                <a:ea typeface="Roboto Slab" pitchFamily="34" charset="-122"/>
                <a:cs typeface="Arial" panose="020B0604020202020204" pitchFamily="34" charset="0"/>
              </a:rPr>
              <a:t>Targeted Ad Boost</a:t>
            </a:r>
            <a:endParaRPr lang="en-US" sz="1600" dirty="0">
              <a:latin typeface="Arial" panose="020B0604020202020204" pitchFamily="34" charset="0"/>
              <a:cs typeface="Arial" panose="020B0604020202020204" pitchFamily="34" charset="0"/>
            </a:endParaRPr>
          </a:p>
        </p:txBody>
      </p:sp>
      <p:sp>
        <p:nvSpPr>
          <p:cNvPr id="12" name="Text 13">
            <a:extLst>
              <a:ext uri="{FF2B5EF4-FFF2-40B4-BE49-F238E27FC236}">
                <a16:creationId xmlns:a16="http://schemas.microsoft.com/office/drawing/2014/main" id="{CEC7F47F-F655-49C1-A8D9-C6A6B96D0FAC}"/>
              </a:ext>
            </a:extLst>
          </p:cNvPr>
          <p:cNvSpPr/>
          <p:nvPr/>
        </p:nvSpPr>
        <p:spPr>
          <a:xfrm>
            <a:off x="323859" y="5050345"/>
            <a:ext cx="2957224" cy="41338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00"/>
              </a:lnSpc>
              <a:buNone/>
            </a:pPr>
            <a:r>
              <a:rPr lang="en-US" sz="1200" dirty="0">
                <a:latin typeface="Arial" panose="020B0604020202020204" pitchFamily="34" charset="0"/>
                <a:ea typeface="Roboto" pitchFamily="34" charset="-122"/>
                <a:cs typeface="Arial" panose="020B0604020202020204" pitchFamily="34" charset="0"/>
              </a:rPr>
              <a:t>Increase advertising spend on high-performing outdoor/adventure products to capitalize on proven success.</a:t>
            </a:r>
            <a:endParaRPr lang="en-US" sz="1200" dirty="0">
              <a:latin typeface="Arial" panose="020B0604020202020204" pitchFamily="34" charset="0"/>
              <a:cs typeface="Arial" panose="020B0604020202020204" pitchFamily="34" charset="0"/>
            </a:endParaRPr>
          </a:p>
        </p:txBody>
      </p:sp>
      <p:sp>
        <p:nvSpPr>
          <p:cNvPr id="13" name="Text 14">
            <a:extLst>
              <a:ext uri="{FF2B5EF4-FFF2-40B4-BE49-F238E27FC236}">
                <a16:creationId xmlns:a16="http://schemas.microsoft.com/office/drawing/2014/main" id="{A4B7D2B8-0A4E-4E65-905A-FFAF6113F269}"/>
              </a:ext>
            </a:extLst>
          </p:cNvPr>
          <p:cNvSpPr/>
          <p:nvPr/>
        </p:nvSpPr>
        <p:spPr>
          <a:xfrm>
            <a:off x="4754314" y="4771142"/>
            <a:ext cx="1225347" cy="20181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550"/>
              </a:lnSpc>
              <a:buNone/>
            </a:pPr>
            <a:r>
              <a:rPr lang="en-US" sz="1600" dirty="0">
                <a:latin typeface="Arial" panose="020B0604020202020204" pitchFamily="34" charset="0"/>
                <a:ea typeface="Roboto Slab" pitchFamily="34" charset="-122"/>
                <a:cs typeface="Arial" panose="020B0604020202020204" pitchFamily="34" charset="0"/>
              </a:rPr>
              <a:t>Product Quality Review</a:t>
            </a:r>
            <a:endParaRPr lang="en-US" sz="1600" dirty="0">
              <a:latin typeface="Arial" panose="020B0604020202020204" pitchFamily="34" charset="0"/>
              <a:cs typeface="Arial" panose="020B0604020202020204" pitchFamily="34" charset="0"/>
            </a:endParaRPr>
          </a:p>
        </p:txBody>
      </p:sp>
      <p:sp>
        <p:nvSpPr>
          <p:cNvPr id="14" name="Text 15">
            <a:extLst>
              <a:ext uri="{FF2B5EF4-FFF2-40B4-BE49-F238E27FC236}">
                <a16:creationId xmlns:a16="http://schemas.microsoft.com/office/drawing/2014/main" id="{E2B5119D-D30D-4EB2-8792-E0DC6D72CD93}"/>
              </a:ext>
            </a:extLst>
          </p:cNvPr>
          <p:cNvSpPr/>
          <p:nvPr/>
        </p:nvSpPr>
        <p:spPr>
          <a:xfrm>
            <a:off x="4754314" y="5050345"/>
            <a:ext cx="2957224" cy="41338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00"/>
              </a:lnSpc>
              <a:buNone/>
            </a:pPr>
            <a:r>
              <a:rPr lang="en-US" sz="1200" dirty="0">
                <a:latin typeface="Arial" panose="020B0604020202020204" pitchFamily="34" charset="0"/>
                <a:ea typeface="Roboto" pitchFamily="34" charset="-122"/>
                <a:cs typeface="Arial" panose="020B0604020202020204" pitchFamily="34" charset="0"/>
              </a:rPr>
              <a:t>Prioritize enhancing product quality for items receiving consistent low ratings and negative feedback.</a:t>
            </a:r>
            <a:endParaRPr lang="en-US" sz="1200" dirty="0">
              <a:latin typeface="Arial" panose="020B0604020202020204" pitchFamily="34" charset="0"/>
              <a:cs typeface="Arial" panose="020B0604020202020204" pitchFamily="34" charset="0"/>
            </a:endParaRPr>
          </a:p>
        </p:txBody>
      </p:sp>
      <p:sp>
        <p:nvSpPr>
          <p:cNvPr id="15" name="Text 16">
            <a:extLst>
              <a:ext uri="{FF2B5EF4-FFF2-40B4-BE49-F238E27FC236}">
                <a16:creationId xmlns:a16="http://schemas.microsoft.com/office/drawing/2014/main" id="{016EBB01-8085-4920-A040-32CBF1449B1A}"/>
              </a:ext>
            </a:extLst>
          </p:cNvPr>
          <p:cNvSpPr/>
          <p:nvPr/>
        </p:nvSpPr>
        <p:spPr>
          <a:xfrm>
            <a:off x="8672009" y="4771142"/>
            <a:ext cx="1497737" cy="20181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550"/>
              </a:lnSpc>
              <a:buNone/>
            </a:pPr>
            <a:r>
              <a:rPr lang="en-US" sz="1600" dirty="0">
                <a:latin typeface="Arial" panose="020B0604020202020204" pitchFamily="34" charset="0"/>
                <a:ea typeface="Roboto Slab" pitchFamily="34" charset="-122"/>
                <a:cs typeface="Arial" panose="020B0604020202020204" pitchFamily="34" charset="0"/>
              </a:rPr>
              <a:t>Video Content Enhancement</a:t>
            </a:r>
            <a:endParaRPr lang="en-US" sz="1600" dirty="0">
              <a:latin typeface="Arial" panose="020B0604020202020204" pitchFamily="34" charset="0"/>
              <a:cs typeface="Arial" panose="020B0604020202020204" pitchFamily="34" charset="0"/>
            </a:endParaRPr>
          </a:p>
        </p:txBody>
      </p:sp>
      <p:sp>
        <p:nvSpPr>
          <p:cNvPr id="16" name="Text 17">
            <a:extLst>
              <a:ext uri="{FF2B5EF4-FFF2-40B4-BE49-F238E27FC236}">
                <a16:creationId xmlns:a16="http://schemas.microsoft.com/office/drawing/2014/main" id="{EE53A0F3-D6B8-49DB-986A-184CF14D5524}"/>
              </a:ext>
            </a:extLst>
          </p:cNvPr>
          <p:cNvSpPr/>
          <p:nvPr/>
        </p:nvSpPr>
        <p:spPr>
          <a:xfrm>
            <a:off x="8672009" y="5050345"/>
            <a:ext cx="2957224" cy="413385"/>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1600"/>
              </a:lnSpc>
              <a:buNone/>
            </a:pPr>
            <a:r>
              <a:rPr lang="en-US" sz="1200" dirty="0">
                <a:latin typeface="Arial" panose="020B0604020202020204" pitchFamily="34" charset="0"/>
                <a:ea typeface="Roboto" pitchFamily="34" charset="-122"/>
                <a:cs typeface="Arial" panose="020B0604020202020204" pitchFamily="34" charset="0"/>
              </a:rPr>
              <a:t>Revamp social media video strategy to improve engagement and like-to-view ratios.</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233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4AF09E6-F8DB-4398-9797-ED2E93A6234D}"/>
              </a:ext>
            </a:extLst>
          </p:cNvPr>
          <p:cNvSpPr/>
          <p:nvPr/>
        </p:nvSpPr>
        <p:spPr>
          <a:xfrm>
            <a:off x="201258" y="191271"/>
            <a:ext cx="7884907" cy="686192"/>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4100"/>
              </a:lnSpc>
              <a:buNone/>
            </a:pPr>
            <a:r>
              <a:rPr lang="en-US" sz="3300" dirty="0">
                <a:latin typeface="Arial" panose="020B0604020202020204" pitchFamily="34" charset="0"/>
                <a:ea typeface="Roboto Slab" pitchFamily="34" charset="-122"/>
                <a:cs typeface="Arial" panose="020B0604020202020204" pitchFamily="34" charset="0"/>
              </a:rPr>
              <a:t>Actionable Business Recommendations</a:t>
            </a:r>
            <a:endParaRPr lang="en-US" sz="330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CEA08BD2-E7A1-4B2E-B5E0-1FCAE13BA48C}"/>
              </a:ext>
            </a:extLst>
          </p:cNvPr>
          <p:cNvSpPr/>
          <p:nvPr/>
        </p:nvSpPr>
        <p:spPr>
          <a:xfrm>
            <a:off x="201258" y="966606"/>
            <a:ext cx="8915848" cy="35120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1400" dirty="0">
                <a:latin typeface="Arial" panose="020B0604020202020204" pitchFamily="34" charset="0"/>
                <a:ea typeface="Roboto" pitchFamily="34" charset="-122"/>
                <a:cs typeface="Arial" panose="020B0604020202020204" pitchFamily="34" charset="0"/>
              </a:rPr>
              <a:t>Based on our comprehensive analysis, we propose the following strategic recommendations to optimize operations and enhance customer satisfaction.</a:t>
            </a:r>
            <a:endParaRPr lang="en-US" sz="1400" dirty="0">
              <a:latin typeface="Arial" panose="020B0604020202020204" pitchFamily="34" charset="0"/>
              <a:cs typeface="Arial" panose="020B0604020202020204" pitchFamily="34" charset="0"/>
            </a:endParaRPr>
          </a:p>
        </p:txBody>
      </p:sp>
      <p:sp>
        <p:nvSpPr>
          <p:cNvPr id="4" name="Text 3">
            <a:extLst>
              <a:ext uri="{FF2B5EF4-FFF2-40B4-BE49-F238E27FC236}">
                <a16:creationId xmlns:a16="http://schemas.microsoft.com/office/drawing/2014/main" id="{5DC7497D-0415-42DA-9354-6E49918375DA}"/>
              </a:ext>
            </a:extLst>
          </p:cNvPr>
          <p:cNvSpPr/>
          <p:nvPr/>
        </p:nvSpPr>
        <p:spPr>
          <a:xfrm>
            <a:off x="368898" y="2261530"/>
            <a:ext cx="1388368" cy="34309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650" dirty="0">
                <a:latin typeface="Arial" panose="020B0604020202020204" pitchFamily="34" charset="0"/>
                <a:ea typeface="Roboto Slab" pitchFamily="34" charset="-122"/>
                <a:cs typeface="Arial" panose="020B0604020202020204" pitchFamily="34" charset="0"/>
              </a:rPr>
              <a:t>Marketing</a:t>
            </a:r>
            <a:endParaRPr lang="en-US" sz="1650" dirty="0">
              <a:latin typeface="Arial" panose="020B0604020202020204" pitchFamily="34" charset="0"/>
              <a:cs typeface="Arial" panose="020B0604020202020204" pitchFamily="34" charset="0"/>
            </a:endParaRPr>
          </a:p>
        </p:txBody>
      </p:sp>
      <p:sp>
        <p:nvSpPr>
          <p:cNvPr id="5" name="Text 4">
            <a:extLst>
              <a:ext uri="{FF2B5EF4-FFF2-40B4-BE49-F238E27FC236}">
                <a16:creationId xmlns:a16="http://schemas.microsoft.com/office/drawing/2014/main" id="{44C90471-9898-4E0D-B31D-4E5A297B465D}"/>
              </a:ext>
            </a:extLst>
          </p:cNvPr>
          <p:cNvSpPr/>
          <p:nvPr/>
        </p:nvSpPr>
        <p:spPr>
          <a:xfrm>
            <a:off x="368898" y="2623956"/>
            <a:ext cx="4180250" cy="702412"/>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1300" dirty="0">
                <a:latin typeface="Arial" panose="020B0604020202020204" pitchFamily="34" charset="0"/>
                <a:ea typeface="Roboto" pitchFamily="34" charset="-122"/>
                <a:cs typeface="Arial" panose="020B0604020202020204" pitchFamily="34" charset="0"/>
              </a:rPr>
              <a:t>Implement seasonal targeting campaigns, focusing on peak periods such as January-February and September for optimal impact.</a:t>
            </a:r>
            <a:endParaRPr lang="en-US" sz="1300" dirty="0">
              <a:latin typeface="Arial" panose="020B0604020202020204" pitchFamily="34" charset="0"/>
              <a:cs typeface="Arial" panose="020B0604020202020204" pitchFamily="34" charset="0"/>
            </a:endParaRPr>
          </a:p>
        </p:txBody>
      </p:sp>
      <p:sp>
        <p:nvSpPr>
          <p:cNvPr id="6" name="Text 6">
            <a:extLst>
              <a:ext uri="{FF2B5EF4-FFF2-40B4-BE49-F238E27FC236}">
                <a16:creationId xmlns:a16="http://schemas.microsoft.com/office/drawing/2014/main" id="{F612CA8D-EF53-44C4-A656-271411C84068}"/>
              </a:ext>
            </a:extLst>
          </p:cNvPr>
          <p:cNvSpPr/>
          <p:nvPr/>
        </p:nvSpPr>
        <p:spPr>
          <a:xfrm>
            <a:off x="7181178" y="2261530"/>
            <a:ext cx="1403277" cy="34309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650" dirty="0">
                <a:latin typeface="Arial" panose="020B0604020202020204" pitchFamily="34" charset="0"/>
                <a:ea typeface="Roboto Slab" pitchFamily="34" charset="-122"/>
                <a:cs typeface="Arial" panose="020B0604020202020204" pitchFamily="34" charset="0"/>
              </a:rPr>
              <a:t>Product Development</a:t>
            </a:r>
            <a:endParaRPr lang="en-US" sz="1650" dirty="0">
              <a:latin typeface="Arial" panose="020B0604020202020204" pitchFamily="34" charset="0"/>
              <a:cs typeface="Arial" panose="020B0604020202020204" pitchFamily="34" charset="0"/>
            </a:endParaRPr>
          </a:p>
        </p:txBody>
      </p:sp>
      <p:sp>
        <p:nvSpPr>
          <p:cNvPr id="7" name="Text 7">
            <a:extLst>
              <a:ext uri="{FF2B5EF4-FFF2-40B4-BE49-F238E27FC236}">
                <a16:creationId xmlns:a16="http://schemas.microsoft.com/office/drawing/2014/main" id="{2DA502F0-B18B-4392-967E-539319E17951}"/>
              </a:ext>
            </a:extLst>
          </p:cNvPr>
          <p:cNvSpPr/>
          <p:nvPr/>
        </p:nvSpPr>
        <p:spPr>
          <a:xfrm>
            <a:off x="7181178" y="2623956"/>
            <a:ext cx="4180250" cy="702412"/>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1300" dirty="0">
                <a:latin typeface="Arial" panose="020B0604020202020204" pitchFamily="34" charset="0"/>
                <a:ea typeface="Roboto" pitchFamily="34" charset="-122"/>
                <a:cs typeface="Arial" panose="020B0604020202020204" pitchFamily="34" charset="0"/>
              </a:rPr>
              <a:t>Systematically address negative reviews through targeted product quality improvements, enhancing overall customer experience.</a:t>
            </a:r>
            <a:endParaRPr lang="en-US" sz="1300" dirty="0">
              <a:latin typeface="Arial" panose="020B0604020202020204" pitchFamily="34" charset="0"/>
              <a:cs typeface="Arial" panose="020B0604020202020204" pitchFamily="34" charset="0"/>
            </a:endParaRPr>
          </a:p>
        </p:txBody>
      </p:sp>
      <p:sp>
        <p:nvSpPr>
          <p:cNvPr id="8" name="Text 9">
            <a:extLst>
              <a:ext uri="{FF2B5EF4-FFF2-40B4-BE49-F238E27FC236}">
                <a16:creationId xmlns:a16="http://schemas.microsoft.com/office/drawing/2014/main" id="{85834488-613C-4573-9E35-4FBC26694453}"/>
              </a:ext>
            </a:extLst>
          </p:cNvPr>
          <p:cNvSpPr/>
          <p:nvPr/>
        </p:nvSpPr>
        <p:spPr>
          <a:xfrm>
            <a:off x="368899" y="4333693"/>
            <a:ext cx="1489262" cy="34309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650" dirty="0">
                <a:latin typeface="Arial" panose="020B0604020202020204" pitchFamily="34" charset="0"/>
                <a:ea typeface="Roboto Slab" pitchFamily="34" charset="-122"/>
                <a:cs typeface="Arial" panose="020B0604020202020204" pitchFamily="34" charset="0"/>
              </a:rPr>
              <a:t>Customer Engagement</a:t>
            </a:r>
            <a:endParaRPr lang="en-US" sz="1650" dirty="0">
              <a:latin typeface="Arial" panose="020B0604020202020204" pitchFamily="34" charset="0"/>
              <a:cs typeface="Arial" panose="020B0604020202020204" pitchFamily="34" charset="0"/>
            </a:endParaRPr>
          </a:p>
        </p:txBody>
      </p:sp>
      <p:sp>
        <p:nvSpPr>
          <p:cNvPr id="9" name="Text 10">
            <a:extLst>
              <a:ext uri="{FF2B5EF4-FFF2-40B4-BE49-F238E27FC236}">
                <a16:creationId xmlns:a16="http://schemas.microsoft.com/office/drawing/2014/main" id="{48B09389-F094-4F69-80A5-67FB39266385}"/>
              </a:ext>
            </a:extLst>
          </p:cNvPr>
          <p:cNvSpPr/>
          <p:nvPr/>
        </p:nvSpPr>
        <p:spPr>
          <a:xfrm>
            <a:off x="368898" y="4696120"/>
            <a:ext cx="4180250" cy="702412"/>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1300" dirty="0">
                <a:latin typeface="Arial" panose="020B0604020202020204" pitchFamily="34" charset="0"/>
                <a:ea typeface="Roboto" pitchFamily="34" charset="-122"/>
                <a:cs typeface="Arial" panose="020B0604020202020204" pitchFamily="34" charset="0"/>
              </a:rPr>
              <a:t>Develop personalized campaigns for customers who frequently purchase specific items, fostering loyalty and repeat business.</a:t>
            </a:r>
            <a:endParaRPr lang="en-US" sz="1300" dirty="0">
              <a:latin typeface="Arial" panose="020B0604020202020204" pitchFamily="34" charset="0"/>
              <a:cs typeface="Arial" panose="020B0604020202020204" pitchFamily="34" charset="0"/>
            </a:endParaRPr>
          </a:p>
        </p:txBody>
      </p:sp>
      <p:sp>
        <p:nvSpPr>
          <p:cNvPr id="10" name="Text 12">
            <a:extLst>
              <a:ext uri="{FF2B5EF4-FFF2-40B4-BE49-F238E27FC236}">
                <a16:creationId xmlns:a16="http://schemas.microsoft.com/office/drawing/2014/main" id="{B8F6CE0B-16D9-4C60-804B-AE6B480A6BF0}"/>
              </a:ext>
            </a:extLst>
          </p:cNvPr>
          <p:cNvSpPr/>
          <p:nvPr/>
        </p:nvSpPr>
        <p:spPr>
          <a:xfrm>
            <a:off x="7181178" y="4333693"/>
            <a:ext cx="1458338" cy="34309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050"/>
              </a:lnSpc>
              <a:buNone/>
            </a:pPr>
            <a:r>
              <a:rPr lang="en-US" sz="1650" dirty="0">
                <a:latin typeface="Arial" panose="020B0604020202020204" pitchFamily="34" charset="0"/>
                <a:ea typeface="Roboto Slab" pitchFamily="34" charset="-122"/>
                <a:cs typeface="Arial" panose="020B0604020202020204" pitchFamily="34" charset="0"/>
              </a:rPr>
              <a:t>Future Enhancements</a:t>
            </a:r>
            <a:endParaRPr lang="en-US" sz="1650" dirty="0">
              <a:latin typeface="Arial" panose="020B0604020202020204" pitchFamily="34" charset="0"/>
              <a:cs typeface="Arial" panose="020B0604020202020204" pitchFamily="34" charset="0"/>
            </a:endParaRPr>
          </a:p>
        </p:txBody>
      </p:sp>
      <p:sp>
        <p:nvSpPr>
          <p:cNvPr id="11" name="Text 13">
            <a:extLst>
              <a:ext uri="{FF2B5EF4-FFF2-40B4-BE49-F238E27FC236}">
                <a16:creationId xmlns:a16="http://schemas.microsoft.com/office/drawing/2014/main" id="{85A02DE3-FB88-44B0-86B9-5E06D85A1731}"/>
              </a:ext>
            </a:extLst>
          </p:cNvPr>
          <p:cNvSpPr/>
          <p:nvPr/>
        </p:nvSpPr>
        <p:spPr>
          <a:xfrm>
            <a:off x="7181178" y="4696120"/>
            <a:ext cx="4180250" cy="702412"/>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1300" dirty="0">
                <a:latin typeface="Arial" panose="020B0604020202020204" pitchFamily="34" charset="0"/>
                <a:ea typeface="Roboto" pitchFamily="34" charset="-122"/>
                <a:cs typeface="Arial" panose="020B0604020202020204" pitchFamily="34" charset="0"/>
              </a:rPr>
              <a:t>Integrate predictive modeling capabilities for enhanced demand forecasting, ensuring inventory optimization and reduced waste.</a:t>
            </a:r>
            <a:endParaRPr lang="en-US" sz="1300" dirty="0">
              <a:latin typeface="Arial" panose="020B0604020202020204" pitchFamily="34" charset="0"/>
              <a:cs typeface="Arial" panose="020B0604020202020204" pitchFamily="34" charset="0"/>
            </a:endParaRPr>
          </a:p>
        </p:txBody>
      </p:sp>
      <p:pic>
        <p:nvPicPr>
          <p:cNvPr id="12" name="Image 2" descr="preencoded.png">
            <a:extLst>
              <a:ext uri="{FF2B5EF4-FFF2-40B4-BE49-F238E27FC236}">
                <a16:creationId xmlns:a16="http://schemas.microsoft.com/office/drawing/2014/main" id="{7D80EE49-5A08-482E-8BD3-12500F9EC5BF}"/>
              </a:ext>
            </a:extLst>
          </p:cNvPr>
          <p:cNvPicPr>
            <a:picLocks noChangeAspect="1"/>
          </p:cNvPicPr>
          <p:nvPr/>
        </p:nvPicPr>
        <p:blipFill>
          <a:blip r:embed="rId2"/>
          <a:stretch>
            <a:fillRect/>
          </a:stretch>
        </p:blipFill>
        <p:spPr>
          <a:xfrm>
            <a:off x="368898" y="1661134"/>
            <a:ext cx="400428" cy="500746"/>
          </a:xfrm>
          <a:prstGeom prst="rect">
            <a:avLst/>
          </a:prstGeom>
        </p:spPr>
      </p:pic>
      <p:pic>
        <p:nvPicPr>
          <p:cNvPr id="13" name="Image 4" descr="preencoded.png">
            <a:extLst>
              <a:ext uri="{FF2B5EF4-FFF2-40B4-BE49-F238E27FC236}">
                <a16:creationId xmlns:a16="http://schemas.microsoft.com/office/drawing/2014/main" id="{62F62E76-A607-4F8C-8C79-429D1789D338}"/>
              </a:ext>
            </a:extLst>
          </p:cNvPr>
          <p:cNvPicPr>
            <a:picLocks noChangeAspect="1"/>
          </p:cNvPicPr>
          <p:nvPr/>
        </p:nvPicPr>
        <p:blipFill>
          <a:blip r:embed="rId3"/>
          <a:stretch>
            <a:fillRect/>
          </a:stretch>
        </p:blipFill>
        <p:spPr>
          <a:xfrm>
            <a:off x="7181178" y="1661134"/>
            <a:ext cx="400428" cy="500746"/>
          </a:xfrm>
          <a:prstGeom prst="rect">
            <a:avLst/>
          </a:prstGeom>
        </p:spPr>
      </p:pic>
      <p:pic>
        <p:nvPicPr>
          <p:cNvPr id="14" name="Image 6" descr="preencoded.png">
            <a:extLst>
              <a:ext uri="{FF2B5EF4-FFF2-40B4-BE49-F238E27FC236}">
                <a16:creationId xmlns:a16="http://schemas.microsoft.com/office/drawing/2014/main" id="{A556608D-4E1F-4C56-BB32-5D04AB7440C7}"/>
              </a:ext>
            </a:extLst>
          </p:cNvPr>
          <p:cNvPicPr>
            <a:picLocks noChangeAspect="1"/>
          </p:cNvPicPr>
          <p:nvPr/>
        </p:nvPicPr>
        <p:blipFill>
          <a:blip r:embed="rId4"/>
          <a:stretch>
            <a:fillRect/>
          </a:stretch>
        </p:blipFill>
        <p:spPr>
          <a:xfrm>
            <a:off x="368898" y="3733298"/>
            <a:ext cx="400428" cy="500746"/>
          </a:xfrm>
          <a:prstGeom prst="rect">
            <a:avLst/>
          </a:prstGeom>
        </p:spPr>
      </p:pic>
      <p:pic>
        <p:nvPicPr>
          <p:cNvPr id="15" name="Image 8" descr="preencoded.png">
            <a:extLst>
              <a:ext uri="{FF2B5EF4-FFF2-40B4-BE49-F238E27FC236}">
                <a16:creationId xmlns:a16="http://schemas.microsoft.com/office/drawing/2014/main" id="{62FAFE8B-43C1-4A60-ACED-3F460C07D115}"/>
              </a:ext>
            </a:extLst>
          </p:cNvPr>
          <p:cNvPicPr>
            <a:picLocks noChangeAspect="1"/>
          </p:cNvPicPr>
          <p:nvPr/>
        </p:nvPicPr>
        <p:blipFill>
          <a:blip r:embed="rId5"/>
          <a:stretch>
            <a:fillRect/>
          </a:stretch>
        </p:blipFill>
        <p:spPr>
          <a:xfrm>
            <a:off x="7181178" y="3733298"/>
            <a:ext cx="400428" cy="500746"/>
          </a:xfrm>
          <a:prstGeom prst="rect">
            <a:avLst/>
          </a:prstGeom>
        </p:spPr>
      </p:pic>
    </p:spTree>
    <p:extLst>
      <p:ext uri="{BB962C8B-B14F-4D97-AF65-F5344CB8AC3E}">
        <p14:creationId xmlns:p14="http://schemas.microsoft.com/office/powerpoint/2010/main" val="293240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DA2895D-4CBA-4A1F-8FEA-20BFE7A33283}"/>
              </a:ext>
            </a:extLst>
          </p:cNvPr>
          <p:cNvSpPr/>
          <p:nvPr/>
        </p:nvSpPr>
        <p:spPr>
          <a:xfrm>
            <a:off x="206699" y="9054"/>
            <a:ext cx="5497592" cy="495886"/>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4200"/>
              </a:lnSpc>
              <a:buNone/>
            </a:pPr>
            <a:r>
              <a:rPr lang="en-US" sz="3350" dirty="0">
                <a:latin typeface="Arial" panose="020B0604020202020204" pitchFamily="34" charset="0"/>
                <a:ea typeface="Roboto Slab" pitchFamily="34" charset="-122"/>
                <a:cs typeface="Arial" panose="020B0604020202020204" pitchFamily="34" charset="0"/>
              </a:rPr>
              <a:t>Acknowledged Limitations</a:t>
            </a:r>
            <a:endParaRPr lang="en-US" sz="335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2F62F5CE-BDA3-4BEE-9207-F2EC3AB0AACA}"/>
              </a:ext>
            </a:extLst>
          </p:cNvPr>
          <p:cNvSpPr/>
          <p:nvPr/>
        </p:nvSpPr>
        <p:spPr>
          <a:xfrm>
            <a:off x="206699" y="471270"/>
            <a:ext cx="7941707" cy="50776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350" dirty="0">
                <a:latin typeface="Arial" panose="020B0604020202020204" pitchFamily="34" charset="0"/>
                <a:ea typeface="Roboto" pitchFamily="34" charset="-122"/>
                <a:cs typeface="Arial" panose="020B0604020202020204" pitchFamily="34" charset="0"/>
              </a:rPr>
              <a:t>Transparency is key to effective analysis. We acknowledge certain limitations inherent in our current dataset and analytical approach.</a:t>
            </a:r>
            <a:endParaRPr lang="en-US" sz="1350" dirty="0">
              <a:latin typeface="Arial" panose="020B0604020202020204" pitchFamily="34" charset="0"/>
              <a:cs typeface="Arial" panose="020B0604020202020204" pitchFamily="34" charset="0"/>
            </a:endParaRPr>
          </a:p>
        </p:txBody>
      </p:sp>
      <p:sp>
        <p:nvSpPr>
          <p:cNvPr id="4" name="Shape 2">
            <a:extLst>
              <a:ext uri="{FF2B5EF4-FFF2-40B4-BE49-F238E27FC236}">
                <a16:creationId xmlns:a16="http://schemas.microsoft.com/office/drawing/2014/main" id="{B262CB51-C46E-4F98-AEDC-810BB8505500}"/>
              </a:ext>
            </a:extLst>
          </p:cNvPr>
          <p:cNvSpPr/>
          <p:nvPr/>
        </p:nvSpPr>
        <p:spPr>
          <a:xfrm>
            <a:off x="206700" y="1077418"/>
            <a:ext cx="7702336" cy="1210235"/>
          </a:xfrm>
          <a:prstGeom prst="roundRect">
            <a:avLst>
              <a:gd name="adj" fmla="val 1967"/>
            </a:avLst>
          </a:prstGeom>
          <a:solidFill>
            <a:srgbClr val="FBFCFE"/>
          </a:solidFill>
          <a:ln w="22860">
            <a:solidFill>
              <a:srgbClr val="CFD2D8"/>
            </a:solidFill>
            <a:prstDash val="solid"/>
          </a:ln>
        </p:spPr>
        <p:txBody>
          <a:bodyPr/>
          <a:lstStyle/>
          <a:p>
            <a:endParaRPr lang="en-IN"/>
          </a:p>
        </p:txBody>
      </p:sp>
      <p:sp>
        <p:nvSpPr>
          <p:cNvPr id="5" name="Text 3">
            <a:extLst>
              <a:ext uri="{FF2B5EF4-FFF2-40B4-BE49-F238E27FC236}">
                <a16:creationId xmlns:a16="http://schemas.microsoft.com/office/drawing/2014/main" id="{D6D3F00C-C6A4-46BA-A078-70F66CF3C8C6}"/>
              </a:ext>
            </a:extLst>
          </p:cNvPr>
          <p:cNvSpPr/>
          <p:nvPr/>
        </p:nvSpPr>
        <p:spPr>
          <a:xfrm>
            <a:off x="356424" y="1250416"/>
            <a:ext cx="2147054" cy="24783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1650" dirty="0">
                <a:solidFill>
                  <a:srgbClr val="15213F"/>
                </a:solidFill>
                <a:latin typeface="Arial" panose="020B0604020202020204" pitchFamily="34" charset="0"/>
                <a:ea typeface="Roboto Slab" pitchFamily="34" charset="-122"/>
                <a:cs typeface="Arial" panose="020B0604020202020204" pitchFamily="34" charset="0"/>
              </a:rPr>
              <a:t>Simulated Data</a:t>
            </a:r>
            <a:endParaRPr lang="en-US" sz="1650" dirty="0">
              <a:latin typeface="Arial" panose="020B0604020202020204" pitchFamily="34" charset="0"/>
              <a:cs typeface="Arial" panose="020B0604020202020204" pitchFamily="34" charset="0"/>
            </a:endParaRPr>
          </a:p>
        </p:txBody>
      </p:sp>
      <p:sp>
        <p:nvSpPr>
          <p:cNvPr id="6" name="Text 4">
            <a:extLst>
              <a:ext uri="{FF2B5EF4-FFF2-40B4-BE49-F238E27FC236}">
                <a16:creationId xmlns:a16="http://schemas.microsoft.com/office/drawing/2014/main" id="{C901EA96-2B2D-4524-9C47-9FF4A1C3A29D}"/>
              </a:ext>
            </a:extLst>
          </p:cNvPr>
          <p:cNvSpPr/>
          <p:nvPr/>
        </p:nvSpPr>
        <p:spPr>
          <a:xfrm>
            <a:off x="356424" y="1505965"/>
            <a:ext cx="7552611" cy="50776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350" dirty="0">
                <a:solidFill>
                  <a:srgbClr val="15213F"/>
                </a:solidFill>
                <a:latin typeface="Arial" panose="020B0604020202020204" pitchFamily="34" charset="0"/>
                <a:ea typeface="Roboto" pitchFamily="34" charset="-122"/>
                <a:cs typeface="Arial" panose="020B0604020202020204" pitchFamily="34" charset="0"/>
              </a:rPr>
              <a:t>The dataset used for this analysis is simulated, meaning it may not fully capture the complete diversity or nuances of actual customer behavior.</a:t>
            </a:r>
            <a:endParaRPr lang="en-US" sz="1350" dirty="0">
              <a:latin typeface="Arial" panose="020B0604020202020204" pitchFamily="34" charset="0"/>
              <a:cs typeface="Arial" panose="020B0604020202020204" pitchFamily="34" charset="0"/>
            </a:endParaRPr>
          </a:p>
        </p:txBody>
      </p:sp>
      <p:sp>
        <p:nvSpPr>
          <p:cNvPr id="7" name="Shape 5">
            <a:extLst>
              <a:ext uri="{FF2B5EF4-FFF2-40B4-BE49-F238E27FC236}">
                <a16:creationId xmlns:a16="http://schemas.microsoft.com/office/drawing/2014/main" id="{466111C7-5666-419B-B2B9-CCDFA7460387}"/>
              </a:ext>
            </a:extLst>
          </p:cNvPr>
          <p:cNvSpPr/>
          <p:nvPr/>
        </p:nvSpPr>
        <p:spPr>
          <a:xfrm>
            <a:off x="206700" y="2559032"/>
            <a:ext cx="7702336" cy="1210235"/>
          </a:xfrm>
          <a:prstGeom prst="roundRect">
            <a:avLst>
              <a:gd name="adj" fmla="val 1967"/>
            </a:avLst>
          </a:prstGeom>
          <a:solidFill>
            <a:srgbClr val="FBFCFE"/>
          </a:solidFill>
          <a:ln w="22860">
            <a:solidFill>
              <a:srgbClr val="CFD2D8"/>
            </a:solidFill>
            <a:prstDash val="solid"/>
          </a:ln>
        </p:spPr>
        <p:txBody>
          <a:bodyPr/>
          <a:lstStyle/>
          <a:p>
            <a:endParaRPr lang="en-IN"/>
          </a:p>
        </p:txBody>
      </p:sp>
      <p:sp>
        <p:nvSpPr>
          <p:cNvPr id="8" name="Text 6">
            <a:extLst>
              <a:ext uri="{FF2B5EF4-FFF2-40B4-BE49-F238E27FC236}">
                <a16:creationId xmlns:a16="http://schemas.microsoft.com/office/drawing/2014/main" id="{382D3259-A68C-481A-891C-FBE19D66E7F3}"/>
              </a:ext>
            </a:extLst>
          </p:cNvPr>
          <p:cNvSpPr/>
          <p:nvPr/>
        </p:nvSpPr>
        <p:spPr>
          <a:xfrm>
            <a:off x="356424" y="2732030"/>
            <a:ext cx="3156585" cy="24783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1650" dirty="0">
                <a:solidFill>
                  <a:srgbClr val="15213F"/>
                </a:solidFill>
                <a:latin typeface="Arial" panose="020B0604020202020204" pitchFamily="34" charset="0"/>
                <a:ea typeface="Roboto Slab" pitchFamily="34" charset="-122"/>
                <a:cs typeface="Arial" panose="020B0604020202020204" pitchFamily="34" charset="0"/>
              </a:rPr>
              <a:t>No Demographic Segmentation</a:t>
            </a:r>
            <a:endParaRPr lang="en-US" sz="1650" dirty="0">
              <a:latin typeface="Arial" panose="020B0604020202020204" pitchFamily="34" charset="0"/>
              <a:cs typeface="Arial" panose="020B0604020202020204" pitchFamily="34" charset="0"/>
            </a:endParaRPr>
          </a:p>
        </p:txBody>
      </p:sp>
      <p:sp>
        <p:nvSpPr>
          <p:cNvPr id="9" name="Text 7">
            <a:extLst>
              <a:ext uri="{FF2B5EF4-FFF2-40B4-BE49-F238E27FC236}">
                <a16:creationId xmlns:a16="http://schemas.microsoft.com/office/drawing/2014/main" id="{FE83A998-4674-4519-BACE-8D32BB66066D}"/>
              </a:ext>
            </a:extLst>
          </p:cNvPr>
          <p:cNvSpPr/>
          <p:nvPr/>
        </p:nvSpPr>
        <p:spPr>
          <a:xfrm>
            <a:off x="356425" y="2987579"/>
            <a:ext cx="7415976" cy="50776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350" dirty="0">
                <a:solidFill>
                  <a:srgbClr val="15213F"/>
                </a:solidFill>
                <a:latin typeface="Arial" panose="020B0604020202020204" pitchFamily="34" charset="0"/>
                <a:ea typeface="Roboto" pitchFamily="34" charset="-122"/>
                <a:cs typeface="Arial" panose="020B0604020202020204" pitchFamily="34" charset="0"/>
              </a:rPr>
              <a:t>Our current analysis does not include demographic segmentation, limiting insights into how different customer groups might behave or feel</a:t>
            </a:r>
            <a:r>
              <a:rPr lang="en-US" sz="1350" dirty="0">
                <a:solidFill>
                  <a:srgbClr val="15213F"/>
                </a:solidFill>
                <a:latin typeface="Roboto" pitchFamily="34" charset="0"/>
                <a:ea typeface="Roboto" pitchFamily="34" charset="-122"/>
                <a:cs typeface="Roboto" pitchFamily="34" charset="-120"/>
              </a:rPr>
              <a:t>.</a:t>
            </a:r>
            <a:endParaRPr lang="en-US" sz="1350" dirty="0"/>
          </a:p>
        </p:txBody>
      </p:sp>
      <p:sp>
        <p:nvSpPr>
          <p:cNvPr id="10" name="Shape 8">
            <a:extLst>
              <a:ext uri="{FF2B5EF4-FFF2-40B4-BE49-F238E27FC236}">
                <a16:creationId xmlns:a16="http://schemas.microsoft.com/office/drawing/2014/main" id="{C65C41DE-975B-4DD0-B10D-DF07FCCCDA36}"/>
              </a:ext>
            </a:extLst>
          </p:cNvPr>
          <p:cNvSpPr/>
          <p:nvPr/>
        </p:nvSpPr>
        <p:spPr>
          <a:xfrm>
            <a:off x="206700" y="4040645"/>
            <a:ext cx="7702336" cy="1210235"/>
          </a:xfrm>
          <a:prstGeom prst="roundRect">
            <a:avLst>
              <a:gd name="adj" fmla="val 1967"/>
            </a:avLst>
          </a:prstGeom>
          <a:solidFill>
            <a:srgbClr val="FBFCFE"/>
          </a:solidFill>
          <a:ln w="22860">
            <a:solidFill>
              <a:srgbClr val="CFD2D8"/>
            </a:solidFill>
            <a:prstDash val="solid"/>
          </a:ln>
        </p:spPr>
        <p:txBody>
          <a:bodyPr/>
          <a:lstStyle/>
          <a:p>
            <a:endParaRPr lang="en-IN"/>
          </a:p>
        </p:txBody>
      </p:sp>
      <p:sp>
        <p:nvSpPr>
          <p:cNvPr id="11" name="Text 9">
            <a:extLst>
              <a:ext uri="{FF2B5EF4-FFF2-40B4-BE49-F238E27FC236}">
                <a16:creationId xmlns:a16="http://schemas.microsoft.com/office/drawing/2014/main" id="{92A23B8F-B81D-4133-8C49-DE4C35742744}"/>
              </a:ext>
            </a:extLst>
          </p:cNvPr>
          <p:cNvSpPr/>
          <p:nvPr/>
        </p:nvSpPr>
        <p:spPr>
          <a:xfrm>
            <a:off x="356424" y="4213644"/>
            <a:ext cx="2695813" cy="24783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1650" dirty="0">
                <a:solidFill>
                  <a:srgbClr val="15213F"/>
                </a:solidFill>
                <a:latin typeface="Arial" panose="020B0604020202020204" pitchFamily="34" charset="0"/>
                <a:ea typeface="Roboto Slab" pitchFamily="34" charset="-122"/>
                <a:cs typeface="Arial" panose="020B0604020202020204" pitchFamily="34" charset="0"/>
              </a:rPr>
              <a:t>Keyword-Based Sentiment</a:t>
            </a:r>
            <a:endParaRPr lang="en-US" sz="1650" dirty="0">
              <a:latin typeface="Arial" panose="020B0604020202020204" pitchFamily="34" charset="0"/>
              <a:cs typeface="Arial" panose="020B0604020202020204" pitchFamily="34" charset="0"/>
            </a:endParaRPr>
          </a:p>
        </p:txBody>
      </p:sp>
      <p:sp>
        <p:nvSpPr>
          <p:cNvPr id="12" name="Text 10">
            <a:extLst>
              <a:ext uri="{FF2B5EF4-FFF2-40B4-BE49-F238E27FC236}">
                <a16:creationId xmlns:a16="http://schemas.microsoft.com/office/drawing/2014/main" id="{1168D64E-7B4B-4A18-BFB9-73945D5F9B83}"/>
              </a:ext>
            </a:extLst>
          </p:cNvPr>
          <p:cNvSpPr/>
          <p:nvPr/>
        </p:nvSpPr>
        <p:spPr>
          <a:xfrm>
            <a:off x="356424" y="4469192"/>
            <a:ext cx="7415977" cy="50776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350" dirty="0">
                <a:solidFill>
                  <a:srgbClr val="15213F"/>
                </a:solidFill>
                <a:latin typeface="Arial" panose="020B0604020202020204" pitchFamily="34" charset="0"/>
                <a:ea typeface="Roboto" pitchFamily="34" charset="-122"/>
                <a:cs typeface="Arial" panose="020B0604020202020204" pitchFamily="34" charset="0"/>
              </a:rPr>
              <a:t>Sentiment analysis relies primarily on keyword matching, which may not capture the full complexity of human emotion compared to advanced Natural Language Processing (NLP).</a:t>
            </a:r>
            <a:endParaRPr lang="en-US" sz="1350" dirty="0">
              <a:latin typeface="Arial" panose="020B0604020202020204" pitchFamily="34" charset="0"/>
              <a:cs typeface="Arial" panose="020B0604020202020204" pitchFamily="34" charset="0"/>
            </a:endParaRPr>
          </a:p>
        </p:txBody>
      </p:sp>
      <p:sp>
        <p:nvSpPr>
          <p:cNvPr id="13" name="Shape 11">
            <a:extLst>
              <a:ext uri="{FF2B5EF4-FFF2-40B4-BE49-F238E27FC236}">
                <a16:creationId xmlns:a16="http://schemas.microsoft.com/office/drawing/2014/main" id="{54D7B1AD-3286-485A-AA79-BFE02195408D}"/>
              </a:ext>
            </a:extLst>
          </p:cNvPr>
          <p:cNvSpPr/>
          <p:nvPr/>
        </p:nvSpPr>
        <p:spPr>
          <a:xfrm>
            <a:off x="206700" y="5522259"/>
            <a:ext cx="7702336" cy="1210235"/>
          </a:xfrm>
          <a:prstGeom prst="roundRect">
            <a:avLst>
              <a:gd name="adj" fmla="val 1967"/>
            </a:avLst>
          </a:prstGeom>
          <a:solidFill>
            <a:srgbClr val="FBFCFE"/>
          </a:solidFill>
          <a:ln w="22860">
            <a:solidFill>
              <a:srgbClr val="CFD2D8"/>
            </a:solidFill>
            <a:prstDash val="solid"/>
          </a:ln>
        </p:spPr>
        <p:txBody>
          <a:bodyPr/>
          <a:lstStyle/>
          <a:p>
            <a:endParaRPr lang="en-IN"/>
          </a:p>
        </p:txBody>
      </p:sp>
      <p:sp>
        <p:nvSpPr>
          <p:cNvPr id="14" name="Text 12">
            <a:extLst>
              <a:ext uri="{FF2B5EF4-FFF2-40B4-BE49-F238E27FC236}">
                <a16:creationId xmlns:a16="http://schemas.microsoft.com/office/drawing/2014/main" id="{FB893A23-2AD2-46F1-87B5-18E4CBE81A96}"/>
              </a:ext>
            </a:extLst>
          </p:cNvPr>
          <p:cNvSpPr/>
          <p:nvPr/>
        </p:nvSpPr>
        <p:spPr>
          <a:xfrm>
            <a:off x="356424" y="5695257"/>
            <a:ext cx="3207544" cy="24783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00"/>
              </a:lnSpc>
              <a:buNone/>
            </a:pPr>
            <a:r>
              <a:rPr lang="en-US" sz="1650" dirty="0">
                <a:solidFill>
                  <a:srgbClr val="15213F"/>
                </a:solidFill>
                <a:latin typeface="Arial" panose="020B0604020202020204" pitchFamily="34" charset="0"/>
                <a:ea typeface="Roboto Slab" pitchFamily="34" charset="-122"/>
                <a:cs typeface="Arial" panose="020B0604020202020204" pitchFamily="34" charset="0"/>
              </a:rPr>
              <a:t>Limited Geographic Granularity</a:t>
            </a:r>
            <a:endParaRPr lang="en-US" sz="1650" dirty="0">
              <a:latin typeface="Arial" panose="020B0604020202020204" pitchFamily="34" charset="0"/>
              <a:cs typeface="Arial" panose="020B0604020202020204" pitchFamily="34" charset="0"/>
            </a:endParaRPr>
          </a:p>
        </p:txBody>
      </p:sp>
      <p:sp>
        <p:nvSpPr>
          <p:cNvPr id="15" name="Text 13">
            <a:extLst>
              <a:ext uri="{FF2B5EF4-FFF2-40B4-BE49-F238E27FC236}">
                <a16:creationId xmlns:a16="http://schemas.microsoft.com/office/drawing/2014/main" id="{E788299D-CC27-410E-A15E-CCE8AEADE995}"/>
              </a:ext>
            </a:extLst>
          </p:cNvPr>
          <p:cNvSpPr/>
          <p:nvPr/>
        </p:nvSpPr>
        <p:spPr>
          <a:xfrm>
            <a:off x="356425" y="5950806"/>
            <a:ext cx="7308400" cy="50776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350" dirty="0">
                <a:solidFill>
                  <a:srgbClr val="15213F"/>
                </a:solidFill>
                <a:latin typeface="Arial" panose="020B0604020202020204" pitchFamily="34" charset="0"/>
                <a:ea typeface="Roboto" pitchFamily="34" charset="-122"/>
                <a:cs typeface="Arial" panose="020B0604020202020204" pitchFamily="34" charset="0"/>
              </a:rPr>
              <a:t>The analysis lacks detailed geographic granularity, preventing region-specific insights or localized strategic recommendations.</a:t>
            </a:r>
            <a:endParaRPr lang="en-US" sz="135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DA735541-8ADB-452A-997B-C3C8B77749E9}"/>
              </a:ext>
            </a:extLst>
          </p:cNvPr>
          <p:cNvPicPr>
            <a:picLocks noChangeAspect="1"/>
          </p:cNvPicPr>
          <p:nvPr/>
        </p:nvPicPr>
        <p:blipFill>
          <a:blip r:embed="rId2"/>
          <a:stretch>
            <a:fillRect/>
          </a:stretch>
        </p:blipFill>
        <p:spPr>
          <a:xfrm>
            <a:off x="8148406" y="0"/>
            <a:ext cx="4043594" cy="6857999"/>
          </a:xfrm>
          <a:prstGeom prst="rect">
            <a:avLst/>
          </a:prstGeom>
        </p:spPr>
      </p:pic>
    </p:spTree>
    <p:extLst>
      <p:ext uri="{BB962C8B-B14F-4D97-AF65-F5344CB8AC3E}">
        <p14:creationId xmlns:p14="http://schemas.microsoft.com/office/powerpoint/2010/main" val="651090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E25DCF8-27E7-417C-9F81-BA18671885CE}"/>
              </a:ext>
            </a:extLst>
          </p:cNvPr>
          <p:cNvSpPr/>
          <p:nvPr/>
        </p:nvSpPr>
        <p:spPr>
          <a:xfrm>
            <a:off x="143211" y="94311"/>
            <a:ext cx="11116151" cy="704255"/>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5500"/>
              </a:lnSpc>
              <a:buNone/>
            </a:pPr>
            <a:r>
              <a:rPr lang="en-US" sz="4000" dirty="0">
                <a:latin typeface="Arial" panose="020B0604020202020204" pitchFamily="34" charset="0"/>
                <a:ea typeface="Roboto Slab" pitchFamily="34" charset="-122"/>
                <a:cs typeface="Arial" panose="020B0604020202020204" pitchFamily="34" charset="0"/>
              </a:rPr>
              <a:t>Conclusion: Driving Growth Through Data</a:t>
            </a:r>
            <a:endParaRPr lang="en-US" sz="400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88EB2BF7-8FAB-442C-83C8-3B0DEFDF78FE}"/>
              </a:ext>
            </a:extLst>
          </p:cNvPr>
          <p:cNvSpPr/>
          <p:nvPr/>
        </p:nvSpPr>
        <p:spPr>
          <a:xfrm>
            <a:off x="143211" y="906142"/>
            <a:ext cx="11627448" cy="72104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00"/>
              </a:lnSpc>
              <a:buNone/>
            </a:pPr>
            <a:r>
              <a:rPr lang="en-US" sz="1750" dirty="0">
                <a:latin typeface="Arial" panose="020B0604020202020204" pitchFamily="34" charset="0"/>
                <a:ea typeface="Roboto" pitchFamily="34" charset="-122"/>
                <a:cs typeface="Arial" panose="020B0604020202020204" pitchFamily="34" charset="0"/>
              </a:rPr>
              <a:t>This project demonstrates the powerful synergy between robust data analytics and strategic business outcomes. From defining objectives to delivering actionable recommendations, our process is designed to optimize performance.</a:t>
            </a:r>
            <a:endParaRPr lang="en-US" sz="1750" dirty="0">
              <a:latin typeface="Arial" panose="020B0604020202020204" pitchFamily="34" charset="0"/>
              <a:cs typeface="Arial" panose="020B0604020202020204" pitchFamily="34" charset="0"/>
            </a:endParaRPr>
          </a:p>
        </p:txBody>
      </p:sp>
      <p:sp>
        <p:nvSpPr>
          <p:cNvPr id="4" name="Text 13">
            <a:extLst>
              <a:ext uri="{FF2B5EF4-FFF2-40B4-BE49-F238E27FC236}">
                <a16:creationId xmlns:a16="http://schemas.microsoft.com/office/drawing/2014/main" id="{08FBA37F-8A0D-4507-B2D6-E1F70453B4FC}"/>
              </a:ext>
            </a:extLst>
          </p:cNvPr>
          <p:cNvSpPr/>
          <p:nvPr/>
        </p:nvSpPr>
        <p:spPr>
          <a:xfrm>
            <a:off x="317736" y="5525972"/>
            <a:ext cx="11779847" cy="72104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00"/>
              </a:lnSpc>
              <a:buNone/>
            </a:pPr>
            <a:r>
              <a:rPr lang="en-US" sz="1750" dirty="0">
                <a:latin typeface="Arial" panose="020B0604020202020204" pitchFamily="34" charset="0"/>
                <a:ea typeface="Roboto" pitchFamily="34" charset="-122"/>
                <a:cs typeface="Arial" panose="020B0604020202020204" pitchFamily="34" charset="0"/>
              </a:rPr>
              <a:t>Key Takeaway: Data analytics is not just about numbers; it's about empowering informed decisions that optimize product performance, enhance marketing effectiveness, and ultimately elevate customer satisfaction.</a:t>
            </a:r>
            <a:endParaRPr lang="en-US" sz="1750" dirty="0">
              <a:latin typeface="Arial" panose="020B0604020202020204" pitchFamily="34" charset="0"/>
              <a:cs typeface="Arial" panose="020B0604020202020204" pitchFamily="34" charset="0"/>
            </a:endParaRPr>
          </a:p>
        </p:txBody>
      </p:sp>
      <p:pic>
        <p:nvPicPr>
          <p:cNvPr id="5" name="Image 0" descr="preencoded.png">
            <a:extLst>
              <a:ext uri="{FF2B5EF4-FFF2-40B4-BE49-F238E27FC236}">
                <a16:creationId xmlns:a16="http://schemas.microsoft.com/office/drawing/2014/main" id="{E323E572-5975-493E-9AF3-7A0FC53A0E0B}"/>
              </a:ext>
            </a:extLst>
          </p:cNvPr>
          <p:cNvPicPr>
            <a:picLocks noChangeAspect="1"/>
          </p:cNvPicPr>
          <p:nvPr/>
        </p:nvPicPr>
        <p:blipFill>
          <a:blip r:embed="rId2"/>
          <a:stretch>
            <a:fillRect/>
          </a:stretch>
        </p:blipFill>
        <p:spPr>
          <a:xfrm>
            <a:off x="2169172" y="1739325"/>
            <a:ext cx="1347575" cy="802600"/>
          </a:xfrm>
          <a:prstGeom prst="rect">
            <a:avLst/>
          </a:prstGeom>
        </p:spPr>
      </p:pic>
      <p:sp>
        <p:nvSpPr>
          <p:cNvPr id="6" name="Text 2">
            <a:extLst>
              <a:ext uri="{FF2B5EF4-FFF2-40B4-BE49-F238E27FC236}">
                <a16:creationId xmlns:a16="http://schemas.microsoft.com/office/drawing/2014/main" id="{385C0DC3-3604-422F-B114-5529FBF78D74}"/>
              </a:ext>
            </a:extLst>
          </p:cNvPr>
          <p:cNvSpPr/>
          <p:nvPr/>
        </p:nvSpPr>
        <p:spPr>
          <a:xfrm>
            <a:off x="2711944" y="2029123"/>
            <a:ext cx="264329" cy="39612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950"/>
              </a:lnSpc>
              <a:buNone/>
            </a:pPr>
            <a:r>
              <a:rPr lang="en-US" sz="2450" dirty="0">
                <a:solidFill>
                  <a:srgbClr val="15213F"/>
                </a:solidFill>
                <a:latin typeface="Arial" panose="020B0604020202020204" pitchFamily="34" charset="0"/>
                <a:ea typeface="Roboto Slab" pitchFamily="34" charset="-122"/>
                <a:cs typeface="Arial" panose="020B0604020202020204" pitchFamily="34" charset="0"/>
              </a:rPr>
              <a:t>1</a:t>
            </a:r>
            <a:endParaRPr lang="en-US" sz="2450" dirty="0">
              <a:latin typeface="Arial" panose="020B0604020202020204" pitchFamily="34" charset="0"/>
              <a:cs typeface="Arial" panose="020B0604020202020204" pitchFamily="34" charset="0"/>
            </a:endParaRPr>
          </a:p>
        </p:txBody>
      </p:sp>
      <p:sp>
        <p:nvSpPr>
          <p:cNvPr id="7" name="Text 3">
            <a:extLst>
              <a:ext uri="{FF2B5EF4-FFF2-40B4-BE49-F238E27FC236}">
                <a16:creationId xmlns:a16="http://schemas.microsoft.com/office/drawing/2014/main" id="{8AB1ED15-2984-48AD-8AF8-293DFF03A6B0}"/>
              </a:ext>
            </a:extLst>
          </p:cNvPr>
          <p:cNvSpPr/>
          <p:nvPr/>
        </p:nvSpPr>
        <p:spPr>
          <a:xfrm>
            <a:off x="4082907" y="1964591"/>
            <a:ext cx="2093776" cy="35206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sz="2200" dirty="0">
                <a:latin typeface="Arial" panose="020B0604020202020204" pitchFamily="34" charset="0"/>
                <a:ea typeface="Roboto Slab" pitchFamily="34" charset="-122"/>
                <a:cs typeface="Arial" panose="020B0604020202020204" pitchFamily="34" charset="0"/>
              </a:rPr>
              <a:t>Recommendations</a:t>
            </a:r>
            <a:endParaRPr lang="en-US" sz="2200" dirty="0">
              <a:latin typeface="Arial" panose="020B0604020202020204" pitchFamily="34" charset="0"/>
              <a:cs typeface="Arial" panose="020B0604020202020204" pitchFamily="34" charset="0"/>
            </a:endParaRPr>
          </a:p>
        </p:txBody>
      </p:sp>
      <p:sp>
        <p:nvSpPr>
          <p:cNvPr id="8" name="Shape 4">
            <a:extLst>
              <a:ext uri="{FF2B5EF4-FFF2-40B4-BE49-F238E27FC236}">
                <a16:creationId xmlns:a16="http://schemas.microsoft.com/office/drawing/2014/main" id="{189B5A82-4D66-48F0-8942-CA1130DC1438}"/>
              </a:ext>
            </a:extLst>
          </p:cNvPr>
          <p:cNvSpPr/>
          <p:nvPr/>
        </p:nvSpPr>
        <p:spPr>
          <a:xfrm>
            <a:off x="3599775" y="2553417"/>
            <a:ext cx="8170884" cy="45719"/>
          </a:xfrm>
          <a:prstGeom prst="roundRect">
            <a:avLst>
              <a:gd name="adj" fmla="val 221818"/>
            </a:avLst>
          </a:prstGeom>
          <a:solidFill>
            <a:srgbClr val="CFD2D8"/>
          </a:solidFill>
          <a:ln/>
        </p:spPr>
        <p:txBody>
          <a:bodyPr/>
          <a:lstStyle/>
          <a:p>
            <a:endParaRPr lang="en-IN"/>
          </a:p>
        </p:txBody>
      </p:sp>
      <p:pic>
        <p:nvPicPr>
          <p:cNvPr id="9" name="Image 1" descr="preencoded.png">
            <a:extLst>
              <a:ext uri="{FF2B5EF4-FFF2-40B4-BE49-F238E27FC236}">
                <a16:creationId xmlns:a16="http://schemas.microsoft.com/office/drawing/2014/main" id="{889CAC9C-81BF-4C33-A642-D69600B39761}"/>
              </a:ext>
            </a:extLst>
          </p:cNvPr>
          <p:cNvPicPr>
            <a:picLocks noChangeAspect="1"/>
          </p:cNvPicPr>
          <p:nvPr/>
        </p:nvPicPr>
        <p:blipFill>
          <a:blip r:embed="rId3"/>
          <a:stretch>
            <a:fillRect/>
          </a:stretch>
        </p:blipFill>
        <p:spPr>
          <a:xfrm>
            <a:off x="1493892" y="2598242"/>
            <a:ext cx="2695248" cy="802600"/>
          </a:xfrm>
          <a:prstGeom prst="rect">
            <a:avLst/>
          </a:prstGeom>
        </p:spPr>
      </p:pic>
      <p:sp>
        <p:nvSpPr>
          <p:cNvPr id="10" name="Text 5">
            <a:extLst>
              <a:ext uri="{FF2B5EF4-FFF2-40B4-BE49-F238E27FC236}">
                <a16:creationId xmlns:a16="http://schemas.microsoft.com/office/drawing/2014/main" id="{AAD47F18-A92D-4356-853C-7DA577AF4CF3}"/>
              </a:ext>
            </a:extLst>
          </p:cNvPr>
          <p:cNvSpPr/>
          <p:nvPr/>
        </p:nvSpPr>
        <p:spPr>
          <a:xfrm>
            <a:off x="2711944" y="2801482"/>
            <a:ext cx="264329" cy="39612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950"/>
              </a:lnSpc>
              <a:buNone/>
            </a:pPr>
            <a:r>
              <a:rPr lang="en-US" sz="2450" dirty="0">
                <a:solidFill>
                  <a:srgbClr val="15213F"/>
                </a:solidFill>
                <a:latin typeface="Arial" panose="020B0604020202020204" pitchFamily="34" charset="0"/>
                <a:ea typeface="Roboto Slab" pitchFamily="34" charset="-122"/>
                <a:cs typeface="Arial" panose="020B0604020202020204" pitchFamily="34" charset="0"/>
              </a:rPr>
              <a:t>2</a:t>
            </a:r>
            <a:endParaRPr lang="en-US" sz="2450" dirty="0">
              <a:latin typeface="Arial" panose="020B0604020202020204" pitchFamily="34" charset="0"/>
              <a:cs typeface="Arial" panose="020B0604020202020204" pitchFamily="34" charset="0"/>
            </a:endParaRPr>
          </a:p>
        </p:txBody>
      </p:sp>
      <p:sp>
        <p:nvSpPr>
          <p:cNvPr id="11" name="Text 6">
            <a:extLst>
              <a:ext uri="{FF2B5EF4-FFF2-40B4-BE49-F238E27FC236}">
                <a16:creationId xmlns:a16="http://schemas.microsoft.com/office/drawing/2014/main" id="{18EF1E00-0F8E-40CC-911C-8523CEBA9ADE}"/>
              </a:ext>
            </a:extLst>
          </p:cNvPr>
          <p:cNvSpPr/>
          <p:nvPr/>
        </p:nvSpPr>
        <p:spPr>
          <a:xfrm>
            <a:off x="4782170" y="2823508"/>
            <a:ext cx="989175" cy="35206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sz="2200" dirty="0">
                <a:latin typeface="Arial" panose="020B0604020202020204" pitchFamily="34" charset="0"/>
                <a:ea typeface="Roboto Slab" pitchFamily="34" charset="-122"/>
                <a:cs typeface="Arial" panose="020B0604020202020204" pitchFamily="34" charset="0"/>
              </a:rPr>
              <a:t>Findings</a:t>
            </a:r>
            <a:endParaRPr lang="en-US" sz="2200" dirty="0">
              <a:latin typeface="Arial" panose="020B0604020202020204" pitchFamily="34" charset="0"/>
              <a:cs typeface="Arial" panose="020B0604020202020204" pitchFamily="34" charset="0"/>
            </a:endParaRPr>
          </a:p>
        </p:txBody>
      </p:sp>
      <p:sp>
        <p:nvSpPr>
          <p:cNvPr id="12" name="Shape 7">
            <a:extLst>
              <a:ext uri="{FF2B5EF4-FFF2-40B4-BE49-F238E27FC236}">
                <a16:creationId xmlns:a16="http://schemas.microsoft.com/office/drawing/2014/main" id="{265BD565-F209-482F-AB5E-6636F891FF36}"/>
              </a:ext>
            </a:extLst>
          </p:cNvPr>
          <p:cNvSpPr/>
          <p:nvPr/>
        </p:nvSpPr>
        <p:spPr>
          <a:xfrm>
            <a:off x="4279408" y="3375722"/>
            <a:ext cx="7491252" cy="45719"/>
          </a:xfrm>
          <a:prstGeom prst="roundRect">
            <a:avLst>
              <a:gd name="adj" fmla="val 221818"/>
            </a:avLst>
          </a:prstGeom>
          <a:solidFill>
            <a:srgbClr val="CFD2D8"/>
          </a:solidFill>
          <a:ln/>
        </p:spPr>
        <p:txBody>
          <a:bodyPr/>
          <a:lstStyle/>
          <a:p>
            <a:endParaRPr lang="en-IN"/>
          </a:p>
        </p:txBody>
      </p:sp>
      <p:pic>
        <p:nvPicPr>
          <p:cNvPr id="13" name="Image 2" descr="preencoded.png">
            <a:extLst>
              <a:ext uri="{FF2B5EF4-FFF2-40B4-BE49-F238E27FC236}">
                <a16:creationId xmlns:a16="http://schemas.microsoft.com/office/drawing/2014/main" id="{ECE45D83-1927-44E7-921A-F79D17E35605}"/>
              </a:ext>
            </a:extLst>
          </p:cNvPr>
          <p:cNvPicPr>
            <a:picLocks noChangeAspect="1"/>
          </p:cNvPicPr>
          <p:nvPr/>
        </p:nvPicPr>
        <p:blipFill>
          <a:blip r:embed="rId4"/>
          <a:stretch>
            <a:fillRect/>
          </a:stretch>
        </p:blipFill>
        <p:spPr>
          <a:xfrm>
            <a:off x="818492" y="3457159"/>
            <a:ext cx="4042922" cy="802600"/>
          </a:xfrm>
          <a:prstGeom prst="rect">
            <a:avLst/>
          </a:prstGeom>
        </p:spPr>
      </p:pic>
      <p:sp>
        <p:nvSpPr>
          <p:cNvPr id="14" name="Text 8">
            <a:extLst>
              <a:ext uri="{FF2B5EF4-FFF2-40B4-BE49-F238E27FC236}">
                <a16:creationId xmlns:a16="http://schemas.microsoft.com/office/drawing/2014/main" id="{FF550652-8D0B-49AF-B6BD-8C596A45C7CB}"/>
              </a:ext>
            </a:extLst>
          </p:cNvPr>
          <p:cNvSpPr/>
          <p:nvPr/>
        </p:nvSpPr>
        <p:spPr>
          <a:xfrm>
            <a:off x="2711944" y="3660399"/>
            <a:ext cx="264329" cy="39612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950"/>
              </a:lnSpc>
              <a:buNone/>
            </a:pPr>
            <a:r>
              <a:rPr lang="en-US" sz="2450" dirty="0">
                <a:solidFill>
                  <a:srgbClr val="15213F"/>
                </a:solidFill>
                <a:latin typeface="Arial" panose="020B0604020202020204" pitchFamily="34" charset="0"/>
                <a:ea typeface="Roboto Slab" pitchFamily="34" charset="-122"/>
                <a:cs typeface="Arial" panose="020B0604020202020204" pitchFamily="34" charset="0"/>
              </a:rPr>
              <a:t>3</a:t>
            </a:r>
            <a:endParaRPr lang="en-US" sz="2450" dirty="0">
              <a:latin typeface="Arial" panose="020B0604020202020204" pitchFamily="34" charset="0"/>
              <a:cs typeface="Arial" panose="020B0604020202020204" pitchFamily="34" charset="0"/>
            </a:endParaRPr>
          </a:p>
        </p:txBody>
      </p:sp>
      <p:sp>
        <p:nvSpPr>
          <p:cNvPr id="15" name="Text 9">
            <a:extLst>
              <a:ext uri="{FF2B5EF4-FFF2-40B4-BE49-F238E27FC236}">
                <a16:creationId xmlns:a16="http://schemas.microsoft.com/office/drawing/2014/main" id="{D4FE1CBA-78A2-4832-A43F-E9D0EE92189C}"/>
              </a:ext>
            </a:extLst>
          </p:cNvPr>
          <p:cNvSpPr/>
          <p:nvPr/>
        </p:nvSpPr>
        <p:spPr>
          <a:xfrm>
            <a:off x="5635553" y="3682425"/>
            <a:ext cx="1455452" cy="35206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sz="2200" dirty="0">
                <a:latin typeface="Arial" panose="020B0604020202020204" pitchFamily="34" charset="0"/>
                <a:ea typeface="Roboto Slab" pitchFamily="34" charset="-122"/>
                <a:cs typeface="Arial" panose="020B0604020202020204" pitchFamily="34" charset="0"/>
              </a:rPr>
              <a:t>Methodology</a:t>
            </a:r>
            <a:endParaRPr lang="en-US" sz="2200" dirty="0">
              <a:latin typeface="Arial" panose="020B0604020202020204" pitchFamily="34" charset="0"/>
              <a:cs typeface="Arial" panose="020B0604020202020204" pitchFamily="34" charset="0"/>
            </a:endParaRPr>
          </a:p>
        </p:txBody>
      </p:sp>
      <p:sp>
        <p:nvSpPr>
          <p:cNvPr id="16" name="Shape 10">
            <a:extLst>
              <a:ext uri="{FF2B5EF4-FFF2-40B4-BE49-F238E27FC236}">
                <a16:creationId xmlns:a16="http://schemas.microsoft.com/office/drawing/2014/main" id="{7259B242-5206-4733-92F9-F8AC4CA9E459}"/>
              </a:ext>
            </a:extLst>
          </p:cNvPr>
          <p:cNvSpPr/>
          <p:nvPr/>
        </p:nvSpPr>
        <p:spPr>
          <a:xfrm>
            <a:off x="4940795" y="4256032"/>
            <a:ext cx="6829864" cy="45719"/>
          </a:xfrm>
          <a:prstGeom prst="roundRect">
            <a:avLst>
              <a:gd name="adj" fmla="val 221818"/>
            </a:avLst>
          </a:prstGeom>
          <a:solidFill>
            <a:srgbClr val="CFD2D8"/>
          </a:solidFill>
          <a:ln/>
        </p:spPr>
        <p:txBody>
          <a:bodyPr/>
          <a:lstStyle/>
          <a:p>
            <a:endParaRPr lang="en-IN"/>
          </a:p>
        </p:txBody>
      </p:sp>
      <p:pic>
        <p:nvPicPr>
          <p:cNvPr id="17" name="Image 3" descr="preencoded.png">
            <a:extLst>
              <a:ext uri="{FF2B5EF4-FFF2-40B4-BE49-F238E27FC236}">
                <a16:creationId xmlns:a16="http://schemas.microsoft.com/office/drawing/2014/main" id="{CFFCBE00-AA97-4157-AC6D-0613B3AFDD54}"/>
              </a:ext>
            </a:extLst>
          </p:cNvPr>
          <p:cNvPicPr>
            <a:picLocks noChangeAspect="1"/>
          </p:cNvPicPr>
          <p:nvPr/>
        </p:nvPicPr>
        <p:blipFill>
          <a:blip r:embed="rId5"/>
          <a:stretch>
            <a:fillRect/>
          </a:stretch>
        </p:blipFill>
        <p:spPr>
          <a:xfrm>
            <a:off x="143211" y="4316076"/>
            <a:ext cx="5390596" cy="802600"/>
          </a:xfrm>
          <a:prstGeom prst="rect">
            <a:avLst/>
          </a:prstGeom>
        </p:spPr>
      </p:pic>
      <p:sp>
        <p:nvSpPr>
          <p:cNvPr id="18" name="Text 11">
            <a:extLst>
              <a:ext uri="{FF2B5EF4-FFF2-40B4-BE49-F238E27FC236}">
                <a16:creationId xmlns:a16="http://schemas.microsoft.com/office/drawing/2014/main" id="{893B04C2-8237-470D-9F6C-60975132F971}"/>
              </a:ext>
            </a:extLst>
          </p:cNvPr>
          <p:cNvSpPr/>
          <p:nvPr/>
        </p:nvSpPr>
        <p:spPr>
          <a:xfrm>
            <a:off x="2712063" y="4519315"/>
            <a:ext cx="264329" cy="396121"/>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950"/>
              </a:lnSpc>
              <a:buNone/>
            </a:pPr>
            <a:r>
              <a:rPr lang="en-US" sz="2450" dirty="0">
                <a:solidFill>
                  <a:srgbClr val="15213F"/>
                </a:solidFill>
                <a:latin typeface="Arial" panose="020B0604020202020204" pitchFamily="34" charset="0"/>
                <a:ea typeface="Roboto Slab" pitchFamily="34" charset="-122"/>
                <a:cs typeface="Arial" panose="020B0604020202020204" pitchFamily="34" charset="0"/>
              </a:rPr>
              <a:t>4</a:t>
            </a:r>
            <a:endParaRPr lang="en-US" sz="2450" dirty="0">
              <a:latin typeface="Arial" panose="020B0604020202020204" pitchFamily="34" charset="0"/>
              <a:cs typeface="Arial" panose="020B0604020202020204" pitchFamily="34" charset="0"/>
            </a:endParaRPr>
          </a:p>
        </p:txBody>
      </p:sp>
      <p:sp>
        <p:nvSpPr>
          <p:cNvPr id="19" name="Text 12">
            <a:extLst>
              <a:ext uri="{FF2B5EF4-FFF2-40B4-BE49-F238E27FC236}">
                <a16:creationId xmlns:a16="http://schemas.microsoft.com/office/drawing/2014/main" id="{6C288978-806A-49B4-A203-1C604E1F360C}"/>
              </a:ext>
            </a:extLst>
          </p:cNvPr>
          <p:cNvSpPr/>
          <p:nvPr/>
        </p:nvSpPr>
        <p:spPr>
          <a:xfrm>
            <a:off x="6411156" y="4541342"/>
            <a:ext cx="1128343" cy="352068"/>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sz="2200" dirty="0">
                <a:latin typeface="Arial" panose="020B0604020202020204" pitchFamily="34" charset="0"/>
                <a:ea typeface="Roboto Slab" pitchFamily="34" charset="-122"/>
                <a:cs typeface="Arial" panose="020B0604020202020204" pitchFamily="34" charset="0"/>
              </a:rPr>
              <a:t>Objectives</a:t>
            </a:r>
            <a:endParaRPr lang="en-US" sz="2200" dirty="0">
              <a:latin typeface="Arial" panose="020B0604020202020204" pitchFamily="34" charset="0"/>
              <a:cs typeface="Arial" panose="020B0604020202020204" pitchFamily="34" charset="0"/>
            </a:endParaRPr>
          </a:p>
        </p:txBody>
      </p:sp>
      <p:sp>
        <p:nvSpPr>
          <p:cNvPr id="20" name="Shape 14">
            <a:extLst>
              <a:ext uri="{FF2B5EF4-FFF2-40B4-BE49-F238E27FC236}">
                <a16:creationId xmlns:a16="http://schemas.microsoft.com/office/drawing/2014/main" id="{2DDB13F5-E5EE-44A8-9876-16A7921B51F4}"/>
              </a:ext>
            </a:extLst>
          </p:cNvPr>
          <p:cNvSpPr/>
          <p:nvPr/>
        </p:nvSpPr>
        <p:spPr>
          <a:xfrm>
            <a:off x="112730" y="5445427"/>
            <a:ext cx="45719" cy="1009161"/>
          </a:xfrm>
          <a:prstGeom prst="rect">
            <a:avLst/>
          </a:prstGeom>
          <a:solidFill>
            <a:srgbClr val="FF0000"/>
          </a:solidFill>
          <a:ln/>
        </p:spPr>
        <p:txBody>
          <a:bodyPr/>
          <a:lstStyle/>
          <a:p>
            <a:endParaRPr lang="en-IN"/>
          </a:p>
        </p:txBody>
      </p:sp>
    </p:spTree>
    <p:extLst>
      <p:ext uri="{BB962C8B-B14F-4D97-AF65-F5344CB8AC3E}">
        <p14:creationId xmlns:p14="http://schemas.microsoft.com/office/powerpoint/2010/main" val="12840603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437621B-9299-4EC2-A688-29D32B95B3B2}"/>
              </a:ext>
            </a:extLst>
          </p:cNvPr>
          <p:cNvSpPr/>
          <p:nvPr/>
        </p:nvSpPr>
        <p:spPr>
          <a:xfrm>
            <a:off x="120505" y="29348"/>
            <a:ext cx="12016775" cy="86832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5550"/>
              </a:lnSpc>
              <a:buNone/>
            </a:pPr>
            <a:r>
              <a:rPr lang="en-US" sz="4000" dirty="0">
                <a:latin typeface="Arial" panose="020B0604020202020204" pitchFamily="34" charset="0"/>
                <a:ea typeface="Roboto Slab" pitchFamily="34" charset="-122"/>
                <a:cs typeface="Arial" panose="020B0604020202020204" pitchFamily="34" charset="0"/>
              </a:rPr>
              <a:t>Unlocking E-commerce Growth: Conversion Insights</a:t>
            </a:r>
            <a:endParaRPr lang="en-US" sz="400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6C9A26A5-5BDA-4A85-AFA9-36A517E051D2}"/>
              </a:ext>
            </a:extLst>
          </p:cNvPr>
          <p:cNvSpPr/>
          <p:nvPr/>
        </p:nvSpPr>
        <p:spPr>
          <a:xfrm>
            <a:off x="120505" y="811843"/>
            <a:ext cx="12016775" cy="1088708"/>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sz="1750" dirty="0">
                <a:latin typeface="Arial" panose="020B0604020202020204" pitchFamily="34" charset="0"/>
                <a:ea typeface="Roboto" pitchFamily="34" charset="-122"/>
                <a:cs typeface="Arial" panose="020B0604020202020204" pitchFamily="34" charset="0"/>
              </a:rPr>
              <a:t>Understanding customer behavior is paramount for sustainable e-commerce growth. By meticulously analyzing conversion trends, we can identify opportunities, mitigate risks, and optimize pathways from homepage to checkout. This deep dive into conversion data reveals critical insights into user journeys and transactional success.</a:t>
            </a:r>
            <a:endParaRPr lang="en-US" sz="1750" dirty="0">
              <a:latin typeface="Arial" panose="020B0604020202020204" pitchFamily="34" charset="0"/>
              <a:cs typeface="Arial" panose="020B0604020202020204" pitchFamily="34" charset="0"/>
            </a:endParaRPr>
          </a:p>
        </p:txBody>
      </p:sp>
      <p:sp>
        <p:nvSpPr>
          <p:cNvPr id="4" name="Text 3">
            <a:extLst>
              <a:ext uri="{FF2B5EF4-FFF2-40B4-BE49-F238E27FC236}">
                <a16:creationId xmlns:a16="http://schemas.microsoft.com/office/drawing/2014/main" id="{4272ABA2-3288-49B4-B7A6-0811D1DAC2C0}"/>
              </a:ext>
            </a:extLst>
          </p:cNvPr>
          <p:cNvSpPr/>
          <p:nvPr/>
        </p:nvSpPr>
        <p:spPr>
          <a:xfrm>
            <a:off x="326693" y="4412528"/>
            <a:ext cx="2928009" cy="3543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sz="2200" dirty="0">
                <a:latin typeface="Arial" panose="020B0604020202020204" pitchFamily="34" charset="0"/>
                <a:ea typeface="Roboto Slab" pitchFamily="34" charset="-122"/>
                <a:cs typeface="Arial" panose="020B0604020202020204" pitchFamily="34" charset="0"/>
              </a:rPr>
              <a:t>Conversion Rate Trends</a:t>
            </a:r>
            <a:endParaRPr lang="en-US" sz="2200" dirty="0">
              <a:latin typeface="Arial" panose="020B0604020202020204" pitchFamily="34" charset="0"/>
              <a:cs typeface="Arial" panose="020B0604020202020204" pitchFamily="34" charset="0"/>
            </a:endParaRPr>
          </a:p>
        </p:txBody>
      </p:sp>
      <p:sp>
        <p:nvSpPr>
          <p:cNvPr id="5" name="Text 4">
            <a:extLst>
              <a:ext uri="{FF2B5EF4-FFF2-40B4-BE49-F238E27FC236}">
                <a16:creationId xmlns:a16="http://schemas.microsoft.com/office/drawing/2014/main" id="{64243175-6656-4F4D-B308-619FCB8DE3D0}"/>
              </a:ext>
            </a:extLst>
          </p:cNvPr>
          <p:cNvSpPr/>
          <p:nvPr/>
        </p:nvSpPr>
        <p:spPr>
          <a:xfrm>
            <a:off x="328747" y="4824981"/>
            <a:ext cx="3567263" cy="181451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sz="1750" dirty="0">
                <a:latin typeface="Arial" panose="020B0604020202020204" pitchFamily="34" charset="0"/>
                <a:ea typeface="Roboto" pitchFamily="34" charset="-122"/>
                <a:cs typeface="Arial" panose="020B0604020202020204" pitchFamily="34" charset="0"/>
              </a:rPr>
              <a:t>Track monthly and quarterly conversion rates to understand performance over time and identify underlying patterns. This reveals the true health of our sales funnel.</a:t>
            </a:r>
            <a:endParaRPr lang="en-US" sz="1750" dirty="0">
              <a:latin typeface="Arial" panose="020B0604020202020204" pitchFamily="34" charset="0"/>
              <a:cs typeface="Arial" panose="020B0604020202020204" pitchFamily="34" charset="0"/>
            </a:endParaRPr>
          </a:p>
        </p:txBody>
      </p:sp>
      <p:sp>
        <p:nvSpPr>
          <p:cNvPr id="6" name="Text 6">
            <a:extLst>
              <a:ext uri="{FF2B5EF4-FFF2-40B4-BE49-F238E27FC236}">
                <a16:creationId xmlns:a16="http://schemas.microsoft.com/office/drawing/2014/main" id="{28BE7753-C50F-41F1-8FD6-FC1B126C60CC}"/>
              </a:ext>
            </a:extLst>
          </p:cNvPr>
          <p:cNvSpPr/>
          <p:nvPr/>
        </p:nvSpPr>
        <p:spPr>
          <a:xfrm>
            <a:off x="4182322" y="4412528"/>
            <a:ext cx="3939643" cy="35433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sz="2200" dirty="0">
                <a:latin typeface="Arial" panose="020B0604020202020204" pitchFamily="34" charset="0"/>
                <a:ea typeface="Roboto Slab" pitchFamily="34" charset="-122"/>
                <a:cs typeface="Arial" panose="020B0604020202020204" pitchFamily="34" charset="0"/>
              </a:rPr>
              <a:t>Seasonal Spikes &amp; Promotions</a:t>
            </a:r>
            <a:endParaRPr lang="en-US" sz="2200" dirty="0">
              <a:latin typeface="Arial" panose="020B0604020202020204" pitchFamily="34" charset="0"/>
              <a:cs typeface="Arial" panose="020B0604020202020204" pitchFamily="34" charset="0"/>
            </a:endParaRPr>
          </a:p>
        </p:txBody>
      </p:sp>
      <p:sp>
        <p:nvSpPr>
          <p:cNvPr id="7" name="Text 7">
            <a:extLst>
              <a:ext uri="{FF2B5EF4-FFF2-40B4-BE49-F238E27FC236}">
                <a16:creationId xmlns:a16="http://schemas.microsoft.com/office/drawing/2014/main" id="{CB23434B-E9CF-40E9-930F-35D8E838CFA3}"/>
              </a:ext>
            </a:extLst>
          </p:cNvPr>
          <p:cNvSpPr/>
          <p:nvPr/>
        </p:nvSpPr>
        <p:spPr>
          <a:xfrm>
            <a:off x="4295197" y="4824981"/>
            <a:ext cx="3826768" cy="188958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sz="1750" dirty="0">
                <a:latin typeface="Arial" panose="020B0604020202020204" pitchFamily="34" charset="0"/>
                <a:ea typeface="Roboto" pitchFamily="34" charset="-122"/>
                <a:cs typeface="Arial" panose="020B0604020202020204" pitchFamily="34" charset="0"/>
              </a:rPr>
              <a:t>Pinpoint periods of increased activity driven  by festivals, holidays, or marketing campaigns. Leveraging these insights optimizes inventory and promotional strategies</a:t>
            </a:r>
            <a:r>
              <a:rPr lang="en-US" sz="1750" dirty="0">
                <a:solidFill>
                  <a:srgbClr val="15213F"/>
                </a:solidFill>
                <a:latin typeface="Roboto" pitchFamily="34" charset="0"/>
                <a:ea typeface="Roboto" pitchFamily="34" charset="-122"/>
                <a:cs typeface="Roboto" pitchFamily="34" charset="-120"/>
              </a:rPr>
              <a:t>.</a:t>
            </a:r>
            <a:endParaRPr lang="en-US" sz="1750" dirty="0"/>
          </a:p>
        </p:txBody>
      </p:sp>
      <p:sp>
        <p:nvSpPr>
          <p:cNvPr id="8" name="Text 9">
            <a:extLst>
              <a:ext uri="{FF2B5EF4-FFF2-40B4-BE49-F238E27FC236}">
                <a16:creationId xmlns:a16="http://schemas.microsoft.com/office/drawing/2014/main" id="{17ACDEB6-8145-4DBF-AE28-24A6F16911A1}"/>
              </a:ext>
            </a:extLst>
          </p:cNvPr>
          <p:cNvSpPr/>
          <p:nvPr/>
        </p:nvSpPr>
        <p:spPr>
          <a:xfrm>
            <a:off x="8607012" y="4412528"/>
            <a:ext cx="2766976" cy="354330"/>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sz="2200" dirty="0">
                <a:latin typeface="Arial" panose="020B0604020202020204" pitchFamily="34" charset="0"/>
                <a:ea typeface="Roboto Slab" pitchFamily="34" charset="-122"/>
                <a:cs typeface="Arial" panose="020B0604020202020204" pitchFamily="34" charset="0"/>
              </a:rPr>
              <a:t>Drop-off Rate Analysis</a:t>
            </a:r>
            <a:endParaRPr lang="en-US" sz="2200" dirty="0">
              <a:latin typeface="Arial" panose="020B0604020202020204" pitchFamily="34" charset="0"/>
              <a:cs typeface="Arial" panose="020B0604020202020204" pitchFamily="34" charset="0"/>
            </a:endParaRPr>
          </a:p>
        </p:txBody>
      </p:sp>
      <p:sp>
        <p:nvSpPr>
          <p:cNvPr id="9" name="Text 10">
            <a:extLst>
              <a:ext uri="{FF2B5EF4-FFF2-40B4-BE49-F238E27FC236}">
                <a16:creationId xmlns:a16="http://schemas.microsoft.com/office/drawing/2014/main" id="{430E62DC-1D51-403A-A85C-1E21FDC6575F}"/>
              </a:ext>
            </a:extLst>
          </p:cNvPr>
          <p:cNvSpPr/>
          <p:nvPr/>
        </p:nvSpPr>
        <p:spPr>
          <a:xfrm>
            <a:off x="8607012" y="4824981"/>
            <a:ext cx="3307888" cy="1814513"/>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sz="1750" dirty="0">
                <a:latin typeface="Arial" panose="020B0604020202020204" pitchFamily="34" charset="0"/>
                <a:ea typeface="Roboto" pitchFamily="34" charset="-122"/>
                <a:cs typeface="Arial" panose="020B0604020202020204" pitchFamily="34" charset="0"/>
              </a:rPr>
              <a:t>Analyze user drop-off points from homepage to checkout. Identifying bottlenecks helps streamline the purchase journey and reduce abandonment rates.</a:t>
            </a:r>
            <a:endParaRPr lang="en-US" sz="175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92638748-84B1-4E6E-9F0F-A6D5C19484DE}"/>
              </a:ext>
            </a:extLst>
          </p:cNvPr>
          <p:cNvPicPr>
            <a:picLocks noChangeAspect="1"/>
          </p:cNvPicPr>
          <p:nvPr/>
        </p:nvPicPr>
        <p:blipFill>
          <a:blip r:embed="rId2"/>
          <a:stretch>
            <a:fillRect/>
          </a:stretch>
        </p:blipFill>
        <p:spPr>
          <a:xfrm>
            <a:off x="0" y="1900552"/>
            <a:ext cx="6096000" cy="2453854"/>
          </a:xfrm>
          <a:prstGeom prst="rect">
            <a:avLst/>
          </a:prstGeom>
        </p:spPr>
      </p:pic>
      <p:pic>
        <p:nvPicPr>
          <p:cNvPr id="11" name="Picture 10">
            <a:extLst>
              <a:ext uri="{FF2B5EF4-FFF2-40B4-BE49-F238E27FC236}">
                <a16:creationId xmlns:a16="http://schemas.microsoft.com/office/drawing/2014/main" id="{2978D986-5EBB-45CB-8857-31C3C65B4B13}"/>
              </a:ext>
            </a:extLst>
          </p:cNvPr>
          <p:cNvPicPr>
            <a:picLocks noChangeAspect="1"/>
          </p:cNvPicPr>
          <p:nvPr/>
        </p:nvPicPr>
        <p:blipFill>
          <a:blip r:embed="rId3"/>
          <a:stretch>
            <a:fillRect/>
          </a:stretch>
        </p:blipFill>
        <p:spPr>
          <a:xfrm>
            <a:off x="6096000" y="1900552"/>
            <a:ext cx="6096000" cy="2453854"/>
          </a:xfrm>
          <a:prstGeom prst="rect">
            <a:avLst/>
          </a:prstGeom>
        </p:spPr>
      </p:pic>
    </p:spTree>
    <p:extLst>
      <p:ext uri="{BB962C8B-B14F-4D97-AF65-F5344CB8AC3E}">
        <p14:creationId xmlns:p14="http://schemas.microsoft.com/office/powerpoint/2010/main" val="251094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FB4A6E-1081-4F29-8498-D554D0A965F9}"/>
              </a:ext>
            </a:extLst>
          </p:cNvPr>
          <p:cNvSpPr txBox="1"/>
          <p:nvPr/>
        </p:nvSpPr>
        <p:spPr>
          <a:xfrm>
            <a:off x="2252382" y="3980330"/>
            <a:ext cx="7687235" cy="1015663"/>
          </a:xfrm>
          <a:prstGeom prst="rect">
            <a:avLst/>
          </a:prstGeom>
          <a:noFill/>
        </p:spPr>
        <p:txBody>
          <a:bodyPr wrap="square" rtlCol="0">
            <a:spAutoFit/>
          </a:bodyPr>
          <a:lstStyle/>
          <a:p>
            <a:pPr algn="ctr"/>
            <a:r>
              <a:rPr lang="en-IN" sz="6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Thank You.</a:t>
            </a:r>
          </a:p>
        </p:txBody>
      </p:sp>
      <p:sp>
        <p:nvSpPr>
          <p:cNvPr id="3" name="TextBox 2">
            <a:extLst>
              <a:ext uri="{FF2B5EF4-FFF2-40B4-BE49-F238E27FC236}">
                <a16:creationId xmlns:a16="http://schemas.microsoft.com/office/drawing/2014/main" id="{C278D4FD-4EBD-4287-92A6-CCD6093A1A53}"/>
              </a:ext>
            </a:extLst>
          </p:cNvPr>
          <p:cNvSpPr txBox="1"/>
          <p:nvPr/>
        </p:nvSpPr>
        <p:spPr>
          <a:xfrm>
            <a:off x="1550893" y="2317154"/>
            <a:ext cx="9090212" cy="1138773"/>
          </a:xfrm>
          <a:prstGeom prst="rect">
            <a:avLst/>
          </a:prstGeom>
          <a:noFill/>
        </p:spPr>
        <p:txBody>
          <a:bodyPr wrap="square" rtlCol="0">
            <a:spAutoFit/>
          </a:bodyPr>
          <a:lstStyle/>
          <a:p>
            <a:r>
              <a:rPr lang="en-IN" sz="28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GitHub Link : </a:t>
            </a:r>
          </a:p>
          <a:p>
            <a:endParaRPr lang="en-IN" sz="20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a:p>
            <a:r>
              <a:rPr lang="en-IN" sz="20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https://github.com/Soumyaditya24/Marketing_Analysis_of_Sports_Equipments</a:t>
            </a:r>
            <a:endParaRPr lang="en-IN" sz="20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19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B50BF9-2719-4EDD-A2A9-14C7D01AB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738" y="116724"/>
            <a:ext cx="5755340" cy="3225425"/>
          </a:xfrm>
          <a:prstGeom prst="rect">
            <a:avLst/>
          </a:prstGeom>
        </p:spPr>
      </p:pic>
      <p:pic>
        <p:nvPicPr>
          <p:cNvPr id="5" name="Picture 4">
            <a:extLst>
              <a:ext uri="{FF2B5EF4-FFF2-40B4-BE49-F238E27FC236}">
                <a16:creationId xmlns:a16="http://schemas.microsoft.com/office/drawing/2014/main" id="{39AC2065-5055-4BE3-A0E8-400345427F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922" y="122470"/>
            <a:ext cx="5755342" cy="3219679"/>
          </a:xfrm>
          <a:prstGeom prst="rect">
            <a:avLst/>
          </a:prstGeom>
        </p:spPr>
      </p:pic>
      <p:pic>
        <p:nvPicPr>
          <p:cNvPr id="7" name="Picture 6">
            <a:extLst>
              <a:ext uri="{FF2B5EF4-FFF2-40B4-BE49-F238E27FC236}">
                <a16:creationId xmlns:a16="http://schemas.microsoft.com/office/drawing/2014/main" id="{B73C4B34-18B8-4ECA-832F-D81EB04CE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22" y="3512106"/>
            <a:ext cx="5755343" cy="3236863"/>
          </a:xfrm>
          <a:prstGeom prst="rect">
            <a:avLst/>
          </a:prstGeom>
        </p:spPr>
      </p:pic>
      <p:pic>
        <p:nvPicPr>
          <p:cNvPr id="9" name="Picture 8">
            <a:extLst>
              <a:ext uri="{FF2B5EF4-FFF2-40B4-BE49-F238E27FC236}">
                <a16:creationId xmlns:a16="http://schemas.microsoft.com/office/drawing/2014/main" id="{014CFEB4-1D72-4694-86EE-BF3BA8539A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3216" y="3511523"/>
            <a:ext cx="5795862" cy="3237446"/>
          </a:xfrm>
          <a:prstGeom prst="rect">
            <a:avLst/>
          </a:prstGeom>
        </p:spPr>
      </p:pic>
    </p:spTree>
    <p:extLst>
      <p:ext uri="{BB962C8B-B14F-4D97-AF65-F5344CB8AC3E}">
        <p14:creationId xmlns:p14="http://schemas.microsoft.com/office/powerpoint/2010/main" val="221550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0610453-172E-4BFB-992D-D16F79BA2BDF}"/>
              </a:ext>
            </a:extLst>
          </p:cNvPr>
          <p:cNvSpPr/>
          <p:nvPr/>
        </p:nvSpPr>
        <p:spPr>
          <a:xfrm>
            <a:off x="740331" y="581739"/>
            <a:ext cx="6974086" cy="528876"/>
          </a:xfrm>
          <a:prstGeom prst="rect">
            <a:avLst/>
          </a:prstGeom>
          <a:noFill/>
          <a:ln/>
        </p:spPr>
        <p:txBody>
          <a:bodyPr wrap="none" lIns="0" tIns="0" rIns="0" bIns="0" rtlCol="0" anchor="t"/>
          <a:lstStyle/>
          <a:p>
            <a:pPr marL="0" indent="0" algn="l">
              <a:lnSpc>
                <a:spcPts val="4150"/>
              </a:lnSpc>
              <a:buNone/>
            </a:pPr>
            <a:r>
              <a:rPr lang="en-US" sz="3300" dirty="0">
                <a:latin typeface="Roboto Slab" pitchFamily="34" charset="0"/>
                <a:ea typeface="Roboto Slab" pitchFamily="34" charset="-122"/>
                <a:cs typeface="Roboto Slab" pitchFamily="34" charset="-120"/>
              </a:rPr>
              <a:t>Navigating the Digital Marketplace</a:t>
            </a:r>
            <a:endParaRPr lang="en-US" sz="3300" dirty="0"/>
          </a:p>
        </p:txBody>
      </p:sp>
      <p:sp>
        <p:nvSpPr>
          <p:cNvPr id="3" name="Text 1">
            <a:extLst>
              <a:ext uri="{FF2B5EF4-FFF2-40B4-BE49-F238E27FC236}">
                <a16:creationId xmlns:a16="http://schemas.microsoft.com/office/drawing/2014/main" id="{6068DBA1-A740-4326-8265-05F18C9B1A05}"/>
              </a:ext>
            </a:extLst>
          </p:cNvPr>
          <p:cNvSpPr/>
          <p:nvPr/>
        </p:nvSpPr>
        <p:spPr>
          <a:xfrm>
            <a:off x="740331" y="1538883"/>
            <a:ext cx="6316861" cy="1353979"/>
          </a:xfrm>
          <a:prstGeom prst="rect">
            <a:avLst/>
          </a:prstGeom>
          <a:noFill/>
          <a:ln/>
        </p:spPr>
        <p:txBody>
          <a:bodyPr wrap="square" lIns="0" tIns="0" rIns="0" bIns="0" rtlCol="0" anchor="t"/>
          <a:lstStyle/>
          <a:p>
            <a:pPr marL="0" indent="0" algn="l">
              <a:lnSpc>
                <a:spcPts val="2650"/>
              </a:lnSpc>
              <a:buNone/>
            </a:pPr>
            <a:r>
              <a:rPr lang="en-US" sz="1650" dirty="0">
                <a:latin typeface="Arial" panose="020B0604020202020204" pitchFamily="34" charset="0"/>
                <a:ea typeface="Roboto" pitchFamily="34" charset="-122"/>
                <a:cs typeface="Arial" panose="020B0604020202020204" pitchFamily="34" charset="0"/>
              </a:rPr>
              <a:t>In today's highly competitive e-commerce landscape, standing out requires more than just great products. It demands strategic, data-driven decision-making to understand and engage customers</a:t>
            </a:r>
            <a:r>
              <a:rPr lang="en-US" sz="1650" dirty="0">
                <a:solidFill>
                  <a:srgbClr val="15213F"/>
                </a:solidFill>
                <a:latin typeface="Arial" panose="020B0604020202020204" pitchFamily="34" charset="0"/>
                <a:ea typeface="Roboto" pitchFamily="34" charset="-122"/>
                <a:cs typeface="Arial" panose="020B0604020202020204" pitchFamily="34" charset="0"/>
              </a:rPr>
              <a:t> </a:t>
            </a:r>
            <a:r>
              <a:rPr lang="en-US" sz="1650" dirty="0">
                <a:latin typeface="Arial" panose="020B0604020202020204" pitchFamily="34" charset="0"/>
                <a:ea typeface="Roboto" pitchFamily="34" charset="-122"/>
                <a:cs typeface="Arial" panose="020B0604020202020204" pitchFamily="34" charset="0"/>
              </a:rPr>
              <a:t>effectively.</a:t>
            </a:r>
            <a:endParaRPr lang="en-US" sz="1650" dirty="0">
              <a:latin typeface="Arial" panose="020B0604020202020204" pitchFamily="34" charset="0"/>
              <a:cs typeface="Arial" panose="020B0604020202020204" pitchFamily="34" charset="0"/>
            </a:endParaRPr>
          </a:p>
        </p:txBody>
      </p:sp>
      <p:sp>
        <p:nvSpPr>
          <p:cNvPr id="4" name="Text 2">
            <a:extLst>
              <a:ext uri="{FF2B5EF4-FFF2-40B4-BE49-F238E27FC236}">
                <a16:creationId xmlns:a16="http://schemas.microsoft.com/office/drawing/2014/main" id="{E053FFC2-1DE2-4F19-A58C-7BD9DEBB0406}"/>
              </a:ext>
            </a:extLst>
          </p:cNvPr>
          <p:cNvSpPr/>
          <p:nvPr/>
        </p:nvSpPr>
        <p:spPr>
          <a:xfrm>
            <a:off x="740331" y="3083243"/>
            <a:ext cx="6316861" cy="1015484"/>
          </a:xfrm>
          <a:prstGeom prst="rect">
            <a:avLst/>
          </a:prstGeom>
          <a:noFill/>
          <a:ln/>
        </p:spPr>
        <p:txBody>
          <a:bodyPr wrap="square" lIns="0" tIns="0" rIns="0" bIns="0" rtlCol="0" anchor="t"/>
          <a:lstStyle/>
          <a:p>
            <a:pPr marL="0" indent="0" algn="l">
              <a:lnSpc>
                <a:spcPts val="2650"/>
              </a:lnSpc>
              <a:buNone/>
            </a:pPr>
            <a:r>
              <a:rPr lang="en-US" sz="1650" dirty="0">
                <a:latin typeface="Arial" panose="020B0604020202020204" pitchFamily="34" charset="0"/>
                <a:ea typeface="Roboto" pitchFamily="34" charset="-122"/>
                <a:cs typeface="Arial" panose="020B0604020202020204" pitchFamily="34" charset="0"/>
              </a:rPr>
              <a:t>This analysis focuses on three critical components: product conversion funnels, social media effectiveness, and customer review sentiment.</a:t>
            </a:r>
            <a:endParaRPr lang="en-US" sz="1650" dirty="0">
              <a:latin typeface="Arial" panose="020B0604020202020204" pitchFamily="34" charset="0"/>
              <a:cs typeface="Arial" panose="020B0604020202020204" pitchFamily="34" charset="0"/>
            </a:endParaRPr>
          </a:p>
        </p:txBody>
      </p:sp>
      <p:sp>
        <p:nvSpPr>
          <p:cNvPr id="5" name="Text 3">
            <a:extLst>
              <a:ext uri="{FF2B5EF4-FFF2-40B4-BE49-F238E27FC236}">
                <a16:creationId xmlns:a16="http://schemas.microsoft.com/office/drawing/2014/main" id="{C9C12801-307D-4048-B61C-C154621BD00D}"/>
              </a:ext>
            </a:extLst>
          </p:cNvPr>
          <p:cNvSpPr/>
          <p:nvPr/>
        </p:nvSpPr>
        <p:spPr>
          <a:xfrm>
            <a:off x="740331" y="4289108"/>
            <a:ext cx="6316861" cy="1015484"/>
          </a:xfrm>
          <a:prstGeom prst="rect">
            <a:avLst/>
          </a:prstGeom>
          <a:noFill/>
          <a:ln/>
        </p:spPr>
        <p:txBody>
          <a:bodyPr wrap="square" lIns="0" tIns="0" rIns="0" bIns="0" rtlCol="0" anchor="t"/>
          <a:lstStyle/>
          <a:p>
            <a:pPr marL="0" indent="0" algn="l">
              <a:lnSpc>
                <a:spcPts val="2650"/>
              </a:lnSpc>
              <a:buNone/>
            </a:pPr>
            <a:r>
              <a:rPr lang="en-US" sz="1650" dirty="0">
                <a:latin typeface="Arial" panose="020B0604020202020204" pitchFamily="34" charset="0"/>
                <a:ea typeface="Roboto" pitchFamily="34" charset="-122"/>
                <a:cs typeface="Arial" panose="020B0604020202020204" pitchFamily="34" charset="0"/>
              </a:rPr>
              <a:t>Our ultimate goal is to deliver actionable insights that optimize product performance and enhance marketing strategies for sustained growth.</a:t>
            </a:r>
            <a:endParaRPr lang="en-US" sz="1650" dirty="0">
              <a:latin typeface="Arial" panose="020B0604020202020204" pitchFamily="34" charset="0"/>
              <a:cs typeface="Arial" panose="020B0604020202020204" pitchFamily="34" charset="0"/>
            </a:endParaRPr>
          </a:p>
        </p:txBody>
      </p:sp>
      <p:pic>
        <p:nvPicPr>
          <p:cNvPr id="9" name="Picture 8" descr="C:\Users\soumy\AppData\Local\Temp\{2B52FE18-B045-48A8-9C3E-E0FF95991120}.tmp">
            <a:extLst>
              <a:ext uri="{FF2B5EF4-FFF2-40B4-BE49-F238E27FC236}">
                <a16:creationId xmlns:a16="http://schemas.microsoft.com/office/drawing/2014/main" id="{D64037C3-055D-49B6-9FAD-109D918464A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57192" y="1661440"/>
            <a:ext cx="4847937" cy="3322936"/>
          </a:xfrm>
          <a:prstGeom prst="rect">
            <a:avLst/>
          </a:prstGeom>
          <a:noFill/>
          <a:ln>
            <a:noFill/>
          </a:ln>
        </p:spPr>
      </p:pic>
    </p:spTree>
    <p:extLst>
      <p:ext uri="{BB962C8B-B14F-4D97-AF65-F5344CB8AC3E}">
        <p14:creationId xmlns:p14="http://schemas.microsoft.com/office/powerpoint/2010/main" val="335110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09EF1BF-B4A6-4156-999B-D32CC184C66E}"/>
              </a:ext>
            </a:extLst>
          </p:cNvPr>
          <p:cNvSpPr/>
          <p:nvPr/>
        </p:nvSpPr>
        <p:spPr>
          <a:xfrm>
            <a:off x="551855" y="433507"/>
            <a:ext cx="7252216" cy="492681"/>
          </a:xfrm>
          <a:prstGeom prst="rect">
            <a:avLst/>
          </a:prstGeom>
          <a:noFill/>
          <a:ln/>
        </p:spPr>
        <p:txBody>
          <a:bodyPr wrap="none" lIns="0" tIns="0" rIns="0" bIns="0" rtlCol="0" anchor="t"/>
          <a:lstStyle/>
          <a:p>
            <a:pPr marL="0" indent="0" algn="l">
              <a:lnSpc>
                <a:spcPts val="3850"/>
              </a:lnSpc>
              <a:buNone/>
            </a:pPr>
            <a:r>
              <a:rPr lang="en-US" sz="3100" dirty="0">
                <a:latin typeface="Arial" panose="020B0604020202020204" pitchFamily="34" charset="0"/>
                <a:ea typeface="Roboto Slab" pitchFamily="34" charset="-122"/>
                <a:cs typeface="Arial" panose="020B0604020202020204" pitchFamily="34" charset="0"/>
              </a:rPr>
              <a:t>Problem to Potential: Defining Our Path</a:t>
            </a:r>
            <a:endParaRPr lang="en-US" sz="3100" dirty="0">
              <a:latin typeface="Arial" panose="020B0604020202020204" pitchFamily="34" charset="0"/>
              <a:cs typeface="Arial" panose="020B0604020202020204" pitchFamily="34" charset="0"/>
            </a:endParaRPr>
          </a:p>
        </p:txBody>
      </p:sp>
      <p:sp>
        <p:nvSpPr>
          <p:cNvPr id="3" name="Text 2">
            <a:extLst>
              <a:ext uri="{FF2B5EF4-FFF2-40B4-BE49-F238E27FC236}">
                <a16:creationId xmlns:a16="http://schemas.microsoft.com/office/drawing/2014/main" id="{CFA3BF58-5EC1-4D93-90EB-137796E95E8F}"/>
              </a:ext>
            </a:extLst>
          </p:cNvPr>
          <p:cNvSpPr/>
          <p:nvPr/>
        </p:nvSpPr>
        <p:spPr>
          <a:xfrm>
            <a:off x="881615" y="1146479"/>
            <a:ext cx="1970961" cy="246221"/>
          </a:xfrm>
          <a:prstGeom prst="rect">
            <a:avLst/>
          </a:prstGeom>
          <a:noFill/>
          <a:ln/>
        </p:spPr>
        <p:txBody>
          <a:bodyPr wrap="none" lIns="0" tIns="0" rIns="0" bIns="0" rtlCol="0" anchor="t"/>
          <a:lstStyle/>
          <a:p>
            <a:pPr marL="0" indent="0" algn="l">
              <a:lnSpc>
                <a:spcPts val="1900"/>
              </a:lnSpc>
              <a:buNone/>
            </a:pPr>
            <a:r>
              <a:rPr lang="en-US" sz="1550" dirty="0">
                <a:latin typeface="Arial" panose="020B0604020202020204" pitchFamily="34" charset="0"/>
                <a:ea typeface="Roboto Slab" pitchFamily="34" charset="-122"/>
                <a:cs typeface="Arial" panose="020B0604020202020204" pitchFamily="34" charset="0"/>
              </a:rPr>
              <a:t>The Challenge</a:t>
            </a:r>
            <a:endParaRPr lang="en-US" sz="1550" dirty="0">
              <a:latin typeface="Arial" panose="020B0604020202020204" pitchFamily="34" charset="0"/>
              <a:cs typeface="Arial" panose="020B0604020202020204" pitchFamily="34" charset="0"/>
            </a:endParaRPr>
          </a:p>
        </p:txBody>
      </p:sp>
      <p:sp>
        <p:nvSpPr>
          <p:cNvPr id="4" name="Text 3">
            <a:extLst>
              <a:ext uri="{FF2B5EF4-FFF2-40B4-BE49-F238E27FC236}">
                <a16:creationId xmlns:a16="http://schemas.microsoft.com/office/drawing/2014/main" id="{4B2DAD46-ED7E-41F3-BE39-B63BDC17882B}"/>
              </a:ext>
            </a:extLst>
          </p:cNvPr>
          <p:cNvSpPr/>
          <p:nvPr/>
        </p:nvSpPr>
        <p:spPr>
          <a:xfrm>
            <a:off x="881615" y="1487236"/>
            <a:ext cx="3747970" cy="756523"/>
          </a:xfrm>
          <a:prstGeom prst="rect">
            <a:avLst/>
          </a:prstGeom>
          <a:noFill/>
          <a:ln/>
        </p:spPr>
        <p:txBody>
          <a:bodyPr wrap="square" lIns="0" tIns="0" rIns="0" bIns="0" rtlCol="0" anchor="t"/>
          <a:lstStyle/>
          <a:p>
            <a:pPr marL="0" indent="0" algn="l">
              <a:lnSpc>
                <a:spcPts val="1950"/>
              </a:lnSpc>
              <a:buNone/>
            </a:pPr>
            <a:r>
              <a:rPr lang="en-US" sz="1200" dirty="0">
                <a:latin typeface="Arial" panose="020B0604020202020204" pitchFamily="34" charset="0"/>
                <a:ea typeface="Roboto" pitchFamily="34" charset="-122"/>
                <a:cs typeface="Arial" panose="020B0604020202020204" pitchFamily="34" charset="0"/>
              </a:rPr>
              <a:t>Businesses often struggle with fragmented insights into how social media engagement, customer sentiment, and complex conversion journeys truly influence product performance. This lack of clarity hinders optimization efforts.</a:t>
            </a:r>
            <a:endParaRPr lang="en-US" sz="1200" dirty="0">
              <a:latin typeface="Arial" panose="020B0604020202020204" pitchFamily="34" charset="0"/>
              <a:cs typeface="Arial" panose="020B0604020202020204" pitchFamily="34" charset="0"/>
            </a:endParaRPr>
          </a:p>
        </p:txBody>
      </p:sp>
      <p:sp>
        <p:nvSpPr>
          <p:cNvPr id="5" name="Text 5">
            <a:extLst>
              <a:ext uri="{FF2B5EF4-FFF2-40B4-BE49-F238E27FC236}">
                <a16:creationId xmlns:a16="http://schemas.microsoft.com/office/drawing/2014/main" id="{246BF7C1-3904-4B8D-AE9E-113C1D4332C0}"/>
              </a:ext>
            </a:extLst>
          </p:cNvPr>
          <p:cNvSpPr/>
          <p:nvPr/>
        </p:nvSpPr>
        <p:spPr>
          <a:xfrm>
            <a:off x="6567866" y="3637076"/>
            <a:ext cx="1970961" cy="246221"/>
          </a:xfrm>
          <a:prstGeom prst="rect">
            <a:avLst/>
          </a:prstGeom>
          <a:noFill/>
          <a:ln/>
        </p:spPr>
        <p:txBody>
          <a:bodyPr wrap="none" lIns="0" tIns="0" rIns="0" bIns="0" rtlCol="0" anchor="t"/>
          <a:lstStyle/>
          <a:p>
            <a:pPr marL="0" indent="0" algn="l">
              <a:lnSpc>
                <a:spcPts val="1900"/>
              </a:lnSpc>
              <a:buNone/>
            </a:pPr>
            <a:r>
              <a:rPr lang="en-US" sz="1550" dirty="0">
                <a:latin typeface="Arial" panose="020B0604020202020204" pitchFamily="34" charset="0"/>
                <a:ea typeface="Roboto Slab" pitchFamily="34" charset="-122"/>
                <a:cs typeface="Arial" panose="020B0604020202020204" pitchFamily="34" charset="0"/>
              </a:rPr>
              <a:t>Key Objectives</a:t>
            </a:r>
            <a:endParaRPr lang="en-US" sz="1550" dirty="0">
              <a:latin typeface="Arial" panose="020B0604020202020204" pitchFamily="34" charset="0"/>
              <a:cs typeface="Arial" panose="020B0604020202020204" pitchFamily="34" charset="0"/>
            </a:endParaRPr>
          </a:p>
        </p:txBody>
      </p:sp>
      <p:sp>
        <p:nvSpPr>
          <p:cNvPr id="6" name="Text 6">
            <a:extLst>
              <a:ext uri="{FF2B5EF4-FFF2-40B4-BE49-F238E27FC236}">
                <a16:creationId xmlns:a16="http://schemas.microsoft.com/office/drawing/2014/main" id="{53DF35CC-2527-4AE2-9C6A-1C0731D496C6}"/>
              </a:ext>
            </a:extLst>
          </p:cNvPr>
          <p:cNvSpPr/>
          <p:nvPr/>
        </p:nvSpPr>
        <p:spPr>
          <a:xfrm>
            <a:off x="6259290" y="4021826"/>
            <a:ext cx="5504543" cy="504349"/>
          </a:xfrm>
          <a:prstGeom prst="rect">
            <a:avLst/>
          </a:prstGeom>
          <a:noFill/>
          <a:ln/>
        </p:spPr>
        <p:txBody>
          <a:bodyPr wrap="square" lIns="0" tIns="0" rIns="0" bIns="0" rtlCol="0" anchor="t"/>
          <a:lstStyle/>
          <a:p>
            <a:pPr marL="342900" indent="-342900" algn="l">
              <a:lnSpc>
                <a:spcPts val="1950"/>
              </a:lnSpc>
              <a:buSzPct val="100000"/>
              <a:buChar char="•"/>
            </a:pPr>
            <a:r>
              <a:rPr lang="en-US" sz="1200" dirty="0">
                <a:latin typeface="Arial" panose="020B0604020202020204" pitchFamily="34" charset="0"/>
                <a:ea typeface="Roboto" pitchFamily="34" charset="-122"/>
                <a:cs typeface="Arial" panose="020B0604020202020204" pitchFamily="34" charset="0"/>
              </a:rPr>
              <a:t>Analyze product conversions across crucial stages (views, clicks, purchases) to identify bottlenecks.</a:t>
            </a:r>
            <a:endParaRPr lang="en-US" sz="1200" dirty="0">
              <a:latin typeface="Arial" panose="020B0604020202020204" pitchFamily="34" charset="0"/>
              <a:cs typeface="Arial" panose="020B0604020202020204" pitchFamily="34" charset="0"/>
            </a:endParaRPr>
          </a:p>
        </p:txBody>
      </p:sp>
      <p:sp>
        <p:nvSpPr>
          <p:cNvPr id="7" name="Text 7">
            <a:extLst>
              <a:ext uri="{FF2B5EF4-FFF2-40B4-BE49-F238E27FC236}">
                <a16:creationId xmlns:a16="http://schemas.microsoft.com/office/drawing/2014/main" id="{C2A4517A-8AA1-4DDF-B8FF-BA021BD679DA}"/>
              </a:ext>
            </a:extLst>
          </p:cNvPr>
          <p:cNvSpPr/>
          <p:nvPr/>
        </p:nvSpPr>
        <p:spPr>
          <a:xfrm>
            <a:off x="6259290" y="4593742"/>
            <a:ext cx="6254948" cy="252174"/>
          </a:xfrm>
          <a:prstGeom prst="rect">
            <a:avLst/>
          </a:prstGeom>
          <a:noFill/>
          <a:ln/>
        </p:spPr>
        <p:txBody>
          <a:bodyPr wrap="none" lIns="0" tIns="0" rIns="0" bIns="0" rtlCol="0" anchor="t"/>
          <a:lstStyle/>
          <a:p>
            <a:pPr marL="342900" indent="-342900" algn="l">
              <a:lnSpc>
                <a:spcPts val="1950"/>
              </a:lnSpc>
              <a:buSzPct val="100000"/>
              <a:buChar char="•"/>
            </a:pPr>
            <a:r>
              <a:rPr lang="en-US" sz="1200" dirty="0">
                <a:latin typeface="Roboto" pitchFamily="34" charset="0"/>
                <a:ea typeface="Roboto" pitchFamily="34" charset="-122"/>
                <a:cs typeface="Roboto" pitchFamily="34" charset="-120"/>
              </a:rPr>
              <a:t>Evaluate social media effectiveness in driving engagement and traffic.</a:t>
            </a:r>
            <a:endParaRPr lang="en-US" sz="1200" dirty="0"/>
          </a:p>
        </p:txBody>
      </p:sp>
      <p:sp>
        <p:nvSpPr>
          <p:cNvPr id="8" name="Text 8">
            <a:extLst>
              <a:ext uri="{FF2B5EF4-FFF2-40B4-BE49-F238E27FC236}">
                <a16:creationId xmlns:a16="http://schemas.microsoft.com/office/drawing/2014/main" id="{6D039950-7A54-4267-A068-C34A23644D26}"/>
              </a:ext>
            </a:extLst>
          </p:cNvPr>
          <p:cNvSpPr/>
          <p:nvPr/>
        </p:nvSpPr>
        <p:spPr>
          <a:xfrm>
            <a:off x="6259290" y="4943727"/>
            <a:ext cx="5656692" cy="504349"/>
          </a:xfrm>
          <a:prstGeom prst="rect">
            <a:avLst/>
          </a:prstGeom>
          <a:noFill/>
          <a:ln/>
        </p:spPr>
        <p:txBody>
          <a:bodyPr wrap="square" lIns="0" tIns="0" rIns="0" bIns="0" rtlCol="0" anchor="t"/>
          <a:lstStyle/>
          <a:p>
            <a:pPr marL="342900" indent="-342900" algn="l">
              <a:lnSpc>
                <a:spcPts val="1950"/>
              </a:lnSpc>
              <a:buSzPct val="100000"/>
              <a:buChar char="•"/>
            </a:pPr>
            <a:r>
              <a:rPr lang="en-US" sz="1200" dirty="0">
                <a:latin typeface="Roboto" pitchFamily="34" charset="0"/>
                <a:ea typeface="Roboto" pitchFamily="34" charset="-122"/>
                <a:cs typeface="Roboto" pitchFamily="34" charset="-120"/>
              </a:rPr>
              <a:t>Identify nuanced customer sentiment from reviews to uncover pain points and delights.</a:t>
            </a:r>
            <a:endParaRPr lang="en-US" sz="1200" dirty="0"/>
          </a:p>
        </p:txBody>
      </p:sp>
      <p:sp>
        <p:nvSpPr>
          <p:cNvPr id="9" name="Text 9">
            <a:extLst>
              <a:ext uri="{FF2B5EF4-FFF2-40B4-BE49-F238E27FC236}">
                <a16:creationId xmlns:a16="http://schemas.microsoft.com/office/drawing/2014/main" id="{174A8AFD-E53F-4A7F-917B-C8EC4A23F343}"/>
              </a:ext>
            </a:extLst>
          </p:cNvPr>
          <p:cNvSpPr/>
          <p:nvPr/>
        </p:nvSpPr>
        <p:spPr>
          <a:xfrm>
            <a:off x="6259290" y="5462046"/>
            <a:ext cx="5775226" cy="504349"/>
          </a:xfrm>
          <a:prstGeom prst="rect">
            <a:avLst/>
          </a:prstGeom>
          <a:noFill/>
          <a:ln/>
        </p:spPr>
        <p:txBody>
          <a:bodyPr wrap="square" lIns="0" tIns="0" rIns="0" bIns="0" rtlCol="0" anchor="t"/>
          <a:lstStyle/>
          <a:p>
            <a:pPr marL="342900" indent="-342900" algn="l">
              <a:lnSpc>
                <a:spcPts val="1950"/>
              </a:lnSpc>
              <a:buSzPct val="100000"/>
              <a:buChar char="•"/>
            </a:pPr>
            <a:r>
              <a:rPr lang="en-US" sz="1200" dirty="0">
                <a:latin typeface="Arial" panose="020B0604020202020204" pitchFamily="34" charset="0"/>
                <a:ea typeface="Roboto" pitchFamily="34" charset="-122"/>
                <a:cs typeface="Arial" panose="020B0604020202020204" pitchFamily="34" charset="0"/>
              </a:rPr>
              <a:t>Provide targeted, actionable business recommendations for sustainable growth and improved customer experience.</a:t>
            </a:r>
            <a:endParaRPr lang="en-US" sz="1200" dirty="0">
              <a:latin typeface="Arial" panose="020B0604020202020204" pitchFamily="34" charset="0"/>
              <a:cs typeface="Arial" panose="020B0604020202020204" pitchFamily="34" charset="0"/>
            </a:endParaRPr>
          </a:p>
        </p:txBody>
      </p:sp>
      <p:pic>
        <p:nvPicPr>
          <p:cNvPr id="2050" name="Picture 2" descr="Embracing the Digital Revolution: A Paradigm Shift in FMCG Supply Chain  Management - Indian Retailer">
            <a:extLst>
              <a:ext uri="{FF2B5EF4-FFF2-40B4-BE49-F238E27FC236}">
                <a16:creationId xmlns:a16="http://schemas.microsoft.com/office/drawing/2014/main" id="{338D05DE-7107-4971-B1CA-F67729B49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33" y="3202940"/>
            <a:ext cx="5298179" cy="3221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714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CF0C77FE-ED08-41C5-B87F-2F85B711A442}"/>
              </a:ext>
            </a:extLst>
          </p:cNvPr>
          <p:cNvSpPr/>
          <p:nvPr/>
        </p:nvSpPr>
        <p:spPr>
          <a:xfrm>
            <a:off x="537933" y="300158"/>
            <a:ext cx="4149328" cy="518636"/>
          </a:xfrm>
          <a:prstGeom prst="rect">
            <a:avLst/>
          </a:prstGeom>
          <a:noFill/>
          <a:ln/>
        </p:spPr>
        <p:txBody>
          <a:bodyPr wrap="none" lIns="0" tIns="0" rIns="0" bIns="0" rtlCol="0" anchor="t"/>
          <a:lstStyle/>
          <a:p>
            <a:pPr marL="0" indent="0" algn="l">
              <a:lnSpc>
                <a:spcPts val="4050"/>
              </a:lnSpc>
              <a:buNone/>
            </a:pPr>
            <a:r>
              <a:rPr lang="en-US" sz="3250" dirty="0">
                <a:latin typeface="Arial" panose="020B0604020202020204" pitchFamily="34" charset="0"/>
                <a:ea typeface="Roboto Slab" pitchFamily="34" charset="-122"/>
                <a:cs typeface="Arial" panose="020B0604020202020204" pitchFamily="34" charset="0"/>
              </a:rPr>
              <a:t>Our Data Foundation</a:t>
            </a:r>
            <a:endParaRPr lang="en-US" sz="325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A831CEC7-8C9F-4FD7-A92E-E53962C8DE49}"/>
              </a:ext>
            </a:extLst>
          </p:cNvPr>
          <p:cNvSpPr/>
          <p:nvPr/>
        </p:nvSpPr>
        <p:spPr>
          <a:xfrm>
            <a:off x="537933" y="950998"/>
            <a:ext cx="5894656" cy="531019"/>
          </a:xfrm>
          <a:prstGeom prst="rect">
            <a:avLst/>
          </a:prstGeom>
          <a:noFill/>
          <a:ln/>
        </p:spPr>
        <p:txBody>
          <a:bodyPr wrap="square" lIns="0" tIns="0" rIns="0" bIns="0" rtlCol="0" anchor="t"/>
          <a:lstStyle/>
          <a:p>
            <a:pPr marL="0" indent="0" algn="l">
              <a:lnSpc>
                <a:spcPts val="2050"/>
              </a:lnSpc>
              <a:buNone/>
            </a:pPr>
            <a:r>
              <a:rPr lang="en-US" sz="1300" dirty="0">
                <a:latin typeface="Arial" panose="020B0604020202020204" pitchFamily="34" charset="0"/>
                <a:ea typeface="Roboto" pitchFamily="34" charset="-122"/>
                <a:cs typeface="Arial" panose="020B0604020202020204" pitchFamily="34" charset="0"/>
              </a:rPr>
              <a:t>Our analysis is built upon a robust, simulated e-commerce dataset designed to mirror real-world scenarios, ensuring relevant and applicable insights for strategic decision-making.</a:t>
            </a:r>
            <a:endParaRPr lang="en-US" sz="1300" dirty="0">
              <a:latin typeface="Arial" panose="020B0604020202020204" pitchFamily="34" charset="0"/>
              <a:cs typeface="Arial" panose="020B0604020202020204" pitchFamily="34" charset="0"/>
            </a:endParaRPr>
          </a:p>
        </p:txBody>
      </p:sp>
      <p:sp>
        <p:nvSpPr>
          <p:cNvPr id="4" name="Text 3">
            <a:extLst>
              <a:ext uri="{FF2B5EF4-FFF2-40B4-BE49-F238E27FC236}">
                <a16:creationId xmlns:a16="http://schemas.microsoft.com/office/drawing/2014/main" id="{1877CE06-1423-440D-9C18-E3DBC7341587}"/>
              </a:ext>
            </a:extLst>
          </p:cNvPr>
          <p:cNvSpPr/>
          <p:nvPr/>
        </p:nvSpPr>
        <p:spPr>
          <a:xfrm>
            <a:off x="537933" y="2077870"/>
            <a:ext cx="2074664" cy="259318"/>
          </a:xfrm>
          <a:prstGeom prst="rect">
            <a:avLst/>
          </a:prstGeom>
          <a:noFill/>
          <a:ln/>
        </p:spPr>
        <p:txBody>
          <a:bodyPr wrap="none" lIns="0" tIns="0" rIns="0" bIns="0" rtlCol="0" anchor="t"/>
          <a:lstStyle/>
          <a:p>
            <a:pPr marL="0" indent="0" algn="l">
              <a:lnSpc>
                <a:spcPts val="2000"/>
              </a:lnSpc>
              <a:buNone/>
            </a:pPr>
            <a:r>
              <a:rPr lang="en-US" sz="1600" dirty="0">
                <a:latin typeface="Arial" panose="020B0604020202020204" pitchFamily="34" charset="0"/>
                <a:ea typeface="Roboto Slab" pitchFamily="34" charset="-122"/>
                <a:cs typeface="Arial" panose="020B0604020202020204" pitchFamily="34" charset="0"/>
              </a:rPr>
              <a:t>Primary Database</a:t>
            </a:r>
            <a:endParaRPr lang="en-US" sz="1600" dirty="0">
              <a:latin typeface="Arial" panose="020B0604020202020204" pitchFamily="34" charset="0"/>
              <a:cs typeface="Arial" panose="020B0604020202020204" pitchFamily="34" charset="0"/>
            </a:endParaRPr>
          </a:p>
        </p:txBody>
      </p:sp>
      <p:sp>
        <p:nvSpPr>
          <p:cNvPr id="5" name="Text 4">
            <a:extLst>
              <a:ext uri="{FF2B5EF4-FFF2-40B4-BE49-F238E27FC236}">
                <a16:creationId xmlns:a16="http://schemas.microsoft.com/office/drawing/2014/main" id="{04975403-CE16-42E2-9F15-5CAD656A7044}"/>
              </a:ext>
            </a:extLst>
          </p:cNvPr>
          <p:cNvSpPr/>
          <p:nvPr/>
        </p:nvSpPr>
        <p:spPr>
          <a:xfrm>
            <a:off x="537933" y="2453693"/>
            <a:ext cx="3576161" cy="796528"/>
          </a:xfrm>
          <a:prstGeom prst="rect">
            <a:avLst/>
          </a:prstGeom>
          <a:noFill/>
          <a:ln/>
        </p:spPr>
        <p:txBody>
          <a:bodyPr wrap="square" lIns="0" tIns="0" rIns="0" bIns="0" rtlCol="0" anchor="t"/>
          <a:lstStyle/>
          <a:p>
            <a:pPr marL="0" indent="0" algn="l">
              <a:lnSpc>
                <a:spcPts val="2050"/>
              </a:lnSpc>
              <a:buNone/>
            </a:pPr>
            <a:r>
              <a:rPr lang="en-US" sz="1300" b="1" dirty="0">
                <a:latin typeface="Arial" panose="020B0604020202020204" pitchFamily="34" charset="0"/>
                <a:ea typeface="Roboto" pitchFamily="34" charset="-122"/>
                <a:cs typeface="Arial" panose="020B0604020202020204" pitchFamily="34" charset="0"/>
              </a:rPr>
              <a:t>PortfolioProject_MarketingAnalytics</a:t>
            </a:r>
            <a:r>
              <a:rPr lang="en-US" sz="1300" dirty="0">
                <a:latin typeface="Arial" panose="020B0604020202020204" pitchFamily="34" charset="0"/>
                <a:ea typeface="Roboto" pitchFamily="34" charset="-122"/>
                <a:cs typeface="Arial" panose="020B0604020202020204" pitchFamily="34" charset="0"/>
              </a:rPr>
              <a:t> hosted on SQL Server, serving as the central repository for all e-commerce data.</a:t>
            </a:r>
            <a:endParaRPr lang="en-US" sz="1300" dirty="0">
              <a:latin typeface="Arial" panose="020B0604020202020204" pitchFamily="34" charset="0"/>
              <a:cs typeface="Arial" panose="020B0604020202020204" pitchFamily="34" charset="0"/>
            </a:endParaRPr>
          </a:p>
        </p:txBody>
      </p:sp>
      <p:sp>
        <p:nvSpPr>
          <p:cNvPr id="6" name="Text 6">
            <a:extLst>
              <a:ext uri="{FF2B5EF4-FFF2-40B4-BE49-F238E27FC236}">
                <a16:creationId xmlns:a16="http://schemas.microsoft.com/office/drawing/2014/main" id="{28DA23F9-FD71-4DB2-8618-4AF970A580BD}"/>
              </a:ext>
            </a:extLst>
          </p:cNvPr>
          <p:cNvSpPr/>
          <p:nvPr/>
        </p:nvSpPr>
        <p:spPr>
          <a:xfrm>
            <a:off x="4687262" y="2182265"/>
            <a:ext cx="2074664" cy="259318"/>
          </a:xfrm>
          <a:prstGeom prst="rect">
            <a:avLst/>
          </a:prstGeom>
          <a:noFill/>
          <a:ln/>
        </p:spPr>
        <p:txBody>
          <a:bodyPr wrap="none" lIns="0" tIns="0" rIns="0" bIns="0" rtlCol="0" anchor="t"/>
          <a:lstStyle/>
          <a:p>
            <a:pPr marL="0" indent="0" algn="l">
              <a:lnSpc>
                <a:spcPts val="2000"/>
              </a:lnSpc>
              <a:buNone/>
            </a:pPr>
            <a:r>
              <a:rPr lang="en-US" sz="1600" dirty="0">
                <a:latin typeface="Arial" panose="020B0604020202020204" pitchFamily="34" charset="0"/>
                <a:ea typeface="Roboto Slab" pitchFamily="34" charset="-122"/>
                <a:cs typeface="Arial" panose="020B0604020202020204" pitchFamily="34" charset="0"/>
              </a:rPr>
              <a:t>Key Tables Utilized</a:t>
            </a:r>
            <a:endParaRPr lang="en-US" sz="1600" dirty="0">
              <a:latin typeface="Arial" panose="020B0604020202020204" pitchFamily="34" charset="0"/>
              <a:cs typeface="Arial" panose="020B0604020202020204" pitchFamily="34" charset="0"/>
            </a:endParaRPr>
          </a:p>
        </p:txBody>
      </p:sp>
      <p:sp>
        <p:nvSpPr>
          <p:cNvPr id="7" name="Text 7">
            <a:extLst>
              <a:ext uri="{FF2B5EF4-FFF2-40B4-BE49-F238E27FC236}">
                <a16:creationId xmlns:a16="http://schemas.microsoft.com/office/drawing/2014/main" id="{5F38E645-4B48-4600-8E02-B71759A0C658}"/>
              </a:ext>
            </a:extLst>
          </p:cNvPr>
          <p:cNvSpPr/>
          <p:nvPr/>
        </p:nvSpPr>
        <p:spPr>
          <a:xfrm>
            <a:off x="4687262" y="2570439"/>
            <a:ext cx="3576161" cy="531019"/>
          </a:xfrm>
          <a:prstGeom prst="rect">
            <a:avLst/>
          </a:prstGeom>
          <a:noFill/>
          <a:ln/>
        </p:spPr>
        <p:txBody>
          <a:bodyPr wrap="square" lIns="0" tIns="0" rIns="0" bIns="0" rtlCol="0" anchor="t"/>
          <a:lstStyle/>
          <a:p>
            <a:pPr marL="0" indent="0" algn="l">
              <a:lnSpc>
                <a:spcPts val="2050"/>
              </a:lnSpc>
              <a:buNone/>
            </a:pPr>
            <a:r>
              <a:rPr lang="en-US" sz="1300" dirty="0">
                <a:latin typeface="Arial" panose="020B0604020202020204" pitchFamily="34" charset="0"/>
                <a:ea typeface="Roboto" pitchFamily="34" charset="-122"/>
                <a:cs typeface="Arial" panose="020B0604020202020204" pitchFamily="34" charset="0"/>
              </a:rPr>
              <a:t>• </a:t>
            </a:r>
            <a:r>
              <a:rPr lang="en-US" sz="1300" b="1" dirty="0">
                <a:latin typeface="Arial" panose="020B0604020202020204" pitchFamily="34" charset="0"/>
                <a:ea typeface="Roboto" pitchFamily="34" charset="-122"/>
                <a:cs typeface="Arial" panose="020B0604020202020204" pitchFamily="34" charset="0"/>
              </a:rPr>
              <a:t>customer_journey:</a:t>
            </a:r>
            <a:r>
              <a:rPr lang="en-US" sz="1300" dirty="0">
                <a:latin typeface="Arial" panose="020B0604020202020204" pitchFamily="34" charset="0"/>
                <a:ea typeface="Roboto" pitchFamily="34" charset="-122"/>
                <a:cs typeface="Arial" panose="020B0604020202020204" pitchFamily="34" charset="0"/>
              </a:rPr>
              <a:t> Comprehensive visit and action tracking data.</a:t>
            </a:r>
            <a:endParaRPr lang="en-US" sz="1300" dirty="0">
              <a:latin typeface="Arial" panose="020B0604020202020204" pitchFamily="34" charset="0"/>
              <a:cs typeface="Arial" panose="020B0604020202020204" pitchFamily="34" charset="0"/>
            </a:endParaRPr>
          </a:p>
        </p:txBody>
      </p:sp>
      <p:sp>
        <p:nvSpPr>
          <p:cNvPr id="8" name="Text 8">
            <a:extLst>
              <a:ext uri="{FF2B5EF4-FFF2-40B4-BE49-F238E27FC236}">
                <a16:creationId xmlns:a16="http://schemas.microsoft.com/office/drawing/2014/main" id="{484848FC-2B98-46C5-945D-D277EAC75743}"/>
              </a:ext>
            </a:extLst>
          </p:cNvPr>
          <p:cNvSpPr/>
          <p:nvPr/>
        </p:nvSpPr>
        <p:spPr>
          <a:xfrm>
            <a:off x="4687261" y="3101458"/>
            <a:ext cx="3576161" cy="531019"/>
          </a:xfrm>
          <a:prstGeom prst="rect">
            <a:avLst/>
          </a:prstGeom>
          <a:noFill/>
          <a:ln/>
        </p:spPr>
        <p:txBody>
          <a:bodyPr wrap="square" lIns="0" tIns="0" rIns="0" bIns="0" rtlCol="0" anchor="t"/>
          <a:lstStyle/>
          <a:p>
            <a:pPr marL="0" indent="0" algn="l">
              <a:lnSpc>
                <a:spcPts val="2050"/>
              </a:lnSpc>
              <a:buNone/>
            </a:pPr>
            <a:r>
              <a:rPr lang="en-US" sz="1300" dirty="0">
                <a:latin typeface="Arial" panose="020B0604020202020204" pitchFamily="34" charset="0"/>
                <a:ea typeface="Roboto" pitchFamily="34" charset="-122"/>
                <a:cs typeface="Arial" panose="020B0604020202020204" pitchFamily="34" charset="0"/>
              </a:rPr>
              <a:t>• </a:t>
            </a:r>
            <a:r>
              <a:rPr lang="en-US" sz="1300" b="1" dirty="0">
                <a:latin typeface="Arial" panose="020B0604020202020204" pitchFamily="34" charset="0"/>
                <a:ea typeface="Roboto" pitchFamily="34" charset="-122"/>
                <a:cs typeface="Arial" panose="020B0604020202020204" pitchFamily="34" charset="0"/>
              </a:rPr>
              <a:t>engagement_data:</a:t>
            </a:r>
            <a:r>
              <a:rPr lang="en-US" sz="1300" dirty="0">
                <a:latin typeface="Arial" panose="020B0604020202020204" pitchFamily="34" charset="0"/>
                <a:ea typeface="Roboto" pitchFamily="34" charset="-122"/>
                <a:cs typeface="Arial" panose="020B0604020202020204" pitchFamily="34" charset="0"/>
              </a:rPr>
              <a:t> Social media performance metrics and user interactions.</a:t>
            </a:r>
            <a:endParaRPr lang="en-US" sz="1300" dirty="0">
              <a:latin typeface="Arial" panose="020B0604020202020204" pitchFamily="34" charset="0"/>
              <a:cs typeface="Arial" panose="020B0604020202020204" pitchFamily="34" charset="0"/>
            </a:endParaRPr>
          </a:p>
        </p:txBody>
      </p:sp>
      <p:sp>
        <p:nvSpPr>
          <p:cNvPr id="9" name="Text 9">
            <a:extLst>
              <a:ext uri="{FF2B5EF4-FFF2-40B4-BE49-F238E27FC236}">
                <a16:creationId xmlns:a16="http://schemas.microsoft.com/office/drawing/2014/main" id="{F245DB8C-C331-4E64-97B6-EF63DF3E2AC6}"/>
              </a:ext>
            </a:extLst>
          </p:cNvPr>
          <p:cNvSpPr/>
          <p:nvPr/>
        </p:nvSpPr>
        <p:spPr>
          <a:xfrm>
            <a:off x="4687261" y="3678254"/>
            <a:ext cx="3576161" cy="531019"/>
          </a:xfrm>
          <a:prstGeom prst="rect">
            <a:avLst/>
          </a:prstGeom>
          <a:noFill/>
          <a:ln/>
        </p:spPr>
        <p:txBody>
          <a:bodyPr wrap="square" lIns="0" tIns="0" rIns="0" bIns="0" rtlCol="0" anchor="t"/>
          <a:lstStyle/>
          <a:p>
            <a:pPr marL="0" indent="0" algn="l">
              <a:lnSpc>
                <a:spcPts val="2050"/>
              </a:lnSpc>
              <a:buNone/>
            </a:pPr>
            <a:r>
              <a:rPr lang="en-US" sz="1300" dirty="0">
                <a:latin typeface="Arial" panose="020B0604020202020204" pitchFamily="34" charset="0"/>
                <a:ea typeface="Roboto" pitchFamily="34" charset="-122"/>
                <a:cs typeface="Arial" panose="020B0604020202020204" pitchFamily="34" charset="0"/>
              </a:rPr>
              <a:t>• </a:t>
            </a:r>
            <a:r>
              <a:rPr lang="en-US" sz="1300" b="1" dirty="0">
                <a:latin typeface="Arial" panose="020B0604020202020204" pitchFamily="34" charset="0"/>
                <a:ea typeface="Roboto" pitchFamily="34" charset="-122"/>
                <a:cs typeface="Arial" panose="020B0604020202020204" pitchFamily="34" charset="0"/>
              </a:rPr>
              <a:t>customer_reviews:</a:t>
            </a:r>
            <a:r>
              <a:rPr lang="en-US" sz="1300" dirty="0">
                <a:latin typeface="Arial" panose="020B0604020202020204" pitchFamily="34" charset="0"/>
                <a:ea typeface="Roboto" pitchFamily="34" charset="-122"/>
                <a:cs typeface="Arial" panose="020B0604020202020204" pitchFamily="34" charset="0"/>
              </a:rPr>
              <a:t> Unstructured customer feedback and ratings.</a:t>
            </a:r>
            <a:endParaRPr lang="en-US" sz="1300" dirty="0">
              <a:latin typeface="Arial" panose="020B0604020202020204" pitchFamily="34" charset="0"/>
              <a:cs typeface="Arial" panose="020B0604020202020204" pitchFamily="34" charset="0"/>
            </a:endParaRPr>
          </a:p>
        </p:txBody>
      </p:sp>
      <p:sp>
        <p:nvSpPr>
          <p:cNvPr id="10" name="Text 10">
            <a:extLst>
              <a:ext uri="{FF2B5EF4-FFF2-40B4-BE49-F238E27FC236}">
                <a16:creationId xmlns:a16="http://schemas.microsoft.com/office/drawing/2014/main" id="{33A6F14B-4CFD-41E1-B653-63C36EAE1E91}"/>
              </a:ext>
            </a:extLst>
          </p:cNvPr>
          <p:cNvSpPr/>
          <p:nvPr/>
        </p:nvSpPr>
        <p:spPr>
          <a:xfrm>
            <a:off x="4687261" y="4255051"/>
            <a:ext cx="3576161" cy="531019"/>
          </a:xfrm>
          <a:prstGeom prst="rect">
            <a:avLst/>
          </a:prstGeom>
          <a:noFill/>
          <a:ln/>
        </p:spPr>
        <p:txBody>
          <a:bodyPr wrap="square" lIns="0" tIns="0" rIns="0" bIns="0" rtlCol="0" anchor="t"/>
          <a:lstStyle/>
          <a:p>
            <a:pPr marL="0" indent="0" algn="l">
              <a:lnSpc>
                <a:spcPts val="2050"/>
              </a:lnSpc>
              <a:buNone/>
            </a:pPr>
            <a:r>
              <a:rPr lang="en-US" sz="1300" dirty="0">
                <a:latin typeface="Arial" panose="020B0604020202020204" pitchFamily="34" charset="0"/>
                <a:ea typeface="Roboto" pitchFamily="34" charset="-122"/>
                <a:cs typeface="Arial" panose="020B0604020202020204" pitchFamily="34" charset="0"/>
              </a:rPr>
              <a:t>• </a:t>
            </a:r>
            <a:r>
              <a:rPr lang="en-US" sz="1300" b="1" dirty="0">
                <a:latin typeface="Arial" panose="020B0604020202020204" pitchFamily="34" charset="0"/>
                <a:ea typeface="Roboto" pitchFamily="34" charset="-122"/>
                <a:cs typeface="Arial" panose="020B0604020202020204" pitchFamily="34" charset="0"/>
              </a:rPr>
              <a:t>products:</a:t>
            </a:r>
            <a:r>
              <a:rPr lang="en-US" sz="1300" dirty="0">
                <a:latin typeface="Arial" panose="020B0604020202020204" pitchFamily="34" charset="0"/>
                <a:ea typeface="Roboto" pitchFamily="34" charset="-122"/>
                <a:cs typeface="Arial" panose="020B0604020202020204" pitchFamily="34" charset="0"/>
              </a:rPr>
              <a:t> Detailed product specifications and classifications</a:t>
            </a:r>
            <a:r>
              <a:rPr lang="en-US" sz="1300" dirty="0">
                <a:solidFill>
                  <a:srgbClr val="15213F"/>
                </a:solidFill>
                <a:latin typeface="Roboto" pitchFamily="34" charset="0"/>
                <a:ea typeface="Roboto" pitchFamily="34" charset="-122"/>
                <a:cs typeface="Roboto" pitchFamily="34" charset="-120"/>
              </a:rPr>
              <a:t>.</a:t>
            </a:r>
            <a:endParaRPr lang="en-US" sz="1300" dirty="0"/>
          </a:p>
        </p:txBody>
      </p:sp>
      <p:sp>
        <p:nvSpPr>
          <p:cNvPr id="11" name="Text 12">
            <a:extLst>
              <a:ext uri="{FF2B5EF4-FFF2-40B4-BE49-F238E27FC236}">
                <a16:creationId xmlns:a16="http://schemas.microsoft.com/office/drawing/2014/main" id="{96FCD5CD-6A32-424B-9D23-9C866921372A}"/>
              </a:ext>
            </a:extLst>
          </p:cNvPr>
          <p:cNvSpPr/>
          <p:nvPr/>
        </p:nvSpPr>
        <p:spPr>
          <a:xfrm>
            <a:off x="2953256" y="5486319"/>
            <a:ext cx="2074664" cy="259318"/>
          </a:xfrm>
          <a:prstGeom prst="rect">
            <a:avLst/>
          </a:prstGeom>
          <a:noFill/>
          <a:ln/>
        </p:spPr>
        <p:txBody>
          <a:bodyPr wrap="none" lIns="0" tIns="0" rIns="0" bIns="0" rtlCol="0" anchor="t"/>
          <a:lstStyle/>
          <a:p>
            <a:pPr marL="0" indent="0" algn="l">
              <a:lnSpc>
                <a:spcPts val="2000"/>
              </a:lnSpc>
              <a:buNone/>
            </a:pPr>
            <a:r>
              <a:rPr lang="en-US" sz="1600" dirty="0">
                <a:latin typeface="Arial" panose="020B0604020202020204" pitchFamily="34" charset="0"/>
                <a:ea typeface="Roboto Slab" pitchFamily="34" charset="-122"/>
                <a:cs typeface="Arial" panose="020B0604020202020204" pitchFamily="34" charset="0"/>
              </a:rPr>
              <a:t>Time Frame</a:t>
            </a:r>
            <a:endParaRPr lang="en-US" sz="1600" dirty="0">
              <a:latin typeface="Arial" panose="020B0604020202020204" pitchFamily="34" charset="0"/>
              <a:cs typeface="Arial" panose="020B0604020202020204" pitchFamily="34" charset="0"/>
            </a:endParaRPr>
          </a:p>
        </p:txBody>
      </p:sp>
      <p:sp>
        <p:nvSpPr>
          <p:cNvPr id="12" name="Text 13">
            <a:extLst>
              <a:ext uri="{FF2B5EF4-FFF2-40B4-BE49-F238E27FC236}">
                <a16:creationId xmlns:a16="http://schemas.microsoft.com/office/drawing/2014/main" id="{F8C4296F-6FF3-4BA8-8F71-652D3626630B}"/>
              </a:ext>
            </a:extLst>
          </p:cNvPr>
          <p:cNvSpPr/>
          <p:nvPr/>
        </p:nvSpPr>
        <p:spPr>
          <a:xfrm>
            <a:off x="2953256" y="5842116"/>
            <a:ext cx="5310165" cy="531019"/>
          </a:xfrm>
          <a:prstGeom prst="rect">
            <a:avLst/>
          </a:prstGeom>
          <a:noFill/>
          <a:ln/>
        </p:spPr>
        <p:txBody>
          <a:bodyPr wrap="square" lIns="0" tIns="0" rIns="0" bIns="0" rtlCol="0" anchor="t"/>
          <a:lstStyle/>
          <a:p>
            <a:pPr marL="0" indent="0" algn="l">
              <a:lnSpc>
                <a:spcPts val="2050"/>
              </a:lnSpc>
              <a:buNone/>
            </a:pPr>
            <a:r>
              <a:rPr lang="en-US" sz="1300" dirty="0">
                <a:latin typeface="Arial" panose="020B0604020202020204" pitchFamily="34" charset="0"/>
                <a:ea typeface="Roboto" pitchFamily="34" charset="-122"/>
                <a:cs typeface="Arial" panose="020B0604020202020204" pitchFamily="34" charset="0"/>
              </a:rPr>
              <a:t>Data spanning from </a:t>
            </a:r>
            <a:r>
              <a:rPr lang="en-US" sz="1300" b="1" dirty="0">
                <a:latin typeface="Arial" panose="020B0604020202020204" pitchFamily="34" charset="0"/>
                <a:ea typeface="Roboto" pitchFamily="34" charset="-122"/>
                <a:cs typeface="Arial" panose="020B0604020202020204" pitchFamily="34" charset="0"/>
              </a:rPr>
              <a:t>2023 to 2025</a:t>
            </a:r>
            <a:r>
              <a:rPr lang="en-US" sz="1300" dirty="0">
                <a:latin typeface="Arial" panose="020B0604020202020204" pitchFamily="34" charset="0"/>
                <a:ea typeface="Roboto" pitchFamily="34" charset="-122"/>
                <a:cs typeface="Arial" panose="020B0604020202020204" pitchFamily="34" charset="0"/>
              </a:rPr>
              <a:t>, allowing for robust trend analysis, seasonal pattern identification, and future forecasting.</a:t>
            </a:r>
            <a:endParaRPr lang="en-US" sz="13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B20A44E-FFFC-4D3E-8AE2-2A9842A32035}"/>
              </a:ext>
            </a:extLst>
          </p:cNvPr>
          <p:cNvPicPr>
            <a:picLocks noChangeAspect="1"/>
          </p:cNvPicPr>
          <p:nvPr/>
        </p:nvPicPr>
        <p:blipFill>
          <a:blip r:embed="rId2"/>
          <a:stretch>
            <a:fillRect/>
          </a:stretch>
        </p:blipFill>
        <p:spPr>
          <a:xfrm>
            <a:off x="537933" y="3429000"/>
            <a:ext cx="2178373" cy="2985587"/>
          </a:xfrm>
          <a:prstGeom prst="rect">
            <a:avLst/>
          </a:prstGeom>
        </p:spPr>
      </p:pic>
      <p:pic>
        <p:nvPicPr>
          <p:cNvPr id="20" name="Picture 19">
            <a:extLst>
              <a:ext uri="{FF2B5EF4-FFF2-40B4-BE49-F238E27FC236}">
                <a16:creationId xmlns:a16="http://schemas.microsoft.com/office/drawing/2014/main" id="{C1997261-F662-471D-B004-FB4FB191CEAA}"/>
              </a:ext>
            </a:extLst>
          </p:cNvPr>
          <p:cNvPicPr>
            <a:picLocks noChangeAspect="1"/>
          </p:cNvPicPr>
          <p:nvPr/>
        </p:nvPicPr>
        <p:blipFill>
          <a:blip r:embed="rId3"/>
          <a:stretch>
            <a:fillRect/>
          </a:stretch>
        </p:blipFill>
        <p:spPr>
          <a:xfrm>
            <a:off x="8436341" y="-65339"/>
            <a:ext cx="3745827" cy="3494339"/>
          </a:xfrm>
          <a:prstGeom prst="rect">
            <a:avLst/>
          </a:prstGeom>
        </p:spPr>
      </p:pic>
      <p:pic>
        <p:nvPicPr>
          <p:cNvPr id="21" name="Picture 20">
            <a:extLst>
              <a:ext uri="{FF2B5EF4-FFF2-40B4-BE49-F238E27FC236}">
                <a16:creationId xmlns:a16="http://schemas.microsoft.com/office/drawing/2014/main" id="{D1038E1B-B7A1-4DB7-AC20-423F0BFB07BE}"/>
              </a:ext>
            </a:extLst>
          </p:cNvPr>
          <p:cNvPicPr>
            <a:picLocks noChangeAspect="1"/>
          </p:cNvPicPr>
          <p:nvPr/>
        </p:nvPicPr>
        <p:blipFill>
          <a:blip r:embed="rId4"/>
          <a:stretch>
            <a:fillRect/>
          </a:stretch>
        </p:blipFill>
        <p:spPr>
          <a:xfrm>
            <a:off x="8436341" y="3428999"/>
            <a:ext cx="3745827" cy="3429001"/>
          </a:xfrm>
          <a:prstGeom prst="rect">
            <a:avLst/>
          </a:prstGeom>
        </p:spPr>
      </p:pic>
    </p:spTree>
    <p:extLst>
      <p:ext uri="{BB962C8B-B14F-4D97-AF65-F5344CB8AC3E}">
        <p14:creationId xmlns:p14="http://schemas.microsoft.com/office/powerpoint/2010/main" val="69768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3027FA83-CA34-40C9-AA69-997D688C3093}"/>
              </a:ext>
            </a:extLst>
          </p:cNvPr>
          <p:cNvSpPr/>
          <p:nvPr/>
        </p:nvSpPr>
        <p:spPr>
          <a:xfrm>
            <a:off x="255995" y="125359"/>
            <a:ext cx="9431469" cy="567452"/>
          </a:xfrm>
          <a:prstGeom prst="rect">
            <a:avLst/>
          </a:prstGeom>
          <a:noFill/>
          <a:ln/>
        </p:spPr>
        <p:txBody>
          <a:bodyPr wrap="none" lIns="0" tIns="0" rIns="0" bIns="0" rtlCol="0" anchor="t"/>
          <a:lstStyle/>
          <a:p>
            <a:pPr marL="0" indent="0" algn="l">
              <a:lnSpc>
                <a:spcPts val="4450"/>
              </a:lnSpc>
              <a:buNone/>
            </a:pPr>
            <a:r>
              <a:rPr lang="en-US" sz="3550" dirty="0">
                <a:latin typeface="Arial" panose="020B0604020202020204" pitchFamily="34" charset="0"/>
                <a:ea typeface="Roboto Slab" pitchFamily="34" charset="-122"/>
                <a:cs typeface="Arial" panose="020B0604020202020204" pitchFamily="34" charset="0"/>
              </a:rPr>
              <a:t>Refining the Raw: Data Cleaning &amp; Preparation</a:t>
            </a:r>
            <a:endParaRPr lang="en-US" sz="355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16C4A649-2124-4BC6-8034-18DC12A6C47B}"/>
              </a:ext>
            </a:extLst>
          </p:cNvPr>
          <p:cNvSpPr/>
          <p:nvPr/>
        </p:nvSpPr>
        <p:spPr>
          <a:xfrm>
            <a:off x="255996" y="768487"/>
            <a:ext cx="10458012" cy="419029"/>
          </a:xfrm>
          <a:prstGeom prst="rect">
            <a:avLst/>
          </a:prstGeom>
          <a:noFill/>
          <a:ln/>
        </p:spPr>
        <p:txBody>
          <a:bodyPr wrap="none" lIns="0" tIns="0" rIns="0" bIns="0" rtlCol="0" anchor="t"/>
          <a:lstStyle/>
          <a:p>
            <a:pPr marL="0" indent="0" algn="l">
              <a:lnSpc>
                <a:spcPts val="2250"/>
              </a:lnSpc>
              <a:buNone/>
            </a:pPr>
            <a:r>
              <a:rPr lang="en-US" sz="1200" dirty="0">
                <a:latin typeface="Arial" panose="020B0604020202020204" pitchFamily="34" charset="0"/>
                <a:ea typeface="Roboto" pitchFamily="34" charset="-122"/>
                <a:cs typeface="Arial" panose="020B0604020202020204" pitchFamily="34" charset="0"/>
              </a:rPr>
              <a:t>Transforming raw, disparate data into a pristine, actionable dataset is crucial for accurate and reliable analysis. We followed a rigorous, multi-step process:</a:t>
            </a:r>
            <a:endParaRPr lang="en-US" sz="1200" dirty="0">
              <a:latin typeface="Arial" panose="020B0604020202020204" pitchFamily="34" charset="0"/>
              <a:cs typeface="Arial" panose="020B0604020202020204" pitchFamily="34" charset="0"/>
            </a:endParaRPr>
          </a:p>
        </p:txBody>
      </p:sp>
      <p:sp>
        <p:nvSpPr>
          <p:cNvPr id="4" name="Text 2">
            <a:extLst>
              <a:ext uri="{FF2B5EF4-FFF2-40B4-BE49-F238E27FC236}">
                <a16:creationId xmlns:a16="http://schemas.microsoft.com/office/drawing/2014/main" id="{F8393073-706C-4129-AEE7-E14477715F24}"/>
              </a:ext>
            </a:extLst>
          </p:cNvPr>
          <p:cNvSpPr/>
          <p:nvPr/>
        </p:nvSpPr>
        <p:spPr>
          <a:xfrm>
            <a:off x="255995" y="1387687"/>
            <a:ext cx="2155138" cy="283726"/>
          </a:xfrm>
          <a:prstGeom prst="rect">
            <a:avLst/>
          </a:prstGeom>
          <a:noFill/>
          <a:ln/>
        </p:spPr>
        <p:txBody>
          <a:bodyPr wrap="none" lIns="0" tIns="0" rIns="0" bIns="0" rtlCol="0" anchor="t"/>
          <a:lstStyle/>
          <a:p>
            <a:pPr marL="0" indent="0" algn="l">
              <a:lnSpc>
                <a:spcPts val="2200"/>
              </a:lnSpc>
              <a:buNone/>
            </a:pPr>
            <a:r>
              <a:rPr lang="en-US" sz="1750" dirty="0">
                <a:latin typeface="Arial" panose="020B0604020202020204" pitchFamily="34" charset="0"/>
                <a:ea typeface="Roboto Slab" pitchFamily="34" charset="-122"/>
                <a:cs typeface="Arial" panose="020B0604020202020204" pitchFamily="34" charset="0"/>
              </a:rPr>
              <a:t>Duplicate Removal</a:t>
            </a:r>
            <a:endParaRPr lang="en-US" sz="1750" dirty="0">
              <a:latin typeface="Arial" panose="020B0604020202020204" pitchFamily="34" charset="0"/>
              <a:cs typeface="Arial" panose="020B0604020202020204" pitchFamily="34" charset="0"/>
            </a:endParaRPr>
          </a:p>
        </p:txBody>
      </p:sp>
      <p:sp>
        <p:nvSpPr>
          <p:cNvPr id="5" name="Text 3">
            <a:extLst>
              <a:ext uri="{FF2B5EF4-FFF2-40B4-BE49-F238E27FC236}">
                <a16:creationId xmlns:a16="http://schemas.microsoft.com/office/drawing/2014/main" id="{B00D14B4-C630-4982-9931-43A1A232CB2F}"/>
              </a:ext>
            </a:extLst>
          </p:cNvPr>
          <p:cNvSpPr/>
          <p:nvPr/>
        </p:nvSpPr>
        <p:spPr>
          <a:xfrm>
            <a:off x="255996" y="1825690"/>
            <a:ext cx="4781830" cy="588645"/>
          </a:xfrm>
          <a:prstGeom prst="rect">
            <a:avLst/>
          </a:prstGeom>
          <a:noFill/>
          <a:ln/>
        </p:spPr>
        <p:txBody>
          <a:bodyPr wrap="square" lIns="0" tIns="0" rIns="0" bIns="0" rtlCol="0" anchor="t"/>
          <a:lstStyle/>
          <a:p>
            <a:pPr marL="0" indent="0" algn="l">
              <a:lnSpc>
                <a:spcPts val="2250"/>
              </a:lnSpc>
              <a:buNone/>
            </a:pPr>
            <a:r>
              <a:rPr lang="en-US" sz="1400" dirty="0">
                <a:latin typeface="Arial" panose="020B0604020202020204" pitchFamily="34" charset="0"/>
                <a:ea typeface="Roboto" pitchFamily="34" charset="-122"/>
                <a:cs typeface="Arial" panose="020B0604020202020204" pitchFamily="34" charset="0"/>
              </a:rPr>
              <a:t>Meticulously identified and eliminated redundant records using SQL’s ROW_NUMBER(), ensuring the uniqueness and integrity of our dataset</a:t>
            </a:r>
            <a:r>
              <a:rPr lang="en-US" sz="1400" dirty="0">
                <a:solidFill>
                  <a:srgbClr val="15213F"/>
                </a:solidFill>
                <a:latin typeface="Roboto" pitchFamily="34" charset="0"/>
                <a:ea typeface="Roboto" pitchFamily="34" charset="-122"/>
                <a:cs typeface="Roboto" pitchFamily="34" charset="-120"/>
              </a:rPr>
              <a:t>.</a:t>
            </a:r>
            <a:endParaRPr lang="en-US" sz="1400" dirty="0"/>
          </a:p>
        </p:txBody>
      </p:sp>
      <p:sp>
        <p:nvSpPr>
          <p:cNvPr id="6" name="Text 4">
            <a:extLst>
              <a:ext uri="{FF2B5EF4-FFF2-40B4-BE49-F238E27FC236}">
                <a16:creationId xmlns:a16="http://schemas.microsoft.com/office/drawing/2014/main" id="{8639905D-A0CE-424A-8E45-1485FA361A8D}"/>
              </a:ext>
            </a:extLst>
          </p:cNvPr>
          <p:cNvSpPr/>
          <p:nvPr/>
        </p:nvSpPr>
        <p:spPr>
          <a:xfrm>
            <a:off x="6166515" y="1364740"/>
            <a:ext cx="2155138" cy="283726"/>
          </a:xfrm>
          <a:prstGeom prst="rect">
            <a:avLst/>
          </a:prstGeom>
          <a:noFill/>
          <a:ln/>
        </p:spPr>
        <p:txBody>
          <a:bodyPr wrap="none" lIns="0" tIns="0" rIns="0" bIns="0" rtlCol="0" anchor="t"/>
          <a:lstStyle/>
          <a:p>
            <a:pPr marL="0" indent="0" algn="l">
              <a:lnSpc>
                <a:spcPts val="2200"/>
              </a:lnSpc>
              <a:buNone/>
            </a:pPr>
            <a:r>
              <a:rPr lang="en-US" sz="1750" dirty="0">
                <a:latin typeface="Arial" panose="020B0604020202020204" pitchFamily="34" charset="0"/>
                <a:ea typeface="Roboto Slab" pitchFamily="34" charset="-122"/>
                <a:cs typeface="Arial" panose="020B0604020202020204" pitchFamily="34" charset="0"/>
              </a:rPr>
              <a:t>Standardization</a:t>
            </a:r>
            <a:endParaRPr lang="en-US" sz="1750" dirty="0">
              <a:latin typeface="Arial" panose="020B0604020202020204" pitchFamily="34" charset="0"/>
              <a:cs typeface="Arial" panose="020B0604020202020204" pitchFamily="34" charset="0"/>
            </a:endParaRPr>
          </a:p>
        </p:txBody>
      </p:sp>
      <p:sp>
        <p:nvSpPr>
          <p:cNvPr id="7" name="Text 5">
            <a:extLst>
              <a:ext uri="{FF2B5EF4-FFF2-40B4-BE49-F238E27FC236}">
                <a16:creationId xmlns:a16="http://schemas.microsoft.com/office/drawing/2014/main" id="{A3FE8D80-7477-4FC6-901A-649FA05E6736}"/>
              </a:ext>
            </a:extLst>
          </p:cNvPr>
          <p:cNvSpPr/>
          <p:nvPr/>
        </p:nvSpPr>
        <p:spPr>
          <a:xfrm>
            <a:off x="6166515" y="1835239"/>
            <a:ext cx="5108210" cy="871538"/>
          </a:xfrm>
          <a:prstGeom prst="rect">
            <a:avLst/>
          </a:prstGeom>
          <a:noFill/>
          <a:ln/>
        </p:spPr>
        <p:txBody>
          <a:bodyPr wrap="square" lIns="0" tIns="0" rIns="0" bIns="0" rtlCol="0" anchor="t"/>
          <a:lstStyle/>
          <a:p>
            <a:pPr marL="0" indent="0" algn="l">
              <a:lnSpc>
                <a:spcPts val="2250"/>
              </a:lnSpc>
              <a:buNone/>
            </a:pPr>
            <a:r>
              <a:rPr lang="en-US" sz="1400" dirty="0">
                <a:latin typeface="Arial" panose="020B0604020202020204" pitchFamily="34" charset="0"/>
                <a:ea typeface="Roboto" pitchFamily="34" charset="-122"/>
                <a:cs typeface="Arial" panose="020B0604020202020204" pitchFamily="34" charset="0"/>
              </a:rPr>
              <a:t>Applied uniformity to product names and critical customer journey stage labels (e.g., Homepage, Checkout, Drop-off) for consistent and clear reporting.</a:t>
            </a:r>
            <a:endParaRPr lang="en-US" sz="1400" dirty="0">
              <a:latin typeface="Arial" panose="020B0604020202020204" pitchFamily="34" charset="0"/>
              <a:cs typeface="Arial" panose="020B0604020202020204" pitchFamily="34" charset="0"/>
            </a:endParaRPr>
          </a:p>
        </p:txBody>
      </p:sp>
      <p:sp>
        <p:nvSpPr>
          <p:cNvPr id="8" name="Text 6">
            <a:extLst>
              <a:ext uri="{FF2B5EF4-FFF2-40B4-BE49-F238E27FC236}">
                <a16:creationId xmlns:a16="http://schemas.microsoft.com/office/drawing/2014/main" id="{C9ECC26B-C395-458F-B60E-55C484F0BCC2}"/>
              </a:ext>
            </a:extLst>
          </p:cNvPr>
          <p:cNvSpPr/>
          <p:nvPr/>
        </p:nvSpPr>
        <p:spPr>
          <a:xfrm>
            <a:off x="255995" y="3584649"/>
            <a:ext cx="2155138" cy="283726"/>
          </a:xfrm>
          <a:prstGeom prst="rect">
            <a:avLst/>
          </a:prstGeom>
          <a:noFill/>
          <a:ln/>
        </p:spPr>
        <p:txBody>
          <a:bodyPr wrap="none" lIns="0" tIns="0" rIns="0" bIns="0" rtlCol="0" anchor="t"/>
          <a:lstStyle/>
          <a:p>
            <a:pPr marL="0" indent="0" algn="l">
              <a:lnSpc>
                <a:spcPts val="2200"/>
              </a:lnSpc>
              <a:buNone/>
            </a:pPr>
            <a:r>
              <a:rPr lang="en-US" sz="1750" dirty="0">
                <a:latin typeface="Arial" panose="020B0604020202020204" pitchFamily="34" charset="0"/>
                <a:ea typeface="Roboto Slab" pitchFamily="34" charset="-122"/>
                <a:cs typeface="Arial" panose="020B0604020202020204" pitchFamily="34" charset="0"/>
              </a:rPr>
              <a:t>Date Normalization</a:t>
            </a:r>
            <a:endParaRPr lang="en-US" sz="1750" dirty="0">
              <a:latin typeface="Arial" panose="020B0604020202020204" pitchFamily="34" charset="0"/>
              <a:cs typeface="Arial" panose="020B0604020202020204" pitchFamily="34" charset="0"/>
            </a:endParaRPr>
          </a:p>
        </p:txBody>
      </p:sp>
      <p:sp>
        <p:nvSpPr>
          <p:cNvPr id="9" name="Text 7">
            <a:extLst>
              <a:ext uri="{FF2B5EF4-FFF2-40B4-BE49-F238E27FC236}">
                <a16:creationId xmlns:a16="http://schemas.microsoft.com/office/drawing/2014/main" id="{D069CE7A-4F06-487B-8CF1-A362A1D771E4}"/>
              </a:ext>
            </a:extLst>
          </p:cNvPr>
          <p:cNvSpPr/>
          <p:nvPr/>
        </p:nvSpPr>
        <p:spPr>
          <a:xfrm>
            <a:off x="255994" y="4130086"/>
            <a:ext cx="5108211" cy="581025"/>
          </a:xfrm>
          <a:prstGeom prst="rect">
            <a:avLst/>
          </a:prstGeom>
          <a:noFill/>
          <a:ln/>
        </p:spPr>
        <p:txBody>
          <a:bodyPr wrap="square" lIns="0" tIns="0" rIns="0" bIns="0" rtlCol="0" anchor="t"/>
          <a:lstStyle/>
          <a:p>
            <a:pPr marL="0" indent="0" algn="l">
              <a:lnSpc>
                <a:spcPts val="2250"/>
              </a:lnSpc>
              <a:buNone/>
            </a:pPr>
            <a:r>
              <a:rPr lang="en-US" sz="1400" dirty="0">
                <a:latin typeface="Arial" panose="020B0604020202020204" pitchFamily="34" charset="0"/>
                <a:ea typeface="Roboto" pitchFamily="34" charset="-122"/>
                <a:cs typeface="Arial" panose="020B0604020202020204" pitchFamily="34" charset="0"/>
              </a:rPr>
              <a:t>Converted raw date fields into easily digestible monthly and quarterly formats, facilitating efficient time-series trend identification and aggregation.</a:t>
            </a:r>
            <a:endParaRPr lang="en-US" sz="1400" dirty="0">
              <a:latin typeface="Arial" panose="020B0604020202020204" pitchFamily="34" charset="0"/>
              <a:cs typeface="Arial" panose="020B0604020202020204" pitchFamily="34" charset="0"/>
            </a:endParaRPr>
          </a:p>
        </p:txBody>
      </p:sp>
      <p:sp>
        <p:nvSpPr>
          <p:cNvPr id="10" name="Text 8">
            <a:extLst>
              <a:ext uri="{FF2B5EF4-FFF2-40B4-BE49-F238E27FC236}">
                <a16:creationId xmlns:a16="http://schemas.microsoft.com/office/drawing/2014/main" id="{24259106-CA89-43EE-A02E-880E732EA8D6}"/>
              </a:ext>
            </a:extLst>
          </p:cNvPr>
          <p:cNvSpPr/>
          <p:nvPr/>
        </p:nvSpPr>
        <p:spPr>
          <a:xfrm>
            <a:off x="6166515" y="3579683"/>
            <a:ext cx="2155138" cy="283726"/>
          </a:xfrm>
          <a:prstGeom prst="rect">
            <a:avLst/>
          </a:prstGeom>
          <a:noFill/>
          <a:ln/>
        </p:spPr>
        <p:txBody>
          <a:bodyPr wrap="none" lIns="0" tIns="0" rIns="0" bIns="0" rtlCol="0" anchor="t"/>
          <a:lstStyle/>
          <a:p>
            <a:pPr marL="0" indent="0" algn="l">
              <a:lnSpc>
                <a:spcPts val="2200"/>
              </a:lnSpc>
              <a:buNone/>
            </a:pPr>
            <a:r>
              <a:rPr lang="en-US" sz="1750" dirty="0">
                <a:latin typeface="Arial" panose="020B0604020202020204" pitchFamily="34" charset="0"/>
                <a:ea typeface="Roboto Slab" pitchFamily="34" charset="-122"/>
                <a:cs typeface="Arial" panose="020B0604020202020204" pitchFamily="34" charset="0"/>
              </a:rPr>
              <a:t>Sentiment Analysis</a:t>
            </a:r>
            <a:endParaRPr lang="en-US" sz="1750" dirty="0">
              <a:latin typeface="Arial" panose="020B0604020202020204" pitchFamily="34" charset="0"/>
              <a:cs typeface="Arial" panose="020B0604020202020204" pitchFamily="34" charset="0"/>
            </a:endParaRPr>
          </a:p>
        </p:txBody>
      </p:sp>
      <p:sp>
        <p:nvSpPr>
          <p:cNvPr id="11" name="Text 9">
            <a:extLst>
              <a:ext uri="{FF2B5EF4-FFF2-40B4-BE49-F238E27FC236}">
                <a16:creationId xmlns:a16="http://schemas.microsoft.com/office/drawing/2014/main" id="{18419605-B145-4581-806C-EAFEB7F8AEB0}"/>
              </a:ext>
            </a:extLst>
          </p:cNvPr>
          <p:cNvSpPr/>
          <p:nvPr/>
        </p:nvSpPr>
        <p:spPr>
          <a:xfrm>
            <a:off x="6166515" y="4130086"/>
            <a:ext cx="5021945" cy="871538"/>
          </a:xfrm>
          <a:prstGeom prst="rect">
            <a:avLst/>
          </a:prstGeom>
          <a:noFill/>
          <a:ln/>
        </p:spPr>
        <p:txBody>
          <a:bodyPr wrap="square" lIns="0" tIns="0" rIns="0" bIns="0" rtlCol="0" anchor="t"/>
          <a:lstStyle/>
          <a:p>
            <a:pPr marL="0" indent="0" algn="l">
              <a:lnSpc>
                <a:spcPts val="2250"/>
              </a:lnSpc>
              <a:buNone/>
            </a:pPr>
            <a:r>
              <a:rPr lang="en-US" sz="1400" dirty="0">
                <a:latin typeface="Arial" panose="020B0604020202020204" pitchFamily="34" charset="0"/>
                <a:ea typeface="Roboto" pitchFamily="34" charset="-122"/>
                <a:cs typeface="Arial" panose="020B0604020202020204" pitchFamily="34" charset="0"/>
              </a:rPr>
              <a:t>Utilized Natural Language Processing (NLP) to classify customer reviews into</a:t>
            </a:r>
            <a:r>
              <a:rPr lang="en-US" sz="1400" dirty="0">
                <a:solidFill>
                  <a:srgbClr val="15213F"/>
                </a:solidFill>
                <a:latin typeface="Roboto" pitchFamily="34" charset="0"/>
                <a:ea typeface="Roboto" pitchFamily="34" charset="-122"/>
                <a:cs typeface="Roboto" pitchFamily="34" charset="-120"/>
              </a:rPr>
              <a:t> </a:t>
            </a:r>
            <a:r>
              <a:rPr lang="en-US" sz="1400" dirty="0">
                <a:solidFill>
                  <a:srgbClr val="5CC97B"/>
                </a:solidFill>
                <a:latin typeface="Roboto" pitchFamily="34" charset="0"/>
                <a:ea typeface="Roboto" pitchFamily="34" charset="-122"/>
                <a:cs typeface="Roboto" pitchFamily="34" charset="-120"/>
              </a:rPr>
              <a:t>Positive</a:t>
            </a:r>
            <a:r>
              <a:rPr lang="en-US" sz="1400" dirty="0">
                <a:latin typeface="Arial" panose="020B0604020202020204" pitchFamily="34" charset="0"/>
                <a:ea typeface="Roboto" pitchFamily="34" charset="-122"/>
                <a:cs typeface="Arial" panose="020B0604020202020204" pitchFamily="34" charset="0"/>
              </a:rPr>
              <a:t>,</a:t>
            </a:r>
            <a:r>
              <a:rPr lang="en-US" sz="1400" dirty="0">
                <a:solidFill>
                  <a:srgbClr val="15213F"/>
                </a:solidFill>
                <a:latin typeface="Roboto" pitchFamily="34" charset="0"/>
                <a:ea typeface="Roboto" pitchFamily="34" charset="-122"/>
                <a:cs typeface="Roboto" pitchFamily="34" charset="-120"/>
              </a:rPr>
              <a:t> </a:t>
            </a:r>
            <a:r>
              <a:rPr lang="en-US" sz="1400" dirty="0">
                <a:solidFill>
                  <a:srgbClr val="F9D933"/>
                </a:solidFill>
                <a:latin typeface="Roboto" pitchFamily="34" charset="0"/>
                <a:ea typeface="Roboto" pitchFamily="34" charset="-122"/>
                <a:cs typeface="Roboto" pitchFamily="34" charset="-120"/>
              </a:rPr>
              <a:t>Neutral</a:t>
            </a:r>
            <a:r>
              <a:rPr lang="en-US" sz="1400" dirty="0">
                <a:latin typeface="Arial" panose="020B0604020202020204" pitchFamily="34" charset="0"/>
                <a:ea typeface="Roboto" pitchFamily="34" charset="-122"/>
                <a:cs typeface="Arial" panose="020B0604020202020204" pitchFamily="34" charset="0"/>
              </a:rPr>
              <a:t>,</a:t>
            </a:r>
            <a:r>
              <a:rPr lang="en-US" sz="1400" dirty="0">
                <a:solidFill>
                  <a:srgbClr val="15213F"/>
                </a:solidFill>
                <a:latin typeface="Roboto" pitchFamily="34" charset="0"/>
                <a:ea typeface="Roboto" pitchFamily="34" charset="-122"/>
                <a:cs typeface="Roboto" pitchFamily="34" charset="-120"/>
              </a:rPr>
              <a:t> </a:t>
            </a:r>
            <a:r>
              <a:rPr lang="en-US" sz="1400" dirty="0">
                <a:solidFill>
                  <a:srgbClr val="F44444"/>
                </a:solidFill>
                <a:latin typeface="Roboto" pitchFamily="34" charset="0"/>
                <a:ea typeface="Roboto" pitchFamily="34" charset="-122"/>
                <a:cs typeface="Roboto" pitchFamily="34" charset="-120"/>
              </a:rPr>
              <a:t>Negative</a:t>
            </a:r>
            <a:r>
              <a:rPr lang="en-US" sz="1400" dirty="0">
                <a:latin typeface="Arial" panose="020B0604020202020204" pitchFamily="34" charset="0"/>
                <a:ea typeface="Roboto" pitchFamily="34" charset="-122"/>
                <a:cs typeface="Arial" panose="020B0604020202020204" pitchFamily="34" charset="0"/>
              </a:rPr>
              <a:t>, and </a:t>
            </a:r>
            <a:r>
              <a:rPr lang="en-US" sz="1400" dirty="0">
                <a:solidFill>
                  <a:srgbClr val="B05EF1"/>
                </a:solidFill>
                <a:latin typeface="Roboto" pitchFamily="34" charset="0"/>
                <a:ea typeface="Roboto" pitchFamily="34" charset="-122"/>
                <a:cs typeface="Roboto" pitchFamily="34" charset="-120"/>
              </a:rPr>
              <a:t>Mixed</a:t>
            </a:r>
            <a:r>
              <a:rPr lang="en-US" sz="1400" dirty="0">
                <a:solidFill>
                  <a:srgbClr val="15213F"/>
                </a:solidFill>
                <a:latin typeface="Roboto" pitchFamily="34" charset="0"/>
                <a:ea typeface="Roboto" pitchFamily="34" charset="-122"/>
                <a:cs typeface="Roboto" pitchFamily="34" charset="-120"/>
              </a:rPr>
              <a:t> </a:t>
            </a:r>
            <a:r>
              <a:rPr lang="en-US" sz="1400" dirty="0">
                <a:latin typeface="Arial" panose="020B0604020202020204" pitchFamily="34" charset="0"/>
                <a:ea typeface="Roboto" pitchFamily="34" charset="-122"/>
                <a:cs typeface="Arial" panose="020B0604020202020204" pitchFamily="34" charset="0"/>
              </a:rPr>
              <a:t>sentiments, providing quantifiable customer insights.</a:t>
            </a:r>
            <a:endParaRPr lang="en-US" sz="1400" dirty="0">
              <a:latin typeface="Arial" panose="020B0604020202020204" pitchFamily="34" charset="0"/>
              <a:cs typeface="Arial" panose="020B0604020202020204" pitchFamily="34" charset="0"/>
            </a:endParaRPr>
          </a:p>
        </p:txBody>
      </p:sp>
      <p:sp>
        <p:nvSpPr>
          <p:cNvPr id="12" name="Text 10">
            <a:extLst>
              <a:ext uri="{FF2B5EF4-FFF2-40B4-BE49-F238E27FC236}">
                <a16:creationId xmlns:a16="http://schemas.microsoft.com/office/drawing/2014/main" id="{D2892768-4DCA-468B-AB54-6A663B16D71D}"/>
              </a:ext>
            </a:extLst>
          </p:cNvPr>
          <p:cNvSpPr/>
          <p:nvPr/>
        </p:nvSpPr>
        <p:spPr>
          <a:xfrm>
            <a:off x="51759" y="5776645"/>
            <a:ext cx="11222966" cy="232410"/>
          </a:xfrm>
          <a:prstGeom prst="rect">
            <a:avLst/>
          </a:prstGeom>
          <a:noFill/>
          <a:ln/>
        </p:spPr>
        <p:txBody>
          <a:bodyPr wrap="none" lIns="0" tIns="0" rIns="0" bIns="0" rtlCol="0" anchor="t"/>
          <a:lstStyle/>
          <a:p>
            <a:pPr marL="0" indent="0" algn="ctr">
              <a:lnSpc>
                <a:spcPts val="1800"/>
              </a:lnSpc>
              <a:buNone/>
            </a:pPr>
            <a:r>
              <a:rPr lang="en-US" sz="1100" dirty="0">
                <a:latin typeface="Arial" panose="020B0604020202020204" pitchFamily="34" charset="0"/>
                <a:ea typeface="Roboto" pitchFamily="34" charset="-122"/>
                <a:cs typeface="Arial" panose="020B0604020202020204" pitchFamily="34" charset="0"/>
              </a:rPr>
              <a:t>Outcome: A clean, structured, and reliable dataset, perfectly primed for sophisticated Power BI dashboard creation and insightful analytics</a:t>
            </a:r>
            <a:r>
              <a:rPr lang="en-US" sz="1100" dirty="0">
                <a:solidFill>
                  <a:srgbClr val="15213F"/>
                </a:solidFill>
                <a:latin typeface="Roboto" pitchFamily="34" charset="0"/>
                <a:ea typeface="Roboto" pitchFamily="34" charset="-122"/>
                <a:cs typeface="Roboto" pitchFamily="34" charset="-120"/>
              </a:rPr>
              <a:t>.</a:t>
            </a:r>
            <a:endParaRPr lang="en-US" sz="1100" dirty="0"/>
          </a:p>
        </p:txBody>
      </p:sp>
    </p:spTree>
    <p:extLst>
      <p:ext uri="{BB962C8B-B14F-4D97-AF65-F5344CB8AC3E}">
        <p14:creationId xmlns:p14="http://schemas.microsoft.com/office/powerpoint/2010/main" val="303985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AC5B647-04CD-4708-B04A-F75EF4BF9E5E}"/>
              </a:ext>
            </a:extLst>
          </p:cNvPr>
          <p:cNvSpPr/>
          <p:nvPr/>
        </p:nvSpPr>
        <p:spPr>
          <a:xfrm>
            <a:off x="194966" y="235130"/>
            <a:ext cx="8292941" cy="354330"/>
          </a:xfrm>
          <a:prstGeom prst="rect">
            <a:avLst/>
          </a:prstGeom>
          <a:noFill/>
          <a:ln/>
        </p:spPr>
        <p:txBody>
          <a:bodyPr wrap="none" lIns="0" tIns="0" rIns="0" bIns="0" rtlCol="0" anchor="t"/>
          <a:lstStyle/>
          <a:p>
            <a:pPr marL="0" indent="0" algn="l">
              <a:lnSpc>
                <a:spcPts val="2750"/>
              </a:lnSpc>
              <a:buNone/>
            </a:pPr>
            <a:r>
              <a:rPr lang="en-US" sz="2800" dirty="0">
                <a:latin typeface="Arial" panose="020B0604020202020204" pitchFamily="34" charset="0"/>
                <a:ea typeface="Roboto Slab" pitchFamily="34" charset="-122"/>
                <a:cs typeface="Arial" panose="020B0604020202020204" pitchFamily="34" charset="0"/>
              </a:rPr>
              <a:t>Building the Analytical Backbone: Data Model &amp; Relationships</a:t>
            </a:r>
            <a:endParaRPr lang="en-US" sz="280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8BBEA29E-F359-4452-9B44-2C49F49573BB}"/>
              </a:ext>
            </a:extLst>
          </p:cNvPr>
          <p:cNvSpPr/>
          <p:nvPr/>
        </p:nvSpPr>
        <p:spPr>
          <a:xfrm>
            <a:off x="406726" y="739901"/>
            <a:ext cx="6780014" cy="362903"/>
          </a:xfrm>
          <a:prstGeom prst="rect">
            <a:avLst/>
          </a:prstGeom>
          <a:noFill/>
          <a:ln/>
        </p:spPr>
        <p:txBody>
          <a:bodyPr wrap="square" lIns="0" tIns="0" rIns="0" bIns="0" rtlCol="0" anchor="t"/>
          <a:lstStyle/>
          <a:p>
            <a:pPr marL="0" indent="0" algn="l">
              <a:lnSpc>
                <a:spcPts val="1400"/>
              </a:lnSpc>
              <a:buNone/>
            </a:pPr>
            <a:r>
              <a:rPr lang="en-US" sz="1050" dirty="0">
                <a:latin typeface="Arial" panose="020B0604020202020204" pitchFamily="34" charset="0"/>
                <a:ea typeface="Roboto" pitchFamily="34" charset="-122"/>
                <a:cs typeface="Arial" panose="020B0604020202020204" pitchFamily="34" charset="0"/>
              </a:rPr>
              <a:t>A </a:t>
            </a:r>
            <a:r>
              <a:rPr lang="en-US" sz="1100" dirty="0">
                <a:latin typeface="Arial" panose="020B0604020202020204" pitchFamily="34" charset="0"/>
                <a:ea typeface="Roboto" pitchFamily="34" charset="-122"/>
                <a:cs typeface="Arial" panose="020B0604020202020204" pitchFamily="34" charset="0"/>
              </a:rPr>
              <a:t>well-structured data model is the bedrock of insightful analytics, ensuring seamless data flow and accurate reporting. We established clear, logical relationships between our core entities:</a:t>
            </a:r>
            <a:endParaRPr lang="en-US" sz="900" dirty="0">
              <a:latin typeface="Arial" panose="020B0604020202020204" pitchFamily="34" charset="0"/>
              <a:cs typeface="Arial" panose="020B0604020202020204" pitchFamily="34" charset="0"/>
            </a:endParaRPr>
          </a:p>
        </p:txBody>
      </p:sp>
      <p:sp>
        <p:nvSpPr>
          <p:cNvPr id="17" name="Text 19">
            <a:extLst>
              <a:ext uri="{FF2B5EF4-FFF2-40B4-BE49-F238E27FC236}">
                <a16:creationId xmlns:a16="http://schemas.microsoft.com/office/drawing/2014/main" id="{B939EBBC-7A29-412E-AA58-51319A851F96}"/>
              </a:ext>
            </a:extLst>
          </p:cNvPr>
          <p:cNvSpPr/>
          <p:nvPr/>
        </p:nvSpPr>
        <p:spPr>
          <a:xfrm>
            <a:off x="564194" y="5413716"/>
            <a:ext cx="4384322" cy="964344"/>
          </a:xfrm>
          <a:prstGeom prst="rect">
            <a:avLst/>
          </a:prstGeom>
          <a:noFill/>
          <a:ln/>
        </p:spPr>
        <p:txBody>
          <a:bodyPr wrap="none" lIns="0" tIns="0" rIns="0" bIns="0" rtlCol="0" anchor="t"/>
          <a:lstStyle/>
          <a:p>
            <a:pPr marL="0" indent="0" algn="l">
              <a:lnSpc>
                <a:spcPts val="1400"/>
              </a:lnSpc>
              <a:buNone/>
            </a:pPr>
            <a:r>
              <a:rPr lang="en-US" sz="1200" b="1" dirty="0">
                <a:latin typeface="Arial" panose="020B0604020202020204" pitchFamily="34" charset="0"/>
                <a:ea typeface="Roboto" pitchFamily="34" charset="-122"/>
                <a:cs typeface="Arial" panose="020B0604020202020204" pitchFamily="34" charset="0"/>
              </a:rPr>
              <a:t>Justification:</a:t>
            </a:r>
            <a:r>
              <a:rPr lang="en-US" sz="1200" dirty="0">
                <a:latin typeface="Arial" panose="020B0604020202020204" pitchFamily="34" charset="0"/>
                <a:ea typeface="Roboto" pitchFamily="34" charset="-122"/>
                <a:cs typeface="Arial" panose="020B0604020202020204" pitchFamily="34" charset="0"/>
              </a:rPr>
              <a:t> Our strategic choice of a </a:t>
            </a:r>
            <a:r>
              <a:rPr lang="en-US" sz="1200" b="1" dirty="0">
                <a:latin typeface="Arial" panose="020B0604020202020204" pitchFamily="34" charset="0"/>
                <a:ea typeface="Roboto" pitchFamily="34" charset="-122"/>
                <a:cs typeface="Arial" panose="020B0604020202020204" pitchFamily="34" charset="0"/>
              </a:rPr>
              <a:t>star schema design</a:t>
            </a:r>
            <a:r>
              <a:rPr lang="en-US" sz="1200" dirty="0">
                <a:latin typeface="Arial" panose="020B0604020202020204" pitchFamily="34" charset="0"/>
                <a:ea typeface="Roboto" pitchFamily="34" charset="-122"/>
                <a:cs typeface="Arial" panose="020B0604020202020204" pitchFamily="34" charset="0"/>
              </a:rPr>
              <a:t> </a:t>
            </a:r>
          </a:p>
          <a:p>
            <a:pPr marL="0" indent="0" algn="l">
              <a:lnSpc>
                <a:spcPts val="1400"/>
              </a:lnSpc>
              <a:buNone/>
            </a:pPr>
            <a:r>
              <a:rPr lang="en-US" sz="1200" dirty="0">
                <a:latin typeface="Arial" panose="020B0604020202020204" pitchFamily="34" charset="0"/>
                <a:ea typeface="Roboto" pitchFamily="34" charset="-122"/>
                <a:cs typeface="Arial" panose="020B0604020202020204" pitchFamily="34" charset="0"/>
              </a:rPr>
              <a:t>significantly simplifies complex reporting, enhances query</a:t>
            </a:r>
          </a:p>
          <a:p>
            <a:pPr marL="0" indent="0" algn="l">
              <a:lnSpc>
                <a:spcPts val="1400"/>
              </a:lnSpc>
              <a:buNone/>
            </a:pPr>
            <a:r>
              <a:rPr lang="en-US" sz="1200" dirty="0">
                <a:latin typeface="Arial" panose="020B0604020202020204" pitchFamily="34" charset="0"/>
                <a:ea typeface="Roboto" pitchFamily="34" charset="-122"/>
                <a:cs typeface="Arial" panose="020B0604020202020204" pitchFamily="34" charset="0"/>
              </a:rPr>
              <a:t> performance, and makes the model highly scalable for future </a:t>
            </a:r>
          </a:p>
          <a:p>
            <a:pPr marL="0" indent="0" algn="l">
              <a:lnSpc>
                <a:spcPts val="1400"/>
              </a:lnSpc>
              <a:buNone/>
            </a:pPr>
            <a:r>
              <a:rPr lang="en-US" sz="1200" dirty="0">
                <a:latin typeface="Arial" panose="020B0604020202020204" pitchFamily="34" charset="0"/>
                <a:ea typeface="Roboto" pitchFamily="34" charset="-122"/>
                <a:cs typeface="Arial" panose="020B0604020202020204" pitchFamily="34" charset="0"/>
              </a:rPr>
              <a:t>data integrations and expansions</a:t>
            </a:r>
            <a:r>
              <a:rPr lang="en-US" sz="1050" dirty="0">
                <a:latin typeface="Arial" panose="020B0604020202020204" pitchFamily="34" charset="0"/>
                <a:ea typeface="Roboto" pitchFamily="34" charset="-122"/>
                <a:cs typeface="Arial" panose="020B0604020202020204" pitchFamily="34" charset="0"/>
              </a:rPr>
              <a:t>.</a:t>
            </a:r>
            <a:endParaRPr lang="en-US" sz="1050" dirty="0">
              <a:latin typeface="Arial" panose="020B0604020202020204" pitchFamily="34" charset="0"/>
              <a:cs typeface="Arial" panose="020B0604020202020204" pitchFamily="34" charset="0"/>
            </a:endParaRPr>
          </a:p>
        </p:txBody>
      </p:sp>
      <p:sp>
        <p:nvSpPr>
          <p:cNvPr id="19" name="Text 4">
            <a:extLst>
              <a:ext uri="{FF2B5EF4-FFF2-40B4-BE49-F238E27FC236}">
                <a16:creationId xmlns:a16="http://schemas.microsoft.com/office/drawing/2014/main" id="{7FF063C8-A415-489E-9DFE-1C9E434AC02A}"/>
              </a:ext>
            </a:extLst>
          </p:cNvPr>
          <p:cNvSpPr/>
          <p:nvPr/>
        </p:nvSpPr>
        <p:spPr>
          <a:xfrm>
            <a:off x="664313" y="1546602"/>
            <a:ext cx="1417558" cy="181451"/>
          </a:xfrm>
          <a:prstGeom prst="rect">
            <a:avLst/>
          </a:prstGeom>
          <a:noFill/>
          <a:ln/>
        </p:spPr>
        <p:txBody>
          <a:bodyPr wrap="none" lIns="0" tIns="0" rIns="0" bIns="0" rtlCol="0" anchor="t"/>
          <a:lstStyle/>
          <a:p>
            <a:pPr marL="0" indent="0" algn="l">
              <a:lnSpc>
                <a:spcPts val="1350"/>
              </a:lnSpc>
              <a:buNone/>
            </a:pPr>
            <a:r>
              <a:rPr lang="en-US" sz="1600" dirty="0">
                <a:latin typeface="Arial" panose="020B0604020202020204" pitchFamily="34" charset="0"/>
                <a:ea typeface="Roboto Slab" pitchFamily="34" charset="-122"/>
                <a:cs typeface="Arial" panose="020B0604020202020204" pitchFamily="34" charset="0"/>
              </a:rPr>
              <a:t>Customers</a:t>
            </a:r>
            <a:endParaRPr lang="en-US" sz="1600" dirty="0">
              <a:latin typeface="Arial" panose="020B0604020202020204" pitchFamily="34" charset="0"/>
              <a:cs typeface="Arial" panose="020B0604020202020204" pitchFamily="34" charset="0"/>
            </a:endParaRPr>
          </a:p>
        </p:txBody>
      </p:sp>
      <p:sp>
        <p:nvSpPr>
          <p:cNvPr id="20" name="Text 5">
            <a:extLst>
              <a:ext uri="{FF2B5EF4-FFF2-40B4-BE49-F238E27FC236}">
                <a16:creationId xmlns:a16="http://schemas.microsoft.com/office/drawing/2014/main" id="{701604DB-1DBA-469E-B11A-5166D604D44E}"/>
              </a:ext>
            </a:extLst>
          </p:cNvPr>
          <p:cNvSpPr/>
          <p:nvPr/>
        </p:nvSpPr>
        <p:spPr>
          <a:xfrm>
            <a:off x="664313" y="1826827"/>
            <a:ext cx="6439853" cy="181451"/>
          </a:xfrm>
          <a:prstGeom prst="rect">
            <a:avLst/>
          </a:prstGeom>
          <a:noFill/>
          <a:ln/>
        </p:spPr>
        <p:txBody>
          <a:bodyPr wrap="none" lIns="0" tIns="0" rIns="0" bIns="0" rtlCol="0" anchor="t"/>
          <a:lstStyle/>
          <a:p>
            <a:pPr marL="0" indent="0" algn="l">
              <a:lnSpc>
                <a:spcPts val="1400"/>
              </a:lnSpc>
              <a:buNone/>
            </a:pPr>
            <a:r>
              <a:rPr lang="en-US" sz="1100" dirty="0">
                <a:latin typeface="Arial" panose="020B0604020202020204" pitchFamily="34" charset="0"/>
                <a:ea typeface="Roboto" pitchFamily="34" charset="-122"/>
                <a:cs typeface="Arial" panose="020B0604020202020204" pitchFamily="34" charset="0"/>
              </a:rPr>
              <a:t>Who are they?</a:t>
            </a:r>
            <a:endParaRPr lang="en-US" sz="1100" dirty="0">
              <a:latin typeface="Arial" panose="020B0604020202020204" pitchFamily="34" charset="0"/>
              <a:cs typeface="Arial" panose="020B0604020202020204" pitchFamily="34" charset="0"/>
            </a:endParaRPr>
          </a:p>
        </p:txBody>
      </p:sp>
      <p:sp>
        <p:nvSpPr>
          <p:cNvPr id="22" name="Text 8">
            <a:extLst>
              <a:ext uri="{FF2B5EF4-FFF2-40B4-BE49-F238E27FC236}">
                <a16:creationId xmlns:a16="http://schemas.microsoft.com/office/drawing/2014/main" id="{9B0859FE-A60F-4513-989B-A152C8BD244C}"/>
              </a:ext>
            </a:extLst>
          </p:cNvPr>
          <p:cNvSpPr/>
          <p:nvPr/>
        </p:nvSpPr>
        <p:spPr>
          <a:xfrm>
            <a:off x="664313" y="2285300"/>
            <a:ext cx="1417558" cy="177165"/>
          </a:xfrm>
          <a:prstGeom prst="rect">
            <a:avLst/>
          </a:prstGeom>
          <a:noFill/>
          <a:ln/>
        </p:spPr>
        <p:txBody>
          <a:bodyPr wrap="none" lIns="0" tIns="0" rIns="0" bIns="0" rtlCol="0" anchor="t"/>
          <a:lstStyle/>
          <a:p>
            <a:pPr marL="0" indent="0" algn="l">
              <a:lnSpc>
                <a:spcPts val="1350"/>
              </a:lnSpc>
              <a:buNone/>
            </a:pPr>
            <a:r>
              <a:rPr lang="en-US" sz="1600" dirty="0">
                <a:latin typeface="Arial" panose="020B0604020202020204" pitchFamily="34" charset="0"/>
                <a:ea typeface="Roboto Slab" pitchFamily="34" charset="-122"/>
                <a:cs typeface="Arial" panose="020B0604020202020204" pitchFamily="34" charset="0"/>
              </a:rPr>
              <a:t>Products</a:t>
            </a:r>
            <a:endParaRPr lang="en-US" sz="1600" dirty="0">
              <a:latin typeface="Arial" panose="020B0604020202020204" pitchFamily="34" charset="0"/>
              <a:cs typeface="Arial" panose="020B0604020202020204" pitchFamily="34" charset="0"/>
            </a:endParaRPr>
          </a:p>
        </p:txBody>
      </p:sp>
      <p:sp>
        <p:nvSpPr>
          <p:cNvPr id="23" name="Text 9">
            <a:extLst>
              <a:ext uri="{FF2B5EF4-FFF2-40B4-BE49-F238E27FC236}">
                <a16:creationId xmlns:a16="http://schemas.microsoft.com/office/drawing/2014/main" id="{F03F8C82-EE2B-4E8D-AA7B-5A3849B7A0E0}"/>
              </a:ext>
            </a:extLst>
          </p:cNvPr>
          <p:cNvSpPr/>
          <p:nvPr/>
        </p:nvSpPr>
        <p:spPr>
          <a:xfrm>
            <a:off x="664313" y="2505456"/>
            <a:ext cx="6439853" cy="181451"/>
          </a:xfrm>
          <a:prstGeom prst="rect">
            <a:avLst/>
          </a:prstGeom>
          <a:noFill/>
          <a:ln/>
        </p:spPr>
        <p:txBody>
          <a:bodyPr wrap="none" lIns="0" tIns="0" rIns="0" bIns="0" rtlCol="0" anchor="t"/>
          <a:lstStyle/>
          <a:p>
            <a:pPr marL="0" indent="0" algn="l">
              <a:lnSpc>
                <a:spcPts val="1400"/>
              </a:lnSpc>
              <a:buNone/>
            </a:pPr>
            <a:r>
              <a:rPr lang="en-US" sz="1100" dirty="0">
                <a:latin typeface="Arial" panose="020B0604020202020204" pitchFamily="34" charset="0"/>
                <a:ea typeface="Roboto" pitchFamily="34" charset="-122"/>
                <a:cs typeface="Arial" panose="020B0604020202020204" pitchFamily="34" charset="0"/>
              </a:rPr>
              <a:t>What do they buy?</a:t>
            </a:r>
            <a:endParaRPr lang="en-US" sz="1100" dirty="0">
              <a:latin typeface="Arial" panose="020B0604020202020204" pitchFamily="34" charset="0"/>
              <a:cs typeface="Arial" panose="020B0604020202020204" pitchFamily="34" charset="0"/>
            </a:endParaRPr>
          </a:p>
        </p:txBody>
      </p:sp>
      <p:sp>
        <p:nvSpPr>
          <p:cNvPr id="25" name="Text 12">
            <a:extLst>
              <a:ext uri="{FF2B5EF4-FFF2-40B4-BE49-F238E27FC236}">
                <a16:creationId xmlns:a16="http://schemas.microsoft.com/office/drawing/2014/main" id="{E6681E75-C239-4BC9-B9CE-91E7B525ADD3}"/>
              </a:ext>
            </a:extLst>
          </p:cNvPr>
          <p:cNvSpPr/>
          <p:nvPr/>
        </p:nvSpPr>
        <p:spPr>
          <a:xfrm>
            <a:off x="664313" y="2992145"/>
            <a:ext cx="1417558" cy="177165"/>
          </a:xfrm>
          <a:prstGeom prst="rect">
            <a:avLst/>
          </a:prstGeom>
          <a:noFill/>
          <a:ln/>
        </p:spPr>
        <p:txBody>
          <a:bodyPr wrap="none" lIns="0" tIns="0" rIns="0" bIns="0" rtlCol="0" anchor="t"/>
          <a:lstStyle/>
          <a:p>
            <a:pPr marL="0" indent="0" algn="l">
              <a:lnSpc>
                <a:spcPts val="1350"/>
              </a:lnSpc>
              <a:buNone/>
            </a:pPr>
            <a:r>
              <a:rPr lang="en-US" sz="1600" dirty="0">
                <a:latin typeface="Arial" panose="020B0604020202020204" pitchFamily="34" charset="0"/>
                <a:ea typeface="Roboto Slab" pitchFamily="34" charset="-122"/>
                <a:cs typeface="Arial" panose="020B0604020202020204" pitchFamily="34" charset="0"/>
              </a:rPr>
              <a:t>Engagement</a:t>
            </a:r>
            <a:endParaRPr lang="en-US" sz="1600" dirty="0">
              <a:latin typeface="Arial" panose="020B0604020202020204" pitchFamily="34" charset="0"/>
              <a:cs typeface="Arial" panose="020B0604020202020204" pitchFamily="34" charset="0"/>
            </a:endParaRPr>
          </a:p>
        </p:txBody>
      </p:sp>
      <p:sp>
        <p:nvSpPr>
          <p:cNvPr id="26" name="Text 13">
            <a:extLst>
              <a:ext uri="{FF2B5EF4-FFF2-40B4-BE49-F238E27FC236}">
                <a16:creationId xmlns:a16="http://schemas.microsoft.com/office/drawing/2014/main" id="{50133DE1-090A-4098-8B35-99601330168D}"/>
              </a:ext>
            </a:extLst>
          </p:cNvPr>
          <p:cNvSpPr/>
          <p:nvPr/>
        </p:nvSpPr>
        <p:spPr>
          <a:xfrm>
            <a:off x="664313" y="3249157"/>
            <a:ext cx="6439853" cy="181451"/>
          </a:xfrm>
          <a:prstGeom prst="rect">
            <a:avLst/>
          </a:prstGeom>
          <a:noFill/>
          <a:ln/>
        </p:spPr>
        <p:txBody>
          <a:bodyPr wrap="none" lIns="0" tIns="0" rIns="0" bIns="0" rtlCol="0" anchor="t"/>
          <a:lstStyle/>
          <a:p>
            <a:pPr marL="0" indent="0" algn="l">
              <a:lnSpc>
                <a:spcPts val="1400"/>
              </a:lnSpc>
              <a:buNone/>
            </a:pPr>
            <a:r>
              <a:rPr lang="en-US" sz="1100" dirty="0">
                <a:latin typeface="Arial" panose="020B0604020202020204" pitchFamily="34" charset="0"/>
                <a:ea typeface="Roboto" pitchFamily="34" charset="-122"/>
                <a:cs typeface="Arial" panose="020B0604020202020204" pitchFamily="34" charset="0"/>
              </a:rPr>
              <a:t>How do they interact?</a:t>
            </a:r>
            <a:endParaRPr lang="en-US" sz="1100" dirty="0">
              <a:latin typeface="Arial" panose="020B0604020202020204" pitchFamily="34" charset="0"/>
              <a:cs typeface="Arial" panose="020B0604020202020204" pitchFamily="34" charset="0"/>
            </a:endParaRPr>
          </a:p>
        </p:txBody>
      </p:sp>
      <p:sp>
        <p:nvSpPr>
          <p:cNvPr id="28" name="Text 16">
            <a:extLst>
              <a:ext uri="{FF2B5EF4-FFF2-40B4-BE49-F238E27FC236}">
                <a16:creationId xmlns:a16="http://schemas.microsoft.com/office/drawing/2014/main" id="{96E37FD7-3D43-40F3-B28D-B2FBFF852C71}"/>
              </a:ext>
            </a:extLst>
          </p:cNvPr>
          <p:cNvSpPr/>
          <p:nvPr/>
        </p:nvSpPr>
        <p:spPr>
          <a:xfrm>
            <a:off x="632783" y="3711161"/>
            <a:ext cx="1417558" cy="177165"/>
          </a:xfrm>
          <a:prstGeom prst="rect">
            <a:avLst/>
          </a:prstGeom>
          <a:noFill/>
          <a:ln/>
        </p:spPr>
        <p:txBody>
          <a:bodyPr wrap="none" lIns="0" tIns="0" rIns="0" bIns="0" rtlCol="0" anchor="t"/>
          <a:lstStyle/>
          <a:p>
            <a:pPr marL="0" indent="0" algn="l">
              <a:lnSpc>
                <a:spcPts val="1350"/>
              </a:lnSpc>
              <a:buNone/>
            </a:pPr>
            <a:r>
              <a:rPr lang="en-US" sz="1600" dirty="0">
                <a:latin typeface="Arial" panose="020B0604020202020204" pitchFamily="34" charset="0"/>
                <a:ea typeface="Roboto Slab" pitchFamily="34" charset="-122"/>
                <a:cs typeface="Arial" panose="020B0604020202020204" pitchFamily="34" charset="0"/>
              </a:rPr>
              <a:t>Reviews</a:t>
            </a:r>
            <a:endParaRPr lang="en-US" sz="1600" dirty="0">
              <a:latin typeface="Arial" panose="020B0604020202020204" pitchFamily="34" charset="0"/>
              <a:cs typeface="Arial" panose="020B0604020202020204" pitchFamily="34" charset="0"/>
            </a:endParaRPr>
          </a:p>
        </p:txBody>
      </p:sp>
      <p:sp>
        <p:nvSpPr>
          <p:cNvPr id="29" name="Text 17">
            <a:extLst>
              <a:ext uri="{FF2B5EF4-FFF2-40B4-BE49-F238E27FC236}">
                <a16:creationId xmlns:a16="http://schemas.microsoft.com/office/drawing/2014/main" id="{DF80B409-DABA-4A9E-9479-F0969A12D0C6}"/>
              </a:ext>
            </a:extLst>
          </p:cNvPr>
          <p:cNvSpPr/>
          <p:nvPr/>
        </p:nvSpPr>
        <p:spPr>
          <a:xfrm>
            <a:off x="632783" y="3953397"/>
            <a:ext cx="6439853" cy="181451"/>
          </a:xfrm>
          <a:prstGeom prst="rect">
            <a:avLst/>
          </a:prstGeom>
          <a:noFill/>
          <a:ln/>
        </p:spPr>
        <p:txBody>
          <a:bodyPr wrap="none" lIns="0" tIns="0" rIns="0" bIns="0" rtlCol="0" anchor="t"/>
          <a:lstStyle/>
          <a:p>
            <a:pPr marL="0" indent="0" algn="l">
              <a:lnSpc>
                <a:spcPts val="1400"/>
              </a:lnSpc>
              <a:buNone/>
            </a:pPr>
            <a:r>
              <a:rPr lang="en-US" sz="1100" dirty="0">
                <a:latin typeface="Arial" panose="020B0604020202020204" pitchFamily="34" charset="0"/>
                <a:ea typeface="Roboto" pitchFamily="34" charset="-122"/>
                <a:cs typeface="Arial" panose="020B0604020202020204" pitchFamily="34" charset="0"/>
              </a:rPr>
              <a:t>What do they think?</a:t>
            </a:r>
            <a:endParaRPr lang="en-US" sz="1100" dirty="0">
              <a:latin typeface="Arial" panose="020B0604020202020204" pitchFamily="34" charset="0"/>
              <a:cs typeface="Arial" panose="020B0604020202020204" pitchFamily="34" charset="0"/>
            </a:endParaRPr>
          </a:p>
        </p:txBody>
      </p:sp>
      <p:sp>
        <p:nvSpPr>
          <p:cNvPr id="30" name="Text 18">
            <a:extLst>
              <a:ext uri="{FF2B5EF4-FFF2-40B4-BE49-F238E27FC236}">
                <a16:creationId xmlns:a16="http://schemas.microsoft.com/office/drawing/2014/main" id="{DBE95F5D-E410-4E0E-AED3-060AB2A646DA}"/>
              </a:ext>
            </a:extLst>
          </p:cNvPr>
          <p:cNvSpPr/>
          <p:nvPr/>
        </p:nvSpPr>
        <p:spPr>
          <a:xfrm>
            <a:off x="564194" y="4511203"/>
            <a:ext cx="4303641" cy="362903"/>
          </a:xfrm>
          <a:prstGeom prst="rect">
            <a:avLst/>
          </a:prstGeom>
          <a:noFill/>
          <a:ln/>
        </p:spPr>
        <p:txBody>
          <a:bodyPr wrap="square" lIns="0" tIns="0" rIns="0" bIns="0" rtlCol="0" anchor="t"/>
          <a:lstStyle/>
          <a:p>
            <a:pPr marL="0" indent="0" algn="l">
              <a:lnSpc>
                <a:spcPts val="1400"/>
              </a:lnSpc>
              <a:buNone/>
            </a:pPr>
            <a:r>
              <a:rPr lang="en-US" sz="1100" dirty="0">
                <a:latin typeface="Arial" panose="020B0604020202020204" pitchFamily="34" charset="0"/>
                <a:ea typeface="Roboto" pitchFamily="34" charset="-122"/>
                <a:cs typeface="Arial" panose="020B0604020202020204" pitchFamily="34" charset="0"/>
              </a:rPr>
              <a:t>These relationships, meticulously forged within Power BI, seamlessly link social media interactions, comprehensive customer journey data, and nuanced review sentiments, enabling holistic analysis.</a:t>
            </a:r>
            <a:endParaRPr lang="en-US" sz="11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6821F7B-F220-498A-9138-7FD70273209C}"/>
              </a:ext>
            </a:extLst>
          </p:cNvPr>
          <p:cNvPicPr>
            <a:picLocks noChangeAspect="1"/>
          </p:cNvPicPr>
          <p:nvPr/>
        </p:nvPicPr>
        <p:blipFill>
          <a:blip r:embed="rId2"/>
          <a:stretch>
            <a:fillRect/>
          </a:stretch>
        </p:blipFill>
        <p:spPr>
          <a:xfrm>
            <a:off x="5062172" y="1548182"/>
            <a:ext cx="6565634" cy="4569917"/>
          </a:xfrm>
          <a:prstGeom prst="rect">
            <a:avLst/>
          </a:prstGeom>
        </p:spPr>
      </p:pic>
    </p:spTree>
    <p:extLst>
      <p:ext uri="{BB962C8B-B14F-4D97-AF65-F5344CB8AC3E}">
        <p14:creationId xmlns:p14="http://schemas.microsoft.com/office/powerpoint/2010/main" val="549682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DE9F5441-DABB-4CF4-9180-5172234CBB8F}"/>
              </a:ext>
            </a:extLst>
          </p:cNvPr>
          <p:cNvSpPr/>
          <p:nvPr/>
        </p:nvSpPr>
        <p:spPr>
          <a:xfrm>
            <a:off x="396835" y="276284"/>
            <a:ext cx="7335560" cy="354330"/>
          </a:xfrm>
          <a:prstGeom prst="rect">
            <a:avLst/>
          </a:prstGeom>
          <a:noFill/>
          <a:ln/>
        </p:spPr>
        <p:txBody>
          <a:bodyPr wrap="none" lIns="0" tIns="0" rIns="0" bIns="0" rtlCol="0" anchor="t"/>
          <a:lstStyle/>
          <a:p>
            <a:pPr marL="0" indent="0" algn="l">
              <a:lnSpc>
                <a:spcPts val="2750"/>
              </a:lnSpc>
              <a:buNone/>
            </a:pPr>
            <a:r>
              <a:rPr lang="en-US" sz="2200" dirty="0">
                <a:latin typeface="Arial" panose="020B0604020202020204" pitchFamily="34" charset="0"/>
                <a:ea typeface="Roboto Slab" pitchFamily="34" charset="-122"/>
                <a:cs typeface="Arial" panose="020B0604020202020204" pitchFamily="34" charset="0"/>
              </a:rPr>
              <a:t>Uncovering Trends: Data Exploration &amp; Summarization</a:t>
            </a:r>
            <a:endParaRPr lang="en-US" sz="220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59F3A5E1-A919-48E4-9E6A-D69B52396BEC}"/>
              </a:ext>
            </a:extLst>
          </p:cNvPr>
          <p:cNvSpPr/>
          <p:nvPr/>
        </p:nvSpPr>
        <p:spPr>
          <a:xfrm>
            <a:off x="727494" y="831709"/>
            <a:ext cx="2029301" cy="212646"/>
          </a:xfrm>
          <a:prstGeom prst="rect">
            <a:avLst/>
          </a:prstGeom>
          <a:noFill/>
          <a:ln/>
        </p:spPr>
        <p:txBody>
          <a:bodyPr wrap="none" lIns="0" tIns="0" rIns="0" bIns="0" rtlCol="0" anchor="t"/>
          <a:lstStyle/>
          <a:p>
            <a:pPr marL="0" indent="0" algn="l">
              <a:lnSpc>
                <a:spcPts val="1650"/>
              </a:lnSpc>
              <a:buNone/>
            </a:pPr>
            <a:r>
              <a:rPr lang="en-US" sz="1600" dirty="0">
                <a:latin typeface="Arial" panose="020B0604020202020204" pitchFamily="34" charset="0"/>
                <a:ea typeface="Roboto Slab" pitchFamily="34" charset="-122"/>
                <a:cs typeface="Arial" panose="020B0604020202020204" pitchFamily="34" charset="0"/>
              </a:rPr>
              <a:t>Key Descriptive Statistics</a:t>
            </a:r>
            <a:endParaRPr lang="en-US" sz="1600" dirty="0">
              <a:latin typeface="Arial" panose="020B0604020202020204" pitchFamily="34" charset="0"/>
              <a:cs typeface="Arial" panose="020B0604020202020204" pitchFamily="34" charset="0"/>
            </a:endParaRPr>
          </a:p>
        </p:txBody>
      </p:sp>
      <p:sp>
        <p:nvSpPr>
          <p:cNvPr id="4" name="Text 2">
            <a:extLst>
              <a:ext uri="{FF2B5EF4-FFF2-40B4-BE49-F238E27FC236}">
                <a16:creationId xmlns:a16="http://schemas.microsoft.com/office/drawing/2014/main" id="{F8DDBFA4-ADEC-45F2-B023-F8A104699DE4}"/>
              </a:ext>
            </a:extLst>
          </p:cNvPr>
          <p:cNvSpPr/>
          <p:nvPr/>
        </p:nvSpPr>
        <p:spPr>
          <a:xfrm>
            <a:off x="-942178" y="1151709"/>
            <a:ext cx="5368647" cy="374213"/>
          </a:xfrm>
          <a:prstGeom prst="rect">
            <a:avLst/>
          </a:prstGeom>
          <a:noFill/>
          <a:ln/>
        </p:spPr>
        <p:txBody>
          <a:bodyPr wrap="none" lIns="0" tIns="0" rIns="0" bIns="0" rtlCol="0" anchor="t"/>
          <a:lstStyle/>
          <a:p>
            <a:pPr marL="0" indent="0" algn="ctr">
              <a:lnSpc>
                <a:spcPts val="2900"/>
              </a:lnSpc>
              <a:buNone/>
            </a:pPr>
            <a:r>
              <a:rPr lang="en-US" sz="2900" dirty="0">
                <a:latin typeface="Arial" panose="020B0604020202020204" pitchFamily="34" charset="0"/>
                <a:ea typeface="Roboto Slab" pitchFamily="34" charset="-122"/>
                <a:cs typeface="Arial" panose="020B0604020202020204" pitchFamily="34" charset="0"/>
              </a:rPr>
              <a:t>9.5%</a:t>
            </a:r>
            <a:endParaRPr lang="en-US" sz="2900" dirty="0">
              <a:latin typeface="Arial" panose="020B0604020202020204" pitchFamily="34" charset="0"/>
              <a:cs typeface="Arial" panose="020B0604020202020204" pitchFamily="34" charset="0"/>
            </a:endParaRPr>
          </a:p>
        </p:txBody>
      </p:sp>
      <p:sp>
        <p:nvSpPr>
          <p:cNvPr id="5" name="Text 3">
            <a:extLst>
              <a:ext uri="{FF2B5EF4-FFF2-40B4-BE49-F238E27FC236}">
                <a16:creationId xmlns:a16="http://schemas.microsoft.com/office/drawing/2014/main" id="{831D3F8E-3E09-4186-8A51-367867B2A810}"/>
              </a:ext>
            </a:extLst>
          </p:cNvPr>
          <p:cNvSpPr/>
          <p:nvPr/>
        </p:nvSpPr>
        <p:spPr>
          <a:xfrm>
            <a:off x="-878527" y="1561343"/>
            <a:ext cx="5368647" cy="181451"/>
          </a:xfrm>
          <a:prstGeom prst="rect">
            <a:avLst/>
          </a:prstGeom>
          <a:noFill/>
          <a:ln/>
        </p:spPr>
        <p:txBody>
          <a:bodyPr wrap="none" lIns="0" tIns="0" rIns="0" bIns="0" rtlCol="0" anchor="t"/>
          <a:lstStyle/>
          <a:p>
            <a:pPr marL="0" indent="0" algn="ctr">
              <a:lnSpc>
                <a:spcPts val="1400"/>
              </a:lnSpc>
              <a:buNone/>
            </a:pPr>
            <a:r>
              <a:rPr lang="en-US" sz="1100" dirty="0">
                <a:latin typeface="Arial" panose="020B0604020202020204" pitchFamily="34" charset="0"/>
                <a:ea typeface="Roboto" pitchFamily="34" charset="-122"/>
                <a:cs typeface="Arial" panose="020B0604020202020204" pitchFamily="34" charset="0"/>
              </a:rPr>
              <a:t>Avg. Conversion Rate (Overall)</a:t>
            </a:r>
            <a:endParaRPr lang="en-US" sz="1100" dirty="0">
              <a:latin typeface="Arial" panose="020B0604020202020204" pitchFamily="34" charset="0"/>
              <a:cs typeface="Arial" panose="020B0604020202020204" pitchFamily="34" charset="0"/>
            </a:endParaRPr>
          </a:p>
        </p:txBody>
      </p:sp>
      <p:sp>
        <p:nvSpPr>
          <p:cNvPr id="6" name="Text 4">
            <a:extLst>
              <a:ext uri="{FF2B5EF4-FFF2-40B4-BE49-F238E27FC236}">
                <a16:creationId xmlns:a16="http://schemas.microsoft.com/office/drawing/2014/main" id="{3B303D45-2869-4D12-86BC-9216EE584388}"/>
              </a:ext>
            </a:extLst>
          </p:cNvPr>
          <p:cNvSpPr/>
          <p:nvPr/>
        </p:nvSpPr>
        <p:spPr>
          <a:xfrm>
            <a:off x="-878527" y="1827952"/>
            <a:ext cx="5368647" cy="374213"/>
          </a:xfrm>
          <a:prstGeom prst="rect">
            <a:avLst/>
          </a:prstGeom>
          <a:noFill/>
          <a:ln/>
        </p:spPr>
        <p:txBody>
          <a:bodyPr wrap="none" lIns="0" tIns="0" rIns="0" bIns="0" rtlCol="0" anchor="t"/>
          <a:lstStyle/>
          <a:p>
            <a:pPr marL="0" indent="0" algn="ctr">
              <a:lnSpc>
                <a:spcPts val="2900"/>
              </a:lnSpc>
              <a:buNone/>
            </a:pPr>
            <a:r>
              <a:rPr lang="en-US" sz="2900" dirty="0">
                <a:latin typeface="Arial" panose="020B0604020202020204" pitchFamily="34" charset="0"/>
                <a:ea typeface="Roboto Slab" pitchFamily="34" charset="-122"/>
                <a:cs typeface="Arial" panose="020B0604020202020204" pitchFamily="34" charset="0"/>
              </a:rPr>
              <a:t>90M+</a:t>
            </a:r>
            <a:endParaRPr lang="en-US" sz="2900" dirty="0">
              <a:latin typeface="Arial" panose="020B0604020202020204" pitchFamily="34" charset="0"/>
              <a:cs typeface="Arial" panose="020B0604020202020204" pitchFamily="34" charset="0"/>
            </a:endParaRPr>
          </a:p>
        </p:txBody>
      </p:sp>
      <p:sp>
        <p:nvSpPr>
          <p:cNvPr id="7" name="Text 5">
            <a:extLst>
              <a:ext uri="{FF2B5EF4-FFF2-40B4-BE49-F238E27FC236}">
                <a16:creationId xmlns:a16="http://schemas.microsoft.com/office/drawing/2014/main" id="{D9EB72D9-A91D-45D7-9F6B-D07518D00410}"/>
              </a:ext>
            </a:extLst>
          </p:cNvPr>
          <p:cNvSpPr/>
          <p:nvPr/>
        </p:nvSpPr>
        <p:spPr>
          <a:xfrm>
            <a:off x="-878527" y="2187715"/>
            <a:ext cx="5368647" cy="181451"/>
          </a:xfrm>
          <a:prstGeom prst="rect">
            <a:avLst/>
          </a:prstGeom>
          <a:noFill/>
          <a:ln/>
        </p:spPr>
        <p:txBody>
          <a:bodyPr wrap="none" lIns="0" tIns="0" rIns="0" bIns="0" rtlCol="0" anchor="t"/>
          <a:lstStyle/>
          <a:p>
            <a:pPr marL="0" indent="0" algn="ctr">
              <a:lnSpc>
                <a:spcPts val="1400"/>
              </a:lnSpc>
              <a:buNone/>
            </a:pPr>
            <a:r>
              <a:rPr lang="en-US" sz="1100" dirty="0">
                <a:latin typeface="Arial" panose="020B0604020202020204" pitchFamily="34" charset="0"/>
                <a:ea typeface="Roboto" pitchFamily="34" charset="-122"/>
                <a:cs typeface="Arial" panose="020B0604020202020204" pitchFamily="34" charset="0"/>
              </a:rPr>
              <a:t>Social Media Reach (Total Views)</a:t>
            </a:r>
            <a:endParaRPr lang="en-US" sz="1100" dirty="0">
              <a:latin typeface="Arial" panose="020B0604020202020204" pitchFamily="34" charset="0"/>
              <a:cs typeface="Arial" panose="020B0604020202020204" pitchFamily="34" charset="0"/>
            </a:endParaRPr>
          </a:p>
        </p:txBody>
      </p:sp>
      <p:sp>
        <p:nvSpPr>
          <p:cNvPr id="8" name="Text 6">
            <a:extLst>
              <a:ext uri="{FF2B5EF4-FFF2-40B4-BE49-F238E27FC236}">
                <a16:creationId xmlns:a16="http://schemas.microsoft.com/office/drawing/2014/main" id="{CF7F2516-609A-41BC-B6D8-F0CFCC69698D}"/>
              </a:ext>
            </a:extLst>
          </p:cNvPr>
          <p:cNvSpPr/>
          <p:nvPr/>
        </p:nvSpPr>
        <p:spPr>
          <a:xfrm>
            <a:off x="-878527" y="2465779"/>
            <a:ext cx="5368647" cy="374213"/>
          </a:xfrm>
          <a:prstGeom prst="rect">
            <a:avLst/>
          </a:prstGeom>
          <a:noFill/>
          <a:ln/>
        </p:spPr>
        <p:txBody>
          <a:bodyPr wrap="none" lIns="0" tIns="0" rIns="0" bIns="0" rtlCol="0" anchor="t"/>
          <a:lstStyle/>
          <a:p>
            <a:pPr marL="0" indent="0" algn="ctr">
              <a:lnSpc>
                <a:spcPts val="2900"/>
              </a:lnSpc>
              <a:buNone/>
            </a:pPr>
            <a:r>
              <a:rPr lang="en-US" sz="2900" dirty="0">
                <a:latin typeface="Arial" panose="020B0604020202020204" pitchFamily="34" charset="0"/>
                <a:ea typeface="Roboto Slab" pitchFamily="34" charset="-122"/>
                <a:cs typeface="Arial" panose="020B0604020202020204" pitchFamily="34" charset="0"/>
              </a:rPr>
              <a:t>3.7/5</a:t>
            </a:r>
            <a:endParaRPr lang="en-US" sz="2900" dirty="0">
              <a:latin typeface="Arial" panose="020B0604020202020204" pitchFamily="34" charset="0"/>
              <a:cs typeface="Arial" panose="020B0604020202020204" pitchFamily="34" charset="0"/>
            </a:endParaRPr>
          </a:p>
        </p:txBody>
      </p:sp>
      <p:sp>
        <p:nvSpPr>
          <p:cNvPr id="9" name="Text 7">
            <a:extLst>
              <a:ext uri="{FF2B5EF4-FFF2-40B4-BE49-F238E27FC236}">
                <a16:creationId xmlns:a16="http://schemas.microsoft.com/office/drawing/2014/main" id="{6AE644CE-E803-4301-9D02-8CB735BB6E9B}"/>
              </a:ext>
            </a:extLst>
          </p:cNvPr>
          <p:cNvSpPr/>
          <p:nvPr/>
        </p:nvSpPr>
        <p:spPr>
          <a:xfrm>
            <a:off x="-765734" y="2875413"/>
            <a:ext cx="5368647" cy="181451"/>
          </a:xfrm>
          <a:prstGeom prst="rect">
            <a:avLst/>
          </a:prstGeom>
          <a:noFill/>
          <a:ln/>
        </p:spPr>
        <p:txBody>
          <a:bodyPr wrap="none" lIns="0" tIns="0" rIns="0" bIns="0" rtlCol="0" anchor="t"/>
          <a:lstStyle/>
          <a:p>
            <a:pPr marL="0" indent="0" algn="ctr">
              <a:lnSpc>
                <a:spcPts val="1400"/>
              </a:lnSpc>
              <a:buNone/>
            </a:pPr>
            <a:r>
              <a:rPr lang="en-US" sz="1100" dirty="0">
                <a:latin typeface="Arial" panose="020B0604020202020204" pitchFamily="34" charset="0"/>
                <a:ea typeface="Roboto" pitchFamily="34" charset="-122"/>
                <a:cs typeface="Arial" panose="020B0604020202020204" pitchFamily="34" charset="0"/>
              </a:rPr>
              <a:t>Avg. Customer Rating (Across Products)</a:t>
            </a:r>
            <a:endParaRPr lang="en-US" sz="1100" dirty="0">
              <a:latin typeface="Arial" panose="020B0604020202020204" pitchFamily="34" charset="0"/>
              <a:cs typeface="Arial" panose="020B0604020202020204" pitchFamily="34" charset="0"/>
            </a:endParaRPr>
          </a:p>
        </p:txBody>
      </p:sp>
      <p:sp>
        <p:nvSpPr>
          <p:cNvPr id="10" name="Text 8">
            <a:extLst>
              <a:ext uri="{FF2B5EF4-FFF2-40B4-BE49-F238E27FC236}">
                <a16:creationId xmlns:a16="http://schemas.microsoft.com/office/drawing/2014/main" id="{C59FC331-6C5C-4E24-B0AC-F096B631EF3E}"/>
              </a:ext>
            </a:extLst>
          </p:cNvPr>
          <p:cNvSpPr/>
          <p:nvPr/>
        </p:nvSpPr>
        <p:spPr>
          <a:xfrm>
            <a:off x="1068006" y="3764569"/>
            <a:ext cx="1701165" cy="212646"/>
          </a:xfrm>
          <a:prstGeom prst="rect">
            <a:avLst/>
          </a:prstGeom>
          <a:noFill/>
          <a:ln/>
        </p:spPr>
        <p:txBody>
          <a:bodyPr wrap="none" lIns="0" tIns="0" rIns="0" bIns="0" rtlCol="0" anchor="t"/>
          <a:lstStyle/>
          <a:p>
            <a:pPr marL="0" indent="0" algn="l">
              <a:lnSpc>
                <a:spcPts val="1650"/>
              </a:lnSpc>
              <a:buNone/>
            </a:pPr>
            <a:r>
              <a:rPr lang="en-US" sz="1600" dirty="0">
                <a:latin typeface="Arial" panose="020B0604020202020204" pitchFamily="34" charset="0"/>
                <a:ea typeface="Roboto Slab" pitchFamily="34" charset="-122"/>
                <a:cs typeface="Arial" panose="020B0604020202020204" pitchFamily="34" charset="0"/>
              </a:rPr>
              <a:t>Overall Trends</a:t>
            </a:r>
            <a:endParaRPr lang="en-US" sz="1600" dirty="0">
              <a:latin typeface="Arial" panose="020B0604020202020204" pitchFamily="34" charset="0"/>
              <a:cs typeface="Arial" panose="020B0604020202020204" pitchFamily="34" charset="0"/>
            </a:endParaRPr>
          </a:p>
        </p:txBody>
      </p:sp>
      <p:sp>
        <p:nvSpPr>
          <p:cNvPr id="11" name="Text 9">
            <a:extLst>
              <a:ext uri="{FF2B5EF4-FFF2-40B4-BE49-F238E27FC236}">
                <a16:creationId xmlns:a16="http://schemas.microsoft.com/office/drawing/2014/main" id="{102006E6-B943-4B2E-97C8-85E0C698B658}"/>
              </a:ext>
            </a:extLst>
          </p:cNvPr>
          <p:cNvSpPr/>
          <p:nvPr/>
        </p:nvSpPr>
        <p:spPr>
          <a:xfrm>
            <a:off x="727494" y="4149375"/>
            <a:ext cx="2105353" cy="362903"/>
          </a:xfrm>
          <a:prstGeom prst="rect">
            <a:avLst/>
          </a:prstGeom>
          <a:noFill/>
          <a:ln/>
        </p:spPr>
        <p:txBody>
          <a:bodyPr wrap="square" lIns="0" tIns="0" rIns="0" bIns="0" rtlCol="0" anchor="t"/>
          <a:lstStyle/>
          <a:p>
            <a:pPr marL="0" indent="0" algn="ctr">
              <a:lnSpc>
                <a:spcPts val="1400"/>
              </a:lnSpc>
              <a:buNone/>
            </a:pPr>
            <a:r>
              <a:rPr lang="en-US" sz="1200" dirty="0">
                <a:latin typeface="Arial" panose="020B0604020202020204" pitchFamily="34" charset="0"/>
                <a:ea typeface="Roboto" pitchFamily="34" charset="-122"/>
                <a:cs typeface="Arial" panose="020B0604020202020204" pitchFamily="34" charset="0"/>
              </a:rPr>
              <a:t>Our analysis revealed clear seasonal spikes, with Q3–Q4 consistently outperforming other quarters. This indicates prime selling periods and opportunities for targeted campaigns</a:t>
            </a:r>
            <a:r>
              <a:rPr lang="en-US" sz="1200" dirty="0">
                <a:solidFill>
                  <a:srgbClr val="15213F"/>
                </a:solidFill>
                <a:latin typeface="Arial" panose="020B0604020202020204" pitchFamily="34" charset="0"/>
                <a:ea typeface="Roboto" pitchFamily="34" charset="-122"/>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
        <p:nvSpPr>
          <p:cNvPr id="12" name="Text 10">
            <a:extLst>
              <a:ext uri="{FF2B5EF4-FFF2-40B4-BE49-F238E27FC236}">
                <a16:creationId xmlns:a16="http://schemas.microsoft.com/office/drawing/2014/main" id="{3FB07265-8146-4EB5-AEB5-3002839C5AB7}"/>
              </a:ext>
            </a:extLst>
          </p:cNvPr>
          <p:cNvSpPr/>
          <p:nvPr/>
        </p:nvSpPr>
        <p:spPr>
          <a:xfrm>
            <a:off x="5410338" y="1240355"/>
            <a:ext cx="3114112" cy="270179"/>
          </a:xfrm>
          <a:prstGeom prst="rect">
            <a:avLst/>
          </a:prstGeom>
          <a:noFill/>
          <a:ln/>
        </p:spPr>
        <p:txBody>
          <a:bodyPr wrap="none" lIns="0" tIns="0" rIns="0" bIns="0" rtlCol="0" anchor="t"/>
          <a:lstStyle/>
          <a:p>
            <a:pPr marL="0" indent="0" algn="l">
              <a:lnSpc>
                <a:spcPts val="1650"/>
              </a:lnSpc>
              <a:buNone/>
            </a:pPr>
            <a:r>
              <a:rPr lang="en-US" dirty="0">
                <a:latin typeface="Arial" panose="020B0604020202020204" pitchFamily="34" charset="0"/>
                <a:ea typeface="Roboto Slab" pitchFamily="34" charset="-122"/>
                <a:cs typeface="Arial" panose="020B0604020202020204" pitchFamily="34" charset="0"/>
              </a:rPr>
              <a:t>Product Performance Insights</a:t>
            </a:r>
            <a:endParaRPr lang="en-US" dirty="0">
              <a:latin typeface="Arial" panose="020B0604020202020204" pitchFamily="34" charset="0"/>
              <a:cs typeface="Arial" panose="020B0604020202020204" pitchFamily="34" charset="0"/>
            </a:endParaRPr>
          </a:p>
        </p:txBody>
      </p:sp>
      <p:sp>
        <p:nvSpPr>
          <p:cNvPr id="13" name="Text 12">
            <a:extLst>
              <a:ext uri="{FF2B5EF4-FFF2-40B4-BE49-F238E27FC236}">
                <a16:creationId xmlns:a16="http://schemas.microsoft.com/office/drawing/2014/main" id="{EC70D1DD-82E0-4D9C-8278-9D3C5981D292}"/>
              </a:ext>
            </a:extLst>
          </p:cNvPr>
          <p:cNvSpPr/>
          <p:nvPr/>
        </p:nvSpPr>
        <p:spPr>
          <a:xfrm>
            <a:off x="5472478" y="1785246"/>
            <a:ext cx="1912144" cy="177165"/>
          </a:xfrm>
          <a:prstGeom prst="rect">
            <a:avLst/>
          </a:prstGeom>
          <a:noFill/>
          <a:ln/>
        </p:spPr>
        <p:txBody>
          <a:bodyPr wrap="none" lIns="0" tIns="0" rIns="0" bIns="0" rtlCol="0" anchor="t"/>
          <a:lstStyle/>
          <a:p>
            <a:pPr marL="0" indent="0" algn="l">
              <a:lnSpc>
                <a:spcPts val="1350"/>
              </a:lnSpc>
              <a:buNone/>
            </a:pPr>
            <a:r>
              <a:rPr lang="en-US" sz="1600" dirty="0">
                <a:latin typeface="Arial" panose="020B0604020202020204" pitchFamily="34" charset="0"/>
                <a:ea typeface="Roboto Slab" pitchFamily="34" charset="-122"/>
                <a:cs typeface="Arial" panose="020B0604020202020204" pitchFamily="34" charset="0"/>
              </a:rPr>
              <a:t>High Conversion Champions</a:t>
            </a:r>
            <a:endParaRPr lang="en-US" sz="1600" dirty="0">
              <a:latin typeface="Arial" panose="020B0604020202020204" pitchFamily="34" charset="0"/>
              <a:cs typeface="Arial" panose="020B0604020202020204" pitchFamily="34" charset="0"/>
            </a:endParaRPr>
          </a:p>
        </p:txBody>
      </p:sp>
      <p:sp>
        <p:nvSpPr>
          <p:cNvPr id="14" name="Text 13">
            <a:extLst>
              <a:ext uri="{FF2B5EF4-FFF2-40B4-BE49-F238E27FC236}">
                <a16:creationId xmlns:a16="http://schemas.microsoft.com/office/drawing/2014/main" id="{3FCC6E76-8777-4AB6-AAD3-0BB398DB87B4}"/>
              </a:ext>
            </a:extLst>
          </p:cNvPr>
          <p:cNvSpPr/>
          <p:nvPr/>
        </p:nvSpPr>
        <p:spPr>
          <a:xfrm>
            <a:off x="5525045" y="2136610"/>
            <a:ext cx="2965721" cy="704702"/>
          </a:xfrm>
          <a:prstGeom prst="rect">
            <a:avLst/>
          </a:prstGeom>
          <a:noFill/>
          <a:ln/>
        </p:spPr>
        <p:txBody>
          <a:bodyPr wrap="none" lIns="0" tIns="0" rIns="0" bIns="0" rtlCol="0" anchor="t"/>
          <a:lstStyle/>
          <a:p>
            <a:pPr marL="0" indent="0" algn="l">
              <a:lnSpc>
                <a:spcPts val="1400"/>
              </a:lnSpc>
              <a:buNone/>
            </a:pPr>
            <a:r>
              <a:rPr lang="en-US" sz="1200" b="1" dirty="0">
                <a:latin typeface="Arial" panose="020B0604020202020204" pitchFamily="34" charset="0"/>
                <a:ea typeface="Roboto" pitchFamily="34" charset="-122"/>
                <a:cs typeface="Arial" panose="020B0604020202020204" pitchFamily="34" charset="0"/>
              </a:rPr>
              <a:t>Kayak</a:t>
            </a:r>
            <a:r>
              <a:rPr lang="en-US" sz="1200" dirty="0">
                <a:latin typeface="Arial" panose="020B0604020202020204" pitchFamily="34" charset="0"/>
                <a:ea typeface="Roboto" pitchFamily="34" charset="-122"/>
                <a:cs typeface="Arial" panose="020B0604020202020204" pitchFamily="34" charset="0"/>
              </a:rPr>
              <a:t> and </a:t>
            </a:r>
            <a:r>
              <a:rPr lang="en-US" sz="1200" b="1" dirty="0">
                <a:latin typeface="Arial" panose="020B0604020202020204" pitchFamily="34" charset="0"/>
                <a:ea typeface="Roboto" pitchFamily="34" charset="-122"/>
                <a:cs typeface="Arial" panose="020B0604020202020204" pitchFamily="34" charset="0"/>
              </a:rPr>
              <a:t>Ski Boots</a:t>
            </a:r>
            <a:r>
              <a:rPr lang="en-US" sz="1200" dirty="0">
                <a:latin typeface="Arial" panose="020B0604020202020204" pitchFamily="34" charset="0"/>
                <a:ea typeface="Roboto" pitchFamily="34" charset="-122"/>
                <a:cs typeface="Arial" panose="020B0604020202020204" pitchFamily="34" charset="0"/>
              </a:rPr>
              <a:t> demonstrated </a:t>
            </a:r>
          </a:p>
          <a:p>
            <a:pPr marL="0" indent="0" algn="l">
              <a:lnSpc>
                <a:spcPts val="1400"/>
              </a:lnSpc>
              <a:buNone/>
            </a:pPr>
            <a:r>
              <a:rPr lang="en-US" sz="1200" dirty="0">
                <a:latin typeface="Arial" panose="020B0604020202020204" pitchFamily="34" charset="0"/>
                <a:ea typeface="Roboto" pitchFamily="34" charset="-122"/>
                <a:cs typeface="Arial" panose="020B0604020202020204" pitchFamily="34" charset="0"/>
              </a:rPr>
              <a:t>Exceptional conversion rates, proving </a:t>
            </a:r>
          </a:p>
          <a:p>
            <a:pPr marL="0" indent="0" algn="l">
              <a:lnSpc>
                <a:spcPts val="1400"/>
              </a:lnSpc>
              <a:buNone/>
            </a:pPr>
            <a:r>
              <a:rPr lang="en-US" sz="1200" dirty="0">
                <a:latin typeface="Arial" panose="020B0604020202020204" pitchFamily="34" charset="0"/>
                <a:ea typeface="Roboto" pitchFamily="34" charset="-122"/>
                <a:cs typeface="Arial" panose="020B0604020202020204" pitchFamily="34" charset="0"/>
              </a:rPr>
              <a:t>their strong market appeal and effective</a:t>
            </a:r>
          </a:p>
          <a:p>
            <a:pPr marL="0" indent="0" algn="l">
              <a:lnSpc>
                <a:spcPts val="1400"/>
              </a:lnSpc>
              <a:buNone/>
            </a:pPr>
            <a:r>
              <a:rPr lang="en-US" sz="1200" dirty="0">
                <a:latin typeface="Arial" panose="020B0604020202020204" pitchFamily="34" charset="0"/>
                <a:ea typeface="Roboto" pitchFamily="34" charset="-122"/>
                <a:cs typeface="Arial" panose="020B0604020202020204" pitchFamily="34" charset="0"/>
              </a:rPr>
              <a:t> journey optimization.</a:t>
            </a:r>
            <a:endParaRPr lang="en-US" sz="1200" dirty="0">
              <a:latin typeface="Arial" panose="020B0604020202020204" pitchFamily="34" charset="0"/>
              <a:cs typeface="Arial" panose="020B0604020202020204" pitchFamily="34" charset="0"/>
            </a:endParaRPr>
          </a:p>
        </p:txBody>
      </p:sp>
      <p:sp>
        <p:nvSpPr>
          <p:cNvPr id="15" name="Text 15">
            <a:extLst>
              <a:ext uri="{FF2B5EF4-FFF2-40B4-BE49-F238E27FC236}">
                <a16:creationId xmlns:a16="http://schemas.microsoft.com/office/drawing/2014/main" id="{F2921AC1-E1D8-4737-A0AA-F0CC0891EA71}"/>
              </a:ext>
            </a:extLst>
          </p:cNvPr>
          <p:cNvSpPr/>
          <p:nvPr/>
        </p:nvSpPr>
        <p:spPr>
          <a:xfrm>
            <a:off x="5525045" y="3265707"/>
            <a:ext cx="2023943" cy="177165"/>
          </a:xfrm>
          <a:prstGeom prst="rect">
            <a:avLst/>
          </a:prstGeom>
          <a:noFill/>
          <a:ln/>
        </p:spPr>
        <p:txBody>
          <a:bodyPr wrap="none" lIns="0" tIns="0" rIns="0" bIns="0" rtlCol="0" anchor="t"/>
          <a:lstStyle/>
          <a:p>
            <a:pPr marL="0" indent="0" algn="l">
              <a:lnSpc>
                <a:spcPts val="1350"/>
              </a:lnSpc>
              <a:buNone/>
            </a:pPr>
            <a:r>
              <a:rPr lang="en-US" sz="1600" dirty="0">
                <a:latin typeface="Arial" panose="020B0604020202020204" pitchFamily="34" charset="0"/>
                <a:ea typeface="Roboto Slab" pitchFamily="34" charset="-122"/>
                <a:cs typeface="Arial" panose="020B0604020202020204" pitchFamily="34" charset="0"/>
              </a:rPr>
              <a:t>Low Conversion Opportunities</a:t>
            </a:r>
            <a:endParaRPr lang="en-US" sz="1600" dirty="0">
              <a:latin typeface="Arial" panose="020B0604020202020204" pitchFamily="34" charset="0"/>
              <a:cs typeface="Arial" panose="020B0604020202020204" pitchFamily="34" charset="0"/>
            </a:endParaRPr>
          </a:p>
        </p:txBody>
      </p:sp>
      <p:sp>
        <p:nvSpPr>
          <p:cNvPr id="16" name="Text 16">
            <a:extLst>
              <a:ext uri="{FF2B5EF4-FFF2-40B4-BE49-F238E27FC236}">
                <a16:creationId xmlns:a16="http://schemas.microsoft.com/office/drawing/2014/main" id="{D76DF3A9-0898-4CA4-813D-0CF5CC96895A}"/>
              </a:ext>
            </a:extLst>
          </p:cNvPr>
          <p:cNvSpPr/>
          <p:nvPr/>
        </p:nvSpPr>
        <p:spPr>
          <a:xfrm>
            <a:off x="5472478" y="3633646"/>
            <a:ext cx="2989833" cy="362903"/>
          </a:xfrm>
          <a:prstGeom prst="rect">
            <a:avLst/>
          </a:prstGeom>
          <a:noFill/>
          <a:ln/>
        </p:spPr>
        <p:txBody>
          <a:bodyPr wrap="square" lIns="0" tIns="0" rIns="0" bIns="0" rtlCol="0" anchor="t"/>
          <a:lstStyle/>
          <a:p>
            <a:pPr marL="0" indent="0" algn="l">
              <a:lnSpc>
                <a:spcPts val="1400"/>
              </a:lnSpc>
              <a:buNone/>
            </a:pPr>
            <a:r>
              <a:rPr lang="en-US" sz="1200" b="1" dirty="0">
                <a:latin typeface="Arial" panose="020B0604020202020204" pitchFamily="34" charset="0"/>
                <a:ea typeface="Roboto" pitchFamily="34" charset="-122"/>
                <a:cs typeface="Arial" panose="020B0604020202020204" pitchFamily="34" charset="0"/>
              </a:rPr>
              <a:t>Climbing Rope</a:t>
            </a:r>
            <a:r>
              <a:rPr lang="en-US" sz="1200" dirty="0">
                <a:latin typeface="Arial" panose="020B0604020202020204" pitchFamily="34" charset="0"/>
                <a:ea typeface="Roboto" pitchFamily="34" charset="-122"/>
                <a:cs typeface="Arial" panose="020B0604020202020204" pitchFamily="34" charset="0"/>
              </a:rPr>
              <a:t> and </a:t>
            </a:r>
            <a:r>
              <a:rPr lang="en-US" sz="1200" b="1" dirty="0">
                <a:latin typeface="Arial" panose="020B0604020202020204" pitchFamily="34" charset="0"/>
                <a:ea typeface="Roboto" pitchFamily="34" charset="-122"/>
                <a:cs typeface="Arial" panose="020B0604020202020204" pitchFamily="34" charset="0"/>
              </a:rPr>
              <a:t>Cycling Helmet</a:t>
            </a:r>
            <a:r>
              <a:rPr lang="en-US" sz="1200" dirty="0">
                <a:latin typeface="Arial" panose="020B0604020202020204" pitchFamily="34" charset="0"/>
                <a:ea typeface="Roboto" pitchFamily="34" charset="-122"/>
                <a:cs typeface="Arial" panose="020B0604020202020204" pitchFamily="34" charset="0"/>
              </a:rPr>
              <a:t> showed notably lower conversion rates, signaling critical areas for focused marketing</a:t>
            </a:r>
          </a:p>
          <a:p>
            <a:pPr marL="0" indent="0" algn="l">
              <a:lnSpc>
                <a:spcPts val="1400"/>
              </a:lnSpc>
              <a:buNone/>
            </a:pPr>
            <a:r>
              <a:rPr lang="en-US" sz="1200" dirty="0">
                <a:latin typeface="Arial" panose="020B0604020202020204" pitchFamily="34" charset="0"/>
                <a:ea typeface="Roboto" pitchFamily="34" charset="-122"/>
                <a:cs typeface="Arial" panose="020B0604020202020204" pitchFamily="34" charset="0"/>
              </a:rPr>
              <a:t> interventions and product page optimization.</a:t>
            </a:r>
            <a:endParaRPr lang="en-US" sz="12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0AEEC0AA-A4CD-4993-8143-29BFB6D6CE26}"/>
              </a:ext>
            </a:extLst>
          </p:cNvPr>
          <p:cNvPicPr>
            <a:picLocks noChangeAspect="1"/>
          </p:cNvPicPr>
          <p:nvPr/>
        </p:nvPicPr>
        <p:blipFill>
          <a:blip r:embed="rId2"/>
          <a:stretch>
            <a:fillRect/>
          </a:stretch>
        </p:blipFill>
        <p:spPr>
          <a:xfrm>
            <a:off x="3459693" y="814410"/>
            <a:ext cx="1209844" cy="5767306"/>
          </a:xfrm>
          <a:prstGeom prst="rect">
            <a:avLst/>
          </a:prstGeom>
        </p:spPr>
      </p:pic>
      <p:pic>
        <p:nvPicPr>
          <p:cNvPr id="18" name="Picture 17">
            <a:extLst>
              <a:ext uri="{FF2B5EF4-FFF2-40B4-BE49-F238E27FC236}">
                <a16:creationId xmlns:a16="http://schemas.microsoft.com/office/drawing/2014/main" id="{B3264745-BEDB-4CD2-A67D-D43A488431F0}"/>
              </a:ext>
            </a:extLst>
          </p:cNvPr>
          <p:cNvPicPr>
            <a:picLocks noChangeAspect="1"/>
          </p:cNvPicPr>
          <p:nvPr/>
        </p:nvPicPr>
        <p:blipFill>
          <a:blip r:embed="rId3"/>
          <a:stretch>
            <a:fillRect/>
          </a:stretch>
        </p:blipFill>
        <p:spPr>
          <a:xfrm>
            <a:off x="8366488" y="1742794"/>
            <a:ext cx="3515336" cy="4138053"/>
          </a:xfrm>
          <a:prstGeom prst="rect">
            <a:avLst/>
          </a:prstGeom>
        </p:spPr>
      </p:pic>
    </p:spTree>
    <p:extLst>
      <p:ext uri="{BB962C8B-B14F-4D97-AF65-F5344CB8AC3E}">
        <p14:creationId xmlns:p14="http://schemas.microsoft.com/office/powerpoint/2010/main" val="2547014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0051A5B-F4B8-41AE-B8F6-F32F6EB65C25}"/>
              </a:ext>
            </a:extLst>
          </p:cNvPr>
          <p:cNvSpPr/>
          <p:nvPr/>
        </p:nvSpPr>
        <p:spPr>
          <a:xfrm>
            <a:off x="249036" y="151647"/>
            <a:ext cx="7105055" cy="508516"/>
          </a:xfrm>
          <a:prstGeom prst="rect">
            <a:avLst/>
          </a:prstGeom>
          <a:noFill/>
          <a:ln/>
        </p:spPr>
        <p:txBody>
          <a:bodyPr wrap="none" lIns="0" tIns="0" rIns="0" bIns="0" rtlCol="0" anchor="t"/>
          <a:lstStyle/>
          <a:p>
            <a:pPr marL="0" indent="0" algn="l">
              <a:lnSpc>
                <a:spcPts val="4000"/>
              </a:lnSpc>
              <a:buNone/>
            </a:pPr>
            <a:r>
              <a:rPr lang="en-US" sz="3200" dirty="0">
                <a:latin typeface="Arial" panose="020B0604020202020204" pitchFamily="34" charset="0"/>
                <a:ea typeface="Roboto Slab" pitchFamily="34" charset="-122"/>
                <a:cs typeface="Arial" panose="020B0604020202020204" pitchFamily="34" charset="0"/>
              </a:rPr>
              <a:t>Dashboard Overview: The Big Picture</a:t>
            </a:r>
            <a:endParaRPr lang="en-US" sz="3200" dirty="0">
              <a:latin typeface="Arial" panose="020B0604020202020204" pitchFamily="34" charset="0"/>
              <a:cs typeface="Arial" panose="020B0604020202020204" pitchFamily="34" charset="0"/>
            </a:endParaRPr>
          </a:p>
        </p:txBody>
      </p:sp>
      <p:sp>
        <p:nvSpPr>
          <p:cNvPr id="3" name="Text 1">
            <a:extLst>
              <a:ext uri="{FF2B5EF4-FFF2-40B4-BE49-F238E27FC236}">
                <a16:creationId xmlns:a16="http://schemas.microsoft.com/office/drawing/2014/main" id="{749E9D26-E5CD-4930-9551-83E874CB58D6}"/>
              </a:ext>
            </a:extLst>
          </p:cNvPr>
          <p:cNvSpPr/>
          <p:nvPr/>
        </p:nvSpPr>
        <p:spPr>
          <a:xfrm>
            <a:off x="249036" y="761275"/>
            <a:ext cx="11327613" cy="260390"/>
          </a:xfrm>
          <a:prstGeom prst="rect">
            <a:avLst/>
          </a:prstGeom>
          <a:noFill/>
          <a:ln/>
        </p:spPr>
        <p:txBody>
          <a:bodyPr wrap="none" lIns="0" tIns="0" rIns="0" bIns="0" rtlCol="0" anchor="t"/>
          <a:lstStyle/>
          <a:p>
            <a:pPr marL="0" indent="0" algn="l">
              <a:lnSpc>
                <a:spcPts val="2050"/>
              </a:lnSpc>
              <a:buNone/>
            </a:pPr>
            <a:r>
              <a:rPr lang="en-US" sz="1250" dirty="0">
                <a:latin typeface="Arial" panose="020B0604020202020204" pitchFamily="34" charset="0"/>
                <a:ea typeface="Roboto" pitchFamily="34" charset="-122"/>
                <a:cs typeface="Arial" panose="020B0604020202020204" pitchFamily="34" charset="0"/>
              </a:rPr>
              <a:t>Our comprehensive dashboard provides a holistic view of overall e-commerce performance, integrating key metrics for quick assessment and high-level </a:t>
            </a:r>
          </a:p>
          <a:p>
            <a:pPr marL="0" indent="0" algn="l">
              <a:lnSpc>
                <a:spcPts val="2050"/>
              </a:lnSpc>
              <a:buNone/>
            </a:pPr>
            <a:r>
              <a:rPr lang="en-US" sz="1250" dirty="0">
                <a:latin typeface="Arial" panose="020B0604020202020204" pitchFamily="34" charset="0"/>
                <a:ea typeface="Roboto" pitchFamily="34" charset="-122"/>
                <a:cs typeface="Arial" panose="020B0604020202020204" pitchFamily="34" charset="0"/>
              </a:rPr>
              <a:t>strategic decision-making.</a:t>
            </a:r>
            <a:endParaRPr lang="en-US" sz="1250" dirty="0">
              <a:latin typeface="Arial" panose="020B0604020202020204" pitchFamily="34" charset="0"/>
              <a:cs typeface="Arial" panose="020B0604020202020204" pitchFamily="34" charset="0"/>
            </a:endParaRPr>
          </a:p>
        </p:txBody>
      </p:sp>
      <p:pic>
        <p:nvPicPr>
          <p:cNvPr id="4" name="Image 4" descr="preencoded.png">
            <a:extLst>
              <a:ext uri="{FF2B5EF4-FFF2-40B4-BE49-F238E27FC236}">
                <a16:creationId xmlns:a16="http://schemas.microsoft.com/office/drawing/2014/main" id="{F808769D-F38B-48BB-8CBA-1398414E7406}"/>
              </a:ext>
            </a:extLst>
          </p:cNvPr>
          <p:cNvPicPr>
            <a:picLocks noChangeAspect="1"/>
          </p:cNvPicPr>
          <p:nvPr/>
        </p:nvPicPr>
        <p:blipFill>
          <a:blip r:embed="rId2"/>
          <a:stretch>
            <a:fillRect/>
          </a:stretch>
        </p:blipFill>
        <p:spPr>
          <a:xfrm>
            <a:off x="411675" y="5438785"/>
            <a:ext cx="254198" cy="203359"/>
          </a:xfrm>
          <a:prstGeom prst="rect">
            <a:avLst/>
          </a:prstGeom>
        </p:spPr>
      </p:pic>
      <p:sp>
        <p:nvSpPr>
          <p:cNvPr id="5" name="Text 3">
            <a:extLst>
              <a:ext uri="{FF2B5EF4-FFF2-40B4-BE49-F238E27FC236}">
                <a16:creationId xmlns:a16="http://schemas.microsoft.com/office/drawing/2014/main" id="{D4FBA935-198D-4AD7-961E-07EFCB2E2D67}"/>
              </a:ext>
            </a:extLst>
          </p:cNvPr>
          <p:cNvSpPr/>
          <p:nvPr/>
        </p:nvSpPr>
        <p:spPr>
          <a:xfrm>
            <a:off x="785381" y="5413366"/>
            <a:ext cx="2034064" cy="254198"/>
          </a:xfrm>
          <a:prstGeom prst="rect">
            <a:avLst/>
          </a:prstGeom>
          <a:noFill/>
          <a:ln/>
        </p:spPr>
        <p:txBody>
          <a:bodyPr wrap="none" lIns="0" tIns="0" rIns="0" bIns="0" rtlCol="0" anchor="t"/>
          <a:lstStyle/>
          <a:p>
            <a:pPr marL="0" indent="0" algn="l">
              <a:lnSpc>
                <a:spcPts val="2000"/>
              </a:lnSpc>
              <a:buNone/>
            </a:pPr>
            <a:r>
              <a:rPr lang="en-US" sz="1600" dirty="0">
                <a:latin typeface="Arial" panose="020B0604020202020204" pitchFamily="34" charset="0"/>
                <a:ea typeface="Roboto Slab" pitchFamily="34" charset="-122"/>
                <a:cs typeface="Arial" panose="020B0604020202020204" pitchFamily="34" charset="0"/>
              </a:rPr>
              <a:t>Key Insight:</a:t>
            </a:r>
            <a:endParaRPr lang="en-US" sz="1600" dirty="0">
              <a:latin typeface="Arial" panose="020B0604020202020204" pitchFamily="34" charset="0"/>
              <a:cs typeface="Arial" panose="020B0604020202020204" pitchFamily="34" charset="0"/>
            </a:endParaRPr>
          </a:p>
        </p:txBody>
      </p:sp>
      <p:sp>
        <p:nvSpPr>
          <p:cNvPr id="6" name="Text 4">
            <a:extLst>
              <a:ext uri="{FF2B5EF4-FFF2-40B4-BE49-F238E27FC236}">
                <a16:creationId xmlns:a16="http://schemas.microsoft.com/office/drawing/2014/main" id="{D518FCCD-3CA5-46B3-8A72-1E3B97575DA0}"/>
              </a:ext>
            </a:extLst>
          </p:cNvPr>
          <p:cNvSpPr/>
          <p:nvPr/>
        </p:nvSpPr>
        <p:spPr>
          <a:xfrm>
            <a:off x="411675" y="5761579"/>
            <a:ext cx="12749332" cy="520779"/>
          </a:xfrm>
          <a:prstGeom prst="rect">
            <a:avLst/>
          </a:prstGeom>
          <a:noFill/>
          <a:ln/>
        </p:spPr>
        <p:txBody>
          <a:bodyPr wrap="square" lIns="0" tIns="0" rIns="0" bIns="0" rtlCol="0" anchor="t"/>
          <a:lstStyle/>
          <a:p>
            <a:pPr marL="0" indent="0" algn="l">
              <a:lnSpc>
                <a:spcPts val="2050"/>
              </a:lnSpc>
              <a:buNone/>
            </a:pPr>
            <a:r>
              <a:rPr lang="en-US" sz="1250" dirty="0">
                <a:latin typeface="Arial" panose="020B0604020202020204" pitchFamily="34" charset="0"/>
                <a:ea typeface="Roboto" pitchFamily="34" charset="-122"/>
                <a:cs typeface="Arial" panose="020B0604020202020204" pitchFamily="34" charset="0"/>
              </a:rPr>
              <a:t>There's a significant alignment between conversion rates and seasonal engagement, highlighting the critical importance of launching and amplifying </a:t>
            </a:r>
          </a:p>
          <a:p>
            <a:pPr marL="0" indent="0" algn="l">
              <a:lnSpc>
                <a:spcPts val="2050"/>
              </a:lnSpc>
              <a:buNone/>
            </a:pPr>
            <a:r>
              <a:rPr lang="en-US" sz="1250" dirty="0">
                <a:latin typeface="Arial" panose="020B0604020202020204" pitchFamily="34" charset="0"/>
                <a:ea typeface="Roboto" pitchFamily="34" charset="-122"/>
                <a:cs typeface="Arial" panose="020B0604020202020204" pitchFamily="34" charset="0"/>
              </a:rPr>
              <a:t>campaigns during periods of high user activity.</a:t>
            </a:r>
            <a:endParaRPr lang="en-US" sz="125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6928A3E-DA9B-4B7A-8E73-2D82D3E257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314" y="1344610"/>
            <a:ext cx="7105055" cy="3974741"/>
          </a:xfrm>
          <a:prstGeom prst="rect">
            <a:avLst/>
          </a:prstGeom>
        </p:spPr>
      </p:pic>
    </p:spTree>
    <p:extLst>
      <p:ext uri="{BB962C8B-B14F-4D97-AF65-F5344CB8AC3E}">
        <p14:creationId xmlns:p14="http://schemas.microsoft.com/office/powerpoint/2010/main" val="237429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1393</TotalTime>
  <Words>1999</Words>
  <Application>Microsoft Office PowerPoint</Application>
  <PresentationFormat>Widescreen</PresentationFormat>
  <Paragraphs>196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Roboto</vt:lpstr>
      <vt:lpstr>Roboto Slab</vt:lpstr>
      <vt:lpstr>Celestial</vt:lpstr>
      <vt:lpstr>Marketing Analysis of Sports Equipment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Soumyaditya Saha</dc:creator>
  <cp:lastModifiedBy>Soumyaditya Saha</cp:lastModifiedBy>
  <cp:revision>40</cp:revision>
  <dcterms:created xsi:type="dcterms:W3CDTF">2025-09-09T09:01:02Z</dcterms:created>
  <dcterms:modified xsi:type="dcterms:W3CDTF">2025-09-10T14:40:31Z</dcterms:modified>
</cp:coreProperties>
</file>