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4" r:id="rId5"/>
    <p:sldId id="265" r:id="rId6"/>
    <p:sldId id="266" r:id="rId7"/>
    <p:sldId id="267" r:id="rId8"/>
    <p:sldId id="268" r:id="rId9"/>
    <p:sldId id="269" r:id="rId10"/>
    <p:sldId id="270" r:id="rId11"/>
    <p:sldId id="271" r:id="rId12"/>
    <p:sldId id="272" r:id="rId13"/>
    <p:sldId id="273" r:id="rId14"/>
    <p:sldId id="274" r:id="rId15"/>
    <p:sldId id="275" r:id="rId16"/>
    <p:sldId id="278" r:id="rId17"/>
    <p:sldId id="277" r:id="rId18"/>
    <p:sldId id="279"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5" d="100"/>
          <a:sy n="85" d="100"/>
        </p:scale>
        <p:origin x="499"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93431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100679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0205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3716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0544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67470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5516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01802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1C14C-A143-42F5-B247-D0E800131009}"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9779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D1C14C-A143-42F5-B247-D0E800131009}"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70889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1C14C-A143-42F5-B247-D0E800131009}"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98902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1C14C-A143-42F5-B247-D0E800131009}" type="datetimeFigureOut">
              <a:rPr lang="en-US" smtClean="0"/>
              <a:t>8/5/2025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746091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1C14C-A143-42F5-B247-D0E800131009}" type="datetimeFigureOut">
              <a:rPr lang="en-US" smtClean="0"/>
              <a:t>8/5/2025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658507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1C14C-A143-42F5-B247-D0E800131009}" type="datetimeFigureOut">
              <a:rPr lang="en-US" smtClean="0"/>
              <a:t>8/5/2025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500293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613241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ED1C14C-A143-42F5-B247-D0E800131009}"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285072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D1C14C-A143-42F5-B247-D0E800131009}" type="datetimeFigureOut">
              <a:rPr lang="en-US" smtClean="0"/>
              <a:t>8/5/2025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3682687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oumyaditya24/Movie-Revenue-Tracker-Dashboard-Tableau-" TargetMode="External"/><Relationship Id="rId2" Type="http://schemas.openxmlformats.org/officeDocument/2006/relationships/hyperlink" Target="https://public.tableau.com/views/MovieAnalysis_17538232887850/Dashboard1?:language=en-US&amp;publish=yes&amp;:sid=&amp;:redirect=auth&amp;:display_count=n&amp;:origin=viz_share_link"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521CF31-AA20-4A19-ACA4-D63D000AE5A0}"/>
              </a:ext>
            </a:extLst>
          </p:cNvPr>
          <p:cNvSpPr>
            <a:spLocks noGrp="1"/>
          </p:cNvSpPr>
          <p:nvPr>
            <p:ph type="body" sz="half" idx="2"/>
          </p:nvPr>
        </p:nvSpPr>
        <p:spPr>
          <a:xfrm>
            <a:off x="0" y="0"/>
            <a:ext cx="4792134" cy="6857999"/>
          </a:xfrm>
        </p:spPr>
        <p:txBody>
          <a:bodyPr/>
          <a:lstStyle/>
          <a:p>
            <a:endParaRPr lang="en-IN" dirty="0"/>
          </a:p>
        </p:txBody>
      </p:sp>
      <p:pic>
        <p:nvPicPr>
          <p:cNvPr id="6" name="slide2" descr="Dashboard 1">
            <a:extLst>
              <a:ext uri="{FF2B5EF4-FFF2-40B4-BE49-F238E27FC236}">
                <a16:creationId xmlns:a16="http://schemas.microsoft.com/office/drawing/2014/main" id="{94FE81E7-F5D4-4C3B-B670-B6101DAA61E2}"/>
              </a:ext>
            </a:extLst>
          </p:cNvPr>
          <p:cNvPicPr>
            <a:picLocks noChangeAspect="1"/>
          </p:cNvPicPr>
          <p:nvPr/>
        </p:nvPicPr>
        <p:blipFill rotWithShape="1">
          <a:blip r:embed="rId2">
            <a:extLst>
              <a:ext uri="{28A0092B-C50C-407E-A947-70E740481C1C}">
                <a14:useLocalDpi xmlns:a14="http://schemas.microsoft.com/office/drawing/2010/main" val="0"/>
              </a:ext>
            </a:extLst>
          </a:blip>
          <a:srcRect l="1597" t="1975" r="66991" b="1359"/>
          <a:stretch/>
        </p:blipFill>
        <p:spPr>
          <a:xfrm>
            <a:off x="-2" y="0"/>
            <a:ext cx="4792134" cy="6864070"/>
          </a:xfrm>
          <a:prstGeom prst="rect">
            <a:avLst/>
          </a:prstGeom>
          <a:ln>
            <a:noFill/>
          </a:ln>
          <a:effectLst>
            <a:outerShdw blurRad="190500" algn="tl" rotWithShape="0">
              <a:srgbClr val="000000">
                <a:alpha val="70000"/>
              </a:srgbClr>
            </a:outerShdw>
          </a:effectLst>
        </p:spPr>
      </p:pic>
      <p:sp>
        <p:nvSpPr>
          <p:cNvPr id="7" name="Rectangle 6">
            <a:extLst>
              <a:ext uri="{FF2B5EF4-FFF2-40B4-BE49-F238E27FC236}">
                <a16:creationId xmlns:a16="http://schemas.microsoft.com/office/drawing/2014/main" id="{73E9FEA2-01E3-4923-951E-2D342E0DF04E}"/>
              </a:ext>
            </a:extLst>
          </p:cNvPr>
          <p:cNvSpPr/>
          <p:nvPr/>
        </p:nvSpPr>
        <p:spPr>
          <a:xfrm>
            <a:off x="5422106" y="389465"/>
            <a:ext cx="6096000" cy="2123658"/>
          </a:xfrm>
          <a:prstGeom prst="rect">
            <a:avLst/>
          </a:prstGeom>
        </p:spPr>
        <p:txBody>
          <a:bodyPr wrap="square">
            <a:spAutoFit/>
          </a:bodyPr>
          <a:lstStyle/>
          <a:p>
            <a:pPr algn="ctr"/>
            <a:r>
              <a:rPr lang="en-US" sz="4400" b="1" dirty="0">
                <a:latin typeface="Arial" panose="020B0604020202020204" pitchFamily="34" charset="0"/>
                <a:cs typeface="Arial" panose="020B0604020202020204" pitchFamily="34" charset="0"/>
              </a:rPr>
              <a:t>Movie Revenue Tracker – Data Analytics Dashboard</a:t>
            </a:r>
            <a:endParaRPr lang="en-US" sz="4400" b="1" dirty="0">
              <a:effectLst/>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DE6BA2F-A183-4578-9EE9-766177497377}"/>
              </a:ext>
            </a:extLst>
          </p:cNvPr>
          <p:cNvSpPr txBox="1"/>
          <p:nvPr/>
        </p:nvSpPr>
        <p:spPr>
          <a:xfrm>
            <a:off x="5422107" y="3073400"/>
            <a:ext cx="6096000" cy="3693319"/>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IMDB Top 1000 Movies Analysis</a:t>
            </a:r>
          </a:p>
          <a:p>
            <a:pPr algn="ctr"/>
            <a:endParaRPr lang="en-US" sz="2400"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Presented by: Soumyaditya Saha</a:t>
            </a:r>
          </a:p>
          <a:p>
            <a:pPr algn="ctr"/>
            <a:endParaRPr lang="en-US" sz="2400"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Email: soumyaditya_2312res654@iitp.ac.in</a:t>
            </a:r>
          </a:p>
          <a:p>
            <a:pPr algn="ctr"/>
            <a:endParaRPr lang="en-US" sz="2400"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Tool Used: Tableau</a:t>
            </a:r>
          </a:p>
          <a:p>
            <a:pPr algn="ctr"/>
            <a:endParaRPr lang="en-US" sz="2400" dirty="0">
              <a:latin typeface="Arial" panose="020B0604020202020204" pitchFamily="34" charset="0"/>
              <a:cs typeface="Arial" panose="020B0604020202020204" pitchFamily="34" charset="0"/>
            </a:endParaRPr>
          </a:p>
          <a:p>
            <a:pPr algn="ctr"/>
            <a:r>
              <a:rPr lang="en-US" sz="2400" dirty="0">
                <a:latin typeface="Arial" panose="020B0604020202020204" pitchFamily="34" charset="0"/>
                <a:cs typeface="Arial" panose="020B0604020202020204" pitchFamily="34" charset="0"/>
              </a:rPr>
              <a:t>Date: 02/08/2025</a:t>
            </a:r>
          </a:p>
          <a:p>
            <a:endParaRPr lang="en-IN" dirty="0"/>
          </a:p>
        </p:txBody>
      </p:sp>
    </p:spTree>
    <p:extLst>
      <p:ext uri="{BB962C8B-B14F-4D97-AF65-F5344CB8AC3E}">
        <p14:creationId xmlns:p14="http://schemas.microsoft.com/office/powerpoint/2010/main" val="669962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436B-879F-4102-905A-8E4582EB92FF}"/>
              </a:ext>
            </a:extLst>
          </p:cNvPr>
          <p:cNvSpPr>
            <a:spLocks noGrp="1"/>
          </p:cNvSpPr>
          <p:nvPr>
            <p:ph type="title"/>
          </p:nvPr>
        </p:nvSpPr>
        <p:spPr>
          <a:xfrm>
            <a:off x="838200" y="568325"/>
            <a:ext cx="10515600" cy="1325563"/>
          </a:xfrm>
        </p:spPr>
        <p:txBody>
          <a:bodyPr>
            <a:normAutofit/>
          </a:bodyPr>
          <a:lstStyle/>
          <a:p>
            <a:pPr marL="457200" indent="-457200">
              <a:lnSpc>
                <a:spcPts val="2600"/>
              </a:lnSpc>
              <a:buFont typeface="Wingdings" panose="05000000000000000000" pitchFamily="2" charset="2"/>
              <a:buChar char="v"/>
            </a:pPr>
            <a:r>
              <a:rPr lang="en-US" sz="2800" dirty="0">
                <a:ln w="0"/>
                <a:effectLst>
                  <a:outerShdw blurRad="38100" dist="25400" dir="5400000" algn="ctr" rotWithShape="0">
                    <a:srgbClr val="6E747A">
                      <a:alpha val="43000"/>
                    </a:srgbClr>
                  </a:outerShdw>
                </a:effectLst>
                <a:latin typeface="Arial" panose="020B0604020202020204" pitchFamily="34" charset="0"/>
                <a:ea typeface="DM Sans Semi Bold" pitchFamily="34" charset="-122"/>
                <a:cs typeface="Arial" panose="020B0604020202020204" pitchFamily="34" charset="0"/>
              </a:rPr>
              <a:t>Revenue &amp; Ratings Across Genres</a:t>
            </a:r>
            <a:endParaRPr lang="en-IN" sz="280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DCADB84-80DA-4A66-9CC6-055E3B2C38BE}"/>
              </a:ext>
            </a:extLst>
          </p:cNvPr>
          <p:cNvPicPr>
            <a:picLocks noChangeAspect="1"/>
          </p:cNvPicPr>
          <p:nvPr/>
        </p:nvPicPr>
        <p:blipFill>
          <a:blip r:embed="rId2"/>
          <a:stretch>
            <a:fillRect/>
          </a:stretch>
        </p:blipFill>
        <p:spPr>
          <a:xfrm>
            <a:off x="8906933" y="568325"/>
            <a:ext cx="2319867" cy="5918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a:extLst>
              <a:ext uri="{FF2B5EF4-FFF2-40B4-BE49-F238E27FC236}">
                <a16:creationId xmlns:a16="http://schemas.microsoft.com/office/drawing/2014/main" id="{644F9C89-E728-426D-92AC-C0CA487000C5}"/>
              </a:ext>
            </a:extLst>
          </p:cNvPr>
          <p:cNvSpPr/>
          <p:nvPr/>
        </p:nvSpPr>
        <p:spPr>
          <a:xfrm>
            <a:off x="965200" y="1569284"/>
            <a:ext cx="7679267" cy="3539430"/>
          </a:xfrm>
          <a:prstGeom prst="rect">
            <a:avLst/>
          </a:prstGeom>
        </p:spPr>
        <p:txBody>
          <a:bodyPr wrap="square">
            <a:spAutoFit/>
          </a:bodyPr>
          <a:lstStyle/>
          <a:p>
            <a:pPr>
              <a:buFont typeface="Arial" panose="020B0604020202020204" pitchFamily="34" charset="0"/>
              <a:buChar char="•"/>
            </a:pPr>
            <a:r>
              <a:rPr lang="en-US" sz="1400" dirty="0">
                <a:latin typeface="Arial" panose="020B0604020202020204" pitchFamily="34" charset="0"/>
                <a:cs typeface="Arial" panose="020B0604020202020204" pitchFamily="34" charset="0"/>
              </a:rPr>
              <a:t>Action is the </a:t>
            </a:r>
            <a:r>
              <a:rPr lang="en-US" sz="1400" b="1" dirty="0">
                <a:latin typeface="Arial" panose="020B0604020202020204" pitchFamily="34" charset="0"/>
                <a:cs typeface="Arial" panose="020B0604020202020204" pitchFamily="34" charset="0"/>
              </a:rPr>
              <a:t>highest-grossing genre</a:t>
            </a:r>
            <a:r>
              <a:rPr lang="en-US" sz="1400" dirty="0">
                <a:latin typeface="Arial" panose="020B0604020202020204" pitchFamily="34" charset="0"/>
                <a:cs typeface="Arial" panose="020B0604020202020204" pitchFamily="34" charset="0"/>
              </a:rPr>
              <a:t>, generating </a:t>
            </a:r>
            <a:r>
              <a:rPr lang="en-US" sz="1400" b="1" dirty="0">
                <a:latin typeface="Arial" panose="020B0604020202020204" pitchFamily="34" charset="0"/>
                <a:cs typeface="Arial" panose="020B0604020202020204" pitchFamily="34" charset="0"/>
              </a:rPr>
              <a:t>$20,037M</a:t>
            </a:r>
            <a:r>
              <a:rPr lang="en-US" sz="1400" dirty="0">
                <a:latin typeface="Arial" panose="020B0604020202020204" pitchFamily="34" charset="0"/>
                <a:cs typeface="Arial" panose="020B0604020202020204" pitchFamily="34" charset="0"/>
              </a:rPr>
              <a:t> in revenue, far surpassing all others.</a:t>
            </a:r>
          </a:p>
          <a:p>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Drama</a:t>
            </a:r>
            <a:r>
              <a:rPr lang="en-US" sz="1400" dirty="0">
                <a:latin typeface="Arial" panose="020B0604020202020204" pitchFamily="34" charset="0"/>
                <a:cs typeface="Arial" panose="020B0604020202020204" pitchFamily="34" charset="0"/>
              </a:rPr>
              <a:t> ranks second with </a:t>
            </a:r>
            <a:r>
              <a:rPr lang="en-US" sz="1400" b="1" dirty="0">
                <a:latin typeface="Arial" panose="020B0604020202020204" pitchFamily="34" charset="0"/>
                <a:cs typeface="Arial" panose="020B0604020202020204" pitchFamily="34" charset="0"/>
              </a:rPr>
              <a:t>$9,050M</a:t>
            </a:r>
            <a:r>
              <a:rPr lang="en-US" sz="1400" dirty="0">
                <a:latin typeface="Arial" panose="020B0604020202020204" pitchFamily="34" charset="0"/>
                <a:cs typeface="Arial" panose="020B0604020202020204" pitchFamily="34" charset="0"/>
              </a:rPr>
              <a:t>, indicating strong audience interest in dramatic stories.</a:t>
            </a:r>
          </a:p>
          <a:p>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Other notable genres by revenue include </a:t>
            </a:r>
            <a:r>
              <a:rPr lang="en-US" sz="1400" b="1" dirty="0">
                <a:latin typeface="Arial" panose="020B0604020202020204" pitchFamily="34" charset="0"/>
                <a:cs typeface="Arial" panose="020B0604020202020204" pitchFamily="34" charset="0"/>
              </a:rPr>
              <a:t>Animation ($8,574M), Adventure ($5,274M), and Biography ($4,750M).</a:t>
            </a:r>
          </a:p>
          <a:p>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Genres such as </a:t>
            </a:r>
            <a:r>
              <a:rPr lang="en-US" sz="1400" b="1" dirty="0">
                <a:latin typeface="Arial" panose="020B0604020202020204" pitchFamily="34" charset="0"/>
                <a:cs typeface="Arial" panose="020B0604020202020204" pitchFamily="34" charset="0"/>
              </a:rPr>
              <a:t>Mystery, Western, Thriller, </a:t>
            </a:r>
            <a:r>
              <a:rPr lang="en-US" sz="1400" dirty="0">
                <a:latin typeface="Arial" panose="020B0604020202020204" pitchFamily="34" charset="0"/>
                <a:cs typeface="Arial" panose="020B0604020202020204" pitchFamily="34" charset="0"/>
              </a:rPr>
              <a:t>and </a:t>
            </a:r>
            <a:r>
              <a:rPr lang="en-US" sz="1400" b="1" dirty="0">
                <a:latin typeface="Arial" panose="020B0604020202020204" pitchFamily="34" charset="0"/>
                <a:cs typeface="Arial" panose="020B0604020202020204" pitchFamily="34" charset="0"/>
              </a:rPr>
              <a:t>Film-Noir</a:t>
            </a:r>
            <a:r>
              <a:rPr lang="en-US" sz="1400" dirty="0">
                <a:latin typeface="Arial" panose="020B0604020202020204" pitchFamily="34" charset="0"/>
                <a:cs typeface="Arial" panose="020B0604020202020204" pitchFamily="34" charset="0"/>
              </a:rPr>
              <a:t> contribute significantly less revenue, each earning under </a:t>
            </a:r>
            <a:r>
              <a:rPr lang="en-US" sz="1400" b="1" dirty="0">
                <a:latin typeface="Arial" panose="020B0604020202020204" pitchFamily="34" charset="0"/>
                <a:cs typeface="Arial" panose="020B0604020202020204" pitchFamily="34" charset="0"/>
              </a:rPr>
              <a:t>$300M.</a:t>
            </a:r>
          </a:p>
          <a:p>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The clear revenue gap highlights industry reliance on a few blockbuster genres, while niche genres attract smaller, specialized audiences.</a:t>
            </a:r>
          </a:p>
          <a:p>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The accompanying</a:t>
            </a:r>
            <a:r>
              <a:rPr lang="en-US" sz="1400" b="1" dirty="0">
                <a:latin typeface="Arial" panose="020B0604020202020204" pitchFamily="34" charset="0"/>
                <a:cs typeface="Arial" panose="020B0604020202020204" pitchFamily="34" charset="0"/>
              </a:rPr>
              <a:t> IMDB Rating</a:t>
            </a:r>
            <a:r>
              <a:rPr lang="en-US" sz="1400" dirty="0">
                <a:latin typeface="Arial" panose="020B0604020202020204" pitchFamily="34" charset="0"/>
                <a:cs typeface="Arial" panose="020B0604020202020204" pitchFamily="34" charset="0"/>
              </a:rPr>
              <a:t> bar adds insight into how audience ratings compare across these genres, supporting informed production and marketing decisions.</a:t>
            </a:r>
            <a:endParaRPr lang="en-US" sz="14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7710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34A2A-66B5-4536-B005-6C415F8F7DC5}"/>
              </a:ext>
            </a:extLst>
          </p:cNvPr>
          <p:cNvSpPr>
            <a:spLocks noGrp="1"/>
          </p:cNvSpPr>
          <p:nvPr>
            <p:ph type="title"/>
          </p:nvPr>
        </p:nvSpPr>
        <p:spPr>
          <a:xfrm>
            <a:off x="863600" y="974725"/>
            <a:ext cx="7823200" cy="727075"/>
          </a:xfrm>
        </p:spPr>
        <p:txBody>
          <a:bodyPr>
            <a:normAutofit/>
          </a:bodyPr>
          <a:lstStyle/>
          <a:p>
            <a:pPr marL="571500" indent="-571500">
              <a:buFont typeface="Wingdings" panose="05000000000000000000" pitchFamily="2" charset="2"/>
              <a:buChar char="v"/>
            </a:pPr>
            <a:r>
              <a:rPr lang="en-US" sz="2800" dirty="0">
                <a:ln w="0"/>
                <a:effectLst>
                  <a:outerShdw blurRad="38100" dist="25400" dir="5400000" algn="ctr" rotWithShape="0">
                    <a:srgbClr val="6E747A">
                      <a:alpha val="43000"/>
                    </a:srgbClr>
                  </a:outerShdw>
                </a:effectLst>
                <a:latin typeface="Arial" panose="020B0604020202020204" pitchFamily="34" charset="0"/>
                <a:ea typeface="DM Sans Semi Bold" pitchFamily="34" charset="-122"/>
                <a:cs typeface="Arial" panose="020B0604020202020204" pitchFamily="34" charset="0"/>
              </a:rPr>
              <a:t>Timeline: Movie Releases &amp; Revenue</a:t>
            </a:r>
            <a:endParaRPr lang="en-IN" sz="280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CBB6820-E403-42FB-9AC5-A58207A3F9DE}"/>
              </a:ext>
            </a:extLst>
          </p:cNvPr>
          <p:cNvPicPr>
            <a:picLocks noChangeAspect="1"/>
          </p:cNvPicPr>
          <p:nvPr/>
        </p:nvPicPr>
        <p:blipFill>
          <a:blip r:embed="rId2"/>
          <a:stretch>
            <a:fillRect/>
          </a:stretch>
        </p:blipFill>
        <p:spPr>
          <a:xfrm>
            <a:off x="6915235" y="1701799"/>
            <a:ext cx="4667165" cy="292946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Rectangle 5">
            <a:extLst>
              <a:ext uri="{FF2B5EF4-FFF2-40B4-BE49-F238E27FC236}">
                <a16:creationId xmlns:a16="http://schemas.microsoft.com/office/drawing/2014/main" id="{A4CBD84F-05EB-4A14-95D4-B4962FDBAC38}"/>
              </a:ext>
            </a:extLst>
          </p:cNvPr>
          <p:cNvSpPr/>
          <p:nvPr/>
        </p:nvSpPr>
        <p:spPr>
          <a:xfrm>
            <a:off x="999067" y="1701800"/>
            <a:ext cx="5824005" cy="3539430"/>
          </a:xfrm>
          <a:prstGeom prst="rect">
            <a:avLst/>
          </a:prstGeom>
        </p:spPr>
        <p:txBody>
          <a:bodyPr wrap="square">
            <a:spAutoFit/>
          </a:bodyPr>
          <a:lstStyle/>
          <a:p>
            <a:pPr>
              <a:buFont typeface="Arial" panose="020B0604020202020204" pitchFamily="34" charset="0"/>
              <a:buChar char="•"/>
            </a:pPr>
            <a:r>
              <a:rPr lang="en-US" sz="1400" dirty="0">
                <a:latin typeface="Arial" panose="020B0604020202020204" pitchFamily="34" charset="0"/>
                <a:cs typeface="Arial" panose="020B0604020202020204" pitchFamily="34" charset="0"/>
              </a:rPr>
              <a:t>The </a:t>
            </a:r>
            <a:r>
              <a:rPr lang="en-US" sz="1400" b="1" dirty="0">
                <a:latin typeface="Arial" panose="020B0604020202020204" pitchFamily="34" charset="0"/>
                <a:cs typeface="Arial" panose="020B0604020202020204" pitchFamily="34" charset="0"/>
              </a:rPr>
              <a:t>timeline charts </a:t>
            </a:r>
            <a:r>
              <a:rPr lang="en-US" sz="1400" dirty="0">
                <a:latin typeface="Arial" panose="020B0604020202020204" pitchFamily="34" charset="0"/>
                <a:cs typeface="Arial" panose="020B0604020202020204" pitchFamily="34" charset="0"/>
              </a:rPr>
              <a:t>display both the </a:t>
            </a:r>
            <a:r>
              <a:rPr lang="en-US" sz="1400" b="1" dirty="0">
                <a:latin typeface="Arial" panose="020B0604020202020204" pitchFamily="34" charset="0"/>
                <a:cs typeface="Arial" panose="020B0604020202020204" pitchFamily="34" charset="0"/>
              </a:rPr>
              <a:t>number of movies released</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total box office revenue</a:t>
            </a:r>
            <a:r>
              <a:rPr lang="en-US" sz="1400" dirty="0">
                <a:latin typeface="Arial" panose="020B0604020202020204" pitchFamily="34" charset="0"/>
                <a:cs typeface="Arial" panose="020B0604020202020204" pitchFamily="34" charset="0"/>
              </a:rPr>
              <a:t> from the 1930s to 2010.</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There is a </a:t>
            </a:r>
            <a:r>
              <a:rPr lang="en-US" sz="1400" b="1" dirty="0">
                <a:latin typeface="Arial" panose="020B0604020202020204" pitchFamily="34" charset="0"/>
                <a:cs typeface="Arial" panose="020B0604020202020204" pitchFamily="34" charset="0"/>
              </a:rPr>
              <a:t>steady growth</a:t>
            </a:r>
            <a:r>
              <a:rPr lang="en-US" sz="1400" dirty="0">
                <a:latin typeface="Arial" panose="020B0604020202020204" pitchFamily="34" charset="0"/>
                <a:cs typeface="Arial" panose="020B0604020202020204" pitchFamily="34" charset="0"/>
              </a:rPr>
              <a:t> in both metrics over the decades, with particularly notable increases after the </a:t>
            </a:r>
            <a:r>
              <a:rPr lang="en-US" sz="1400" b="1" dirty="0">
                <a:latin typeface="Arial" panose="020B0604020202020204" pitchFamily="34" charset="0"/>
                <a:cs typeface="Arial" panose="020B0604020202020204" pitchFamily="34" charset="0"/>
              </a:rPr>
              <a:t>1970s</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The </a:t>
            </a:r>
            <a:r>
              <a:rPr lang="en-US" sz="1400" b="1" dirty="0">
                <a:latin typeface="Arial" panose="020B0604020202020204" pitchFamily="34" charset="0"/>
                <a:cs typeface="Arial" panose="020B0604020202020204" pitchFamily="34" charset="0"/>
              </a:rPr>
              <a:t>number of movies released per year</a:t>
            </a:r>
            <a:r>
              <a:rPr lang="en-US" sz="1400" dirty="0">
                <a:latin typeface="Arial" panose="020B0604020202020204" pitchFamily="34" charset="0"/>
                <a:cs typeface="Arial" panose="020B0604020202020204" pitchFamily="34" charset="0"/>
              </a:rPr>
              <a:t> rises sharply from the </a:t>
            </a:r>
            <a:r>
              <a:rPr lang="en-US" sz="1400" b="1" dirty="0">
                <a:latin typeface="Arial" panose="020B0604020202020204" pitchFamily="34" charset="0"/>
                <a:cs typeface="Arial" panose="020B0604020202020204" pitchFamily="34" charset="0"/>
              </a:rPr>
              <a:t>1980s</a:t>
            </a:r>
            <a:r>
              <a:rPr lang="en-US" sz="1400" dirty="0">
                <a:latin typeface="Arial" panose="020B0604020202020204" pitchFamily="34" charset="0"/>
                <a:cs typeface="Arial" panose="020B0604020202020204" pitchFamily="34" charset="0"/>
              </a:rPr>
              <a:t> onward, indicating industry expansion and greater film output.</a:t>
            </a:r>
          </a:p>
          <a:p>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Revenue shows a significant surge, especially in recent decades—demonstrating not only more movies but also higher earnings per film.</a:t>
            </a:r>
          </a:p>
          <a:p>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This trend highlights the growing </a:t>
            </a:r>
            <a:r>
              <a:rPr lang="en-US" sz="1400" b="1" dirty="0">
                <a:latin typeface="Arial" panose="020B0604020202020204" pitchFamily="34" charset="0"/>
                <a:cs typeface="Arial" panose="020B0604020202020204" pitchFamily="34" charset="0"/>
              </a:rPr>
              <a:t>popularity and commercial success</a:t>
            </a:r>
            <a:r>
              <a:rPr lang="en-US" sz="1400" dirty="0">
                <a:latin typeface="Arial" panose="020B0604020202020204" pitchFamily="34" charset="0"/>
                <a:cs typeface="Arial" panose="020B0604020202020204" pitchFamily="34" charset="0"/>
              </a:rPr>
              <a:t> of the film industry over time, driven by increased production, larger audiences, and possibly global market expansion.</a:t>
            </a:r>
            <a:endParaRPr lang="en-US" sz="14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8294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B485E-5622-46DB-B725-B61C0A78083B}"/>
              </a:ext>
            </a:extLst>
          </p:cNvPr>
          <p:cNvSpPr>
            <a:spLocks noGrp="1"/>
          </p:cNvSpPr>
          <p:nvPr>
            <p:ph type="title"/>
          </p:nvPr>
        </p:nvSpPr>
        <p:spPr>
          <a:xfrm>
            <a:off x="804334" y="1084792"/>
            <a:ext cx="6333067" cy="803275"/>
          </a:xfrm>
        </p:spPr>
        <p:txBody>
          <a:bodyPr>
            <a:normAutofit/>
          </a:bodyPr>
          <a:lstStyle/>
          <a:p>
            <a:pPr marL="571500" indent="-571500">
              <a:buFont typeface="Wingdings" panose="05000000000000000000" pitchFamily="2" charset="2"/>
              <a:buChar char="v"/>
            </a:pPr>
            <a:r>
              <a:rPr lang="en-US" sz="2800" dirty="0">
                <a:ln w="0"/>
                <a:effectLst>
                  <a:outerShdw blurRad="38100" dist="25400" dir="5400000" algn="ctr" rotWithShape="0">
                    <a:srgbClr val="6E747A">
                      <a:alpha val="43000"/>
                    </a:srgbClr>
                  </a:outerShdw>
                </a:effectLst>
                <a:latin typeface="Arial" panose="020B0604020202020204" pitchFamily="34" charset="0"/>
                <a:ea typeface="DM Sans Semi Bold" pitchFamily="34" charset="-122"/>
                <a:cs typeface="Arial" panose="020B0604020202020204" pitchFamily="34" charset="0"/>
              </a:rPr>
              <a:t>IMDB vs. Meta Score Box Plot</a:t>
            </a:r>
            <a:endParaRPr lang="en-IN" sz="280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20E0932-9CA2-410C-94CE-D9771B2B18BD}"/>
              </a:ext>
            </a:extLst>
          </p:cNvPr>
          <p:cNvPicPr>
            <a:picLocks noChangeAspect="1"/>
          </p:cNvPicPr>
          <p:nvPr/>
        </p:nvPicPr>
        <p:blipFill>
          <a:blip r:embed="rId2"/>
          <a:stretch>
            <a:fillRect/>
          </a:stretch>
        </p:blipFill>
        <p:spPr>
          <a:xfrm>
            <a:off x="6323692" y="1815638"/>
            <a:ext cx="5391319" cy="35394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3">
            <a:extLst>
              <a:ext uri="{FF2B5EF4-FFF2-40B4-BE49-F238E27FC236}">
                <a16:creationId xmlns:a16="http://schemas.microsoft.com/office/drawing/2014/main" id="{FE30D22F-3B4A-4511-96A8-92A3698C3C84}"/>
              </a:ext>
            </a:extLst>
          </p:cNvPr>
          <p:cNvSpPr/>
          <p:nvPr/>
        </p:nvSpPr>
        <p:spPr>
          <a:xfrm>
            <a:off x="965201" y="1815638"/>
            <a:ext cx="5435600" cy="3754874"/>
          </a:xfrm>
          <a:prstGeom prst="rect">
            <a:avLst/>
          </a:prstGeom>
        </p:spPr>
        <p:txBody>
          <a:bodyPr wrap="square">
            <a:spAutoFit/>
          </a:bodyPr>
          <a:lstStyle/>
          <a:p>
            <a:pPr>
              <a:buFont typeface="Arial" panose="020B0604020202020204" pitchFamily="34" charset="0"/>
              <a:buChar char="•"/>
            </a:pPr>
            <a:r>
              <a:rPr lang="en-US" sz="1400" dirty="0">
                <a:latin typeface="Arial" panose="020B0604020202020204" pitchFamily="34" charset="0"/>
                <a:cs typeface="Arial" panose="020B0604020202020204" pitchFamily="34" charset="0"/>
              </a:rPr>
              <a:t>The chart compares </a:t>
            </a:r>
            <a:r>
              <a:rPr lang="en-US" sz="1400" b="1" dirty="0">
                <a:latin typeface="Arial" panose="020B0604020202020204" pitchFamily="34" charset="0"/>
                <a:cs typeface="Arial" panose="020B0604020202020204" pitchFamily="34" charset="0"/>
              </a:rPr>
              <a:t>IMDB audience ratings</a:t>
            </a:r>
            <a:r>
              <a:rPr lang="en-US" sz="1400" dirty="0">
                <a:latin typeface="Arial" panose="020B0604020202020204" pitchFamily="34" charset="0"/>
                <a:cs typeface="Arial" panose="020B0604020202020204" pitchFamily="34" charset="0"/>
              </a:rPr>
              <a:t> (bottom plot) with </a:t>
            </a:r>
            <a:r>
              <a:rPr lang="en-US" sz="1400" b="1" dirty="0">
                <a:latin typeface="Arial" panose="020B0604020202020204" pitchFamily="34" charset="0"/>
                <a:cs typeface="Arial" panose="020B0604020202020204" pitchFamily="34" charset="0"/>
              </a:rPr>
              <a:t>critic Meta Scores</a:t>
            </a:r>
            <a:r>
              <a:rPr lang="en-US" sz="1400" dirty="0">
                <a:latin typeface="Arial" panose="020B0604020202020204" pitchFamily="34" charset="0"/>
                <a:cs typeface="Arial" panose="020B0604020202020204" pitchFamily="34" charset="0"/>
              </a:rPr>
              <a:t> (top plot) across various genres.</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Animation</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Western</a:t>
            </a:r>
            <a:r>
              <a:rPr lang="en-US" sz="1400" dirty="0">
                <a:latin typeface="Arial" panose="020B0604020202020204" pitchFamily="34" charset="0"/>
                <a:cs typeface="Arial" panose="020B0604020202020204" pitchFamily="34" charset="0"/>
              </a:rPr>
              <a:t> genres show </a:t>
            </a:r>
            <a:r>
              <a:rPr lang="en-US" sz="1400" b="1" dirty="0">
                <a:latin typeface="Arial" panose="020B0604020202020204" pitchFamily="34" charset="0"/>
                <a:cs typeface="Arial" panose="020B0604020202020204" pitchFamily="34" charset="0"/>
              </a:rPr>
              <a:t>higher median Meta Scores</a:t>
            </a:r>
            <a:r>
              <a:rPr lang="en-US" sz="1400" dirty="0">
                <a:latin typeface="Arial" panose="020B0604020202020204" pitchFamily="34" charset="0"/>
                <a:cs typeface="Arial" panose="020B0604020202020204" pitchFamily="34" charset="0"/>
              </a:rPr>
              <a:t>, indicating strong critical acclaim.</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Most genres, including </a:t>
            </a:r>
            <a:r>
              <a:rPr lang="en-US" sz="1400" b="1" dirty="0">
                <a:latin typeface="Arial" panose="020B0604020202020204" pitchFamily="34" charset="0"/>
                <a:cs typeface="Arial" panose="020B0604020202020204" pitchFamily="34" charset="0"/>
              </a:rPr>
              <a:t>Action, Adventure, and Drama,</a:t>
            </a:r>
            <a:r>
              <a:rPr lang="en-US" sz="1400" dirty="0">
                <a:latin typeface="Arial" panose="020B0604020202020204" pitchFamily="34" charset="0"/>
                <a:cs typeface="Arial" panose="020B0604020202020204" pitchFamily="34" charset="0"/>
              </a:rPr>
              <a:t> receive </a:t>
            </a:r>
            <a:r>
              <a:rPr lang="en-US" sz="1400" b="1" dirty="0">
                <a:latin typeface="Arial" panose="020B0604020202020204" pitchFamily="34" charset="0"/>
                <a:cs typeface="Arial" panose="020B0604020202020204" pitchFamily="34" charset="0"/>
              </a:rPr>
              <a:t>consistently strong IMDB ratings</a:t>
            </a:r>
            <a:r>
              <a:rPr lang="en-US" sz="1400" dirty="0">
                <a:latin typeface="Arial" panose="020B0604020202020204" pitchFamily="34" charset="0"/>
                <a:cs typeface="Arial" panose="020B0604020202020204" pitchFamily="34" charset="0"/>
              </a:rPr>
              <a:t>—typically clustered between </a:t>
            </a:r>
            <a:r>
              <a:rPr lang="en-US" sz="1400" b="1" dirty="0">
                <a:latin typeface="Arial" panose="020B0604020202020204" pitchFamily="34" charset="0"/>
                <a:cs typeface="Arial" panose="020B0604020202020204" pitchFamily="34" charset="0"/>
              </a:rPr>
              <a:t>8.0–8.5</a:t>
            </a:r>
            <a:r>
              <a:rPr lang="en-US" sz="1400" dirty="0">
                <a:latin typeface="Arial" panose="020B0604020202020204" pitchFamily="34" charset="0"/>
                <a:cs typeface="Arial" panose="020B0604020202020204" pitchFamily="34" charset="0"/>
              </a:rPr>
              <a:t>.</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Comedy</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Horror</a:t>
            </a:r>
            <a:r>
              <a:rPr lang="en-US" sz="1400" dirty="0">
                <a:latin typeface="Arial" panose="020B0604020202020204" pitchFamily="34" charset="0"/>
                <a:cs typeface="Arial" panose="020B0604020202020204" pitchFamily="34" charset="0"/>
              </a:rPr>
              <a:t> show a</a:t>
            </a:r>
            <a:r>
              <a:rPr lang="en-US" sz="1400" b="1" dirty="0">
                <a:latin typeface="Arial" panose="020B0604020202020204" pitchFamily="34" charset="0"/>
                <a:cs typeface="Arial" panose="020B0604020202020204" pitchFamily="34" charset="0"/>
              </a:rPr>
              <a:t> wider spread</a:t>
            </a:r>
            <a:r>
              <a:rPr lang="en-US" sz="1400" dirty="0">
                <a:latin typeface="Arial" panose="020B0604020202020204" pitchFamily="34" charset="0"/>
                <a:cs typeface="Arial" panose="020B0604020202020204" pitchFamily="34" charset="0"/>
              </a:rPr>
              <a:t> in both ratings and Meta Scores, reflecting broader variation in audience and critic responses.</a:t>
            </a:r>
          </a:p>
          <a:p>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The side-by-side analysis reveals genres where </a:t>
            </a:r>
            <a:r>
              <a:rPr lang="en-US" sz="1400" b="1" dirty="0">
                <a:latin typeface="Arial" panose="020B0604020202020204" pitchFamily="34" charset="0"/>
                <a:cs typeface="Arial" panose="020B0604020202020204" pitchFamily="34" charset="0"/>
              </a:rPr>
              <a:t>critics and audiences align</a:t>
            </a:r>
            <a:r>
              <a:rPr lang="en-US" sz="1400" dirty="0">
                <a:latin typeface="Arial" panose="020B0604020202020204" pitchFamily="34" charset="0"/>
                <a:cs typeface="Arial" panose="020B0604020202020204" pitchFamily="34" charset="0"/>
              </a:rPr>
              <a:t> or differ, providing valuable insight for studios on genre performance with both groups.</a:t>
            </a:r>
            <a:endParaRPr lang="en-US" sz="14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8820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137B5-9BF3-4846-A3C0-0BE0E0B4017E}"/>
              </a:ext>
            </a:extLst>
          </p:cNvPr>
          <p:cNvSpPr>
            <a:spLocks noGrp="1"/>
          </p:cNvSpPr>
          <p:nvPr>
            <p:ph type="title"/>
          </p:nvPr>
        </p:nvSpPr>
        <p:spPr>
          <a:xfrm>
            <a:off x="695759" y="920890"/>
            <a:ext cx="10075333" cy="1091142"/>
          </a:xfrm>
        </p:spPr>
        <p:txBody>
          <a:bodyPr>
            <a:normAutofit/>
          </a:bodyPr>
          <a:lstStyle/>
          <a:p>
            <a:pPr marL="571500" indent="-571500">
              <a:buFont typeface="Wingdings" panose="05000000000000000000" pitchFamily="2" charset="2"/>
              <a:buChar char="v"/>
            </a:pPr>
            <a:r>
              <a:rPr lang="en-US" sz="2800" dirty="0">
                <a:ln w="0"/>
                <a:effectLst>
                  <a:outerShdw blurRad="38100" dist="25400" dir="5400000" algn="ctr" rotWithShape="0">
                    <a:srgbClr val="6E747A">
                      <a:alpha val="43000"/>
                    </a:srgbClr>
                  </a:outerShdw>
                </a:effectLst>
                <a:latin typeface="Arial" panose="020B0604020202020204" pitchFamily="34" charset="0"/>
                <a:ea typeface="DM Sans Semi Bold" pitchFamily="34" charset="-122"/>
                <a:cs typeface="Arial" panose="020B0604020202020204" pitchFamily="34" charset="0"/>
              </a:rPr>
              <a:t>Language &amp; Certification Donut Charts</a:t>
            </a:r>
            <a:endParaRPr lang="en-IN" sz="280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3D552D3-0888-49E6-AA04-21E4C26AF882}"/>
              </a:ext>
            </a:extLst>
          </p:cNvPr>
          <p:cNvPicPr>
            <a:picLocks noChangeAspect="1"/>
          </p:cNvPicPr>
          <p:nvPr/>
        </p:nvPicPr>
        <p:blipFill>
          <a:blip r:embed="rId2"/>
          <a:stretch>
            <a:fillRect/>
          </a:stretch>
        </p:blipFill>
        <p:spPr>
          <a:xfrm>
            <a:off x="6217218" y="2142068"/>
            <a:ext cx="4893808" cy="24807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89AABA32-B470-4F1C-ADF2-24D420A3D8CE}"/>
              </a:ext>
            </a:extLst>
          </p:cNvPr>
          <p:cNvSpPr txBox="1"/>
          <p:nvPr/>
        </p:nvSpPr>
        <p:spPr>
          <a:xfrm>
            <a:off x="945506" y="2012032"/>
            <a:ext cx="4942935" cy="3600986"/>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1400" b="1" dirty="0">
                <a:latin typeface="Arial" panose="020B0604020202020204" pitchFamily="34" charset="0"/>
                <a:cs typeface="Arial" panose="020B0604020202020204" pitchFamily="34" charset="0"/>
              </a:rPr>
              <a:t>English</a:t>
            </a:r>
            <a:r>
              <a:rPr lang="en-US" altLang="en-US" sz="1400" dirty="0">
                <a:latin typeface="Arial" panose="020B0604020202020204" pitchFamily="34" charset="0"/>
                <a:cs typeface="Arial" panose="020B0604020202020204" pitchFamily="34" charset="0"/>
              </a:rPr>
              <a:t> dominates with </a:t>
            </a:r>
            <a:r>
              <a:rPr lang="en-US" altLang="en-US" sz="1400" b="1" dirty="0">
                <a:latin typeface="Arial" panose="020B0604020202020204" pitchFamily="34" charset="0"/>
                <a:cs typeface="Arial" panose="020B0604020202020204" pitchFamily="34" charset="0"/>
              </a:rPr>
              <a:t>61.88%</a:t>
            </a:r>
            <a:r>
              <a:rPr lang="en-US" altLang="en-US" sz="1400" dirty="0">
                <a:latin typeface="Arial" panose="020B0604020202020204" pitchFamily="34" charset="0"/>
                <a:cs typeface="Arial" panose="020B0604020202020204" pitchFamily="34" charset="0"/>
              </a:rPr>
              <a:t> of total movies, making it the most common language for film releases. Other notable languages include </a:t>
            </a:r>
            <a:r>
              <a:rPr lang="en-US" altLang="en-US" sz="1400" b="1" dirty="0">
                <a:latin typeface="Arial" panose="020B0604020202020204" pitchFamily="34" charset="0"/>
                <a:cs typeface="Arial" panose="020B0604020202020204" pitchFamily="34" charset="0"/>
              </a:rPr>
              <a:t>Japanese (18.75%)</a:t>
            </a:r>
            <a:r>
              <a:rPr lang="en-US" altLang="en-US" sz="1400" dirty="0">
                <a:latin typeface="Arial" panose="020B0604020202020204" pitchFamily="34" charset="0"/>
                <a:cs typeface="Arial" panose="020B0604020202020204" pitchFamily="34" charset="0"/>
              </a:rPr>
              <a:t>, </a:t>
            </a:r>
            <a:r>
              <a:rPr lang="en-US" altLang="en-US" sz="1400" b="1" dirty="0">
                <a:latin typeface="Arial" panose="020B0604020202020204" pitchFamily="34" charset="0"/>
                <a:cs typeface="Arial" panose="020B0604020202020204" pitchFamily="34" charset="0"/>
              </a:rPr>
              <a:t>Hindi (8.75%)</a:t>
            </a:r>
            <a:r>
              <a:rPr lang="en-US" altLang="en-US" sz="1400" dirty="0">
                <a:latin typeface="Arial" panose="020B0604020202020204" pitchFamily="34" charset="0"/>
                <a:cs typeface="Arial" panose="020B0604020202020204" pitchFamily="34" charset="0"/>
              </a:rPr>
              <a:t>, </a:t>
            </a:r>
            <a:r>
              <a:rPr lang="en-US" altLang="en-US" sz="1400" b="1" dirty="0">
                <a:latin typeface="Arial" panose="020B0604020202020204" pitchFamily="34" charset="0"/>
                <a:cs typeface="Arial" panose="020B0604020202020204" pitchFamily="34" charset="0"/>
              </a:rPr>
              <a:t>Italian (6.25%)</a:t>
            </a:r>
            <a:r>
              <a:rPr lang="en-US" altLang="en-US" sz="1400" dirty="0">
                <a:latin typeface="Arial" panose="020B0604020202020204" pitchFamily="34" charset="0"/>
                <a:cs typeface="Arial" panose="020B0604020202020204" pitchFamily="34" charset="0"/>
              </a:rPr>
              <a:t>, and </a:t>
            </a:r>
            <a:r>
              <a:rPr lang="en-US" altLang="en-US" sz="1400" b="1" dirty="0">
                <a:latin typeface="Arial" panose="020B0604020202020204" pitchFamily="34" charset="0"/>
                <a:cs typeface="Arial" panose="020B0604020202020204" pitchFamily="34" charset="0"/>
              </a:rPr>
              <a:t>Korean (4.38%)</a:t>
            </a:r>
            <a:r>
              <a:rPr lang="en-US" altLang="en-US" sz="1400" dirty="0">
                <a:latin typeface="Arial" panose="020B0604020202020204" pitchFamily="34" charset="0"/>
                <a:cs typeface="Arial" panose="020B0604020202020204" pitchFamily="34" charset="0"/>
              </a:rPr>
              <a:t>.</a:t>
            </a:r>
          </a:p>
          <a:p>
            <a:pPr lvl="0" eaLnBrk="0" fontAlgn="base" hangingPunct="0">
              <a:spcBef>
                <a:spcPct val="0"/>
              </a:spcBef>
              <a:spcAft>
                <a:spcPct val="0"/>
              </a:spcAft>
            </a:pPr>
            <a:endParaRPr lang="en-US" altLang="en-US" sz="1400" dirty="0">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n-US" altLang="en-US" sz="1400" dirty="0">
                <a:latin typeface="Arial" panose="020B0604020202020204" pitchFamily="34" charset="0"/>
                <a:cs typeface="Arial" panose="020B0604020202020204" pitchFamily="34" charset="0"/>
              </a:rPr>
              <a:t>For certifications, the </a:t>
            </a:r>
            <a:r>
              <a:rPr lang="en-US" altLang="en-US" sz="1400" b="1" dirty="0">
                <a:latin typeface="Arial" panose="020B0604020202020204" pitchFamily="34" charset="0"/>
                <a:cs typeface="Arial" panose="020B0604020202020204" pitchFamily="34" charset="0"/>
              </a:rPr>
              <a:t>top category is "U" (29.43%)</a:t>
            </a:r>
            <a:r>
              <a:rPr lang="en-US" altLang="en-US" sz="1400" dirty="0">
                <a:latin typeface="Arial" panose="020B0604020202020204" pitchFamily="34" charset="0"/>
                <a:cs typeface="Arial" panose="020B0604020202020204" pitchFamily="34" charset="0"/>
              </a:rPr>
              <a:t>, followed by </a:t>
            </a:r>
            <a:r>
              <a:rPr lang="en-US" altLang="en-US" sz="1400" b="1" dirty="0">
                <a:latin typeface="Arial" panose="020B0604020202020204" pitchFamily="34" charset="0"/>
                <a:cs typeface="Arial" panose="020B0604020202020204" pitchFamily="34" charset="0"/>
              </a:rPr>
              <a:t>"A" (24.78%)</a:t>
            </a:r>
            <a:r>
              <a:rPr lang="en-US" altLang="en-US" sz="1400" dirty="0">
                <a:latin typeface="Arial" panose="020B0604020202020204" pitchFamily="34" charset="0"/>
                <a:cs typeface="Arial" panose="020B0604020202020204" pitchFamily="34" charset="0"/>
              </a:rPr>
              <a:t>, </a:t>
            </a:r>
            <a:r>
              <a:rPr lang="en-US" altLang="en-US" sz="1400" b="1" dirty="0">
                <a:latin typeface="Arial" panose="020B0604020202020204" pitchFamily="34" charset="0"/>
                <a:cs typeface="Arial" panose="020B0604020202020204" pitchFamily="34" charset="0"/>
              </a:rPr>
              <a:t>"UA" (22.01%)</a:t>
            </a:r>
            <a:r>
              <a:rPr lang="en-US" altLang="en-US" sz="1400" dirty="0">
                <a:latin typeface="Arial" panose="020B0604020202020204" pitchFamily="34" charset="0"/>
                <a:cs typeface="Arial" panose="020B0604020202020204" pitchFamily="34" charset="0"/>
              </a:rPr>
              <a:t>, </a:t>
            </a:r>
            <a:r>
              <a:rPr lang="en-US" altLang="en-US" sz="1400" b="1" dirty="0">
                <a:latin typeface="Arial" panose="020B0604020202020204" pitchFamily="34" charset="0"/>
                <a:cs typeface="Arial" panose="020B0604020202020204" pitchFamily="34" charset="0"/>
              </a:rPr>
              <a:t>"R" (18.36%)</a:t>
            </a:r>
            <a:r>
              <a:rPr lang="en-US" altLang="en-US" sz="1400" dirty="0">
                <a:latin typeface="Arial" panose="020B0604020202020204" pitchFamily="34" charset="0"/>
                <a:cs typeface="Arial" panose="020B0604020202020204" pitchFamily="34" charset="0"/>
              </a:rPr>
              <a:t>, and </a:t>
            </a:r>
            <a:r>
              <a:rPr lang="en-US" altLang="en-US" sz="1400" b="1" dirty="0">
                <a:latin typeface="Arial" panose="020B0604020202020204" pitchFamily="34" charset="0"/>
                <a:cs typeface="Arial" panose="020B0604020202020204" pitchFamily="34" charset="0"/>
              </a:rPr>
              <a:t>"PG-13" (5.41%)</a:t>
            </a:r>
            <a:r>
              <a:rPr lang="en-US" altLang="en-US" sz="1400" dirty="0">
                <a:latin typeface="Arial" panose="020B0604020202020204" pitchFamily="34" charset="0"/>
                <a:cs typeface="Arial" panose="020B0604020202020204" pitchFamily="34" charset="0"/>
              </a:rPr>
              <a:t>.</a:t>
            </a:r>
          </a:p>
          <a:p>
            <a:pPr lvl="0" eaLnBrk="0" fontAlgn="base" hangingPunct="0">
              <a:spcBef>
                <a:spcPct val="0"/>
              </a:spcBef>
              <a:spcAft>
                <a:spcPct val="0"/>
              </a:spcAft>
            </a:pPr>
            <a:endParaRPr lang="en-US" altLang="en-US" sz="1400" dirty="0">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n-US" altLang="en-US" sz="1400" dirty="0">
                <a:latin typeface="Arial" panose="020B0604020202020204" pitchFamily="34" charset="0"/>
                <a:cs typeface="Arial" panose="020B0604020202020204" pitchFamily="34" charset="0"/>
              </a:rPr>
              <a:t>This distribution highlights a significant preference for </a:t>
            </a:r>
            <a:r>
              <a:rPr lang="en-US" altLang="en-US" sz="1400" b="1" dirty="0">
                <a:latin typeface="Arial" panose="020B0604020202020204" pitchFamily="34" charset="0"/>
                <a:cs typeface="Arial" panose="020B0604020202020204" pitchFamily="34" charset="0"/>
              </a:rPr>
              <a:t>English-language films</a:t>
            </a:r>
            <a:r>
              <a:rPr lang="en-US" altLang="en-US" sz="1400" dirty="0">
                <a:latin typeface="Arial" panose="020B0604020202020204" pitchFamily="34" charset="0"/>
                <a:cs typeface="Arial" panose="020B0604020202020204" pitchFamily="34" charset="0"/>
              </a:rPr>
              <a:t> and shows that most movies are rated for </a:t>
            </a:r>
            <a:r>
              <a:rPr lang="en-US" altLang="en-US" sz="1400" b="1" dirty="0">
                <a:latin typeface="Arial" panose="020B0604020202020204" pitchFamily="34" charset="0"/>
                <a:cs typeface="Arial" panose="020B0604020202020204" pitchFamily="34" charset="0"/>
              </a:rPr>
              <a:t>general (U, UA)</a:t>
            </a:r>
            <a:r>
              <a:rPr lang="en-US" altLang="en-US" sz="1400" dirty="0">
                <a:latin typeface="Arial" panose="020B0604020202020204" pitchFamily="34" charset="0"/>
                <a:cs typeface="Arial" panose="020B0604020202020204" pitchFamily="34" charset="0"/>
              </a:rPr>
              <a:t> or </a:t>
            </a:r>
            <a:r>
              <a:rPr lang="en-US" altLang="en-US" sz="1400" b="1" dirty="0">
                <a:latin typeface="Arial" panose="020B0604020202020204" pitchFamily="34" charset="0"/>
                <a:cs typeface="Arial" panose="020B0604020202020204" pitchFamily="34" charset="0"/>
              </a:rPr>
              <a:t>adult (A, R)</a:t>
            </a:r>
            <a:r>
              <a:rPr lang="en-US" altLang="en-US" sz="1400" dirty="0">
                <a:latin typeface="Arial" panose="020B0604020202020204" pitchFamily="34" charset="0"/>
                <a:cs typeface="Arial" panose="020B0604020202020204" pitchFamily="34" charset="0"/>
              </a:rPr>
              <a:t> audiences.</a:t>
            </a:r>
          </a:p>
          <a:p>
            <a:pPr lvl="0" eaLnBrk="0" fontAlgn="base" hangingPunct="0">
              <a:spcBef>
                <a:spcPct val="0"/>
              </a:spcBef>
              <a:spcAft>
                <a:spcPct val="0"/>
              </a:spcAft>
              <a:buFontTx/>
              <a:buChar char="•"/>
            </a:pPr>
            <a:endParaRPr lang="en-US" altLang="en-US" sz="1400" dirty="0">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n-US" altLang="en-US" sz="1400" dirty="0">
                <a:latin typeface="Arial" panose="020B0604020202020204" pitchFamily="34" charset="0"/>
                <a:cs typeface="Arial" panose="020B0604020202020204" pitchFamily="34" charset="0"/>
              </a:rPr>
              <a:t>The charts provide a quick overview of </a:t>
            </a:r>
            <a:r>
              <a:rPr lang="en-US" altLang="en-US" sz="1400" b="1" dirty="0">
                <a:latin typeface="Arial" panose="020B0604020202020204" pitchFamily="34" charset="0"/>
                <a:cs typeface="Arial" panose="020B0604020202020204" pitchFamily="34" charset="0"/>
              </a:rPr>
              <a:t>language diversity</a:t>
            </a:r>
            <a:r>
              <a:rPr lang="en-US" altLang="en-US" sz="1400" dirty="0">
                <a:latin typeface="Arial" panose="020B0604020202020204" pitchFamily="34" charset="0"/>
                <a:cs typeface="Arial" panose="020B0604020202020204" pitchFamily="34" charset="0"/>
              </a:rPr>
              <a:t> and </a:t>
            </a:r>
            <a:r>
              <a:rPr lang="en-US" altLang="en-US" sz="1400" b="1" dirty="0">
                <a:latin typeface="Arial" panose="020B0604020202020204" pitchFamily="34" charset="0"/>
                <a:cs typeface="Arial" panose="020B0604020202020204" pitchFamily="34" charset="0"/>
              </a:rPr>
              <a:t>audience certification</a:t>
            </a:r>
            <a:r>
              <a:rPr lang="en-US" altLang="en-US" sz="1400" dirty="0">
                <a:latin typeface="Arial" panose="020B0604020202020204" pitchFamily="34" charset="0"/>
                <a:cs typeface="Arial" panose="020B0604020202020204" pitchFamily="34" charset="0"/>
              </a:rPr>
              <a:t> trends in the movie industry.</a:t>
            </a:r>
          </a:p>
          <a:p>
            <a:endParaRPr lang="en-IN" dirty="0"/>
          </a:p>
        </p:txBody>
      </p:sp>
    </p:spTree>
    <p:extLst>
      <p:ext uri="{BB962C8B-B14F-4D97-AF65-F5344CB8AC3E}">
        <p14:creationId xmlns:p14="http://schemas.microsoft.com/office/powerpoint/2010/main" val="3022642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DCBDE-E8DD-4635-ABBE-97E9B2959CFB}"/>
              </a:ext>
            </a:extLst>
          </p:cNvPr>
          <p:cNvSpPr>
            <a:spLocks noGrp="1"/>
          </p:cNvSpPr>
          <p:nvPr>
            <p:ph type="title"/>
          </p:nvPr>
        </p:nvSpPr>
        <p:spPr/>
        <p:txBody>
          <a:bodyPr>
            <a:normAutofit fontScale="90000"/>
          </a:bodyPr>
          <a:lstStyle/>
          <a:p>
            <a:pPr marL="457200" indent="-457200">
              <a:buFont typeface="Wingdings" panose="05000000000000000000" pitchFamily="2" charset="2"/>
              <a:buChar char="v"/>
            </a:pPr>
            <a:r>
              <a:rPr lang="en-US" sz="2800" b="1" dirty="0">
                <a:latin typeface="Arial" panose="020B0604020202020204" pitchFamily="34" charset="0"/>
                <a:cs typeface="Arial" panose="020B0604020202020204" pitchFamily="34" charset="0"/>
              </a:rPr>
              <a:t>Enhancing User Experience with Interactive Filters</a:t>
            </a:r>
            <a:br>
              <a:rPr lang="en-US" b="1" dirty="0"/>
            </a:br>
            <a:endParaRPr lang="en-IN" dirty="0"/>
          </a:p>
        </p:txBody>
      </p:sp>
      <p:sp>
        <p:nvSpPr>
          <p:cNvPr id="3" name="TextBox 2">
            <a:extLst>
              <a:ext uri="{FF2B5EF4-FFF2-40B4-BE49-F238E27FC236}">
                <a16:creationId xmlns:a16="http://schemas.microsoft.com/office/drawing/2014/main" id="{333F33F0-35E7-4A91-A75F-F55FB5D1F6D5}"/>
              </a:ext>
            </a:extLst>
          </p:cNvPr>
          <p:cNvSpPr txBox="1"/>
          <p:nvPr/>
        </p:nvSpPr>
        <p:spPr>
          <a:xfrm>
            <a:off x="1219200" y="1759174"/>
            <a:ext cx="2302934" cy="3600986"/>
          </a:xfrm>
          <a:prstGeom prst="rect">
            <a:avLst/>
          </a:prstGeom>
          <a:noFill/>
        </p:spPr>
        <p:txBody>
          <a:bodyPr wrap="square" rtlCol="0">
            <a:spAutoFit/>
          </a:bodyPr>
          <a:lstStyle/>
          <a:p>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Dynamic Slicers:</a:t>
            </a:r>
            <a:r>
              <a:rPr lang="en-US" sz="1400" dirty="0">
                <a:latin typeface="Arial" panose="020B0604020202020204" pitchFamily="34" charset="0"/>
                <a:cs typeface="Arial" panose="020B0604020202020204" pitchFamily="34" charset="0"/>
              </a:rPr>
              <a:t> New slicers for </a:t>
            </a:r>
            <a:r>
              <a:rPr lang="en-US" sz="1400" b="1" dirty="0">
                <a:latin typeface="Arial" panose="020B0604020202020204" pitchFamily="34" charset="0"/>
                <a:cs typeface="Arial" panose="020B0604020202020204" pitchFamily="34" charset="0"/>
              </a:rPr>
              <a:t>Genre</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Language</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Region</a:t>
            </a:r>
            <a:r>
              <a:rPr lang="en-US" sz="1400" dirty="0">
                <a:latin typeface="Arial" panose="020B0604020202020204" pitchFamily="34" charset="0"/>
                <a:cs typeface="Arial" panose="020B0604020202020204" pitchFamily="34" charset="0"/>
              </a:rPr>
              <a:t> enable instant filtering of movie data.</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Drill-down Capability:</a:t>
            </a:r>
            <a:r>
              <a:rPr lang="en-US" sz="1400" dirty="0">
                <a:latin typeface="Arial" panose="020B0604020202020204" pitchFamily="34" charset="0"/>
                <a:cs typeface="Arial" panose="020B0604020202020204" pitchFamily="34" charset="0"/>
              </a:rPr>
              <a:t> Clicking any movie bar in the visualizations now reveals a detailed information card, providing comprehensive insights at a glance.</a:t>
            </a:r>
          </a:p>
          <a:p>
            <a:endParaRPr lang="en-IN" dirty="0"/>
          </a:p>
        </p:txBody>
      </p:sp>
      <p:pic>
        <p:nvPicPr>
          <p:cNvPr id="4" name="Picture 3">
            <a:extLst>
              <a:ext uri="{FF2B5EF4-FFF2-40B4-BE49-F238E27FC236}">
                <a16:creationId xmlns:a16="http://schemas.microsoft.com/office/drawing/2014/main" id="{84D9992A-A275-4A1B-901A-C7B878F78148}"/>
              </a:ext>
            </a:extLst>
          </p:cNvPr>
          <p:cNvPicPr>
            <a:picLocks noChangeAspect="1"/>
          </p:cNvPicPr>
          <p:nvPr/>
        </p:nvPicPr>
        <p:blipFill>
          <a:blip r:embed="rId2"/>
          <a:stretch>
            <a:fillRect/>
          </a:stretch>
        </p:blipFill>
        <p:spPr>
          <a:xfrm>
            <a:off x="7315200" y="1027906"/>
            <a:ext cx="2227941" cy="55824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Rectangle 4">
            <a:extLst>
              <a:ext uri="{FF2B5EF4-FFF2-40B4-BE49-F238E27FC236}">
                <a16:creationId xmlns:a16="http://schemas.microsoft.com/office/drawing/2014/main" id="{5D2BB6F3-A00D-4A8C-ABEF-C9799E67A8B9}"/>
              </a:ext>
            </a:extLst>
          </p:cNvPr>
          <p:cNvSpPr/>
          <p:nvPr/>
        </p:nvSpPr>
        <p:spPr>
          <a:xfrm>
            <a:off x="1219200" y="1174399"/>
            <a:ext cx="6096000" cy="584775"/>
          </a:xfrm>
          <a:prstGeom prst="rect">
            <a:avLst/>
          </a:prstGeom>
        </p:spPr>
        <p:txBody>
          <a:bodyPr>
            <a:spAutoFit/>
          </a:bodyPr>
          <a:lstStyle/>
          <a:p>
            <a:r>
              <a:rPr lang="en-US" sz="1600" dirty="0">
                <a:latin typeface="Arial" panose="020B0604020202020204" pitchFamily="34" charset="0"/>
                <a:cs typeface="Arial" panose="020B0604020202020204" pitchFamily="34" charset="0"/>
              </a:rPr>
              <a:t>To empower users with granular control over their data exploration, we've integrated powerful interactivity features:</a:t>
            </a:r>
          </a:p>
        </p:txBody>
      </p:sp>
    </p:spTree>
    <p:extLst>
      <p:ext uri="{BB962C8B-B14F-4D97-AF65-F5344CB8AC3E}">
        <p14:creationId xmlns:p14="http://schemas.microsoft.com/office/powerpoint/2010/main" val="2443046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DB43-4ACE-419B-B2D8-433B858B2F45}"/>
              </a:ext>
            </a:extLst>
          </p:cNvPr>
          <p:cNvSpPr>
            <a:spLocks noGrp="1"/>
          </p:cNvSpPr>
          <p:nvPr>
            <p:ph type="title"/>
          </p:nvPr>
        </p:nvSpPr>
        <p:spPr>
          <a:xfrm>
            <a:off x="838200" y="365126"/>
            <a:ext cx="10439400" cy="786342"/>
          </a:xfrm>
        </p:spPr>
        <p:txBody>
          <a:bodyPr>
            <a:normAutofit/>
          </a:bodyPr>
          <a:lstStyle/>
          <a:p>
            <a:r>
              <a:rPr lang="en-US" sz="2800" b="1" dirty="0">
                <a:latin typeface="Arial" panose="020B0604020202020204" pitchFamily="34" charset="0"/>
                <a:cs typeface="Arial" panose="020B0604020202020204" pitchFamily="34" charset="0"/>
              </a:rPr>
              <a:t>Key Performance Indicators for Movie Industry Analysis</a:t>
            </a:r>
            <a:endParaRPr lang="en-IN" sz="28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176DDEF-1C67-4878-B1AD-67DCD149E1ED}"/>
              </a:ext>
            </a:extLst>
          </p:cNvPr>
          <p:cNvSpPr/>
          <p:nvPr/>
        </p:nvSpPr>
        <p:spPr>
          <a:xfrm>
            <a:off x="1270002" y="1922364"/>
            <a:ext cx="4241798"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latin typeface="Arial" panose="020B0604020202020204" pitchFamily="34" charset="0"/>
                <a:cs typeface="Arial" panose="020B0604020202020204" pitchFamily="34" charset="0"/>
              </a:rPr>
              <a:t>🎥 Movie Performance Metrics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Revenue by Genre:</a:t>
            </a:r>
            <a:r>
              <a:rPr lang="en-US" dirty="0">
                <a:latin typeface="Arial" panose="020B0604020202020204" pitchFamily="34" charset="0"/>
                <a:cs typeface="Arial" panose="020B0604020202020204" pitchFamily="34" charset="0"/>
              </a:rPr>
              <a:t> Total revenue generated by each genre.</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Top 10 Movies by Votes:</a:t>
            </a:r>
            <a:r>
              <a:rPr lang="en-US" dirty="0">
                <a:latin typeface="Arial" panose="020B0604020202020204" pitchFamily="34" charset="0"/>
                <a:cs typeface="Arial" panose="020B0604020202020204" pitchFamily="34" charset="0"/>
              </a:rPr>
              <a:t> Audience engagement based on IMDb votes.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Revenue Trend Over Time:</a:t>
            </a:r>
            <a:r>
              <a:rPr lang="en-US" dirty="0">
                <a:latin typeface="Arial" panose="020B0604020202020204" pitchFamily="34" charset="0"/>
                <a:cs typeface="Arial" panose="020B0604020202020204" pitchFamily="34" charset="0"/>
              </a:rPr>
              <a:t> Year-wise revenue breakdown (1930s to 2010s).</a:t>
            </a:r>
          </a:p>
        </p:txBody>
      </p:sp>
      <p:sp>
        <p:nvSpPr>
          <p:cNvPr id="5" name="Rectangle 4">
            <a:extLst>
              <a:ext uri="{FF2B5EF4-FFF2-40B4-BE49-F238E27FC236}">
                <a16:creationId xmlns:a16="http://schemas.microsoft.com/office/drawing/2014/main" id="{558CAF23-0D7E-475B-8BF6-B1B98AEF273B}"/>
              </a:ext>
            </a:extLst>
          </p:cNvPr>
          <p:cNvSpPr/>
          <p:nvPr/>
        </p:nvSpPr>
        <p:spPr>
          <a:xfrm>
            <a:off x="6197600" y="1922363"/>
            <a:ext cx="3928534"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a:latin typeface="Arial" panose="020B0604020202020204" pitchFamily="34" charset="0"/>
                <a:cs typeface="Arial" panose="020B0604020202020204" pitchFamily="34" charset="0"/>
              </a:rPr>
              <a:t>🌍 Geographic &amp; Regional Insights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Popular Genres by Region:</a:t>
            </a:r>
            <a:r>
              <a:rPr lang="en-US" dirty="0">
                <a:latin typeface="Arial" panose="020B0604020202020204" pitchFamily="34" charset="0"/>
                <a:cs typeface="Arial" panose="020B0604020202020204" pitchFamily="34" charset="0"/>
              </a:rPr>
              <a:t> Mapping region-specific genre dominance.</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Revenue Heatmap by Country:</a:t>
            </a:r>
            <a:r>
              <a:rPr lang="en-US" dirty="0">
                <a:latin typeface="Arial" panose="020B0604020202020204" pitchFamily="34" charset="0"/>
                <a:cs typeface="Arial" panose="020B0604020202020204" pitchFamily="34" charset="0"/>
              </a:rPr>
              <a:t> Visual intensity of top revenue contributing countries.</a:t>
            </a:r>
          </a:p>
        </p:txBody>
      </p:sp>
      <p:sp>
        <p:nvSpPr>
          <p:cNvPr id="6" name="Rectangle 5">
            <a:extLst>
              <a:ext uri="{FF2B5EF4-FFF2-40B4-BE49-F238E27FC236}">
                <a16:creationId xmlns:a16="http://schemas.microsoft.com/office/drawing/2014/main" id="{1349A446-BE15-424B-8253-197EAC3CA48D}"/>
              </a:ext>
            </a:extLst>
          </p:cNvPr>
          <p:cNvSpPr/>
          <p:nvPr/>
        </p:nvSpPr>
        <p:spPr>
          <a:xfrm>
            <a:off x="1397000" y="1011535"/>
            <a:ext cx="9601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Tableau dashboard utilizes a comprehensive set of KPIs to provide deep insights into movie industry performance, enabling data-driven decisions.</a:t>
            </a:r>
          </a:p>
        </p:txBody>
      </p:sp>
      <p:sp>
        <p:nvSpPr>
          <p:cNvPr id="7" name="Rectangle 6">
            <a:extLst>
              <a:ext uri="{FF2B5EF4-FFF2-40B4-BE49-F238E27FC236}">
                <a16:creationId xmlns:a16="http://schemas.microsoft.com/office/drawing/2014/main" id="{010F5936-68FE-4B55-B354-CBBE41682707}"/>
              </a:ext>
            </a:extLst>
          </p:cNvPr>
          <p:cNvSpPr/>
          <p:nvPr/>
        </p:nvSpPr>
        <p:spPr>
          <a:xfrm>
            <a:off x="1270001" y="4146602"/>
            <a:ext cx="4241797"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b="1" dirty="0">
                <a:latin typeface="Arial" panose="020B0604020202020204" pitchFamily="34" charset="0"/>
                <a:cs typeface="Arial" panose="020B0604020202020204" pitchFamily="34" charset="0"/>
              </a:rPr>
              <a:t>📈 Ratings and Scores</a:t>
            </a:r>
          </a:p>
          <a:p>
            <a:pPr>
              <a:buFont typeface="Arial" panose="020B0604020202020204" pitchFamily="34" charset="0"/>
              <a:buChar char="•"/>
            </a:pPr>
            <a:r>
              <a:rPr lang="en-IN" b="1" dirty="0">
                <a:latin typeface="Arial" panose="020B0604020202020204" pitchFamily="34" charset="0"/>
                <a:cs typeface="Arial" panose="020B0604020202020204" pitchFamily="34" charset="0"/>
              </a:rPr>
              <a:t>Meta Score vs. IMDb Rating:</a:t>
            </a:r>
            <a:r>
              <a:rPr lang="en-IN" dirty="0">
                <a:latin typeface="Arial" panose="020B0604020202020204" pitchFamily="34" charset="0"/>
                <a:cs typeface="Arial" panose="020B0604020202020204" pitchFamily="34" charset="0"/>
              </a:rPr>
              <a:t> Comparison of critical vs. audience ratings by genre.</a:t>
            </a:r>
          </a:p>
          <a:p>
            <a:pPr>
              <a:buFont typeface="Arial" panose="020B0604020202020204" pitchFamily="34" charset="0"/>
              <a:buChar char="•"/>
            </a:pPr>
            <a:r>
              <a:rPr lang="en-IN" b="1" dirty="0">
                <a:latin typeface="Arial" panose="020B0604020202020204" pitchFamily="34" charset="0"/>
                <a:cs typeface="Arial" panose="020B0604020202020204" pitchFamily="34" charset="0"/>
              </a:rPr>
              <a:t>IMDb &amp; Meta Score for Titles:</a:t>
            </a:r>
            <a:r>
              <a:rPr lang="en-IN" dirty="0">
                <a:latin typeface="Arial" panose="020B0604020202020204" pitchFamily="34" charset="0"/>
                <a:cs typeface="Arial" panose="020B0604020202020204" pitchFamily="34" charset="0"/>
              </a:rPr>
              <a:t> Example: </a:t>
            </a:r>
            <a:r>
              <a:rPr lang="en-IN" i="1" dirty="0">
                <a:latin typeface="Arial" panose="020B0604020202020204" pitchFamily="34" charset="0"/>
                <a:cs typeface="Arial" panose="020B0604020202020204" pitchFamily="34" charset="0"/>
              </a:rPr>
              <a:t>3 Idiots</a:t>
            </a:r>
            <a:r>
              <a:rPr lang="en-IN" dirty="0">
                <a:latin typeface="Arial" panose="020B0604020202020204" pitchFamily="34" charset="0"/>
                <a:cs typeface="Arial" panose="020B0604020202020204" pitchFamily="34" charset="0"/>
              </a:rPr>
              <a:t> (IMDb 8.4, Meta Score 67).</a:t>
            </a:r>
          </a:p>
        </p:txBody>
      </p:sp>
      <p:sp>
        <p:nvSpPr>
          <p:cNvPr id="8" name="Rectangle 7">
            <a:extLst>
              <a:ext uri="{FF2B5EF4-FFF2-40B4-BE49-F238E27FC236}">
                <a16:creationId xmlns:a16="http://schemas.microsoft.com/office/drawing/2014/main" id="{1902B0FD-1832-48A6-B79F-416CD74664D8}"/>
              </a:ext>
            </a:extLst>
          </p:cNvPr>
          <p:cNvSpPr/>
          <p:nvPr/>
        </p:nvSpPr>
        <p:spPr>
          <a:xfrm>
            <a:off x="6197601" y="4146602"/>
            <a:ext cx="3928534"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IN" b="1" dirty="0">
                <a:latin typeface="Arial" panose="020B0604020202020204" pitchFamily="34" charset="0"/>
                <a:cs typeface="Arial" panose="020B0604020202020204" pitchFamily="34" charset="0"/>
              </a:rPr>
              <a:t>🏷️ Certification &amp; Language</a:t>
            </a:r>
          </a:p>
          <a:p>
            <a:pPr>
              <a:buFont typeface="Arial" panose="020B0604020202020204" pitchFamily="34" charset="0"/>
              <a:buChar char="•"/>
            </a:pPr>
            <a:r>
              <a:rPr lang="en-IN" b="1" dirty="0">
                <a:latin typeface="Arial" panose="020B0604020202020204" pitchFamily="34" charset="0"/>
                <a:cs typeface="Arial" panose="020B0604020202020204" pitchFamily="34" charset="0"/>
              </a:rPr>
              <a:t>Top 5 Certificates:</a:t>
            </a:r>
            <a:r>
              <a:rPr lang="en-IN" dirty="0">
                <a:latin typeface="Arial" panose="020B0604020202020204" pitchFamily="34" charset="0"/>
                <a:cs typeface="Arial" panose="020B0604020202020204" pitchFamily="34" charset="0"/>
              </a:rPr>
              <a:t> Audience suitability classifications (e.g., PG-13, UA).</a:t>
            </a:r>
          </a:p>
          <a:p>
            <a:pPr>
              <a:buFont typeface="Arial" panose="020B0604020202020204" pitchFamily="34" charset="0"/>
              <a:buChar char="•"/>
            </a:pPr>
            <a:r>
              <a:rPr lang="en-IN" b="1" dirty="0">
                <a:latin typeface="Arial" panose="020B0604020202020204" pitchFamily="34" charset="0"/>
                <a:cs typeface="Arial" panose="020B0604020202020204" pitchFamily="34" charset="0"/>
              </a:rPr>
              <a:t>Movies Across Languages:</a:t>
            </a:r>
            <a:r>
              <a:rPr lang="en-IN" dirty="0">
                <a:latin typeface="Arial" panose="020B0604020202020204" pitchFamily="34" charset="0"/>
                <a:cs typeface="Arial" panose="020B0604020202020204" pitchFamily="34" charset="0"/>
              </a:rPr>
              <a:t> Language diversity breakdown (e.g., 51.28% English, 18.75% Japanese).</a:t>
            </a:r>
          </a:p>
        </p:txBody>
      </p:sp>
    </p:spTree>
    <p:extLst>
      <p:ext uri="{BB962C8B-B14F-4D97-AF65-F5344CB8AC3E}">
        <p14:creationId xmlns:p14="http://schemas.microsoft.com/office/powerpoint/2010/main" val="67741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34C8-FAD8-4D52-94B9-2D20D4F3DAB1}"/>
              </a:ext>
            </a:extLst>
          </p:cNvPr>
          <p:cNvSpPr>
            <a:spLocks noGrp="1"/>
          </p:cNvSpPr>
          <p:nvPr>
            <p:ph type="title"/>
          </p:nvPr>
        </p:nvSpPr>
        <p:spPr>
          <a:xfrm>
            <a:off x="2025121" y="550333"/>
            <a:ext cx="3932237" cy="1600200"/>
          </a:xfrm>
        </p:spPr>
        <p:txBody>
          <a:bodyPr>
            <a:normAutofit/>
          </a:bodyPr>
          <a:lstStyle/>
          <a:p>
            <a:r>
              <a:rPr lang="en-US" sz="2800" dirty="0">
                <a:ln w="0"/>
                <a:effectLst>
                  <a:outerShdw blurRad="38100" dist="25400" dir="5400000" algn="ctr" rotWithShape="0">
                    <a:srgbClr val="6E747A">
                      <a:alpha val="43000"/>
                    </a:srgbClr>
                  </a:outerShdw>
                </a:effectLst>
                <a:latin typeface="Arial" panose="020B0604020202020204" pitchFamily="34" charset="0"/>
                <a:ea typeface="PT Serif" pitchFamily="34" charset="-122"/>
                <a:cs typeface="Arial" panose="020B0604020202020204" pitchFamily="34" charset="0"/>
              </a:rPr>
              <a:t>Interactive Filters and Dynamic Displays</a:t>
            </a:r>
            <a:br>
              <a:rPr lang="en-US" sz="2800" dirty="0">
                <a:latin typeface="DM Sans Semi Bold" panose="020B0604020202020204" charset="0"/>
              </a:rPr>
            </a:br>
            <a:endParaRPr lang="en-IN" sz="2800" dirty="0">
              <a:latin typeface="DM Sans Semi Bold" panose="020B0604020202020204" charset="0"/>
            </a:endParaRPr>
          </a:p>
        </p:txBody>
      </p:sp>
      <p:sp>
        <p:nvSpPr>
          <p:cNvPr id="4" name="Text Placeholder 3">
            <a:extLst>
              <a:ext uri="{FF2B5EF4-FFF2-40B4-BE49-F238E27FC236}">
                <a16:creationId xmlns:a16="http://schemas.microsoft.com/office/drawing/2014/main" id="{FF7A5D54-139F-492A-8715-89617558CD97}"/>
              </a:ext>
            </a:extLst>
          </p:cNvPr>
          <p:cNvSpPr>
            <a:spLocks noGrp="1"/>
          </p:cNvSpPr>
          <p:nvPr>
            <p:ph type="body" sz="half" idx="2"/>
          </p:nvPr>
        </p:nvSpPr>
        <p:spPr>
          <a:xfrm>
            <a:off x="2025121" y="2150533"/>
            <a:ext cx="3932237" cy="3811588"/>
          </a:xfrm>
        </p:spPr>
        <p:txBody>
          <a:bodyPr/>
          <a:lstStyle/>
          <a:p>
            <a:r>
              <a:rPr lang="en-US" sz="1400" dirty="0">
                <a:solidFill>
                  <a:srgbClr val="383838"/>
                </a:solidFill>
                <a:latin typeface="Arial" panose="020B0604020202020204" pitchFamily="34" charset="0"/>
                <a:ea typeface="DM Sans" pitchFamily="34" charset="-122"/>
                <a:cs typeface="Arial" panose="020B0604020202020204" pitchFamily="34" charset="0"/>
              </a:rPr>
              <a:t>Our dashboard goes beyond static displays by incorporating powerful filters and interactive elements for a truly dynamic user experience.</a:t>
            </a:r>
            <a:endParaRPr lang="en-US" sz="1400" dirty="0">
              <a:latin typeface="Arial" panose="020B0604020202020204" pitchFamily="34" charset="0"/>
              <a:cs typeface="Arial" panose="020B0604020202020204" pitchFamily="34" charset="0"/>
            </a:endParaRPr>
          </a:p>
          <a:p>
            <a:endParaRPr lang="en-IN" dirty="0"/>
          </a:p>
        </p:txBody>
      </p:sp>
      <p:sp>
        <p:nvSpPr>
          <p:cNvPr id="5" name="Shape 3">
            <a:extLst>
              <a:ext uri="{FF2B5EF4-FFF2-40B4-BE49-F238E27FC236}">
                <a16:creationId xmlns:a16="http://schemas.microsoft.com/office/drawing/2014/main" id="{0E8FBC1F-10CA-4A1D-BD33-C184A58AF493}"/>
              </a:ext>
            </a:extLst>
          </p:cNvPr>
          <p:cNvSpPr/>
          <p:nvPr/>
        </p:nvSpPr>
        <p:spPr>
          <a:xfrm>
            <a:off x="2057827" y="3093373"/>
            <a:ext cx="1650574" cy="98560"/>
          </a:xfrm>
          <a:prstGeom prst="roundRect">
            <a:avLst>
              <a:gd name="adj" fmla="val 27907"/>
            </a:avLst>
          </a:prstGeom>
          <a:solidFill>
            <a:srgbClr val="E04F00"/>
          </a:solidFill>
          <a:ln/>
        </p:spPr>
      </p:sp>
      <p:sp>
        <p:nvSpPr>
          <p:cNvPr id="6" name="Shape 4">
            <a:extLst>
              <a:ext uri="{FF2B5EF4-FFF2-40B4-BE49-F238E27FC236}">
                <a16:creationId xmlns:a16="http://schemas.microsoft.com/office/drawing/2014/main" id="{A2846DD4-E79B-4C13-83FD-4B7D777411A6}"/>
              </a:ext>
            </a:extLst>
          </p:cNvPr>
          <p:cNvSpPr/>
          <p:nvPr/>
        </p:nvSpPr>
        <p:spPr>
          <a:xfrm>
            <a:off x="2692585" y="2933064"/>
            <a:ext cx="381058" cy="404944"/>
          </a:xfrm>
          <a:prstGeom prst="roundRect">
            <a:avLst>
              <a:gd name="adj" fmla="val 134383"/>
            </a:avLst>
          </a:prstGeom>
          <a:solidFill>
            <a:srgbClr val="E04F00"/>
          </a:solidFill>
          <a:ln/>
        </p:spPr>
      </p:sp>
      <p:sp>
        <p:nvSpPr>
          <p:cNvPr id="7" name="Text 5">
            <a:extLst>
              <a:ext uri="{FF2B5EF4-FFF2-40B4-BE49-F238E27FC236}">
                <a16:creationId xmlns:a16="http://schemas.microsoft.com/office/drawing/2014/main" id="{7A213C06-1EAB-4AEC-A56B-2523650CB98B}"/>
              </a:ext>
            </a:extLst>
          </p:cNvPr>
          <p:cNvSpPr/>
          <p:nvPr/>
        </p:nvSpPr>
        <p:spPr>
          <a:xfrm>
            <a:off x="2105211" y="3241529"/>
            <a:ext cx="1555806" cy="221426"/>
          </a:xfrm>
          <a:prstGeom prst="rect">
            <a:avLst/>
          </a:prstGeom>
          <a:noFill/>
          <a:ln/>
        </p:spPr>
        <p:txBody>
          <a:bodyPr wrap="none" lIns="0" tIns="0" rIns="0" bIns="0" rtlCol="0" anchor="t"/>
          <a:lstStyle/>
          <a:p>
            <a:pPr marL="0" indent="0" algn="l">
              <a:lnSpc>
                <a:spcPts val="2900"/>
              </a:lnSpc>
              <a:buNone/>
            </a:pPr>
            <a:r>
              <a:rPr lang="en-US" sz="1600" dirty="0">
                <a:solidFill>
                  <a:srgbClr val="383838"/>
                </a:solidFill>
                <a:latin typeface="Arial" panose="020B0604020202020204" pitchFamily="34" charset="0"/>
                <a:ea typeface="PT Serif" pitchFamily="34" charset="-122"/>
                <a:cs typeface="Arial" panose="020B0604020202020204" pitchFamily="34" charset="0"/>
              </a:rPr>
              <a:t>Granular Filtering</a:t>
            </a:r>
            <a:endParaRPr lang="en-US" sz="1600" dirty="0">
              <a:latin typeface="Arial" panose="020B0604020202020204" pitchFamily="34" charset="0"/>
              <a:cs typeface="Arial" panose="020B0604020202020204" pitchFamily="34" charset="0"/>
            </a:endParaRPr>
          </a:p>
        </p:txBody>
      </p:sp>
      <p:sp>
        <p:nvSpPr>
          <p:cNvPr id="8" name="Text 6">
            <a:extLst>
              <a:ext uri="{FF2B5EF4-FFF2-40B4-BE49-F238E27FC236}">
                <a16:creationId xmlns:a16="http://schemas.microsoft.com/office/drawing/2014/main" id="{7EF10447-6B67-4A35-93B6-1525F3E3514A}"/>
              </a:ext>
            </a:extLst>
          </p:cNvPr>
          <p:cNvSpPr/>
          <p:nvPr/>
        </p:nvSpPr>
        <p:spPr>
          <a:xfrm>
            <a:off x="2009944" y="3753797"/>
            <a:ext cx="1746335" cy="1781838"/>
          </a:xfrm>
          <a:prstGeom prst="rect">
            <a:avLst/>
          </a:prstGeom>
          <a:noFill/>
          <a:ln/>
        </p:spPr>
        <p:txBody>
          <a:bodyPr wrap="square" lIns="0" tIns="0" rIns="0" bIns="0" rtlCol="0" anchor="t"/>
          <a:lstStyle/>
          <a:p>
            <a:pPr marL="0" indent="0" algn="ctr">
              <a:lnSpc>
                <a:spcPts val="2850"/>
              </a:lnSpc>
              <a:buNone/>
            </a:pPr>
            <a:r>
              <a:rPr lang="en-US" sz="1400" dirty="0">
                <a:solidFill>
                  <a:srgbClr val="383838"/>
                </a:solidFill>
                <a:latin typeface="Arial" panose="020B0604020202020204" pitchFamily="34" charset="0"/>
                <a:ea typeface="DM Sans" pitchFamily="34" charset="-122"/>
                <a:cs typeface="Arial" panose="020B0604020202020204" pitchFamily="34" charset="0"/>
              </a:rPr>
              <a:t>Slicers for </a:t>
            </a:r>
            <a:r>
              <a:rPr lang="en-US" sz="1400" b="1" dirty="0">
                <a:solidFill>
                  <a:srgbClr val="383838"/>
                </a:solidFill>
                <a:latin typeface="Arial" panose="020B0604020202020204" pitchFamily="34" charset="0"/>
                <a:ea typeface="DM Sans" pitchFamily="34" charset="-122"/>
                <a:cs typeface="Arial" panose="020B0604020202020204" pitchFamily="34" charset="0"/>
              </a:rPr>
              <a:t>Genre</a:t>
            </a:r>
            <a:r>
              <a:rPr lang="en-US" sz="1400" dirty="0">
                <a:solidFill>
                  <a:srgbClr val="383838"/>
                </a:solidFill>
                <a:latin typeface="Arial" panose="020B0604020202020204" pitchFamily="34" charset="0"/>
                <a:ea typeface="DM Sans" pitchFamily="34" charset="-122"/>
                <a:cs typeface="Arial" panose="020B0604020202020204" pitchFamily="34" charset="0"/>
              </a:rPr>
              <a:t>, </a:t>
            </a:r>
            <a:r>
              <a:rPr lang="en-US" sz="1400" b="1" dirty="0">
                <a:solidFill>
                  <a:srgbClr val="383838"/>
                </a:solidFill>
                <a:latin typeface="Arial" panose="020B0604020202020204" pitchFamily="34" charset="0"/>
                <a:ea typeface="DM Sans" pitchFamily="34" charset="-122"/>
                <a:cs typeface="Arial" panose="020B0604020202020204" pitchFamily="34" charset="0"/>
              </a:rPr>
              <a:t>Language</a:t>
            </a:r>
            <a:r>
              <a:rPr lang="en-US" sz="1400" dirty="0">
                <a:solidFill>
                  <a:srgbClr val="383838"/>
                </a:solidFill>
                <a:latin typeface="Arial" panose="020B0604020202020204" pitchFamily="34" charset="0"/>
                <a:ea typeface="DM Sans" pitchFamily="34" charset="-122"/>
                <a:cs typeface="Arial" panose="020B0604020202020204" pitchFamily="34" charset="0"/>
              </a:rPr>
              <a:t>, and </a:t>
            </a:r>
            <a:r>
              <a:rPr lang="en-US" sz="1400" b="1" dirty="0">
                <a:solidFill>
                  <a:srgbClr val="383838"/>
                </a:solidFill>
                <a:latin typeface="Arial" panose="020B0604020202020204" pitchFamily="34" charset="0"/>
                <a:ea typeface="DM Sans" pitchFamily="34" charset="-122"/>
                <a:cs typeface="Arial" panose="020B0604020202020204" pitchFamily="34" charset="0"/>
              </a:rPr>
              <a:t>Region</a:t>
            </a:r>
            <a:r>
              <a:rPr lang="en-US" sz="1400" dirty="0">
                <a:solidFill>
                  <a:srgbClr val="383838"/>
                </a:solidFill>
                <a:latin typeface="Arial" panose="020B0604020202020204" pitchFamily="34" charset="0"/>
                <a:ea typeface="DM Sans" pitchFamily="34" charset="-122"/>
                <a:cs typeface="Arial" panose="020B0604020202020204" pitchFamily="34" charset="0"/>
              </a:rPr>
              <a:t> enable users to pinpoint specific data segments.</a:t>
            </a:r>
            <a:endParaRPr lang="en-US" sz="1400" dirty="0">
              <a:latin typeface="Arial" panose="020B0604020202020204" pitchFamily="34" charset="0"/>
              <a:cs typeface="Arial" panose="020B0604020202020204" pitchFamily="34" charset="0"/>
            </a:endParaRPr>
          </a:p>
        </p:txBody>
      </p:sp>
      <p:pic>
        <p:nvPicPr>
          <p:cNvPr id="9" name="Image 0" descr="preencoded.png">
            <a:extLst>
              <a:ext uri="{FF2B5EF4-FFF2-40B4-BE49-F238E27FC236}">
                <a16:creationId xmlns:a16="http://schemas.microsoft.com/office/drawing/2014/main" id="{D42F15D5-B213-46AA-9BB6-96B5357676D9}"/>
              </a:ext>
            </a:extLst>
          </p:cNvPr>
          <p:cNvPicPr>
            <a:picLocks noChangeAspect="1"/>
          </p:cNvPicPr>
          <p:nvPr/>
        </p:nvPicPr>
        <p:blipFill>
          <a:blip r:embed="rId2"/>
          <a:stretch>
            <a:fillRect/>
          </a:stretch>
        </p:blipFill>
        <p:spPr>
          <a:xfrm>
            <a:off x="2747024" y="2997846"/>
            <a:ext cx="272177" cy="340162"/>
          </a:xfrm>
          <a:prstGeom prst="rect">
            <a:avLst/>
          </a:prstGeom>
        </p:spPr>
      </p:pic>
      <p:sp>
        <p:nvSpPr>
          <p:cNvPr id="11" name="Shape 3">
            <a:extLst>
              <a:ext uri="{FF2B5EF4-FFF2-40B4-BE49-F238E27FC236}">
                <a16:creationId xmlns:a16="http://schemas.microsoft.com/office/drawing/2014/main" id="{7F60D474-9291-4C43-B1D1-B3CF462ED5CB}"/>
              </a:ext>
            </a:extLst>
          </p:cNvPr>
          <p:cNvSpPr/>
          <p:nvPr/>
        </p:nvSpPr>
        <p:spPr>
          <a:xfrm>
            <a:off x="4084060" y="3093373"/>
            <a:ext cx="1650574" cy="98560"/>
          </a:xfrm>
          <a:prstGeom prst="roundRect">
            <a:avLst>
              <a:gd name="adj" fmla="val 27907"/>
            </a:avLst>
          </a:prstGeom>
          <a:solidFill>
            <a:srgbClr val="E04F00"/>
          </a:solidFill>
          <a:ln/>
        </p:spPr>
      </p:sp>
      <p:sp>
        <p:nvSpPr>
          <p:cNvPr id="12" name="Shape 4">
            <a:extLst>
              <a:ext uri="{FF2B5EF4-FFF2-40B4-BE49-F238E27FC236}">
                <a16:creationId xmlns:a16="http://schemas.microsoft.com/office/drawing/2014/main" id="{B570F1DF-A954-4351-B21F-86088B5B348C}"/>
              </a:ext>
            </a:extLst>
          </p:cNvPr>
          <p:cNvSpPr/>
          <p:nvPr/>
        </p:nvSpPr>
        <p:spPr>
          <a:xfrm>
            <a:off x="4718818" y="2933064"/>
            <a:ext cx="381058" cy="404944"/>
          </a:xfrm>
          <a:prstGeom prst="roundRect">
            <a:avLst>
              <a:gd name="adj" fmla="val 134383"/>
            </a:avLst>
          </a:prstGeom>
          <a:solidFill>
            <a:srgbClr val="E04F00"/>
          </a:solidFill>
          <a:ln/>
        </p:spPr>
      </p:sp>
      <p:pic>
        <p:nvPicPr>
          <p:cNvPr id="13" name="Image 1" descr="preencoded.png">
            <a:extLst>
              <a:ext uri="{FF2B5EF4-FFF2-40B4-BE49-F238E27FC236}">
                <a16:creationId xmlns:a16="http://schemas.microsoft.com/office/drawing/2014/main" id="{06BFA999-BE89-4650-94E2-6011870F377B}"/>
              </a:ext>
            </a:extLst>
          </p:cNvPr>
          <p:cNvPicPr>
            <a:picLocks noChangeAspect="1"/>
          </p:cNvPicPr>
          <p:nvPr/>
        </p:nvPicPr>
        <p:blipFill>
          <a:blip r:embed="rId3"/>
          <a:stretch>
            <a:fillRect/>
          </a:stretch>
        </p:blipFill>
        <p:spPr>
          <a:xfrm>
            <a:off x="4793187" y="2953866"/>
            <a:ext cx="272177" cy="340162"/>
          </a:xfrm>
          <a:prstGeom prst="rect">
            <a:avLst/>
          </a:prstGeom>
        </p:spPr>
      </p:pic>
      <p:sp>
        <p:nvSpPr>
          <p:cNvPr id="14" name="Text 10">
            <a:extLst>
              <a:ext uri="{FF2B5EF4-FFF2-40B4-BE49-F238E27FC236}">
                <a16:creationId xmlns:a16="http://schemas.microsoft.com/office/drawing/2014/main" id="{D77D4C5C-BFFA-4D8A-B1F7-915211305476}"/>
              </a:ext>
            </a:extLst>
          </p:cNvPr>
          <p:cNvSpPr/>
          <p:nvPr/>
        </p:nvSpPr>
        <p:spPr>
          <a:xfrm>
            <a:off x="4054718" y="3294028"/>
            <a:ext cx="1662454" cy="372070"/>
          </a:xfrm>
          <a:prstGeom prst="rect">
            <a:avLst/>
          </a:prstGeom>
          <a:noFill/>
          <a:ln/>
        </p:spPr>
        <p:txBody>
          <a:bodyPr wrap="none" lIns="0" tIns="0" rIns="0" bIns="0" rtlCol="0" anchor="t"/>
          <a:lstStyle/>
          <a:p>
            <a:pPr marL="0" indent="0" algn="l">
              <a:lnSpc>
                <a:spcPts val="2900"/>
              </a:lnSpc>
              <a:buNone/>
            </a:pPr>
            <a:r>
              <a:rPr lang="en-US" sz="1600" dirty="0">
                <a:solidFill>
                  <a:srgbClr val="383838"/>
                </a:solidFill>
                <a:latin typeface="Arial" panose="020B0604020202020204" pitchFamily="34" charset="0"/>
                <a:ea typeface="PT Serif" pitchFamily="34" charset="-122"/>
                <a:cs typeface="Arial" panose="020B0604020202020204" pitchFamily="34" charset="0"/>
              </a:rPr>
              <a:t>Detailed Interactivity</a:t>
            </a:r>
            <a:endParaRPr lang="en-US" sz="1600" dirty="0">
              <a:latin typeface="Arial" panose="020B0604020202020204" pitchFamily="34" charset="0"/>
              <a:cs typeface="Arial" panose="020B0604020202020204" pitchFamily="34" charset="0"/>
            </a:endParaRPr>
          </a:p>
        </p:txBody>
      </p:sp>
      <p:sp>
        <p:nvSpPr>
          <p:cNvPr id="15" name="Text 11">
            <a:extLst>
              <a:ext uri="{FF2B5EF4-FFF2-40B4-BE49-F238E27FC236}">
                <a16:creationId xmlns:a16="http://schemas.microsoft.com/office/drawing/2014/main" id="{DE445E67-66D8-445E-8462-6F0CC6097837}"/>
              </a:ext>
            </a:extLst>
          </p:cNvPr>
          <p:cNvSpPr/>
          <p:nvPr/>
        </p:nvSpPr>
        <p:spPr>
          <a:xfrm>
            <a:off x="4084060" y="3740126"/>
            <a:ext cx="1820620" cy="1451610"/>
          </a:xfrm>
          <a:prstGeom prst="rect">
            <a:avLst/>
          </a:prstGeom>
          <a:noFill/>
          <a:ln/>
        </p:spPr>
        <p:txBody>
          <a:bodyPr wrap="square" lIns="0" tIns="0" rIns="0" bIns="0" rtlCol="0" anchor="t"/>
          <a:lstStyle/>
          <a:p>
            <a:pPr marL="0" indent="0" algn="ctr">
              <a:lnSpc>
                <a:spcPts val="2850"/>
              </a:lnSpc>
              <a:buNone/>
            </a:pPr>
            <a:r>
              <a:rPr lang="en-US" sz="1400" dirty="0">
                <a:solidFill>
                  <a:srgbClr val="383838"/>
                </a:solidFill>
                <a:latin typeface="Arial" panose="020B0604020202020204" pitchFamily="34" charset="0"/>
                <a:ea typeface="DM Sans" pitchFamily="34" charset="-122"/>
                <a:cs typeface="Arial" panose="020B0604020202020204" pitchFamily="34" charset="0"/>
              </a:rPr>
              <a:t>Clicking on movie bars reveals a </a:t>
            </a:r>
            <a:r>
              <a:rPr lang="en-US" sz="1400" b="1" dirty="0">
                <a:solidFill>
                  <a:srgbClr val="383838"/>
                </a:solidFill>
                <a:latin typeface="Arial" panose="020B0604020202020204" pitchFamily="34" charset="0"/>
                <a:ea typeface="DM Sans" pitchFamily="34" charset="-122"/>
                <a:cs typeface="Arial" panose="020B0604020202020204" pitchFamily="34" charset="0"/>
              </a:rPr>
              <a:t>detailed information card</a:t>
            </a:r>
            <a:r>
              <a:rPr lang="en-US" sz="1400" dirty="0">
                <a:solidFill>
                  <a:srgbClr val="383838"/>
                </a:solidFill>
                <a:latin typeface="Arial" panose="020B0604020202020204" pitchFamily="34" charset="0"/>
                <a:ea typeface="DM Sans" pitchFamily="34" charset="-122"/>
                <a:cs typeface="Arial" panose="020B0604020202020204" pitchFamily="34" charset="0"/>
              </a:rPr>
              <a:t>, offering in-depth insights on demand.</a:t>
            </a:r>
            <a:endParaRPr lang="en-US" sz="1400" dirty="0">
              <a:latin typeface="Arial" panose="020B0604020202020204" pitchFamily="34" charset="0"/>
              <a:cs typeface="Arial" panose="020B0604020202020204" pitchFamily="34" charset="0"/>
            </a:endParaRPr>
          </a:p>
        </p:txBody>
      </p:sp>
      <p:pic>
        <p:nvPicPr>
          <p:cNvPr id="16" name="Picture 15">
            <a:extLst>
              <a:ext uri="{FF2B5EF4-FFF2-40B4-BE49-F238E27FC236}">
                <a16:creationId xmlns:a16="http://schemas.microsoft.com/office/drawing/2014/main" id="{DB98751F-B01A-42BB-804A-7F37F47F3D28}"/>
              </a:ext>
            </a:extLst>
          </p:cNvPr>
          <p:cNvPicPr>
            <a:picLocks noChangeAspect="1"/>
          </p:cNvPicPr>
          <p:nvPr/>
        </p:nvPicPr>
        <p:blipFill>
          <a:blip r:embed="rId4"/>
          <a:stretch>
            <a:fillRect/>
          </a:stretch>
        </p:blipFill>
        <p:spPr>
          <a:xfrm>
            <a:off x="6397624" y="990078"/>
            <a:ext cx="3818284" cy="9122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a:extLst>
              <a:ext uri="{FF2B5EF4-FFF2-40B4-BE49-F238E27FC236}">
                <a16:creationId xmlns:a16="http://schemas.microsoft.com/office/drawing/2014/main" id="{0BB3E624-00D9-455F-A4C2-60196EB0BB1F}"/>
              </a:ext>
            </a:extLst>
          </p:cNvPr>
          <p:cNvPicPr>
            <a:picLocks noChangeAspect="1"/>
          </p:cNvPicPr>
          <p:nvPr/>
        </p:nvPicPr>
        <p:blipFill>
          <a:blip r:embed="rId5"/>
          <a:stretch>
            <a:fillRect/>
          </a:stretch>
        </p:blipFill>
        <p:spPr>
          <a:xfrm>
            <a:off x="7521536" y="2076281"/>
            <a:ext cx="1570460" cy="39350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319713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FF129-0491-4391-9B4E-B5731DC0A986}"/>
              </a:ext>
            </a:extLst>
          </p:cNvPr>
          <p:cNvSpPr>
            <a:spLocks noGrp="1"/>
          </p:cNvSpPr>
          <p:nvPr>
            <p:ph type="title"/>
          </p:nvPr>
        </p:nvSpPr>
        <p:spPr>
          <a:xfrm>
            <a:off x="839788" y="187325"/>
            <a:ext cx="3932237" cy="1600200"/>
          </a:xfrm>
        </p:spPr>
        <p:txBody>
          <a:bodyPr>
            <a:normAutofit/>
          </a:bodyPr>
          <a:lstStyle/>
          <a:p>
            <a:r>
              <a:rPr lang="en-US" sz="2800" dirty="0">
                <a:ln w="0"/>
                <a:effectLst>
                  <a:outerShdw blurRad="38100" dist="25400" dir="5400000" algn="ctr" rotWithShape="0">
                    <a:srgbClr val="6E747A">
                      <a:alpha val="43000"/>
                    </a:srgbClr>
                  </a:outerShdw>
                </a:effectLst>
                <a:latin typeface="Arial" panose="020B0604020202020204" pitchFamily="34" charset="0"/>
                <a:ea typeface="PT Serif" pitchFamily="34" charset="-122"/>
                <a:cs typeface="Arial" panose="020B0604020202020204" pitchFamily="34" charset="0"/>
              </a:rPr>
              <a:t>Rubric Alignment and Evident Success</a:t>
            </a:r>
            <a:endParaRPr lang="en-IN" sz="280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81E94A10-FD3F-4A92-BC43-DC09E3C8AC0D}"/>
              </a:ext>
            </a:extLst>
          </p:cNvPr>
          <p:cNvSpPr>
            <a:spLocks noGrp="1"/>
          </p:cNvSpPr>
          <p:nvPr>
            <p:ph type="body" sz="half" idx="2"/>
          </p:nvPr>
        </p:nvSpPr>
        <p:spPr>
          <a:xfrm>
            <a:off x="839788" y="2497666"/>
            <a:ext cx="3932237" cy="3371321"/>
          </a:xfrm>
        </p:spPr>
        <p:txBody>
          <a:bodyPr>
            <a:normAutofit/>
          </a:bodyPr>
          <a:lstStyle/>
          <a:p>
            <a:r>
              <a:rPr lang="en-US" sz="1200" dirty="0">
                <a:solidFill>
                  <a:srgbClr val="383838"/>
                </a:solidFill>
                <a:latin typeface="Arial" panose="020B0604020202020204" pitchFamily="34" charset="0"/>
                <a:ea typeface="DM Sans" pitchFamily="34" charset="-122"/>
                <a:cs typeface="Arial" panose="020B0604020202020204" pitchFamily="34" charset="0"/>
              </a:rPr>
              <a:t>We met every requirement, demonstrating proficiency in data visualization and interactive design.</a:t>
            </a:r>
          </a:p>
          <a:p>
            <a:pPr marL="171450" indent="-171450">
              <a:buFont typeface="Arial" panose="020B0604020202020204" pitchFamily="34" charset="0"/>
              <a:buChar char="•"/>
            </a:pPr>
            <a:r>
              <a:rPr lang="en-US" sz="1200" dirty="0">
                <a:solidFill>
                  <a:srgbClr val="383838"/>
                </a:solidFill>
                <a:latin typeface="Arial" panose="020B0604020202020204" pitchFamily="34" charset="0"/>
                <a:ea typeface="DM Sans" pitchFamily="34" charset="-122"/>
                <a:cs typeface="Arial" panose="020B0604020202020204" pitchFamily="34" charset="0"/>
              </a:rPr>
              <a:t>Basic visualizations ✓</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383838"/>
                </a:solidFill>
                <a:latin typeface="Arial" panose="020B0604020202020204" pitchFamily="34" charset="0"/>
                <a:ea typeface="DM Sans" pitchFamily="34" charset="-122"/>
                <a:cs typeface="Arial" panose="020B0604020202020204" pitchFamily="34" charset="0"/>
              </a:rPr>
              <a:t>Filters &amp; parameters ✓</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383838"/>
                </a:solidFill>
                <a:latin typeface="Arial" panose="020B0604020202020204" pitchFamily="34" charset="0"/>
                <a:ea typeface="DM Sans" pitchFamily="34" charset="-122"/>
                <a:cs typeface="Arial" panose="020B0604020202020204" pitchFamily="34" charset="0"/>
              </a:rPr>
              <a:t>KPIs (revenue, ratings) ✓</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383838"/>
                </a:solidFill>
                <a:latin typeface="Arial" panose="020B0604020202020204" pitchFamily="34" charset="0"/>
                <a:ea typeface="DM Sans" pitchFamily="34" charset="-122"/>
                <a:cs typeface="Arial" panose="020B0604020202020204" pitchFamily="34" charset="0"/>
              </a:rPr>
              <a:t>Labels, legends, tooltips ✓</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383838"/>
                </a:solidFill>
                <a:latin typeface="Arial" panose="020B0604020202020204" pitchFamily="34" charset="0"/>
                <a:ea typeface="DM Sans" pitchFamily="34" charset="-122"/>
                <a:cs typeface="Arial" panose="020B0604020202020204" pitchFamily="34" charset="0"/>
              </a:rPr>
              <a:t>Layout clarity ✓</a:t>
            </a:r>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dirty="0">
                <a:solidFill>
                  <a:srgbClr val="383838"/>
                </a:solidFill>
                <a:latin typeface="Arial" panose="020B0604020202020204" pitchFamily="34" charset="0"/>
                <a:ea typeface="DM Sans" pitchFamily="34" charset="-122"/>
                <a:cs typeface="Arial" panose="020B0604020202020204" pitchFamily="34" charset="0"/>
              </a:rPr>
              <a:t>Trends and final presentation ✓</a:t>
            </a:r>
            <a:endParaRPr lang="en-US" sz="1200" dirty="0">
              <a:latin typeface="Arial" panose="020B0604020202020204" pitchFamily="34" charset="0"/>
              <a:cs typeface="Arial" panose="020B0604020202020204" pitchFamily="34" charset="0"/>
            </a:endParaRPr>
          </a:p>
          <a:p>
            <a:endParaRPr lang="en-IN" sz="1400" dirty="0"/>
          </a:p>
        </p:txBody>
      </p:sp>
      <p:sp>
        <p:nvSpPr>
          <p:cNvPr id="5" name="TextBox 4">
            <a:extLst>
              <a:ext uri="{FF2B5EF4-FFF2-40B4-BE49-F238E27FC236}">
                <a16:creationId xmlns:a16="http://schemas.microsoft.com/office/drawing/2014/main" id="{0B237C7D-F620-4392-A611-0A341480BBB1}"/>
              </a:ext>
            </a:extLst>
          </p:cNvPr>
          <p:cNvSpPr txBox="1"/>
          <p:nvPr/>
        </p:nvSpPr>
        <p:spPr>
          <a:xfrm>
            <a:off x="836612" y="1787525"/>
            <a:ext cx="3932237" cy="923330"/>
          </a:xfrm>
          <a:prstGeom prst="rect">
            <a:avLst/>
          </a:prstGeom>
          <a:noFill/>
        </p:spPr>
        <p:txBody>
          <a:bodyPr wrap="square" rtlCol="0">
            <a:spAutoFit/>
          </a:bodyPr>
          <a:lstStyle/>
          <a:p>
            <a:r>
              <a:rPr lang="en-US" sz="1200" dirty="0">
                <a:solidFill>
                  <a:srgbClr val="383838"/>
                </a:solidFill>
                <a:latin typeface="Arial" panose="020B0604020202020204" pitchFamily="34" charset="0"/>
                <a:ea typeface="DM Sans" pitchFamily="34" charset="-122"/>
                <a:cs typeface="Arial" panose="020B0604020202020204" pitchFamily="34" charset="0"/>
              </a:rPr>
              <a:t>Our project meticulously addresses all rubric criteria, delivering a comprehensive and high-quality data visualization solution.</a:t>
            </a:r>
            <a:endParaRPr lang="en-US" sz="1200" dirty="0">
              <a:latin typeface="Arial" panose="020B0604020202020204" pitchFamily="34" charset="0"/>
              <a:cs typeface="Arial" panose="020B0604020202020204" pitchFamily="34" charset="0"/>
            </a:endParaRPr>
          </a:p>
          <a:p>
            <a:endParaRPr lang="en-IN" dirty="0"/>
          </a:p>
        </p:txBody>
      </p:sp>
      <p:pic>
        <p:nvPicPr>
          <p:cNvPr id="11" name="slide2" descr="Dashboard 1">
            <a:extLst>
              <a:ext uri="{FF2B5EF4-FFF2-40B4-BE49-F238E27FC236}">
                <a16:creationId xmlns:a16="http://schemas.microsoft.com/office/drawing/2014/main" id="{78B57F44-E695-4635-94CD-2AB1E24311C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775201" y="1787525"/>
            <a:ext cx="5867399" cy="294220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690926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D41E8-8B40-4482-84EB-A705A167A6B3}"/>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4AC5432C-D36B-4027-9A17-B9281BEFA8BD}"/>
              </a:ext>
            </a:extLst>
          </p:cNvPr>
          <p:cNvSpPr txBox="1"/>
          <p:nvPr/>
        </p:nvSpPr>
        <p:spPr>
          <a:xfrm>
            <a:off x="778933" y="1270000"/>
            <a:ext cx="8596667" cy="4031873"/>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This </a:t>
            </a:r>
            <a:r>
              <a:rPr lang="en-US" sz="1600" b="1" dirty="0">
                <a:latin typeface="Arial" panose="020B0604020202020204" pitchFamily="34" charset="0"/>
                <a:cs typeface="Arial" panose="020B0604020202020204" pitchFamily="34" charset="0"/>
              </a:rPr>
              <a:t>Movie Revenue Tracker Dashboard</a:t>
            </a:r>
            <a:r>
              <a:rPr lang="en-US" sz="1600" dirty="0">
                <a:latin typeface="Arial" panose="020B0604020202020204" pitchFamily="34" charset="0"/>
                <a:cs typeface="Arial" panose="020B0604020202020204" pitchFamily="34" charset="0"/>
              </a:rPr>
              <a:t> successfully transforms raw IMDb data into valuable business insights using </a:t>
            </a:r>
            <a:r>
              <a:rPr lang="en-US" sz="1600" b="1" dirty="0">
                <a:latin typeface="Arial" panose="020B0604020202020204" pitchFamily="34" charset="0"/>
                <a:cs typeface="Arial" panose="020B0604020202020204" pitchFamily="34" charset="0"/>
              </a:rPr>
              <a:t>Tableau</a:t>
            </a:r>
            <a:r>
              <a:rPr lang="en-US" sz="1600" dirty="0">
                <a:latin typeface="Arial" panose="020B0604020202020204" pitchFamily="34" charset="0"/>
                <a:cs typeface="Arial" panose="020B0604020202020204" pitchFamily="34" charset="0"/>
              </a:rPr>
              <a:t>.</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Through </a:t>
            </a:r>
            <a:r>
              <a:rPr lang="en-US" sz="1600" b="1" dirty="0">
                <a:latin typeface="Arial" panose="020B0604020202020204" pitchFamily="34" charset="0"/>
                <a:cs typeface="Arial" panose="020B0604020202020204" pitchFamily="34" charset="0"/>
              </a:rPr>
              <a:t>genre-wise</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region-wise</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time-based</a:t>
            </a:r>
            <a:r>
              <a:rPr lang="en-US" sz="1600" dirty="0">
                <a:latin typeface="Arial" panose="020B0604020202020204" pitchFamily="34" charset="0"/>
                <a:cs typeface="Arial" panose="020B0604020202020204" pitchFamily="34" charset="0"/>
              </a:rPr>
              <a:t> analysis, we identified trends in audience preferences and box office performance.</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Key metrics like </a:t>
            </a:r>
            <a:r>
              <a:rPr lang="en-US" sz="1600" b="1" dirty="0">
                <a:latin typeface="Arial" panose="020B0604020202020204" pitchFamily="34" charset="0"/>
                <a:cs typeface="Arial" panose="020B0604020202020204" pitchFamily="34" charset="0"/>
              </a:rPr>
              <a:t>Total Revenue</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IMDB Ratings</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Meta Scores</a:t>
            </a:r>
            <a:r>
              <a:rPr lang="en-US" sz="1600" dirty="0">
                <a:latin typeface="Arial" panose="020B0604020202020204" pitchFamily="34" charset="0"/>
                <a:cs typeface="Arial" panose="020B0604020202020204" pitchFamily="34" charset="0"/>
              </a:rPr>
              <a:t> helped quantify both commercial success and critical reception.</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project followed a systematic approach—from </a:t>
            </a:r>
            <a:r>
              <a:rPr lang="en-US" sz="1600" b="1" dirty="0">
                <a:latin typeface="Arial" panose="020B0604020202020204" pitchFamily="34" charset="0"/>
                <a:cs typeface="Arial" panose="020B0604020202020204" pitchFamily="34" charset="0"/>
              </a:rPr>
              <a:t>data cleaning and transformation</a:t>
            </a:r>
            <a:r>
              <a:rPr lang="en-US" sz="1600" dirty="0">
                <a:latin typeface="Arial" panose="020B0604020202020204" pitchFamily="34" charset="0"/>
                <a:cs typeface="Arial" panose="020B0604020202020204" pitchFamily="34" charset="0"/>
              </a:rPr>
              <a:t> to </a:t>
            </a:r>
            <a:r>
              <a:rPr lang="en-US" sz="1600" b="1" dirty="0">
                <a:latin typeface="Arial" panose="020B0604020202020204" pitchFamily="34" charset="0"/>
                <a:cs typeface="Arial" panose="020B0604020202020204" pitchFamily="34" charset="0"/>
              </a:rPr>
              <a:t>KPI integration and interactive visualization</a:t>
            </a:r>
            <a:r>
              <a:rPr lang="en-US" sz="1600" dirty="0">
                <a:latin typeface="Arial" panose="020B0604020202020204" pitchFamily="34" charset="0"/>
                <a:cs typeface="Arial" panose="020B0604020202020204" pitchFamily="34" charset="0"/>
              </a:rPr>
              <a:t>—ensuring clarity, impact, and decision-making potential.</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Overall, this dashboard enables production studios, analysts, and marketers to </a:t>
            </a:r>
            <a:r>
              <a:rPr lang="en-US" sz="1600" b="1" dirty="0">
                <a:latin typeface="Arial" panose="020B0604020202020204" pitchFamily="34" charset="0"/>
                <a:cs typeface="Arial" panose="020B0604020202020204" pitchFamily="34" charset="0"/>
              </a:rPr>
              <a:t>optimize release strategies</a:t>
            </a:r>
            <a:r>
              <a:rPr lang="en-US" sz="1600" dirty="0">
                <a:latin typeface="Arial" panose="020B0604020202020204" pitchFamily="34" charset="0"/>
                <a:cs typeface="Arial" panose="020B0604020202020204" pitchFamily="34" charset="0"/>
              </a:rPr>
              <a:t>, identify </a:t>
            </a:r>
            <a:r>
              <a:rPr lang="en-US" sz="1600" b="1" dirty="0">
                <a:latin typeface="Arial" panose="020B0604020202020204" pitchFamily="34" charset="0"/>
                <a:cs typeface="Arial" panose="020B0604020202020204" pitchFamily="34" charset="0"/>
              </a:rPr>
              <a:t>top-performing genres</a:t>
            </a:r>
            <a:r>
              <a:rPr lang="en-US" sz="1600" dirty="0">
                <a:latin typeface="Arial" panose="020B0604020202020204" pitchFamily="34" charset="0"/>
                <a:cs typeface="Arial" panose="020B0604020202020204" pitchFamily="34" charset="0"/>
              </a:rPr>
              <a:t>, and understand </a:t>
            </a:r>
            <a:r>
              <a:rPr lang="en-US" sz="1600" b="1" dirty="0">
                <a:latin typeface="Arial" panose="020B0604020202020204" pitchFamily="34" charset="0"/>
                <a:cs typeface="Arial" panose="020B0604020202020204" pitchFamily="34" charset="0"/>
              </a:rPr>
              <a:t>regional demand</a:t>
            </a:r>
            <a:r>
              <a:rPr lang="en-US" sz="1600" dirty="0">
                <a:latin typeface="Arial" panose="020B0604020202020204" pitchFamily="34" charset="0"/>
                <a:cs typeface="Arial" panose="020B0604020202020204" pitchFamily="34" charset="0"/>
              </a:rPr>
              <a:t> more effectively.</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9858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E5878A-9C47-4F8B-A1F3-176F4DBCE5E7}"/>
              </a:ext>
            </a:extLst>
          </p:cNvPr>
          <p:cNvSpPr txBox="1"/>
          <p:nvPr/>
        </p:nvSpPr>
        <p:spPr>
          <a:xfrm>
            <a:off x="1329267" y="804334"/>
            <a:ext cx="6883400" cy="203132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Live Dashboard</a:t>
            </a:r>
            <a:r>
              <a:rPr lang="en-US" sz="1400" dirty="0">
                <a:latin typeface="Arial" panose="020B0604020202020204" pitchFamily="34" charset="0"/>
                <a:cs typeface="Arial" panose="020B0604020202020204" pitchFamily="34" charset="0"/>
              </a:rPr>
              <a:t>: View the fully interactive version on Tableau Public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hlinkClick r:id="rId2"/>
              </a:rPr>
              <a:t>Live Dashboard Tableau Public</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Explore the Full Project (dataset, Tableau workbook, presentation, and more) on GitHub:</a:t>
            </a:r>
          </a:p>
          <a:p>
            <a:endParaRPr lang="en-IN" sz="1400" dirty="0">
              <a:latin typeface="Arial" panose="020B0604020202020204" pitchFamily="34" charset="0"/>
              <a:cs typeface="Arial" panose="020B0604020202020204" pitchFamily="34" charset="0"/>
            </a:endParaRPr>
          </a:p>
          <a:p>
            <a:r>
              <a:rPr lang="en-IN" sz="1400" dirty="0" err="1">
                <a:latin typeface="Arial" panose="020B0604020202020204" pitchFamily="34" charset="0"/>
                <a:cs typeface="Arial" panose="020B0604020202020204" pitchFamily="34" charset="0"/>
                <a:hlinkClick r:id="rId3"/>
              </a:rPr>
              <a:t>Github</a:t>
            </a:r>
            <a:r>
              <a:rPr lang="en-IN" sz="1400" dirty="0">
                <a:latin typeface="Arial" panose="020B0604020202020204" pitchFamily="34" charset="0"/>
                <a:cs typeface="Arial" panose="020B0604020202020204" pitchFamily="34" charset="0"/>
                <a:hlinkClick r:id="rId3"/>
              </a:rPr>
              <a:t> Project Repository</a:t>
            </a:r>
            <a:endParaRPr lang="en-IN" sz="14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D38A1E5-4973-4851-AC3D-AA550F3800DA}"/>
              </a:ext>
            </a:extLst>
          </p:cNvPr>
          <p:cNvSpPr txBox="1"/>
          <p:nvPr/>
        </p:nvSpPr>
        <p:spPr>
          <a:xfrm>
            <a:off x="3551767" y="3429000"/>
            <a:ext cx="2438400" cy="523220"/>
          </a:xfrm>
          <a:prstGeom prst="rect">
            <a:avLst/>
          </a:prstGeom>
          <a:noFill/>
        </p:spPr>
        <p:txBody>
          <a:bodyPr wrap="square" rtlCol="0">
            <a:spAutoFit/>
          </a:bodyPr>
          <a:lstStyle/>
          <a:p>
            <a:pPr algn="ctr"/>
            <a:r>
              <a:rPr lang="en-IN" sz="28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282766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263FE54B-3C8E-4A7C-9E40-F31A9B2F3A5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24366" y="847131"/>
            <a:ext cx="11743268" cy="58838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5" name="Rectangle 4">
            <a:extLst>
              <a:ext uri="{FF2B5EF4-FFF2-40B4-BE49-F238E27FC236}">
                <a16:creationId xmlns:a16="http://schemas.microsoft.com/office/drawing/2014/main" id="{ED0705A7-4CB0-4790-8274-4D4D1FCCA534}"/>
              </a:ext>
            </a:extLst>
          </p:cNvPr>
          <p:cNvSpPr/>
          <p:nvPr/>
        </p:nvSpPr>
        <p:spPr>
          <a:xfrm>
            <a:off x="4317999" y="-76199"/>
            <a:ext cx="3556001" cy="923330"/>
          </a:xfrm>
          <a:prstGeom prst="rect">
            <a:avLst/>
          </a:prstGeom>
          <a:noFill/>
        </p:spPr>
        <p:txBody>
          <a:bodyPr wrap="square" lIns="91440" tIns="45720" rIns="91440" bIns="45720">
            <a:spAutoFit/>
          </a:bodyPr>
          <a:lstStyle/>
          <a:p>
            <a:pPr algn="ctr"/>
            <a:r>
              <a:rPr lang="en-IN" sz="54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Dashboard</a:t>
            </a:r>
          </a:p>
        </p:txBody>
      </p:sp>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FD51-8362-4CC1-AB9F-5460EF60963C}"/>
              </a:ext>
            </a:extLst>
          </p:cNvPr>
          <p:cNvSpPr>
            <a:spLocks noGrp="1"/>
          </p:cNvSpPr>
          <p:nvPr>
            <p:ph type="title"/>
          </p:nvPr>
        </p:nvSpPr>
        <p:spPr>
          <a:xfrm>
            <a:off x="838200" y="415926"/>
            <a:ext cx="10374816" cy="1121560"/>
          </a:xfrm>
        </p:spPr>
        <p:txBody>
          <a:bodyPr>
            <a:noAutofit/>
          </a:bodyPr>
          <a:lstStyle/>
          <a:p>
            <a:r>
              <a:rPr lang="en-US" sz="4000" b="1" dirty="0">
                <a:latin typeface="Arial" panose="020B0604020202020204" pitchFamily="34" charset="0"/>
                <a:cs typeface="Arial" panose="020B0604020202020204" pitchFamily="34" charset="0"/>
              </a:rPr>
              <a:t>Project Overview: Unlocking Box Office Insights</a:t>
            </a:r>
            <a:endParaRPr lang="en-IN" sz="4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B430C29-209A-426A-83A7-0C317D310800}"/>
              </a:ext>
            </a:extLst>
          </p:cNvPr>
          <p:cNvSpPr txBox="1"/>
          <p:nvPr/>
        </p:nvSpPr>
        <p:spPr>
          <a:xfrm>
            <a:off x="838200" y="1591734"/>
            <a:ext cx="10515600" cy="1485022"/>
          </a:xfrm>
          <a:prstGeom prst="rect">
            <a:avLst/>
          </a:prstGeom>
          <a:noFill/>
        </p:spPr>
        <p:txBody>
          <a:bodyPr wrap="square" rtlCol="0">
            <a:spAutoFit/>
          </a:bodyPr>
          <a:lstStyle/>
          <a:p>
            <a:pPr>
              <a:lnSpc>
                <a:spcPts val="2850"/>
              </a:lnSpc>
            </a:pPr>
            <a:r>
              <a:rPr lang="en-US" dirty="0">
                <a:solidFill>
                  <a:srgbClr val="464646"/>
                </a:solidFill>
                <a:latin typeface="Arial" panose="020B0604020202020204" pitchFamily="34" charset="0"/>
                <a:ea typeface="Inter Medium" pitchFamily="34" charset="-122"/>
                <a:cs typeface="Arial" panose="020B0604020202020204" pitchFamily="34" charset="0"/>
              </a:rPr>
              <a:t>This project, the "Movie Revenue Tracker," addresses a critical question for film studios: how do box office collections compare across different movies and global regions? This is to empower studios with data-driven insights to optimize their release strategies.</a:t>
            </a:r>
            <a:endParaRPr lang="en-US" dirty="0">
              <a:latin typeface="Arial" panose="020B0604020202020204" pitchFamily="34" charset="0"/>
              <a:cs typeface="Arial" panose="020B0604020202020204" pitchFamily="34" charset="0"/>
            </a:endParaRPr>
          </a:p>
          <a:p>
            <a:endParaRPr lang="en-IN" dirty="0"/>
          </a:p>
        </p:txBody>
      </p:sp>
      <p:sp>
        <p:nvSpPr>
          <p:cNvPr id="6" name="Shape 2">
            <a:extLst>
              <a:ext uri="{FF2B5EF4-FFF2-40B4-BE49-F238E27FC236}">
                <a16:creationId xmlns:a16="http://schemas.microsoft.com/office/drawing/2014/main" id="{308830AC-9687-4F72-A494-4F78D305BB9E}"/>
              </a:ext>
            </a:extLst>
          </p:cNvPr>
          <p:cNvSpPr/>
          <p:nvPr/>
        </p:nvSpPr>
        <p:spPr>
          <a:xfrm>
            <a:off x="838200" y="3172552"/>
            <a:ext cx="3168478" cy="2093714"/>
          </a:xfrm>
          <a:prstGeom prst="roundRect">
            <a:avLst>
              <a:gd name="adj" fmla="val 6988"/>
            </a:avLst>
          </a:prstGeom>
          <a:solidFill>
            <a:srgbClr val="FFFFFF"/>
          </a:solidFill>
          <a:ln w="30480">
            <a:solidFill>
              <a:srgbClr val="D8D4D4"/>
            </a:solidFill>
            <a:prstDash val="solid"/>
          </a:ln>
        </p:spPr>
        <p:txBody>
          <a:bodyPr/>
          <a:lstStyle/>
          <a:p>
            <a:endParaRPr lang="en-IN" dirty="0"/>
          </a:p>
        </p:txBody>
      </p:sp>
      <p:sp>
        <p:nvSpPr>
          <p:cNvPr id="7" name="Shape 3">
            <a:extLst>
              <a:ext uri="{FF2B5EF4-FFF2-40B4-BE49-F238E27FC236}">
                <a16:creationId xmlns:a16="http://schemas.microsoft.com/office/drawing/2014/main" id="{C25D947C-5C31-4076-83B9-719D5603E12F}"/>
              </a:ext>
            </a:extLst>
          </p:cNvPr>
          <p:cNvSpPr/>
          <p:nvPr/>
        </p:nvSpPr>
        <p:spPr>
          <a:xfrm>
            <a:off x="1023304" y="3172552"/>
            <a:ext cx="105638" cy="2093714"/>
          </a:xfrm>
          <a:prstGeom prst="roundRect">
            <a:avLst>
              <a:gd name="adj" fmla="val 27907"/>
            </a:avLst>
          </a:prstGeom>
          <a:solidFill>
            <a:srgbClr val="1C9770"/>
          </a:solidFill>
          <a:ln/>
        </p:spPr>
      </p:sp>
      <p:sp>
        <p:nvSpPr>
          <p:cNvPr id="8" name="Text 4">
            <a:extLst>
              <a:ext uri="{FF2B5EF4-FFF2-40B4-BE49-F238E27FC236}">
                <a16:creationId xmlns:a16="http://schemas.microsoft.com/office/drawing/2014/main" id="{966E6F82-5B16-4F56-9717-0D775CC9CCF5}"/>
              </a:ext>
            </a:extLst>
          </p:cNvPr>
          <p:cNvSpPr/>
          <p:nvPr/>
        </p:nvSpPr>
        <p:spPr>
          <a:xfrm>
            <a:off x="1277810" y="3321345"/>
            <a:ext cx="2456587"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Arial" panose="020B0604020202020204" pitchFamily="34" charset="0"/>
                <a:ea typeface="DM Sans Semi Bold" pitchFamily="34" charset="-122"/>
                <a:cs typeface="Arial" panose="020B0604020202020204" pitchFamily="34" charset="0"/>
              </a:rPr>
              <a:t>Project Title</a:t>
            </a:r>
            <a:endParaRPr lang="en-US" sz="2200" dirty="0">
              <a:latin typeface="Arial" panose="020B0604020202020204" pitchFamily="34" charset="0"/>
              <a:cs typeface="Arial" panose="020B0604020202020204" pitchFamily="34" charset="0"/>
            </a:endParaRPr>
          </a:p>
        </p:txBody>
      </p:sp>
      <p:sp>
        <p:nvSpPr>
          <p:cNvPr id="9" name="Text 5">
            <a:extLst>
              <a:ext uri="{FF2B5EF4-FFF2-40B4-BE49-F238E27FC236}">
                <a16:creationId xmlns:a16="http://schemas.microsoft.com/office/drawing/2014/main" id="{3F56CDDA-657E-4201-B995-673DDFE48AE2}"/>
              </a:ext>
            </a:extLst>
          </p:cNvPr>
          <p:cNvSpPr/>
          <p:nvPr/>
        </p:nvSpPr>
        <p:spPr>
          <a:xfrm>
            <a:off x="1274972" y="3738814"/>
            <a:ext cx="2611304" cy="362903"/>
          </a:xfrm>
          <a:prstGeom prst="rect">
            <a:avLst/>
          </a:prstGeom>
          <a:noFill/>
          <a:ln/>
        </p:spPr>
        <p:txBody>
          <a:bodyPr wrap="none" lIns="0" tIns="0" rIns="0" bIns="0" rtlCol="0" anchor="t"/>
          <a:lstStyle/>
          <a:p>
            <a:pPr marL="0" indent="0" algn="l">
              <a:lnSpc>
                <a:spcPts val="2850"/>
              </a:lnSpc>
              <a:buNone/>
            </a:pPr>
            <a:r>
              <a:rPr lang="en-US" sz="1750" dirty="0">
                <a:solidFill>
                  <a:srgbClr val="464646"/>
                </a:solidFill>
                <a:latin typeface="Arial" panose="020B0604020202020204" pitchFamily="34" charset="0"/>
                <a:ea typeface="Inter Medium" pitchFamily="34" charset="-122"/>
                <a:cs typeface="Arial" panose="020B0604020202020204" pitchFamily="34" charset="0"/>
              </a:rPr>
              <a:t>Movie Revenue Tracker</a:t>
            </a:r>
            <a:endParaRPr lang="en-US" sz="1750" dirty="0">
              <a:latin typeface="Arial" panose="020B0604020202020204" pitchFamily="34" charset="0"/>
              <a:cs typeface="Arial" panose="020B0604020202020204" pitchFamily="34" charset="0"/>
            </a:endParaRPr>
          </a:p>
        </p:txBody>
      </p:sp>
      <p:sp>
        <p:nvSpPr>
          <p:cNvPr id="10" name="Shape 6">
            <a:extLst>
              <a:ext uri="{FF2B5EF4-FFF2-40B4-BE49-F238E27FC236}">
                <a16:creationId xmlns:a16="http://schemas.microsoft.com/office/drawing/2014/main" id="{9AA6EA24-31CC-4EF7-A782-B48256185020}"/>
              </a:ext>
            </a:extLst>
          </p:cNvPr>
          <p:cNvSpPr/>
          <p:nvPr/>
        </p:nvSpPr>
        <p:spPr>
          <a:xfrm>
            <a:off x="4379234" y="3172552"/>
            <a:ext cx="3334290" cy="2093714"/>
          </a:xfrm>
          <a:prstGeom prst="roundRect">
            <a:avLst>
              <a:gd name="adj" fmla="val 6988"/>
            </a:avLst>
          </a:prstGeom>
          <a:solidFill>
            <a:srgbClr val="FFFFFF"/>
          </a:solidFill>
          <a:ln w="30480">
            <a:solidFill>
              <a:srgbClr val="D8D4D4"/>
            </a:solidFill>
            <a:prstDash val="solid"/>
          </a:ln>
        </p:spPr>
      </p:sp>
      <p:sp>
        <p:nvSpPr>
          <p:cNvPr id="11" name="Shape 7">
            <a:extLst>
              <a:ext uri="{FF2B5EF4-FFF2-40B4-BE49-F238E27FC236}">
                <a16:creationId xmlns:a16="http://schemas.microsoft.com/office/drawing/2014/main" id="{8F7C47E2-8864-4A5C-AF92-3B1BE11E0283}"/>
              </a:ext>
            </a:extLst>
          </p:cNvPr>
          <p:cNvSpPr/>
          <p:nvPr/>
        </p:nvSpPr>
        <p:spPr>
          <a:xfrm>
            <a:off x="4583566" y="3172552"/>
            <a:ext cx="105638" cy="2093714"/>
          </a:xfrm>
          <a:prstGeom prst="roundRect">
            <a:avLst>
              <a:gd name="adj" fmla="val 27907"/>
            </a:avLst>
          </a:prstGeom>
          <a:solidFill>
            <a:srgbClr val="1C9770"/>
          </a:solidFill>
          <a:ln/>
        </p:spPr>
        <p:txBody>
          <a:bodyPr/>
          <a:lstStyle/>
          <a:p>
            <a:endParaRPr lang="en-IN" dirty="0"/>
          </a:p>
        </p:txBody>
      </p:sp>
      <p:sp>
        <p:nvSpPr>
          <p:cNvPr id="12" name="Text 8">
            <a:extLst>
              <a:ext uri="{FF2B5EF4-FFF2-40B4-BE49-F238E27FC236}">
                <a16:creationId xmlns:a16="http://schemas.microsoft.com/office/drawing/2014/main" id="{207FEF3C-3FEB-4B46-9B4E-E2DCDB932217}"/>
              </a:ext>
            </a:extLst>
          </p:cNvPr>
          <p:cNvSpPr/>
          <p:nvPr/>
        </p:nvSpPr>
        <p:spPr>
          <a:xfrm>
            <a:off x="4838072" y="3321345"/>
            <a:ext cx="2456588"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Arial" panose="020B0604020202020204" pitchFamily="34" charset="0"/>
                <a:ea typeface="DM Sans Semi Bold" pitchFamily="34" charset="-122"/>
                <a:cs typeface="Arial" panose="020B0604020202020204" pitchFamily="34" charset="0"/>
              </a:rPr>
              <a:t>Core Question</a:t>
            </a:r>
            <a:endParaRPr lang="en-US" sz="2200" dirty="0">
              <a:latin typeface="Arial" panose="020B0604020202020204" pitchFamily="34" charset="0"/>
              <a:cs typeface="Arial" panose="020B0604020202020204" pitchFamily="34" charset="0"/>
            </a:endParaRPr>
          </a:p>
        </p:txBody>
      </p:sp>
      <p:sp>
        <p:nvSpPr>
          <p:cNvPr id="13" name="Text 9">
            <a:extLst>
              <a:ext uri="{FF2B5EF4-FFF2-40B4-BE49-F238E27FC236}">
                <a16:creationId xmlns:a16="http://schemas.microsoft.com/office/drawing/2014/main" id="{661E4574-9658-4A1C-B418-1F7E9451D93F}"/>
              </a:ext>
            </a:extLst>
          </p:cNvPr>
          <p:cNvSpPr/>
          <p:nvPr/>
        </p:nvSpPr>
        <p:spPr>
          <a:xfrm>
            <a:off x="4836259" y="3729923"/>
            <a:ext cx="2211734" cy="1088708"/>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Arial" panose="020B0604020202020204" pitchFamily="34" charset="0"/>
                <a:ea typeface="Inter Medium" pitchFamily="34" charset="-122"/>
                <a:cs typeface="Arial" panose="020B0604020202020204" pitchFamily="34" charset="0"/>
              </a:rPr>
              <a:t>Comparing box office performance across regions and genres.</a:t>
            </a:r>
            <a:endParaRPr lang="en-US" sz="1750" dirty="0">
              <a:latin typeface="Arial" panose="020B0604020202020204" pitchFamily="34" charset="0"/>
              <a:cs typeface="Arial" panose="020B0604020202020204" pitchFamily="34" charset="0"/>
            </a:endParaRPr>
          </a:p>
        </p:txBody>
      </p:sp>
      <p:sp>
        <p:nvSpPr>
          <p:cNvPr id="14" name="Shape 6">
            <a:extLst>
              <a:ext uri="{FF2B5EF4-FFF2-40B4-BE49-F238E27FC236}">
                <a16:creationId xmlns:a16="http://schemas.microsoft.com/office/drawing/2014/main" id="{4375A639-2329-407A-BB26-CB7F93F32144}"/>
              </a:ext>
            </a:extLst>
          </p:cNvPr>
          <p:cNvSpPr/>
          <p:nvPr/>
        </p:nvSpPr>
        <p:spPr>
          <a:xfrm>
            <a:off x="8081999" y="3172552"/>
            <a:ext cx="3265142" cy="2093714"/>
          </a:xfrm>
          <a:prstGeom prst="roundRect">
            <a:avLst>
              <a:gd name="adj" fmla="val 6988"/>
            </a:avLst>
          </a:prstGeom>
          <a:solidFill>
            <a:srgbClr val="FFFFFF"/>
          </a:solidFill>
          <a:ln w="30480">
            <a:solidFill>
              <a:srgbClr val="D8D4D4"/>
            </a:solidFill>
            <a:prstDash val="solid"/>
          </a:ln>
        </p:spPr>
        <p:txBody>
          <a:bodyPr/>
          <a:lstStyle/>
          <a:p>
            <a:endParaRPr lang="en-IN" dirty="0"/>
          </a:p>
        </p:txBody>
      </p:sp>
      <p:sp>
        <p:nvSpPr>
          <p:cNvPr id="15" name="Shape 7">
            <a:extLst>
              <a:ext uri="{FF2B5EF4-FFF2-40B4-BE49-F238E27FC236}">
                <a16:creationId xmlns:a16="http://schemas.microsoft.com/office/drawing/2014/main" id="{8CA3478D-A13B-48CE-A81C-1DF2969F896D}"/>
              </a:ext>
            </a:extLst>
          </p:cNvPr>
          <p:cNvSpPr/>
          <p:nvPr/>
        </p:nvSpPr>
        <p:spPr>
          <a:xfrm>
            <a:off x="8286425" y="3188520"/>
            <a:ext cx="105638" cy="2093714"/>
          </a:xfrm>
          <a:prstGeom prst="roundRect">
            <a:avLst>
              <a:gd name="adj" fmla="val 27907"/>
            </a:avLst>
          </a:prstGeom>
          <a:solidFill>
            <a:srgbClr val="1C9770"/>
          </a:solidFill>
          <a:ln/>
        </p:spPr>
        <p:txBody>
          <a:bodyPr/>
          <a:lstStyle/>
          <a:p>
            <a:endParaRPr lang="en-IN" dirty="0"/>
          </a:p>
        </p:txBody>
      </p:sp>
      <p:sp>
        <p:nvSpPr>
          <p:cNvPr id="16" name="Text 8">
            <a:extLst>
              <a:ext uri="{FF2B5EF4-FFF2-40B4-BE49-F238E27FC236}">
                <a16:creationId xmlns:a16="http://schemas.microsoft.com/office/drawing/2014/main" id="{9DC9B57F-D598-4965-82EF-ACF5D4A96E49}"/>
              </a:ext>
            </a:extLst>
          </p:cNvPr>
          <p:cNvSpPr/>
          <p:nvPr/>
        </p:nvSpPr>
        <p:spPr>
          <a:xfrm>
            <a:off x="8596489" y="3321345"/>
            <a:ext cx="2456588"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Arial" panose="020B0604020202020204" pitchFamily="34" charset="0"/>
                <a:ea typeface="DM Sans Semi Bold" pitchFamily="34" charset="-122"/>
                <a:cs typeface="Arial" panose="020B0604020202020204" pitchFamily="34" charset="0"/>
              </a:rPr>
              <a:t>Core Question</a:t>
            </a:r>
            <a:endParaRPr lang="en-US" sz="2200" dirty="0">
              <a:latin typeface="Arial" panose="020B0604020202020204" pitchFamily="34" charset="0"/>
              <a:cs typeface="Arial" panose="020B0604020202020204" pitchFamily="34" charset="0"/>
            </a:endParaRPr>
          </a:p>
        </p:txBody>
      </p:sp>
      <p:sp>
        <p:nvSpPr>
          <p:cNvPr id="17" name="Text 9">
            <a:extLst>
              <a:ext uri="{FF2B5EF4-FFF2-40B4-BE49-F238E27FC236}">
                <a16:creationId xmlns:a16="http://schemas.microsoft.com/office/drawing/2014/main" id="{C50DCC1C-03D5-4424-9FCA-09671D9630FF}"/>
              </a:ext>
            </a:extLst>
          </p:cNvPr>
          <p:cNvSpPr/>
          <p:nvPr/>
        </p:nvSpPr>
        <p:spPr>
          <a:xfrm>
            <a:off x="8596489" y="3738814"/>
            <a:ext cx="2616527" cy="1088708"/>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Arial" panose="020B0604020202020204" pitchFamily="34" charset="0"/>
                <a:ea typeface="Inter Medium" pitchFamily="34" charset="-122"/>
                <a:cs typeface="Arial" panose="020B0604020202020204" pitchFamily="34" charset="0"/>
              </a:rPr>
              <a:t>Comparing box office performance across regions and genres.</a:t>
            </a:r>
            <a:endParaRPr lang="en-US" sz="17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849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AC5C2-FD43-4AAC-8A6C-E0046553AE4B}"/>
              </a:ext>
            </a:extLst>
          </p:cNvPr>
          <p:cNvSpPr>
            <a:spLocks noGrp="1"/>
          </p:cNvSpPr>
          <p:nvPr>
            <p:ph type="title"/>
          </p:nvPr>
        </p:nvSpPr>
        <p:spPr>
          <a:xfrm>
            <a:off x="775821" y="234910"/>
            <a:ext cx="10998199" cy="1320800"/>
          </a:xfrm>
        </p:spPr>
        <p:txBody>
          <a:bodyPr>
            <a:normAutofit fontScale="90000"/>
          </a:bodyPr>
          <a:lstStyle/>
          <a:p>
            <a:r>
              <a:rPr lang="en-US" sz="4000" dirty="0">
                <a:ln w="0"/>
                <a:effectLst>
                  <a:outerShdw blurRad="38100" dist="25400" dir="5400000" algn="ctr" rotWithShape="0">
                    <a:srgbClr val="6E747A">
                      <a:alpha val="43000"/>
                    </a:srgbClr>
                  </a:outerShdw>
                </a:effectLst>
                <a:latin typeface="Arial" panose="020B0604020202020204" pitchFamily="34" charset="0"/>
                <a:ea typeface="DM Sans Semi Bold" pitchFamily="34" charset="-122"/>
                <a:cs typeface="Arial" panose="020B0604020202020204" pitchFamily="34" charset="0"/>
              </a:rPr>
              <a:t>Dashboard Overview: Navigating Cinematic Data</a:t>
            </a:r>
            <a:br>
              <a:rPr lang="en-US" dirty="0"/>
            </a:br>
            <a:endParaRPr lang="en-IN" dirty="0"/>
          </a:p>
        </p:txBody>
      </p:sp>
      <p:sp>
        <p:nvSpPr>
          <p:cNvPr id="3" name="TextBox 2">
            <a:extLst>
              <a:ext uri="{FF2B5EF4-FFF2-40B4-BE49-F238E27FC236}">
                <a16:creationId xmlns:a16="http://schemas.microsoft.com/office/drawing/2014/main" id="{0EC32665-641D-48D1-8C3F-21EAA3E39318}"/>
              </a:ext>
            </a:extLst>
          </p:cNvPr>
          <p:cNvSpPr txBox="1"/>
          <p:nvPr/>
        </p:nvSpPr>
        <p:spPr>
          <a:xfrm>
            <a:off x="838200" y="1022661"/>
            <a:ext cx="10515600" cy="923330"/>
          </a:xfrm>
          <a:prstGeom prst="rect">
            <a:avLst/>
          </a:prstGeom>
          <a:noFill/>
        </p:spPr>
        <p:txBody>
          <a:bodyPr wrap="square" rtlCol="0">
            <a:spAutoFit/>
          </a:bodyPr>
          <a:lstStyle/>
          <a:p>
            <a:r>
              <a:rPr lang="en-US" dirty="0">
                <a:solidFill>
                  <a:srgbClr val="464646"/>
                </a:solidFill>
                <a:latin typeface="Arial" panose="020B0604020202020204" pitchFamily="34" charset="0"/>
                <a:ea typeface="Inter Medium" pitchFamily="34" charset="-122"/>
                <a:cs typeface="Arial" panose="020B0604020202020204" pitchFamily="34" charset="0"/>
              </a:rPr>
              <a:t>Our interactive dashboard provides a comprehensive view of movie performance, designed to reveal critical trends and viewer preferences.</a:t>
            </a:r>
            <a:endParaRPr lang="en-US" dirty="0">
              <a:latin typeface="Arial" panose="020B0604020202020204" pitchFamily="34" charset="0"/>
              <a:cs typeface="Arial" panose="020B0604020202020204" pitchFamily="34" charset="0"/>
            </a:endParaRPr>
          </a:p>
          <a:p>
            <a:endParaRPr lang="en-IN" dirty="0"/>
          </a:p>
        </p:txBody>
      </p:sp>
      <p:pic>
        <p:nvPicPr>
          <p:cNvPr id="5" name="Image 0" descr="preencoded.png">
            <a:extLst>
              <a:ext uri="{FF2B5EF4-FFF2-40B4-BE49-F238E27FC236}">
                <a16:creationId xmlns:a16="http://schemas.microsoft.com/office/drawing/2014/main" id="{779A2C33-AA8D-4C9C-9D10-3C543B533040}"/>
              </a:ext>
            </a:extLst>
          </p:cNvPr>
          <p:cNvPicPr>
            <a:picLocks noChangeAspect="1"/>
          </p:cNvPicPr>
          <p:nvPr/>
        </p:nvPicPr>
        <p:blipFill>
          <a:blip r:embed="rId2"/>
          <a:stretch>
            <a:fillRect/>
          </a:stretch>
        </p:blipFill>
        <p:spPr>
          <a:xfrm>
            <a:off x="1386041" y="1788931"/>
            <a:ext cx="337565" cy="354330"/>
          </a:xfrm>
          <a:prstGeom prst="rect">
            <a:avLst/>
          </a:prstGeom>
        </p:spPr>
      </p:pic>
      <p:sp>
        <p:nvSpPr>
          <p:cNvPr id="6" name="Text 2">
            <a:extLst>
              <a:ext uri="{FF2B5EF4-FFF2-40B4-BE49-F238E27FC236}">
                <a16:creationId xmlns:a16="http://schemas.microsoft.com/office/drawing/2014/main" id="{0EE92060-E02C-45B4-B25D-8784A807A49C}"/>
              </a:ext>
            </a:extLst>
          </p:cNvPr>
          <p:cNvSpPr/>
          <p:nvPr/>
        </p:nvSpPr>
        <p:spPr>
          <a:xfrm>
            <a:off x="1868575" y="1780300"/>
            <a:ext cx="2167343" cy="354330"/>
          </a:xfrm>
          <a:prstGeom prst="rect">
            <a:avLst/>
          </a:prstGeom>
          <a:noFill/>
          <a:ln/>
        </p:spPr>
        <p:txBody>
          <a:bodyPr wrap="none" lIns="0" tIns="0" rIns="0" bIns="0" rtlCol="0" anchor="t"/>
          <a:lstStyle/>
          <a:p>
            <a:pPr marL="0" indent="0" algn="l">
              <a:lnSpc>
                <a:spcPts val="2750"/>
              </a:lnSpc>
              <a:buNone/>
            </a:pPr>
            <a:r>
              <a:rPr lang="en-US" sz="1600" dirty="0">
                <a:solidFill>
                  <a:srgbClr val="464646"/>
                </a:solidFill>
                <a:latin typeface="Arial" panose="020B0604020202020204" pitchFamily="34" charset="0"/>
                <a:ea typeface="DM Sans Semi Bold" pitchFamily="34" charset="-122"/>
                <a:cs typeface="Arial" panose="020B0604020202020204" pitchFamily="34" charset="0"/>
              </a:rPr>
              <a:t>Performance Insights</a:t>
            </a:r>
            <a:endParaRPr lang="en-US" sz="1600" dirty="0">
              <a:latin typeface="Arial" panose="020B0604020202020204" pitchFamily="34" charset="0"/>
              <a:cs typeface="Arial" panose="020B0604020202020204" pitchFamily="34" charset="0"/>
            </a:endParaRPr>
          </a:p>
        </p:txBody>
      </p:sp>
      <p:sp>
        <p:nvSpPr>
          <p:cNvPr id="7" name="Text 3">
            <a:extLst>
              <a:ext uri="{FF2B5EF4-FFF2-40B4-BE49-F238E27FC236}">
                <a16:creationId xmlns:a16="http://schemas.microsoft.com/office/drawing/2014/main" id="{7CD77488-FE89-4CAE-AD2B-4A2472DA6FBD}"/>
              </a:ext>
            </a:extLst>
          </p:cNvPr>
          <p:cNvSpPr/>
          <p:nvPr/>
        </p:nvSpPr>
        <p:spPr>
          <a:xfrm>
            <a:off x="1868575" y="2168698"/>
            <a:ext cx="2167343" cy="1088708"/>
          </a:xfrm>
          <a:prstGeom prst="rect">
            <a:avLst/>
          </a:prstGeom>
          <a:noFill/>
          <a:ln/>
        </p:spPr>
        <p:txBody>
          <a:bodyPr wrap="square" lIns="0" tIns="0" rIns="0" bIns="0" rtlCol="0" anchor="t"/>
          <a:lstStyle/>
          <a:p>
            <a:pPr marL="0" indent="0" algn="l">
              <a:lnSpc>
                <a:spcPts val="2850"/>
              </a:lnSpc>
              <a:buNone/>
            </a:pPr>
            <a:r>
              <a:rPr lang="en-US" sz="1200" dirty="0">
                <a:solidFill>
                  <a:srgbClr val="464646"/>
                </a:solidFill>
                <a:latin typeface="Arial" panose="020B0604020202020204" pitchFamily="34" charset="0"/>
                <a:ea typeface="Inter Medium" pitchFamily="34" charset="-122"/>
                <a:cs typeface="Arial" panose="020B0604020202020204" pitchFamily="34" charset="0"/>
              </a:rPr>
              <a:t>Analyze movie performance by region, genre, and release year to identify key markets.</a:t>
            </a:r>
            <a:endParaRPr lang="en-US" sz="1200" dirty="0">
              <a:latin typeface="Arial" panose="020B0604020202020204" pitchFamily="34" charset="0"/>
              <a:cs typeface="Arial" panose="020B0604020202020204" pitchFamily="34" charset="0"/>
            </a:endParaRPr>
          </a:p>
        </p:txBody>
      </p:sp>
      <p:pic>
        <p:nvPicPr>
          <p:cNvPr id="8" name="Image 1" descr="preencoded.png">
            <a:extLst>
              <a:ext uri="{FF2B5EF4-FFF2-40B4-BE49-F238E27FC236}">
                <a16:creationId xmlns:a16="http://schemas.microsoft.com/office/drawing/2014/main" id="{2014E7DB-EEAB-4A73-8A3C-815A7419108F}"/>
              </a:ext>
            </a:extLst>
          </p:cNvPr>
          <p:cNvPicPr>
            <a:picLocks noChangeAspect="1"/>
          </p:cNvPicPr>
          <p:nvPr/>
        </p:nvPicPr>
        <p:blipFill>
          <a:blip r:embed="rId3"/>
          <a:stretch>
            <a:fillRect/>
          </a:stretch>
        </p:blipFill>
        <p:spPr>
          <a:xfrm>
            <a:off x="4566942" y="1814368"/>
            <a:ext cx="337565" cy="354330"/>
          </a:xfrm>
          <a:prstGeom prst="rect">
            <a:avLst/>
          </a:prstGeom>
        </p:spPr>
      </p:pic>
      <p:sp>
        <p:nvSpPr>
          <p:cNvPr id="9" name="Text 4">
            <a:extLst>
              <a:ext uri="{FF2B5EF4-FFF2-40B4-BE49-F238E27FC236}">
                <a16:creationId xmlns:a16="http://schemas.microsoft.com/office/drawing/2014/main" id="{BD749F75-E2A8-4DB7-BD62-9DCE2A4F906F}"/>
              </a:ext>
            </a:extLst>
          </p:cNvPr>
          <p:cNvSpPr/>
          <p:nvPr/>
        </p:nvSpPr>
        <p:spPr>
          <a:xfrm>
            <a:off x="5102655" y="1780300"/>
            <a:ext cx="1986690" cy="331381"/>
          </a:xfrm>
          <a:prstGeom prst="rect">
            <a:avLst/>
          </a:prstGeom>
          <a:noFill/>
          <a:ln/>
        </p:spPr>
        <p:txBody>
          <a:bodyPr wrap="none" lIns="0" tIns="0" rIns="0" bIns="0" rtlCol="0" anchor="t"/>
          <a:lstStyle/>
          <a:p>
            <a:pPr marL="0" indent="0" algn="l">
              <a:lnSpc>
                <a:spcPts val="2750"/>
              </a:lnSpc>
              <a:buNone/>
            </a:pPr>
            <a:r>
              <a:rPr lang="en-US" sz="1600" dirty="0">
                <a:solidFill>
                  <a:srgbClr val="464646"/>
                </a:solidFill>
                <a:latin typeface="Arial" panose="020B0604020202020204" pitchFamily="34" charset="0"/>
                <a:ea typeface="DM Sans Semi Bold" pitchFamily="34" charset="-122"/>
                <a:cs typeface="Arial" panose="020B0604020202020204" pitchFamily="34" charset="0"/>
              </a:rPr>
              <a:t>Trend Analysis</a:t>
            </a:r>
            <a:endParaRPr lang="en-US" sz="1600" dirty="0">
              <a:latin typeface="Arial" panose="020B0604020202020204" pitchFamily="34" charset="0"/>
              <a:cs typeface="Arial" panose="020B0604020202020204" pitchFamily="34" charset="0"/>
            </a:endParaRPr>
          </a:p>
        </p:txBody>
      </p:sp>
      <p:sp>
        <p:nvSpPr>
          <p:cNvPr id="10" name="Text 5">
            <a:extLst>
              <a:ext uri="{FF2B5EF4-FFF2-40B4-BE49-F238E27FC236}">
                <a16:creationId xmlns:a16="http://schemas.microsoft.com/office/drawing/2014/main" id="{1E6E094C-F834-4394-9EC9-743A63D89F23}"/>
              </a:ext>
            </a:extLst>
          </p:cNvPr>
          <p:cNvSpPr/>
          <p:nvPr/>
        </p:nvSpPr>
        <p:spPr>
          <a:xfrm>
            <a:off x="5126748" y="2168698"/>
            <a:ext cx="2296346" cy="1088708"/>
          </a:xfrm>
          <a:prstGeom prst="rect">
            <a:avLst/>
          </a:prstGeom>
          <a:noFill/>
          <a:ln/>
        </p:spPr>
        <p:txBody>
          <a:bodyPr wrap="square" lIns="0" tIns="0" rIns="0" bIns="0" rtlCol="0" anchor="t"/>
          <a:lstStyle/>
          <a:p>
            <a:pPr marL="0" indent="0" algn="l">
              <a:lnSpc>
                <a:spcPts val="2850"/>
              </a:lnSpc>
              <a:buNone/>
            </a:pPr>
            <a:r>
              <a:rPr lang="en-US" sz="1200" dirty="0">
                <a:solidFill>
                  <a:srgbClr val="464646"/>
                </a:solidFill>
                <a:latin typeface="Arial" panose="020B0604020202020204" pitchFamily="34" charset="0"/>
                <a:ea typeface="Inter Medium" pitchFamily="34" charset="-122"/>
                <a:cs typeface="Arial" panose="020B0604020202020204" pitchFamily="34" charset="0"/>
              </a:rPr>
              <a:t>Track revenue and rating trends over time to forecast future successes.</a:t>
            </a:r>
            <a:endParaRPr lang="en-US" sz="1200" dirty="0">
              <a:latin typeface="Arial" panose="020B0604020202020204" pitchFamily="34" charset="0"/>
              <a:cs typeface="Arial" panose="020B0604020202020204" pitchFamily="34" charset="0"/>
            </a:endParaRPr>
          </a:p>
        </p:txBody>
      </p:sp>
      <p:pic>
        <p:nvPicPr>
          <p:cNvPr id="11" name="Image 2" descr="preencoded.png">
            <a:extLst>
              <a:ext uri="{FF2B5EF4-FFF2-40B4-BE49-F238E27FC236}">
                <a16:creationId xmlns:a16="http://schemas.microsoft.com/office/drawing/2014/main" id="{DD1B15C1-286E-43FE-A678-3081AA34DD22}"/>
              </a:ext>
            </a:extLst>
          </p:cNvPr>
          <p:cNvPicPr>
            <a:picLocks noChangeAspect="1"/>
          </p:cNvPicPr>
          <p:nvPr/>
        </p:nvPicPr>
        <p:blipFill>
          <a:blip r:embed="rId4"/>
          <a:stretch>
            <a:fillRect/>
          </a:stretch>
        </p:blipFill>
        <p:spPr>
          <a:xfrm>
            <a:off x="7852628" y="1782950"/>
            <a:ext cx="337565" cy="354330"/>
          </a:xfrm>
          <a:prstGeom prst="rect">
            <a:avLst/>
          </a:prstGeom>
        </p:spPr>
      </p:pic>
      <p:sp>
        <p:nvSpPr>
          <p:cNvPr id="12" name="Text 6">
            <a:extLst>
              <a:ext uri="{FF2B5EF4-FFF2-40B4-BE49-F238E27FC236}">
                <a16:creationId xmlns:a16="http://schemas.microsoft.com/office/drawing/2014/main" id="{C3C660FE-1E55-4C44-9B81-1372F1E6926A}"/>
              </a:ext>
            </a:extLst>
          </p:cNvPr>
          <p:cNvSpPr/>
          <p:nvPr/>
        </p:nvSpPr>
        <p:spPr>
          <a:xfrm>
            <a:off x="8419624" y="1756868"/>
            <a:ext cx="2701087" cy="354330"/>
          </a:xfrm>
          <a:prstGeom prst="rect">
            <a:avLst/>
          </a:prstGeom>
          <a:noFill/>
          <a:ln/>
        </p:spPr>
        <p:txBody>
          <a:bodyPr wrap="none" lIns="0" tIns="0" rIns="0" bIns="0" rtlCol="0" anchor="t"/>
          <a:lstStyle/>
          <a:p>
            <a:pPr marL="0" indent="0" algn="l">
              <a:lnSpc>
                <a:spcPts val="2750"/>
              </a:lnSpc>
              <a:buNone/>
            </a:pPr>
            <a:r>
              <a:rPr lang="en-US" sz="1600" dirty="0">
                <a:solidFill>
                  <a:srgbClr val="464646"/>
                </a:solidFill>
                <a:latin typeface="Arial" panose="020B0604020202020204" pitchFamily="34" charset="0"/>
                <a:ea typeface="DM Sans Semi Bold" pitchFamily="34" charset="-122"/>
                <a:cs typeface="Arial" panose="020B0604020202020204" pitchFamily="34" charset="0"/>
              </a:rPr>
              <a:t>Global Preferences</a:t>
            </a:r>
            <a:endParaRPr lang="en-US" sz="1600" dirty="0">
              <a:latin typeface="Arial" panose="020B0604020202020204" pitchFamily="34" charset="0"/>
              <a:cs typeface="Arial" panose="020B0604020202020204" pitchFamily="34" charset="0"/>
            </a:endParaRPr>
          </a:p>
        </p:txBody>
      </p:sp>
      <p:sp>
        <p:nvSpPr>
          <p:cNvPr id="13" name="Text 7">
            <a:extLst>
              <a:ext uri="{FF2B5EF4-FFF2-40B4-BE49-F238E27FC236}">
                <a16:creationId xmlns:a16="http://schemas.microsoft.com/office/drawing/2014/main" id="{5E92E543-930D-4C31-9A3C-21F3F0A3C09A}"/>
              </a:ext>
            </a:extLst>
          </p:cNvPr>
          <p:cNvSpPr/>
          <p:nvPr/>
        </p:nvSpPr>
        <p:spPr>
          <a:xfrm>
            <a:off x="8419623" y="2111198"/>
            <a:ext cx="2167344" cy="1451610"/>
          </a:xfrm>
          <a:prstGeom prst="rect">
            <a:avLst/>
          </a:prstGeom>
          <a:noFill/>
          <a:ln/>
        </p:spPr>
        <p:txBody>
          <a:bodyPr wrap="square" lIns="0" tIns="0" rIns="0" bIns="0" rtlCol="0" anchor="t"/>
          <a:lstStyle/>
          <a:p>
            <a:pPr marL="0" indent="0" algn="l">
              <a:lnSpc>
                <a:spcPts val="2850"/>
              </a:lnSpc>
              <a:buNone/>
            </a:pPr>
            <a:r>
              <a:rPr lang="en-US" sz="1200" dirty="0">
                <a:solidFill>
                  <a:srgbClr val="464646"/>
                </a:solidFill>
                <a:latin typeface="Arial" panose="020B0604020202020204" pitchFamily="34" charset="0"/>
                <a:ea typeface="Inter Medium" pitchFamily="34" charset="-122"/>
                <a:cs typeface="Arial" panose="020B0604020202020204" pitchFamily="34" charset="0"/>
              </a:rPr>
              <a:t>Understand viewer preferences across different geographic regions and cultural contexts</a:t>
            </a:r>
            <a:r>
              <a:rPr lang="en-US" sz="1200" dirty="0">
                <a:solidFill>
                  <a:srgbClr val="464646"/>
                </a:solidFill>
                <a:ea typeface="Inter Medium" pitchFamily="34" charset="-122"/>
                <a:cs typeface="Inter Medium" pitchFamily="34" charset="-120"/>
              </a:rPr>
              <a:t>.</a:t>
            </a:r>
            <a:endParaRPr lang="en-US" sz="1200" dirty="0"/>
          </a:p>
        </p:txBody>
      </p:sp>
      <p:pic>
        <p:nvPicPr>
          <p:cNvPr id="14" name="Picture 13">
            <a:extLst>
              <a:ext uri="{FF2B5EF4-FFF2-40B4-BE49-F238E27FC236}">
                <a16:creationId xmlns:a16="http://schemas.microsoft.com/office/drawing/2014/main" id="{793C2374-FC69-4C62-9896-A4066C950CE4}"/>
              </a:ext>
            </a:extLst>
          </p:cNvPr>
          <p:cNvPicPr>
            <a:picLocks noChangeAspect="1"/>
          </p:cNvPicPr>
          <p:nvPr/>
        </p:nvPicPr>
        <p:blipFill>
          <a:blip r:embed="rId5"/>
          <a:stretch>
            <a:fillRect/>
          </a:stretch>
        </p:blipFill>
        <p:spPr>
          <a:xfrm>
            <a:off x="1386041" y="3600595"/>
            <a:ext cx="2844800" cy="1922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D7566C88-933A-4793-AF58-B6FE6BDFBFD6}"/>
              </a:ext>
            </a:extLst>
          </p:cNvPr>
          <p:cNvPicPr>
            <a:picLocks noChangeAspect="1"/>
          </p:cNvPicPr>
          <p:nvPr/>
        </p:nvPicPr>
        <p:blipFill>
          <a:blip r:embed="rId6"/>
          <a:stretch>
            <a:fillRect/>
          </a:stretch>
        </p:blipFill>
        <p:spPr>
          <a:xfrm>
            <a:off x="4735724" y="3595128"/>
            <a:ext cx="2936966" cy="19281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7" name="Picture 16">
            <a:extLst>
              <a:ext uri="{FF2B5EF4-FFF2-40B4-BE49-F238E27FC236}">
                <a16:creationId xmlns:a16="http://schemas.microsoft.com/office/drawing/2014/main" id="{C92D0721-B364-48C0-BA78-842E86D56459}"/>
              </a:ext>
            </a:extLst>
          </p:cNvPr>
          <p:cNvPicPr>
            <a:picLocks noChangeAspect="1"/>
          </p:cNvPicPr>
          <p:nvPr/>
        </p:nvPicPr>
        <p:blipFill>
          <a:blip r:embed="rId7"/>
          <a:stretch>
            <a:fillRect/>
          </a:stretch>
        </p:blipFill>
        <p:spPr>
          <a:xfrm>
            <a:off x="8021411" y="3591927"/>
            <a:ext cx="3099300" cy="1922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8243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Download Kaggle Datasets on Ubuntu | endtoend.ai">
            <a:extLst>
              <a:ext uri="{FF2B5EF4-FFF2-40B4-BE49-F238E27FC236}">
                <a16:creationId xmlns:a16="http://schemas.microsoft.com/office/drawing/2014/main" id="{834C99E2-AFC2-4DF8-BD11-F38EBDAB0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4997" y="2235246"/>
            <a:ext cx="2767682" cy="1845976"/>
          </a:xfrm>
          <a:prstGeom prst="rect">
            <a:avLst/>
          </a:prstGeom>
          <a:noFill/>
          <a:extLst>
            <a:ext uri="{909E8E84-426E-40DD-AFC4-6F175D3DCCD1}">
              <a14:hiddenFill xmlns:a14="http://schemas.microsoft.com/office/drawing/2010/main">
                <a:solidFill>
                  <a:srgbClr val="FFFFFF"/>
                </a:solidFill>
              </a14:hiddenFill>
            </a:ext>
          </a:extLst>
        </p:spPr>
      </p:pic>
      <p:sp>
        <p:nvSpPr>
          <p:cNvPr id="38" name="Shape 14">
            <a:extLst>
              <a:ext uri="{FF2B5EF4-FFF2-40B4-BE49-F238E27FC236}">
                <a16:creationId xmlns:a16="http://schemas.microsoft.com/office/drawing/2014/main" id="{671783B1-E020-4ACA-995B-037D2EE430AE}"/>
              </a:ext>
            </a:extLst>
          </p:cNvPr>
          <p:cNvSpPr/>
          <p:nvPr/>
        </p:nvSpPr>
        <p:spPr>
          <a:xfrm>
            <a:off x="823807" y="5284448"/>
            <a:ext cx="440901" cy="448283"/>
          </a:xfrm>
          <a:prstGeom prst="roundRect">
            <a:avLst>
              <a:gd name="adj" fmla="val 360054"/>
            </a:avLst>
          </a:prstGeom>
          <a:solidFill>
            <a:srgbClr val="F2EEEE"/>
          </a:solidFill>
          <a:ln/>
        </p:spPr>
        <p:txBody>
          <a:bodyPr/>
          <a:lstStyle/>
          <a:p>
            <a:endParaRPr lang="en-IN" dirty="0"/>
          </a:p>
        </p:txBody>
      </p:sp>
      <p:sp>
        <p:nvSpPr>
          <p:cNvPr id="2" name="Title 1">
            <a:extLst>
              <a:ext uri="{FF2B5EF4-FFF2-40B4-BE49-F238E27FC236}">
                <a16:creationId xmlns:a16="http://schemas.microsoft.com/office/drawing/2014/main" id="{A91DA4F3-8437-415D-ACAC-8010A3277460}"/>
              </a:ext>
            </a:extLst>
          </p:cNvPr>
          <p:cNvSpPr>
            <a:spLocks noGrp="1"/>
          </p:cNvSpPr>
          <p:nvPr>
            <p:ph type="title"/>
          </p:nvPr>
        </p:nvSpPr>
        <p:spPr>
          <a:xfrm>
            <a:off x="838200" y="365126"/>
            <a:ext cx="10515600" cy="998008"/>
          </a:xfrm>
        </p:spPr>
        <p:txBody>
          <a:bodyPr>
            <a:normAutofit/>
          </a:bodyPr>
          <a:lstStyle/>
          <a:p>
            <a:r>
              <a:rPr lang="en-US" sz="3600" dirty="0">
                <a:ln w="0"/>
                <a:effectLst>
                  <a:outerShdw blurRad="38100" dist="25400" dir="5400000" algn="ctr" rotWithShape="0">
                    <a:srgbClr val="6E747A">
                      <a:alpha val="43000"/>
                    </a:srgbClr>
                  </a:outerShdw>
                </a:effectLst>
                <a:latin typeface="Arial" panose="020B0604020202020204" pitchFamily="34" charset="0"/>
                <a:ea typeface="DM Sans Semi Bold" pitchFamily="34" charset="-122"/>
                <a:cs typeface="Arial" panose="020B0604020202020204" pitchFamily="34" charset="0"/>
              </a:rPr>
              <a:t>Methodology: From Data to Dashboard</a:t>
            </a:r>
            <a:endParaRPr lang="en-IN" sz="3600"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43FC4E5-BEBB-4920-B860-A948353AF82B}"/>
              </a:ext>
            </a:extLst>
          </p:cNvPr>
          <p:cNvSpPr txBox="1"/>
          <p:nvPr/>
        </p:nvSpPr>
        <p:spPr>
          <a:xfrm>
            <a:off x="838200" y="1286933"/>
            <a:ext cx="10515600"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This analysis involved acquiring an IMDB dataset from Kaggle, followed by data cleaning and the creation of calculated fields (e.g., regions by director, genre grouping). We then visualized key insights through interactive charts and dashboards using Tableau to transform raw data into actionable movie performance insights.</a:t>
            </a:r>
            <a:endParaRPr lang="en-IN" dirty="0">
              <a:latin typeface="Arial" panose="020B0604020202020204" pitchFamily="34" charset="0"/>
              <a:cs typeface="Arial" panose="020B0604020202020204" pitchFamily="34" charset="0"/>
            </a:endParaRPr>
          </a:p>
        </p:txBody>
      </p:sp>
      <p:sp>
        <p:nvSpPr>
          <p:cNvPr id="4" name="Shape 2">
            <a:extLst>
              <a:ext uri="{FF2B5EF4-FFF2-40B4-BE49-F238E27FC236}">
                <a16:creationId xmlns:a16="http://schemas.microsoft.com/office/drawing/2014/main" id="{0200B705-A0A7-4377-B9EE-62F8DD61E87E}"/>
              </a:ext>
            </a:extLst>
          </p:cNvPr>
          <p:cNvSpPr/>
          <p:nvPr/>
        </p:nvSpPr>
        <p:spPr>
          <a:xfrm>
            <a:off x="838199" y="2486425"/>
            <a:ext cx="440901" cy="448283"/>
          </a:xfrm>
          <a:prstGeom prst="roundRect">
            <a:avLst>
              <a:gd name="adj" fmla="val 360054"/>
            </a:avLst>
          </a:prstGeom>
          <a:solidFill>
            <a:srgbClr val="F2EEEE"/>
          </a:solidFill>
          <a:ln/>
        </p:spPr>
      </p:sp>
      <p:sp>
        <p:nvSpPr>
          <p:cNvPr id="5" name="Text 3">
            <a:extLst>
              <a:ext uri="{FF2B5EF4-FFF2-40B4-BE49-F238E27FC236}">
                <a16:creationId xmlns:a16="http://schemas.microsoft.com/office/drawing/2014/main" id="{DCD5D1D9-9938-4808-97DA-25245E50A490}"/>
              </a:ext>
            </a:extLst>
          </p:cNvPr>
          <p:cNvSpPr/>
          <p:nvPr/>
        </p:nvSpPr>
        <p:spPr>
          <a:xfrm>
            <a:off x="966145" y="2607373"/>
            <a:ext cx="165321" cy="140060"/>
          </a:xfrm>
          <a:prstGeom prst="rect">
            <a:avLst/>
          </a:prstGeom>
          <a:noFill/>
          <a:ln/>
        </p:spPr>
        <p:txBody>
          <a:bodyPr wrap="none" lIns="0" tIns="0" rIns="0" bIns="0" rtlCol="0" anchor="t"/>
          <a:lstStyle/>
          <a:p>
            <a:pPr marL="0" indent="0" algn="l">
              <a:lnSpc>
                <a:spcPts val="2350"/>
              </a:lnSpc>
              <a:buNone/>
            </a:pPr>
            <a:r>
              <a:rPr lang="en-US" sz="2350" dirty="0">
                <a:solidFill>
                  <a:srgbClr val="464646"/>
                </a:solidFill>
                <a:latin typeface="Arial" panose="020B0604020202020204" pitchFamily="34" charset="0"/>
                <a:ea typeface="DM Sans Semi Bold" pitchFamily="34" charset="-122"/>
                <a:cs typeface="Arial" panose="020B0604020202020204" pitchFamily="34" charset="0"/>
              </a:rPr>
              <a:t>1</a:t>
            </a:r>
            <a:endParaRPr lang="en-US" sz="2350" dirty="0">
              <a:latin typeface="Arial" panose="020B0604020202020204" pitchFamily="34" charset="0"/>
              <a:cs typeface="Arial" panose="020B0604020202020204" pitchFamily="34" charset="0"/>
            </a:endParaRPr>
          </a:p>
        </p:txBody>
      </p:sp>
      <p:sp>
        <p:nvSpPr>
          <p:cNvPr id="6" name="Text 4">
            <a:extLst>
              <a:ext uri="{FF2B5EF4-FFF2-40B4-BE49-F238E27FC236}">
                <a16:creationId xmlns:a16="http://schemas.microsoft.com/office/drawing/2014/main" id="{C7519749-C66E-4A88-898F-0D92AD2DA05A}"/>
              </a:ext>
            </a:extLst>
          </p:cNvPr>
          <p:cNvSpPr/>
          <p:nvPr/>
        </p:nvSpPr>
        <p:spPr>
          <a:xfrm>
            <a:off x="1804318" y="2546559"/>
            <a:ext cx="1377964" cy="302339"/>
          </a:xfrm>
          <a:prstGeom prst="rect">
            <a:avLst/>
          </a:prstGeom>
          <a:noFill/>
          <a:ln/>
        </p:spPr>
        <p:txBody>
          <a:bodyPr wrap="none" lIns="0" tIns="0" rIns="0" bIns="0" rtlCol="0" anchor="t"/>
          <a:lstStyle/>
          <a:p>
            <a:pPr marL="0" indent="0" algn="l">
              <a:lnSpc>
                <a:spcPts val="2450"/>
              </a:lnSpc>
              <a:buNone/>
            </a:pPr>
            <a:r>
              <a:rPr lang="en-US" sz="1950" dirty="0">
                <a:solidFill>
                  <a:srgbClr val="464646"/>
                </a:solidFill>
                <a:latin typeface="Arial" panose="020B0604020202020204" pitchFamily="34" charset="0"/>
                <a:ea typeface="DM Sans Semi Bold" pitchFamily="34" charset="-122"/>
                <a:cs typeface="Arial" panose="020B0604020202020204" pitchFamily="34" charset="0"/>
              </a:rPr>
              <a:t>Data Import</a:t>
            </a:r>
            <a:endParaRPr lang="en-US" sz="1950" dirty="0">
              <a:latin typeface="Arial" panose="020B0604020202020204" pitchFamily="34" charset="0"/>
              <a:cs typeface="Arial" panose="020B0604020202020204" pitchFamily="34" charset="0"/>
            </a:endParaRPr>
          </a:p>
        </p:txBody>
      </p:sp>
      <p:sp>
        <p:nvSpPr>
          <p:cNvPr id="7" name="Text 5">
            <a:extLst>
              <a:ext uri="{FF2B5EF4-FFF2-40B4-BE49-F238E27FC236}">
                <a16:creationId xmlns:a16="http://schemas.microsoft.com/office/drawing/2014/main" id="{7B6D87B5-0527-4318-87F1-B2F649C7E1F2}"/>
              </a:ext>
            </a:extLst>
          </p:cNvPr>
          <p:cNvSpPr/>
          <p:nvPr/>
        </p:nvSpPr>
        <p:spPr>
          <a:xfrm>
            <a:off x="2230263" y="2838196"/>
            <a:ext cx="6751439" cy="443977"/>
          </a:xfrm>
          <a:prstGeom prst="rect">
            <a:avLst/>
          </a:prstGeom>
          <a:noFill/>
          <a:ln/>
        </p:spPr>
        <p:txBody>
          <a:bodyPr wrap="none" lIns="0" tIns="0" rIns="0" bIns="0" rtlCol="0" anchor="t"/>
          <a:lstStyle/>
          <a:p>
            <a:pPr marL="0" indent="0" algn="l">
              <a:lnSpc>
                <a:spcPts val="2500"/>
              </a:lnSpc>
              <a:buNone/>
            </a:pPr>
            <a:r>
              <a:rPr lang="en-US" sz="1550" dirty="0">
                <a:solidFill>
                  <a:srgbClr val="464646"/>
                </a:solidFill>
                <a:latin typeface="Arial" panose="020B0604020202020204" pitchFamily="34" charset="0"/>
                <a:ea typeface="Inter Medium" pitchFamily="34" charset="-122"/>
                <a:cs typeface="Arial" panose="020B0604020202020204" pitchFamily="34" charset="0"/>
              </a:rPr>
              <a:t>IMDB Top 1000 dataset imported for analysis.</a:t>
            </a:r>
            <a:endParaRPr lang="en-US" sz="1550" dirty="0">
              <a:latin typeface="Arial" panose="020B0604020202020204" pitchFamily="34" charset="0"/>
              <a:cs typeface="Arial" panose="020B0604020202020204" pitchFamily="34" charset="0"/>
            </a:endParaRPr>
          </a:p>
        </p:txBody>
      </p:sp>
      <p:sp>
        <p:nvSpPr>
          <p:cNvPr id="8" name="Shape 6">
            <a:extLst>
              <a:ext uri="{FF2B5EF4-FFF2-40B4-BE49-F238E27FC236}">
                <a16:creationId xmlns:a16="http://schemas.microsoft.com/office/drawing/2014/main" id="{FE015F25-1825-4513-8BFD-EE8212895796}"/>
              </a:ext>
            </a:extLst>
          </p:cNvPr>
          <p:cNvSpPr/>
          <p:nvPr/>
        </p:nvSpPr>
        <p:spPr>
          <a:xfrm>
            <a:off x="838199" y="3222797"/>
            <a:ext cx="440901" cy="448283"/>
          </a:xfrm>
          <a:prstGeom prst="roundRect">
            <a:avLst>
              <a:gd name="adj" fmla="val 360054"/>
            </a:avLst>
          </a:prstGeom>
          <a:solidFill>
            <a:srgbClr val="F2EEEE"/>
          </a:solidFill>
          <a:ln/>
        </p:spPr>
      </p:sp>
      <p:sp>
        <p:nvSpPr>
          <p:cNvPr id="9" name="Text 7">
            <a:extLst>
              <a:ext uri="{FF2B5EF4-FFF2-40B4-BE49-F238E27FC236}">
                <a16:creationId xmlns:a16="http://schemas.microsoft.com/office/drawing/2014/main" id="{670DE088-F435-46FC-BBAB-5857C4B5A5FF}"/>
              </a:ext>
            </a:extLst>
          </p:cNvPr>
          <p:cNvSpPr/>
          <p:nvPr/>
        </p:nvSpPr>
        <p:spPr>
          <a:xfrm>
            <a:off x="975988" y="3306879"/>
            <a:ext cx="165321" cy="140060"/>
          </a:xfrm>
          <a:prstGeom prst="rect">
            <a:avLst/>
          </a:prstGeom>
          <a:noFill/>
          <a:ln/>
        </p:spPr>
        <p:txBody>
          <a:bodyPr wrap="none" lIns="0" tIns="0" rIns="0" bIns="0" rtlCol="0" anchor="t"/>
          <a:lstStyle/>
          <a:p>
            <a:pPr marL="0" indent="0" algn="l">
              <a:lnSpc>
                <a:spcPts val="2350"/>
              </a:lnSpc>
              <a:buNone/>
            </a:pPr>
            <a:r>
              <a:rPr lang="en-US" sz="2350" dirty="0">
                <a:solidFill>
                  <a:srgbClr val="464646"/>
                </a:solidFill>
                <a:latin typeface="Arial" panose="020B0604020202020204" pitchFamily="34" charset="0"/>
                <a:ea typeface="DM Sans Semi Bold" pitchFamily="34" charset="-122"/>
                <a:cs typeface="Arial" panose="020B0604020202020204" pitchFamily="34" charset="0"/>
              </a:rPr>
              <a:t>2</a:t>
            </a:r>
            <a:endParaRPr lang="en-US" sz="2350" dirty="0">
              <a:latin typeface="Arial" panose="020B0604020202020204" pitchFamily="34" charset="0"/>
              <a:cs typeface="Arial" panose="020B0604020202020204" pitchFamily="34" charset="0"/>
            </a:endParaRPr>
          </a:p>
        </p:txBody>
      </p:sp>
      <p:sp>
        <p:nvSpPr>
          <p:cNvPr id="10" name="Text 8">
            <a:extLst>
              <a:ext uri="{FF2B5EF4-FFF2-40B4-BE49-F238E27FC236}">
                <a16:creationId xmlns:a16="http://schemas.microsoft.com/office/drawing/2014/main" id="{60859C26-F1CE-45E6-8BA6-E4717E295552}"/>
              </a:ext>
            </a:extLst>
          </p:cNvPr>
          <p:cNvSpPr/>
          <p:nvPr/>
        </p:nvSpPr>
        <p:spPr>
          <a:xfrm>
            <a:off x="1804318" y="3286059"/>
            <a:ext cx="1556949" cy="324446"/>
          </a:xfrm>
          <a:prstGeom prst="rect">
            <a:avLst/>
          </a:prstGeom>
          <a:noFill/>
          <a:ln/>
        </p:spPr>
        <p:txBody>
          <a:bodyPr wrap="none" lIns="0" tIns="0" rIns="0" bIns="0" rtlCol="0" anchor="t"/>
          <a:lstStyle/>
          <a:p>
            <a:pPr marL="0" indent="0" algn="l">
              <a:lnSpc>
                <a:spcPts val="2450"/>
              </a:lnSpc>
              <a:buNone/>
            </a:pPr>
            <a:r>
              <a:rPr lang="en-US" sz="1950" dirty="0">
                <a:solidFill>
                  <a:srgbClr val="464646"/>
                </a:solidFill>
                <a:latin typeface="Arial" panose="020B0604020202020204" pitchFamily="34" charset="0"/>
                <a:ea typeface="DM Sans Semi Bold" pitchFamily="34" charset="-122"/>
                <a:cs typeface="Arial" panose="020B0604020202020204" pitchFamily="34" charset="0"/>
              </a:rPr>
              <a:t>Data Cleaning</a:t>
            </a:r>
            <a:endParaRPr lang="en-US" sz="1950" dirty="0">
              <a:latin typeface="Arial" panose="020B0604020202020204" pitchFamily="34" charset="0"/>
              <a:cs typeface="Arial" panose="020B0604020202020204" pitchFamily="34" charset="0"/>
            </a:endParaRPr>
          </a:p>
        </p:txBody>
      </p:sp>
      <p:sp>
        <p:nvSpPr>
          <p:cNvPr id="11" name="Text 9">
            <a:extLst>
              <a:ext uri="{FF2B5EF4-FFF2-40B4-BE49-F238E27FC236}">
                <a16:creationId xmlns:a16="http://schemas.microsoft.com/office/drawing/2014/main" id="{25B85A16-A66E-476D-8902-086EC97B6427}"/>
              </a:ext>
            </a:extLst>
          </p:cNvPr>
          <p:cNvSpPr/>
          <p:nvPr/>
        </p:nvSpPr>
        <p:spPr>
          <a:xfrm>
            <a:off x="2220031" y="3637112"/>
            <a:ext cx="6751439" cy="324446"/>
          </a:xfrm>
          <a:prstGeom prst="rect">
            <a:avLst/>
          </a:prstGeom>
          <a:noFill/>
          <a:ln/>
        </p:spPr>
        <p:txBody>
          <a:bodyPr wrap="none" lIns="0" tIns="0" rIns="0" bIns="0" rtlCol="0" anchor="t"/>
          <a:lstStyle/>
          <a:p>
            <a:pPr marL="0" indent="0" algn="l">
              <a:lnSpc>
                <a:spcPts val="2500"/>
              </a:lnSpc>
              <a:buNone/>
            </a:pPr>
            <a:r>
              <a:rPr lang="en-US" sz="1550" dirty="0">
                <a:solidFill>
                  <a:srgbClr val="464646"/>
                </a:solidFill>
                <a:latin typeface="Arial" panose="020B0604020202020204" pitchFamily="34" charset="0"/>
                <a:ea typeface="Inter Medium" pitchFamily="34" charset="-122"/>
                <a:cs typeface="Arial" panose="020B0604020202020204" pitchFamily="34" charset="0"/>
              </a:rPr>
              <a:t>Structured key fields: Genre, Region, Release Year, Revenue, IMDB Rating.</a:t>
            </a:r>
            <a:endParaRPr lang="en-US" sz="1550" dirty="0">
              <a:latin typeface="Arial" panose="020B0604020202020204" pitchFamily="34" charset="0"/>
              <a:cs typeface="Arial" panose="020B0604020202020204" pitchFamily="34" charset="0"/>
            </a:endParaRPr>
          </a:p>
        </p:txBody>
      </p:sp>
      <p:sp>
        <p:nvSpPr>
          <p:cNvPr id="12" name="Shape 10">
            <a:extLst>
              <a:ext uri="{FF2B5EF4-FFF2-40B4-BE49-F238E27FC236}">
                <a16:creationId xmlns:a16="http://schemas.microsoft.com/office/drawing/2014/main" id="{2820E518-006A-41FE-A2B0-980FF4DB8E2C}"/>
              </a:ext>
            </a:extLst>
          </p:cNvPr>
          <p:cNvSpPr/>
          <p:nvPr/>
        </p:nvSpPr>
        <p:spPr>
          <a:xfrm>
            <a:off x="838199" y="3959169"/>
            <a:ext cx="440901" cy="448283"/>
          </a:xfrm>
          <a:prstGeom prst="roundRect">
            <a:avLst>
              <a:gd name="adj" fmla="val 360054"/>
            </a:avLst>
          </a:prstGeom>
          <a:solidFill>
            <a:srgbClr val="F2EEEE"/>
          </a:solidFill>
          <a:ln/>
        </p:spPr>
        <p:txBody>
          <a:bodyPr/>
          <a:lstStyle/>
          <a:p>
            <a:endParaRPr lang="en-IN" dirty="0"/>
          </a:p>
        </p:txBody>
      </p:sp>
      <p:sp>
        <p:nvSpPr>
          <p:cNvPr id="13" name="Text 11">
            <a:extLst>
              <a:ext uri="{FF2B5EF4-FFF2-40B4-BE49-F238E27FC236}">
                <a16:creationId xmlns:a16="http://schemas.microsoft.com/office/drawing/2014/main" id="{C3EDAFD3-F4FD-457C-B72C-E94BD390BFFE}"/>
              </a:ext>
            </a:extLst>
          </p:cNvPr>
          <p:cNvSpPr/>
          <p:nvPr/>
        </p:nvSpPr>
        <p:spPr>
          <a:xfrm>
            <a:off x="975988" y="4039548"/>
            <a:ext cx="165321" cy="140060"/>
          </a:xfrm>
          <a:prstGeom prst="rect">
            <a:avLst/>
          </a:prstGeom>
          <a:noFill/>
          <a:ln/>
        </p:spPr>
        <p:txBody>
          <a:bodyPr wrap="none" lIns="0" tIns="0" rIns="0" bIns="0" rtlCol="0" anchor="t"/>
          <a:lstStyle/>
          <a:p>
            <a:pPr marL="0" indent="0" algn="l">
              <a:lnSpc>
                <a:spcPts val="2350"/>
              </a:lnSpc>
              <a:buNone/>
            </a:pPr>
            <a:r>
              <a:rPr lang="en-US" sz="2350" dirty="0">
                <a:solidFill>
                  <a:srgbClr val="464646"/>
                </a:solidFill>
                <a:latin typeface="Arial" panose="020B0604020202020204" pitchFamily="34" charset="0"/>
                <a:ea typeface="DM Sans Semi Bold" pitchFamily="34" charset="-122"/>
                <a:cs typeface="Arial" panose="020B0604020202020204" pitchFamily="34" charset="0"/>
              </a:rPr>
              <a:t>3</a:t>
            </a:r>
            <a:endParaRPr lang="en-US" sz="2350" dirty="0">
              <a:latin typeface="Arial" panose="020B0604020202020204" pitchFamily="34" charset="0"/>
              <a:cs typeface="Arial" panose="020B0604020202020204" pitchFamily="34" charset="0"/>
            </a:endParaRPr>
          </a:p>
        </p:txBody>
      </p:sp>
      <p:sp>
        <p:nvSpPr>
          <p:cNvPr id="14" name="Text 12">
            <a:extLst>
              <a:ext uri="{FF2B5EF4-FFF2-40B4-BE49-F238E27FC236}">
                <a16:creationId xmlns:a16="http://schemas.microsoft.com/office/drawing/2014/main" id="{63AAB5B1-0A9A-468F-89F1-B8B90F2AA33E}"/>
              </a:ext>
            </a:extLst>
          </p:cNvPr>
          <p:cNvSpPr/>
          <p:nvPr/>
        </p:nvSpPr>
        <p:spPr>
          <a:xfrm>
            <a:off x="1828533" y="4677538"/>
            <a:ext cx="2491123" cy="353579"/>
          </a:xfrm>
          <a:prstGeom prst="rect">
            <a:avLst/>
          </a:prstGeom>
          <a:noFill/>
          <a:ln/>
        </p:spPr>
        <p:txBody>
          <a:bodyPr wrap="none" lIns="0" tIns="0" rIns="0" bIns="0" rtlCol="0" anchor="t"/>
          <a:lstStyle/>
          <a:p>
            <a:pPr marL="0" indent="0" algn="l">
              <a:lnSpc>
                <a:spcPts val="2450"/>
              </a:lnSpc>
              <a:buNone/>
            </a:pPr>
            <a:r>
              <a:rPr lang="en-US" sz="1950" dirty="0">
                <a:solidFill>
                  <a:srgbClr val="464646"/>
                </a:solidFill>
                <a:latin typeface="Arial" panose="020B0604020202020204" pitchFamily="34" charset="0"/>
                <a:ea typeface="DM Sans Semi Bold" pitchFamily="34" charset="-122"/>
                <a:cs typeface="Arial" panose="020B0604020202020204" pitchFamily="34" charset="0"/>
              </a:rPr>
              <a:t>Visualization Creation</a:t>
            </a:r>
            <a:endParaRPr lang="en-US" sz="1950" dirty="0">
              <a:latin typeface="Arial" panose="020B0604020202020204" pitchFamily="34" charset="0"/>
              <a:cs typeface="Arial" panose="020B0604020202020204" pitchFamily="34" charset="0"/>
            </a:endParaRPr>
          </a:p>
        </p:txBody>
      </p:sp>
      <p:sp>
        <p:nvSpPr>
          <p:cNvPr id="15" name="Text 13">
            <a:extLst>
              <a:ext uri="{FF2B5EF4-FFF2-40B4-BE49-F238E27FC236}">
                <a16:creationId xmlns:a16="http://schemas.microsoft.com/office/drawing/2014/main" id="{60747FC1-F2F3-472D-989D-C1525BC21CF5}"/>
              </a:ext>
            </a:extLst>
          </p:cNvPr>
          <p:cNvSpPr/>
          <p:nvPr/>
        </p:nvSpPr>
        <p:spPr>
          <a:xfrm>
            <a:off x="2230263" y="5016638"/>
            <a:ext cx="6741206" cy="324446"/>
          </a:xfrm>
          <a:prstGeom prst="rect">
            <a:avLst/>
          </a:prstGeom>
          <a:noFill/>
          <a:ln/>
        </p:spPr>
        <p:txBody>
          <a:bodyPr wrap="none" lIns="0" tIns="0" rIns="0" bIns="0" rtlCol="0" anchor="t"/>
          <a:lstStyle/>
          <a:p>
            <a:pPr marL="0" indent="0" algn="l">
              <a:lnSpc>
                <a:spcPts val="2500"/>
              </a:lnSpc>
              <a:buNone/>
            </a:pPr>
            <a:r>
              <a:rPr lang="en-US" sz="1550" dirty="0">
                <a:solidFill>
                  <a:srgbClr val="464646"/>
                </a:solidFill>
                <a:latin typeface="Arial" panose="020B0604020202020204" pitchFamily="34" charset="0"/>
                <a:ea typeface="Inter Medium" pitchFamily="34" charset="-122"/>
                <a:cs typeface="Arial" panose="020B0604020202020204" pitchFamily="34" charset="0"/>
              </a:rPr>
              <a:t>Grouped data by Region, Genre, Year; aggregated Revenue and Ratings.</a:t>
            </a:r>
            <a:endParaRPr lang="en-US" sz="1550" dirty="0">
              <a:latin typeface="Arial" panose="020B0604020202020204" pitchFamily="34" charset="0"/>
              <a:cs typeface="Arial" panose="020B0604020202020204" pitchFamily="34" charset="0"/>
            </a:endParaRPr>
          </a:p>
        </p:txBody>
      </p:sp>
      <p:sp>
        <p:nvSpPr>
          <p:cNvPr id="16" name="Shape 14">
            <a:extLst>
              <a:ext uri="{FF2B5EF4-FFF2-40B4-BE49-F238E27FC236}">
                <a16:creationId xmlns:a16="http://schemas.microsoft.com/office/drawing/2014/main" id="{E5995FFA-2241-4163-8F04-F42153BEE3CC}"/>
              </a:ext>
            </a:extLst>
          </p:cNvPr>
          <p:cNvSpPr/>
          <p:nvPr/>
        </p:nvSpPr>
        <p:spPr>
          <a:xfrm>
            <a:off x="819575" y="4621808"/>
            <a:ext cx="440901" cy="448283"/>
          </a:xfrm>
          <a:prstGeom prst="roundRect">
            <a:avLst>
              <a:gd name="adj" fmla="val 360054"/>
            </a:avLst>
          </a:prstGeom>
          <a:solidFill>
            <a:srgbClr val="F2EEEE"/>
          </a:solidFill>
          <a:ln/>
        </p:spPr>
        <p:txBody>
          <a:bodyPr/>
          <a:lstStyle/>
          <a:p>
            <a:endParaRPr lang="en-IN" dirty="0"/>
          </a:p>
        </p:txBody>
      </p:sp>
      <p:sp>
        <p:nvSpPr>
          <p:cNvPr id="17" name="Text 15">
            <a:extLst>
              <a:ext uri="{FF2B5EF4-FFF2-40B4-BE49-F238E27FC236}">
                <a16:creationId xmlns:a16="http://schemas.microsoft.com/office/drawing/2014/main" id="{46F5335B-9095-469A-AB0A-619A7310E761}"/>
              </a:ext>
            </a:extLst>
          </p:cNvPr>
          <p:cNvSpPr/>
          <p:nvPr/>
        </p:nvSpPr>
        <p:spPr>
          <a:xfrm>
            <a:off x="957364" y="5376546"/>
            <a:ext cx="165321" cy="140060"/>
          </a:xfrm>
          <a:prstGeom prst="rect">
            <a:avLst/>
          </a:prstGeom>
          <a:noFill/>
          <a:ln/>
        </p:spPr>
        <p:txBody>
          <a:bodyPr wrap="none" lIns="0" tIns="0" rIns="0" bIns="0" rtlCol="0" anchor="t"/>
          <a:lstStyle/>
          <a:p>
            <a:pPr marL="0" indent="0" algn="l">
              <a:lnSpc>
                <a:spcPts val="2350"/>
              </a:lnSpc>
              <a:buNone/>
            </a:pPr>
            <a:r>
              <a:rPr lang="en-US" sz="2350" dirty="0">
                <a:solidFill>
                  <a:srgbClr val="464646"/>
                </a:solidFill>
                <a:latin typeface="Arial" panose="020B0604020202020204" pitchFamily="34" charset="0"/>
                <a:cs typeface="Arial" panose="020B0604020202020204" pitchFamily="34" charset="0"/>
              </a:rPr>
              <a:t>5</a:t>
            </a:r>
            <a:endParaRPr lang="en-US" sz="2350" dirty="0">
              <a:latin typeface="Arial" panose="020B0604020202020204" pitchFamily="34" charset="0"/>
              <a:cs typeface="Arial" panose="020B0604020202020204" pitchFamily="34" charset="0"/>
            </a:endParaRPr>
          </a:p>
        </p:txBody>
      </p:sp>
      <p:sp>
        <p:nvSpPr>
          <p:cNvPr id="18" name="Text 16">
            <a:extLst>
              <a:ext uri="{FF2B5EF4-FFF2-40B4-BE49-F238E27FC236}">
                <a16:creationId xmlns:a16="http://schemas.microsoft.com/office/drawing/2014/main" id="{F20A7DF8-D720-41FA-B3F8-6458FF06ECC3}"/>
              </a:ext>
            </a:extLst>
          </p:cNvPr>
          <p:cNvSpPr/>
          <p:nvPr/>
        </p:nvSpPr>
        <p:spPr>
          <a:xfrm>
            <a:off x="1893810" y="5343594"/>
            <a:ext cx="1377964" cy="324444"/>
          </a:xfrm>
          <a:prstGeom prst="rect">
            <a:avLst/>
          </a:prstGeom>
          <a:noFill/>
          <a:ln/>
        </p:spPr>
        <p:txBody>
          <a:bodyPr wrap="none" lIns="0" tIns="0" rIns="0" bIns="0" rtlCol="0" anchor="t"/>
          <a:lstStyle/>
          <a:p>
            <a:pPr marL="0" indent="0" algn="l">
              <a:lnSpc>
                <a:spcPts val="2450"/>
              </a:lnSpc>
              <a:buNone/>
            </a:pPr>
            <a:r>
              <a:rPr lang="en-US" sz="1950" dirty="0">
                <a:solidFill>
                  <a:srgbClr val="464646"/>
                </a:solidFill>
                <a:latin typeface="Arial" panose="020B0604020202020204" pitchFamily="34" charset="0"/>
                <a:ea typeface="DM Sans Semi Bold" pitchFamily="34" charset="-122"/>
                <a:cs typeface="Arial" panose="020B0604020202020204" pitchFamily="34" charset="0"/>
              </a:rPr>
              <a:t>Interactivity</a:t>
            </a:r>
            <a:endParaRPr lang="en-US" sz="1950" dirty="0">
              <a:latin typeface="Arial" panose="020B0604020202020204" pitchFamily="34" charset="0"/>
              <a:cs typeface="Arial" panose="020B0604020202020204" pitchFamily="34" charset="0"/>
            </a:endParaRPr>
          </a:p>
        </p:txBody>
      </p:sp>
      <p:sp>
        <p:nvSpPr>
          <p:cNvPr id="19" name="Text 17">
            <a:extLst>
              <a:ext uri="{FF2B5EF4-FFF2-40B4-BE49-F238E27FC236}">
                <a16:creationId xmlns:a16="http://schemas.microsoft.com/office/drawing/2014/main" id="{7C03055E-7A1E-444B-B9D0-3E84C14ECC28}"/>
              </a:ext>
            </a:extLst>
          </p:cNvPr>
          <p:cNvSpPr/>
          <p:nvPr/>
        </p:nvSpPr>
        <p:spPr>
          <a:xfrm>
            <a:off x="2230263" y="5671605"/>
            <a:ext cx="6751439" cy="324445"/>
          </a:xfrm>
          <a:prstGeom prst="rect">
            <a:avLst/>
          </a:prstGeom>
          <a:noFill/>
          <a:ln/>
        </p:spPr>
        <p:txBody>
          <a:bodyPr wrap="none" lIns="0" tIns="0" rIns="0" bIns="0" rtlCol="0" anchor="t"/>
          <a:lstStyle/>
          <a:p>
            <a:pPr marL="0" indent="0" algn="l">
              <a:lnSpc>
                <a:spcPts val="2500"/>
              </a:lnSpc>
              <a:buNone/>
            </a:pPr>
            <a:r>
              <a:rPr lang="en-US" sz="1550" dirty="0">
                <a:solidFill>
                  <a:srgbClr val="464646"/>
                </a:solidFill>
                <a:latin typeface="Arial" panose="020B0604020202020204" pitchFamily="34" charset="0"/>
                <a:ea typeface="Inter Medium" pitchFamily="34" charset="-122"/>
                <a:cs typeface="Arial" panose="020B0604020202020204" pitchFamily="34" charset="0"/>
              </a:rPr>
              <a:t>Implemented dynamic filters and slicers for an engaging user experience.</a:t>
            </a:r>
            <a:endParaRPr lang="en-US" sz="1550" dirty="0">
              <a:latin typeface="Arial" panose="020B0604020202020204" pitchFamily="34" charset="0"/>
              <a:cs typeface="Arial" panose="020B0604020202020204" pitchFamily="34" charset="0"/>
            </a:endParaRPr>
          </a:p>
        </p:txBody>
      </p:sp>
      <p:sp>
        <p:nvSpPr>
          <p:cNvPr id="36" name="Text 8">
            <a:extLst>
              <a:ext uri="{FF2B5EF4-FFF2-40B4-BE49-F238E27FC236}">
                <a16:creationId xmlns:a16="http://schemas.microsoft.com/office/drawing/2014/main" id="{705461E3-8AA7-4B54-80B1-D860CC2D7B7B}"/>
              </a:ext>
            </a:extLst>
          </p:cNvPr>
          <p:cNvSpPr/>
          <p:nvPr/>
        </p:nvSpPr>
        <p:spPr>
          <a:xfrm>
            <a:off x="1817650" y="4022571"/>
            <a:ext cx="2767682" cy="324446"/>
          </a:xfrm>
          <a:prstGeom prst="rect">
            <a:avLst/>
          </a:prstGeom>
          <a:noFill/>
          <a:ln/>
        </p:spPr>
        <p:txBody>
          <a:bodyPr wrap="none" lIns="0" tIns="0" rIns="0" bIns="0" rtlCol="0" anchor="t"/>
          <a:lstStyle/>
          <a:p>
            <a:pPr>
              <a:lnSpc>
                <a:spcPts val="2450"/>
              </a:lnSpc>
            </a:pPr>
            <a:r>
              <a:rPr lang="en-IN" sz="2000" dirty="0">
                <a:latin typeface="Arial" panose="020B0604020202020204" pitchFamily="34" charset="0"/>
                <a:cs typeface="Arial" panose="020B0604020202020204" pitchFamily="34" charset="0"/>
              </a:rPr>
              <a:t>Calculated Field Creation</a:t>
            </a:r>
            <a:endParaRPr lang="en-US" sz="1950" dirty="0">
              <a:latin typeface="Arial" panose="020B0604020202020204" pitchFamily="34" charset="0"/>
              <a:cs typeface="Arial" panose="020B0604020202020204" pitchFamily="34" charset="0"/>
            </a:endParaRPr>
          </a:p>
        </p:txBody>
      </p:sp>
      <p:sp>
        <p:nvSpPr>
          <p:cNvPr id="37" name="Text 9">
            <a:extLst>
              <a:ext uri="{FF2B5EF4-FFF2-40B4-BE49-F238E27FC236}">
                <a16:creationId xmlns:a16="http://schemas.microsoft.com/office/drawing/2014/main" id="{9DB361EE-9424-4113-A200-61EF78F9BDAC}"/>
              </a:ext>
            </a:extLst>
          </p:cNvPr>
          <p:cNvSpPr/>
          <p:nvPr/>
        </p:nvSpPr>
        <p:spPr>
          <a:xfrm>
            <a:off x="2220030" y="4361671"/>
            <a:ext cx="6751439" cy="324446"/>
          </a:xfrm>
          <a:prstGeom prst="rect">
            <a:avLst/>
          </a:prstGeom>
          <a:noFill/>
          <a:ln/>
        </p:spPr>
        <p:txBody>
          <a:bodyPr wrap="none" lIns="0" tIns="0" rIns="0" bIns="0" rtlCol="0" anchor="t"/>
          <a:lstStyle/>
          <a:p>
            <a:pPr>
              <a:lnSpc>
                <a:spcPts val="2500"/>
              </a:lnSpc>
            </a:pPr>
            <a:r>
              <a:rPr lang="en-US" sz="1600" dirty="0">
                <a:latin typeface="Arial" panose="020B0604020202020204" pitchFamily="34" charset="0"/>
                <a:cs typeface="Arial" panose="020B0604020202020204" pitchFamily="34" charset="0"/>
              </a:rPr>
              <a:t>Used existing data to derive new insights (e.g., region by director, language grouping, primary genre).</a:t>
            </a:r>
            <a:endParaRPr lang="en-US" sz="1550" dirty="0">
              <a:latin typeface="Arial" panose="020B0604020202020204" pitchFamily="34" charset="0"/>
              <a:cs typeface="Arial" panose="020B0604020202020204" pitchFamily="34" charset="0"/>
            </a:endParaRPr>
          </a:p>
        </p:txBody>
      </p:sp>
      <p:sp>
        <p:nvSpPr>
          <p:cNvPr id="39" name="Text 15">
            <a:extLst>
              <a:ext uri="{FF2B5EF4-FFF2-40B4-BE49-F238E27FC236}">
                <a16:creationId xmlns:a16="http://schemas.microsoft.com/office/drawing/2014/main" id="{1DAB9D52-FEF2-42C3-A769-8BD23F4B3265}"/>
              </a:ext>
            </a:extLst>
          </p:cNvPr>
          <p:cNvSpPr/>
          <p:nvPr/>
        </p:nvSpPr>
        <p:spPr>
          <a:xfrm>
            <a:off x="961596" y="4705890"/>
            <a:ext cx="165321" cy="140060"/>
          </a:xfrm>
          <a:prstGeom prst="rect">
            <a:avLst/>
          </a:prstGeom>
          <a:noFill/>
          <a:ln/>
        </p:spPr>
        <p:txBody>
          <a:bodyPr wrap="none" lIns="0" tIns="0" rIns="0" bIns="0" rtlCol="0" anchor="t"/>
          <a:lstStyle/>
          <a:p>
            <a:pPr marL="0" indent="0" algn="l">
              <a:lnSpc>
                <a:spcPts val="2350"/>
              </a:lnSpc>
              <a:buNone/>
            </a:pPr>
            <a:r>
              <a:rPr lang="en-US" sz="2350" dirty="0">
                <a:solidFill>
                  <a:srgbClr val="464646"/>
                </a:solidFill>
                <a:latin typeface="Arial" panose="020B0604020202020204" pitchFamily="34" charset="0"/>
                <a:ea typeface="DM Sans Semi Bold" pitchFamily="34" charset="-122"/>
                <a:cs typeface="Arial" panose="020B0604020202020204" pitchFamily="34" charset="0"/>
              </a:rPr>
              <a:t>4</a:t>
            </a:r>
            <a:endParaRPr lang="en-US" sz="2350" dirty="0">
              <a:latin typeface="Arial" panose="020B0604020202020204" pitchFamily="34" charset="0"/>
              <a:cs typeface="Arial" panose="020B0604020202020204" pitchFamily="34" charset="0"/>
            </a:endParaRPr>
          </a:p>
        </p:txBody>
      </p:sp>
      <p:pic>
        <p:nvPicPr>
          <p:cNvPr id="1028" name="Picture 4" descr="Tableau Logo, symbol, meaning, history, PNG, brand">
            <a:extLst>
              <a:ext uri="{FF2B5EF4-FFF2-40B4-BE49-F238E27FC236}">
                <a16:creationId xmlns:a16="http://schemas.microsoft.com/office/drawing/2014/main" id="{EBF9E116-3979-475F-A187-87423DD16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2346" y="5031117"/>
            <a:ext cx="2491123" cy="1401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85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F56B-2002-4E1A-ACC6-2185ACC3845D}"/>
              </a:ext>
            </a:extLst>
          </p:cNvPr>
          <p:cNvSpPr>
            <a:spLocks noGrp="1"/>
          </p:cNvSpPr>
          <p:nvPr>
            <p:ph type="title"/>
          </p:nvPr>
        </p:nvSpPr>
        <p:spPr>
          <a:xfrm>
            <a:off x="5562600" y="258207"/>
            <a:ext cx="5791200" cy="837142"/>
          </a:xfrm>
        </p:spPr>
        <p:txBody>
          <a:bodyPr>
            <a:normAutofit fontScale="90000"/>
          </a:bodyPr>
          <a:lstStyle/>
          <a:p>
            <a:r>
              <a:rPr lang="en-US" sz="4000" dirty="0">
                <a:solidFill>
                  <a:srgbClr val="030303"/>
                </a:solidFill>
                <a:latin typeface="Arial" panose="020B0604020202020204" pitchFamily="34" charset="0"/>
                <a:ea typeface="DM Sans Semi Bold" pitchFamily="34" charset="-122"/>
                <a:cs typeface="Arial" panose="020B0604020202020204" pitchFamily="34" charset="0"/>
              </a:rPr>
              <a:t>Data Foundation: Import &amp; Cleaning in Tableau</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233059F-6769-4AFD-9AC8-A0431AF6143E}"/>
              </a:ext>
            </a:extLst>
          </p:cNvPr>
          <p:cNvSpPr txBox="1"/>
          <p:nvPr/>
        </p:nvSpPr>
        <p:spPr>
          <a:xfrm>
            <a:off x="5562600" y="1471507"/>
            <a:ext cx="5791200" cy="1354217"/>
          </a:xfrm>
          <a:prstGeom prst="rect">
            <a:avLst/>
          </a:prstGeom>
          <a:noFill/>
        </p:spPr>
        <p:txBody>
          <a:bodyPr wrap="square" rtlCol="0">
            <a:spAutoFit/>
          </a:bodyPr>
          <a:lstStyle/>
          <a:p>
            <a:r>
              <a:rPr lang="en-US" sz="1600" dirty="0">
                <a:solidFill>
                  <a:srgbClr val="464646"/>
                </a:solidFill>
                <a:latin typeface="Arial" panose="020B0604020202020204" pitchFamily="34" charset="0"/>
                <a:ea typeface="Inter Medium" pitchFamily="34" charset="-122"/>
                <a:cs typeface="Arial" panose="020B0604020202020204" pitchFamily="34" charset="0"/>
              </a:rPr>
              <a:t>The foundation of our analysis began by connecting the raw CSV dataset to Tableau. We then meticulously cleaned and refined the data, ensuring accuracy and consistency across all key dimensions.</a:t>
            </a:r>
            <a:endParaRPr lang="en-US" sz="1600" dirty="0">
              <a:latin typeface="Arial" panose="020B0604020202020204" pitchFamily="34" charset="0"/>
              <a:cs typeface="Arial" panose="020B0604020202020204" pitchFamily="34" charset="0"/>
            </a:endParaRPr>
          </a:p>
          <a:p>
            <a:endParaRPr lang="en-IN" dirty="0"/>
          </a:p>
        </p:txBody>
      </p:sp>
      <p:pic>
        <p:nvPicPr>
          <p:cNvPr id="6" name="Picture 5">
            <a:extLst>
              <a:ext uri="{FF2B5EF4-FFF2-40B4-BE49-F238E27FC236}">
                <a16:creationId xmlns:a16="http://schemas.microsoft.com/office/drawing/2014/main" id="{CE177F55-E4EC-4B1E-8465-1B62EF52FC39}"/>
              </a:ext>
            </a:extLst>
          </p:cNvPr>
          <p:cNvPicPr>
            <a:picLocks noChangeAspect="1"/>
          </p:cNvPicPr>
          <p:nvPr/>
        </p:nvPicPr>
        <p:blipFill>
          <a:blip r:embed="rId2"/>
          <a:stretch>
            <a:fillRect/>
          </a:stretch>
        </p:blipFill>
        <p:spPr>
          <a:xfrm>
            <a:off x="0" y="0"/>
            <a:ext cx="5296639" cy="6858000"/>
          </a:xfrm>
          <a:prstGeom prst="rect">
            <a:avLst/>
          </a:prstGeom>
        </p:spPr>
      </p:pic>
      <p:sp>
        <p:nvSpPr>
          <p:cNvPr id="8" name="Text 2">
            <a:extLst>
              <a:ext uri="{FF2B5EF4-FFF2-40B4-BE49-F238E27FC236}">
                <a16:creationId xmlns:a16="http://schemas.microsoft.com/office/drawing/2014/main" id="{F240DA06-E26C-49EF-A5A3-CFEA15190974}"/>
              </a:ext>
            </a:extLst>
          </p:cNvPr>
          <p:cNvSpPr/>
          <p:nvPr/>
        </p:nvSpPr>
        <p:spPr>
          <a:xfrm>
            <a:off x="5659089" y="2759684"/>
            <a:ext cx="5694712" cy="362903"/>
          </a:xfrm>
          <a:prstGeom prst="rect">
            <a:avLst/>
          </a:prstGeom>
          <a:noFill/>
          <a:ln/>
        </p:spPr>
        <p:txBody>
          <a:bodyPr wrap="none" lIns="0" tIns="0" rIns="0" bIns="0" rtlCol="0" anchor="t"/>
          <a:lstStyle/>
          <a:p>
            <a:pPr marL="342900" indent="-342900" algn="l">
              <a:lnSpc>
                <a:spcPts val="2850"/>
              </a:lnSpc>
              <a:buSzPct val="100000"/>
              <a:buChar char="•"/>
            </a:pPr>
            <a:r>
              <a:rPr lang="en-US" sz="1400" dirty="0">
                <a:solidFill>
                  <a:srgbClr val="464646"/>
                </a:solidFill>
                <a:latin typeface="Arial" panose="020B0604020202020204" pitchFamily="34" charset="0"/>
                <a:ea typeface="Inter Medium" pitchFamily="34" charset="-122"/>
                <a:cs typeface="Arial" panose="020B0604020202020204" pitchFamily="34" charset="0"/>
              </a:rPr>
              <a:t>CSV dataset directly connected to Tableau.</a:t>
            </a:r>
            <a:endParaRPr lang="en-US" sz="1400" dirty="0">
              <a:latin typeface="Arial" panose="020B0604020202020204" pitchFamily="34" charset="0"/>
              <a:cs typeface="Arial" panose="020B0604020202020204" pitchFamily="34" charset="0"/>
            </a:endParaRPr>
          </a:p>
        </p:txBody>
      </p:sp>
      <p:sp>
        <p:nvSpPr>
          <p:cNvPr id="9" name="Text 3">
            <a:extLst>
              <a:ext uri="{FF2B5EF4-FFF2-40B4-BE49-F238E27FC236}">
                <a16:creationId xmlns:a16="http://schemas.microsoft.com/office/drawing/2014/main" id="{4BEA6EDD-F90E-4B98-89A8-D88C097DEAB6}"/>
              </a:ext>
            </a:extLst>
          </p:cNvPr>
          <p:cNvSpPr/>
          <p:nvPr/>
        </p:nvSpPr>
        <p:spPr>
          <a:xfrm>
            <a:off x="5659089" y="3201882"/>
            <a:ext cx="5694712" cy="362903"/>
          </a:xfrm>
          <a:prstGeom prst="rect">
            <a:avLst/>
          </a:prstGeom>
          <a:noFill/>
          <a:ln/>
        </p:spPr>
        <p:txBody>
          <a:bodyPr wrap="none" lIns="0" tIns="0" rIns="0" bIns="0" rtlCol="0" anchor="t"/>
          <a:lstStyle/>
          <a:p>
            <a:pPr marL="342900" indent="-342900" algn="l">
              <a:lnSpc>
                <a:spcPts val="2850"/>
              </a:lnSpc>
              <a:buSzPct val="100000"/>
              <a:buChar char="•"/>
            </a:pPr>
            <a:r>
              <a:rPr lang="en-US" sz="1400" dirty="0">
                <a:solidFill>
                  <a:srgbClr val="464646"/>
                </a:solidFill>
                <a:latin typeface="Arial" panose="020B0604020202020204" pitchFamily="34" charset="0"/>
                <a:ea typeface="Inter Medium" pitchFamily="34" charset="-122"/>
                <a:cs typeface="Arial" panose="020B0604020202020204" pitchFamily="34" charset="0"/>
              </a:rPr>
              <a:t>Genre values cleaned and standardized.</a:t>
            </a:r>
            <a:endParaRPr lang="en-US" sz="1400" dirty="0">
              <a:latin typeface="Arial" panose="020B0604020202020204" pitchFamily="34" charset="0"/>
              <a:cs typeface="Arial" panose="020B0604020202020204" pitchFamily="34" charset="0"/>
            </a:endParaRPr>
          </a:p>
        </p:txBody>
      </p:sp>
      <p:sp>
        <p:nvSpPr>
          <p:cNvPr id="10" name="Text 4">
            <a:extLst>
              <a:ext uri="{FF2B5EF4-FFF2-40B4-BE49-F238E27FC236}">
                <a16:creationId xmlns:a16="http://schemas.microsoft.com/office/drawing/2014/main" id="{8AAB0C84-19BD-4CC9-A1C1-8C240F7C68B1}"/>
              </a:ext>
            </a:extLst>
          </p:cNvPr>
          <p:cNvSpPr/>
          <p:nvPr/>
        </p:nvSpPr>
        <p:spPr>
          <a:xfrm>
            <a:off x="5659089" y="3644080"/>
            <a:ext cx="5694712" cy="725805"/>
          </a:xfrm>
          <a:prstGeom prst="rect">
            <a:avLst/>
          </a:prstGeom>
          <a:noFill/>
          <a:ln/>
        </p:spPr>
        <p:txBody>
          <a:bodyPr wrap="square" lIns="0" tIns="0" rIns="0" bIns="0" rtlCol="0" anchor="t"/>
          <a:lstStyle/>
          <a:p>
            <a:pPr marL="342900" indent="-342900" algn="l">
              <a:lnSpc>
                <a:spcPts val="2850"/>
              </a:lnSpc>
              <a:buSzPct val="100000"/>
              <a:buChar char="•"/>
            </a:pPr>
            <a:r>
              <a:rPr lang="en-US" sz="1400" dirty="0">
                <a:solidFill>
                  <a:srgbClr val="464646"/>
                </a:solidFill>
                <a:latin typeface="Arial" panose="020B0604020202020204" pitchFamily="34" charset="0"/>
                <a:ea typeface="Inter Medium" pitchFamily="34" charset="-122"/>
                <a:cs typeface="Arial" panose="020B0604020202020204" pitchFamily="34" charset="0"/>
              </a:rPr>
              <a:t>Region assigned based on director's origin for better geographical mapping.</a:t>
            </a:r>
            <a:endParaRPr lang="en-US" sz="1400" dirty="0">
              <a:latin typeface="Arial" panose="020B0604020202020204" pitchFamily="34" charset="0"/>
              <a:cs typeface="Arial" panose="020B0604020202020204" pitchFamily="34" charset="0"/>
            </a:endParaRPr>
          </a:p>
        </p:txBody>
      </p:sp>
      <p:sp>
        <p:nvSpPr>
          <p:cNvPr id="11" name="Text 5">
            <a:extLst>
              <a:ext uri="{FF2B5EF4-FFF2-40B4-BE49-F238E27FC236}">
                <a16:creationId xmlns:a16="http://schemas.microsoft.com/office/drawing/2014/main" id="{0529D9BB-1F72-444B-B51D-66005555C339}"/>
              </a:ext>
            </a:extLst>
          </p:cNvPr>
          <p:cNvSpPr/>
          <p:nvPr/>
        </p:nvSpPr>
        <p:spPr>
          <a:xfrm>
            <a:off x="5659089" y="4449181"/>
            <a:ext cx="5694712" cy="725805"/>
          </a:xfrm>
          <a:prstGeom prst="rect">
            <a:avLst/>
          </a:prstGeom>
          <a:noFill/>
          <a:ln/>
        </p:spPr>
        <p:txBody>
          <a:bodyPr wrap="square" lIns="0" tIns="0" rIns="0" bIns="0" rtlCol="0" anchor="t"/>
          <a:lstStyle/>
          <a:p>
            <a:pPr marL="342900" indent="-342900" algn="l">
              <a:lnSpc>
                <a:spcPts val="2850"/>
              </a:lnSpc>
              <a:buSzPct val="100000"/>
              <a:buChar char="•"/>
            </a:pPr>
            <a:r>
              <a:rPr lang="en-US" sz="1400" dirty="0">
                <a:solidFill>
                  <a:srgbClr val="464646"/>
                </a:solidFill>
                <a:latin typeface="Arial" panose="020B0604020202020204" pitchFamily="34" charset="0"/>
                <a:ea typeface="Inter Medium" pitchFamily="34" charset="-122"/>
                <a:cs typeface="Arial" panose="020B0604020202020204" pitchFamily="34" charset="0"/>
              </a:rPr>
              <a:t>Certificate, runtime, and revenue fields precisely mapped and formatted.</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3945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F1A7D-B8D9-4843-A170-0E3EC9BE31D6}"/>
              </a:ext>
            </a:extLst>
          </p:cNvPr>
          <p:cNvSpPr>
            <a:spLocks noGrp="1"/>
          </p:cNvSpPr>
          <p:nvPr>
            <p:ph type="title"/>
          </p:nvPr>
        </p:nvSpPr>
        <p:spPr>
          <a:xfrm>
            <a:off x="838200" y="365126"/>
            <a:ext cx="10515600" cy="871008"/>
          </a:xfrm>
        </p:spPr>
        <p:txBody>
          <a:bodyPr>
            <a:normAutofit/>
          </a:bodyPr>
          <a:lstStyle/>
          <a:p>
            <a:r>
              <a:rPr lang="en-US" sz="4000" dirty="0">
                <a:ln w="0"/>
                <a:effectLst>
                  <a:outerShdw blurRad="38100" dist="25400" dir="5400000" algn="ctr" rotWithShape="0">
                    <a:srgbClr val="6E747A">
                      <a:alpha val="43000"/>
                    </a:srgbClr>
                  </a:outerShdw>
                </a:effectLst>
                <a:latin typeface="Arial" panose="020B0604020202020204" pitchFamily="34" charset="0"/>
                <a:ea typeface="DM Sans Semi Bold" pitchFamily="34" charset="-122"/>
                <a:cs typeface="Arial" panose="020B0604020202020204" pitchFamily="34" charset="0"/>
              </a:rPr>
              <a:t>Key Visualizations: A Comprehensive View</a:t>
            </a:r>
            <a:endParaRPr lang="en-IN" dirty="0">
              <a:ln w="0"/>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endParaRPr>
          </a:p>
        </p:txBody>
      </p:sp>
      <p:sp>
        <p:nvSpPr>
          <p:cNvPr id="22" name="Text 1">
            <a:extLst>
              <a:ext uri="{FF2B5EF4-FFF2-40B4-BE49-F238E27FC236}">
                <a16:creationId xmlns:a16="http://schemas.microsoft.com/office/drawing/2014/main" id="{9827C16F-1333-454F-8059-8F33F68884BD}"/>
              </a:ext>
            </a:extLst>
          </p:cNvPr>
          <p:cNvSpPr/>
          <p:nvPr/>
        </p:nvSpPr>
        <p:spPr>
          <a:xfrm>
            <a:off x="987070" y="1371601"/>
            <a:ext cx="9689397" cy="2057399"/>
          </a:xfrm>
          <a:prstGeom prst="rect">
            <a:avLst/>
          </a:prstGeom>
          <a:noFill/>
          <a:ln/>
        </p:spPr>
        <p:txBody>
          <a:bodyPr wrap="square" lIns="0" tIns="0" rIns="0" bIns="0" rtlCol="0" anchor="t"/>
          <a:lstStyle/>
          <a:p>
            <a:pPr>
              <a:lnSpc>
                <a:spcPts val="2650"/>
              </a:lnSpc>
            </a:pPr>
            <a:r>
              <a:rPr lang="en-US" dirty="0">
                <a:latin typeface="Arial" panose="020B0604020202020204" pitchFamily="34" charset="0"/>
                <a:cs typeface="Arial" panose="020B0604020202020204" pitchFamily="34" charset="0"/>
              </a:rPr>
              <a:t>This dashboard brings together a wide variety of visualizations—including maps, bar and donut charts, and box plots—to provide a holistic analysis of movie performance and audience engagement. Each chart is thoughtfully chosen to reveal unique insights: from tracking revenue growth and genre popularity to comparing audience and critic scores, and understanding language and certification trends. This comprehensive approach ensures that every key aspect of the movie industry is clearly highlighted and easy to interpret.</a:t>
            </a:r>
            <a:endParaRPr lang="en-US" sz="1650" dirty="0">
              <a:latin typeface="Arial" panose="020B0604020202020204" pitchFamily="34" charset="0"/>
              <a:cs typeface="Arial" panose="020B0604020202020204" pitchFamily="34" charset="0"/>
            </a:endParaRPr>
          </a:p>
        </p:txBody>
      </p:sp>
      <p:sp>
        <p:nvSpPr>
          <p:cNvPr id="28" name="Text 3">
            <a:extLst>
              <a:ext uri="{FF2B5EF4-FFF2-40B4-BE49-F238E27FC236}">
                <a16:creationId xmlns:a16="http://schemas.microsoft.com/office/drawing/2014/main" id="{E73EF88D-C2C1-4FB1-A92F-37E731E3F6CC}"/>
              </a:ext>
            </a:extLst>
          </p:cNvPr>
          <p:cNvSpPr/>
          <p:nvPr/>
        </p:nvSpPr>
        <p:spPr>
          <a:xfrm>
            <a:off x="862124" y="1990777"/>
            <a:ext cx="249893" cy="220134"/>
          </a:xfrm>
          <a:prstGeom prst="rect">
            <a:avLst/>
          </a:prstGeom>
          <a:noFill/>
          <a:ln/>
        </p:spPr>
        <p:txBody>
          <a:bodyPr wrap="none" lIns="0" tIns="0" rIns="0" bIns="0" rtlCol="0" anchor="t"/>
          <a:lstStyle/>
          <a:p>
            <a:pPr marL="0" indent="0" algn="ctr">
              <a:lnSpc>
                <a:spcPts val="2500"/>
              </a:lnSpc>
              <a:buNone/>
            </a:pPr>
            <a:endParaRPr lang="en-US" sz="2500" dirty="0"/>
          </a:p>
        </p:txBody>
      </p:sp>
      <p:sp>
        <p:nvSpPr>
          <p:cNvPr id="32" name="Text 6">
            <a:extLst>
              <a:ext uri="{FF2B5EF4-FFF2-40B4-BE49-F238E27FC236}">
                <a16:creationId xmlns:a16="http://schemas.microsoft.com/office/drawing/2014/main" id="{1AC6326F-D5C7-4E2C-A738-1E049CD0BC61}"/>
              </a:ext>
            </a:extLst>
          </p:cNvPr>
          <p:cNvSpPr/>
          <p:nvPr/>
        </p:nvSpPr>
        <p:spPr>
          <a:xfrm>
            <a:off x="4297146" y="1995799"/>
            <a:ext cx="246757" cy="198531"/>
          </a:xfrm>
          <a:prstGeom prst="rect">
            <a:avLst/>
          </a:prstGeom>
          <a:noFill/>
          <a:ln/>
        </p:spPr>
        <p:txBody>
          <a:bodyPr wrap="none" lIns="0" tIns="0" rIns="0" bIns="0" rtlCol="0" anchor="t"/>
          <a:lstStyle/>
          <a:p>
            <a:pPr marL="0" indent="0" algn="ctr">
              <a:lnSpc>
                <a:spcPts val="2500"/>
              </a:lnSpc>
              <a:buNone/>
            </a:pPr>
            <a:endParaRPr lang="en-US" sz="2500" dirty="0"/>
          </a:p>
        </p:txBody>
      </p:sp>
      <p:pic>
        <p:nvPicPr>
          <p:cNvPr id="39" name="slide2" descr="Dashboard 1">
            <a:extLst>
              <a:ext uri="{FF2B5EF4-FFF2-40B4-BE49-F238E27FC236}">
                <a16:creationId xmlns:a16="http://schemas.microsoft.com/office/drawing/2014/main" id="{EC13F0FD-C98C-4577-8EC5-0A991DD51DC4}"/>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904066" y="3564467"/>
            <a:ext cx="5748867" cy="28827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76643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11612-CEB8-4BFB-870B-10AA1CD31F0B}"/>
              </a:ext>
            </a:extLst>
          </p:cNvPr>
          <p:cNvSpPr>
            <a:spLocks noGrp="1"/>
          </p:cNvSpPr>
          <p:nvPr>
            <p:ph type="title"/>
          </p:nvPr>
        </p:nvSpPr>
        <p:spPr>
          <a:xfrm>
            <a:off x="584200" y="212725"/>
            <a:ext cx="9948333" cy="1006475"/>
          </a:xfrm>
        </p:spPr>
        <p:txBody>
          <a:bodyPr>
            <a:normAutofit/>
          </a:bodyPr>
          <a:lstStyle/>
          <a:p>
            <a:pPr marL="457200" indent="-457200">
              <a:buFont typeface="Wingdings" panose="05000000000000000000" pitchFamily="2" charset="2"/>
              <a:buChar char="v"/>
            </a:pPr>
            <a:r>
              <a:rPr lang="en-IN" sz="2800" dirty="0">
                <a:latin typeface="Arial" panose="020B0604020202020204" pitchFamily="34" charset="0"/>
                <a:cs typeface="Arial" panose="020B0604020202020204" pitchFamily="34" charset="0"/>
              </a:rPr>
              <a:t>Top Genres by Revenue &amp; Audience Engagement</a:t>
            </a:r>
          </a:p>
        </p:txBody>
      </p:sp>
      <p:pic>
        <p:nvPicPr>
          <p:cNvPr id="3" name="Picture 2">
            <a:extLst>
              <a:ext uri="{FF2B5EF4-FFF2-40B4-BE49-F238E27FC236}">
                <a16:creationId xmlns:a16="http://schemas.microsoft.com/office/drawing/2014/main" id="{678C61EB-66D6-4AD5-AF00-EFA9B26B5261}"/>
              </a:ext>
            </a:extLst>
          </p:cNvPr>
          <p:cNvPicPr>
            <a:picLocks noChangeAspect="1"/>
          </p:cNvPicPr>
          <p:nvPr/>
        </p:nvPicPr>
        <p:blipFill>
          <a:blip r:embed="rId2"/>
          <a:stretch>
            <a:fillRect/>
          </a:stretch>
        </p:blipFill>
        <p:spPr>
          <a:xfrm>
            <a:off x="6451600" y="1458730"/>
            <a:ext cx="5003801" cy="357689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 name="TextBox 3">
            <a:extLst>
              <a:ext uri="{FF2B5EF4-FFF2-40B4-BE49-F238E27FC236}">
                <a16:creationId xmlns:a16="http://schemas.microsoft.com/office/drawing/2014/main" id="{E1B3EB32-0720-4718-8AE4-CBF517915E4F}"/>
              </a:ext>
            </a:extLst>
          </p:cNvPr>
          <p:cNvSpPr txBox="1"/>
          <p:nvPr/>
        </p:nvSpPr>
        <p:spPr>
          <a:xfrm>
            <a:off x="736599" y="1219200"/>
            <a:ext cx="5613401" cy="4031873"/>
          </a:xfrm>
          <a:prstGeom prst="rect">
            <a:avLst/>
          </a:prstGeom>
          <a:noFill/>
        </p:spPr>
        <p:txBody>
          <a:bodyPr wrap="square" rtlCol="0">
            <a:spAutoFit/>
          </a:bodyPr>
          <a:lstStyle/>
          <a:p>
            <a:r>
              <a:rPr lang="en-US" sz="1400" b="1" dirty="0">
                <a:latin typeface="Arial" panose="020B0604020202020204" pitchFamily="34" charset="0"/>
                <a:ea typeface="Cascadia Code" panose="020B0609020000020004" pitchFamily="49" charset="0"/>
                <a:cs typeface="Arial" panose="020B0604020202020204" pitchFamily="34" charset="0"/>
              </a:rPr>
              <a:t>Description &amp; Trend Analysis:</a:t>
            </a:r>
          </a:p>
          <a:p>
            <a:endParaRPr lang="en-US" sz="1400" b="1" dirty="0">
              <a:latin typeface="Arial" panose="020B0604020202020204" pitchFamily="34" charset="0"/>
              <a:ea typeface="Cascadia Code" panose="020B0609020000020004" pitchFamily="49" charset="0"/>
              <a:cs typeface="Arial" panose="020B0604020202020204" pitchFamily="34" charset="0"/>
            </a:endParaRPr>
          </a:p>
          <a:p>
            <a:r>
              <a:rPr lang="en-US" sz="1400" dirty="0">
                <a:latin typeface="Arial" panose="020B0604020202020204" pitchFamily="34" charset="0"/>
                <a:cs typeface="Arial" panose="020B0604020202020204" pitchFamily="34" charset="0"/>
              </a:rPr>
              <a:t>The upper section of the chart visually highlights </a:t>
            </a:r>
            <a:r>
              <a:rPr lang="en-US" sz="1400" b="1" dirty="0">
                <a:latin typeface="Arial" panose="020B0604020202020204" pitchFamily="34" charset="0"/>
                <a:cs typeface="Arial" panose="020B0604020202020204" pitchFamily="34" charset="0"/>
              </a:rPr>
              <a:t>genre-wise revenue</a:t>
            </a:r>
            <a:r>
              <a:rPr lang="en-US" sz="1400" dirty="0">
                <a:latin typeface="Arial" panose="020B0604020202020204" pitchFamily="34" charset="0"/>
                <a:cs typeface="Arial" panose="020B0604020202020204" pitchFamily="34" charset="0"/>
              </a:rPr>
              <a:t>, where:</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Action</a:t>
            </a:r>
            <a:r>
              <a:rPr lang="en-US" sz="1400" dirty="0">
                <a:latin typeface="Arial" panose="020B0604020202020204" pitchFamily="34" charset="0"/>
                <a:cs typeface="Arial" panose="020B0604020202020204" pitchFamily="34" charset="0"/>
              </a:rPr>
              <a:t> dominates with the highest global revenue of </a:t>
            </a:r>
            <a:r>
              <a:rPr lang="en-US" sz="1400" b="1" dirty="0">
                <a:latin typeface="Arial" panose="020B0604020202020204" pitchFamily="34" charset="0"/>
                <a:cs typeface="Arial" panose="020B0604020202020204" pitchFamily="34" charset="0"/>
              </a:rPr>
              <a:t>$20.02B</a:t>
            </a:r>
            <a:r>
              <a:rPr lang="en-US" sz="1400" dirty="0">
                <a:latin typeface="Arial" panose="020B0604020202020204" pitchFamily="34" charset="0"/>
                <a:cs typeface="Arial" panose="020B0604020202020204" pitchFamily="34" charset="0"/>
              </a:rPr>
              <a:t>, showcasing its mass appeal and high production value.</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Drama</a:t>
            </a:r>
            <a:r>
              <a:rPr lang="en-US" sz="1400" dirty="0">
                <a:latin typeface="Arial" panose="020B0604020202020204" pitchFamily="34" charset="0"/>
                <a:cs typeface="Arial" panose="020B0604020202020204" pitchFamily="34" charset="0"/>
              </a:rPr>
              <a:t> follows at </a:t>
            </a:r>
            <a:r>
              <a:rPr lang="en-US" sz="1400" b="1" dirty="0">
                <a:latin typeface="Arial" panose="020B0604020202020204" pitchFamily="34" charset="0"/>
                <a:cs typeface="Arial" panose="020B0604020202020204" pitchFamily="34" charset="0"/>
              </a:rPr>
              <a:t>$9.05B</a:t>
            </a:r>
            <a:r>
              <a:rPr lang="en-US" sz="1400" dirty="0">
                <a:latin typeface="Arial" panose="020B0604020202020204" pitchFamily="34" charset="0"/>
                <a:cs typeface="Arial" panose="020B0604020202020204" pitchFamily="34" charset="0"/>
              </a:rPr>
              <a:t>, reflecting its broad narrative scope and emotional depth, resonating globally.</a:t>
            </a:r>
          </a:p>
          <a:p>
            <a:pPr marL="742950" lvl="1"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lower section shows the </a:t>
            </a:r>
            <a:r>
              <a:rPr lang="en-US" sz="1400" b="1" dirty="0">
                <a:latin typeface="Arial" panose="020B0604020202020204" pitchFamily="34" charset="0"/>
                <a:cs typeface="Arial" panose="020B0604020202020204" pitchFamily="34" charset="0"/>
              </a:rPr>
              <a:t>Top 10 Movies by Number of Votes</a:t>
            </a:r>
            <a:r>
              <a:rPr lang="en-US" sz="14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Movies like </a:t>
            </a:r>
            <a:r>
              <a:rPr lang="en-US" sz="1400" b="1" dirty="0">
                <a:latin typeface="Arial" panose="020B0604020202020204" pitchFamily="34" charset="0"/>
                <a:cs typeface="Arial" panose="020B0604020202020204" pitchFamily="34" charset="0"/>
              </a:rPr>
              <a:t>The Shawshank Redemption</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The Dark Knight</a:t>
            </a:r>
            <a:r>
              <a:rPr lang="en-US" sz="1400" dirty="0">
                <a:latin typeface="Arial" panose="020B0604020202020204" pitchFamily="34" charset="0"/>
                <a:cs typeface="Arial" panose="020B0604020202020204" pitchFamily="34" charset="0"/>
              </a:rPr>
              <a:t> lead with over </a:t>
            </a:r>
            <a:r>
              <a:rPr lang="en-US" sz="1400" b="1" dirty="0">
                <a:latin typeface="Arial" panose="020B0604020202020204" pitchFamily="34" charset="0"/>
                <a:cs typeface="Arial" panose="020B0604020202020204" pitchFamily="34" charset="0"/>
              </a:rPr>
              <a:t>23 million votes</a:t>
            </a:r>
            <a:r>
              <a:rPr lang="en-US" sz="1400" dirty="0">
                <a:latin typeface="Arial" panose="020B0604020202020204" pitchFamily="34" charset="0"/>
                <a:cs typeface="Arial" panose="020B0604020202020204" pitchFamily="34" charset="0"/>
              </a:rPr>
              <a:t>, suggesting strong, lasting audience engagement and popularity.</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These films span multiple genres, but </a:t>
            </a:r>
            <a:r>
              <a:rPr lang="en-US" sz="1400" b="1" dirty="0">
                <a:latin typeface="Arial" panose="020B0604020202020204" pitchFamily="34" charset="0"/>
                <a:cs typeface="Arial" panose="020B0604020202020204" pitchFamily="34" charset="0"/>
              </a:rPr>
              <a:t>Drama, Action, and Crime</a:t>
            </a:r>
            <a:r>
              <a:rPr lang="en-US" sz="1400" dirty="0">
                <a:latin typeface="Arial" panose="020B0604020202020204" pitchFamily="34" charset="0"/>
                <a:cs typeface="Arial" panose="020B0604020202020204" pitchFamily="34" charset="0"/>
              </a:rPr>
              <a:t> appear most frequently—confirming genre popularity aligns with both </a:t>
            </a:r>
            <a:r>
              <a:rPr lang="en-US" sz="1400" b="1" dirty="0">
                <a:latin typeface="Arial" panose="020B0604020202020204" pitchFamily="34" charset="0"/>
                <a:cs typeface="Arial" panose="020B0604020202020204" pitchFamily="34" charset="0"/>
              </a:rPr>
              <a:t>revenue</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viewer interest</a:t>
            </a:r>
            <a:r>
              <a:rPr lang="en-US" sz="1400" dirty="0">
                <a:latin typeface="Arial" panose="020B0604020202020204" pitchFamily="34" charset="0"/>
                <a:cs typeface="Arial" panose="020B0604020202020204" pitchFamily="34" charset="0"/>
              </a:rPr>
              <a:t>.</a:t>
            </a:r>
          </a:p>
          <a:p>
            <a:endParaRPr lang="en-IN" dirty="0"/>
          </a:p>
        </p:txBody>
      </p:sp>
      <p:sp>
        <p:nvSpPr>
          <p:cNvPr id="5" name="Rectangle 4">
            <a:extLst>
              <a:ext uri="{FF2B5EF4-FFF2-40B4-BE49-F238E27FC236}">
                <a16:creationId xmlns:a16="http://schemas.microsoft.com/office/drawing/2014/main" id="{8D80C35A-E6A1-4363-8088-D83444A1E544}"/>
              </a:ext>
            </a:extLst>
          </p:cNvPr>
          <p:cNvSpPr/>
          <p:nvPr/>
        </p:nvSpPr>
        <p:spPr>
          <a:xfrm>
            <a:off x="736599" y="4966638"/>
            <a:ext cx="10718802" cy="1200329"/>
          </a:xfrm>
          <a:prstGeom prst="rect">
            <a:avLst/>
          </a:prstGeom>
        </p:spPr>
        <p:txBody>
          <a:bodyPr wrap="square">
            <a:spAutoFit/>
          </a:bodyPr>
          <a:lstStyle/>
          <a:p>
            <a:r>
              <a:rPr lang="en-US" sz="1400" b="1" dirty="0">
                <a:latin typeface="Arial" panose="020B0604020202020204" pitchFamily="34" charset="0"/>
                <a:cs typeface="Arial" panose="020B0604020202020204" pitchFamily="34" charset="0"/>
              </a:rPr>
              <a:t>Key Insights:</a:t>
            </a:r>
          </a:p>
          <a:p>
            <a:endParaRPr lang="en-US" sz="1600" b="1"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Genres with </a:t>
            </a:r>
            <a:r>
              <a:rPr lang="en-US" sz="1400" b="1" dirty="0">
                <a:latin typeface="Arial" panose="020B0604020202020204" pitchFamily="34" charset="0"/>
                <a:cs typeface="Arial" panose="020B0604020202020204" pitchFamily="34" charset="0"/>
              </a:rPr>
              <a:t>high box office performance</a:t>
            </a:r>
            <a:r>
              <a:rPr lang="en-US" sz="1400" dirty="0">
                <a:latin typeface="Arial" panose="020B0604020202020204" pitchFamily="34" charset="0"/>
                <a:cs typeface="Arial" panose="020B0604020202020204" pitchFamily="34" charset="0"/>
              </a:rPr>
              <a:t> also tend to feature heavily in </a:t>
            </a:r>
            <a:r>
              <a:rPr lang="en-US" sz="1400" b="1" dirty="0">
                <a:latin typeface="Arial" panose="020B0604020202020204" pitchFamily="34" charset="0"/>
                <a:cs typeface="Arial" panose="020B0604020202020204" pitchFamily="34" charset="0"/>
              </a:rPr>
              <a:t>fan-voted rankings</a:t>
            </a:r>
            <a:r>
              <a:rPr lang="en-US" sz="1400" dirty="0">
                <a:latin typeface="Arial" panose="020B0604020202020204" pitchFamily="34" charset="0"/>
                <a:cs typeface="Arial" panose="020B0604020202020204" pitchFamily="34" charset="0"/>
              </a:rPr>
              <a:t>, indicating that commercial and critical success often align.</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This blend of financial and audience data provides a well-rounded view of genre impact in the global movie market.</a:t>
            </a:r>
          </a:p>
        </p:txBody>
      </p:sp>
    </p:spTree>
    <p:extLst>
      <p:ext uri="{BB962C8B-B14F-4D97-AF65-F5344CB8AC3E}">
        <p14:creationId xmlns:p14="http://schemas.microsoft.com/office/powerpoint/2010/main" val="3449101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04D8F1-AB94-4559-A50F-AA807FB72CB0}"/>
              </a:ext>
            </a:extLst>
          </p:cNvPr>
          <p:cNvPicPr>
            <a:picLocks noChangeAspect="1"/>
          </p:cNvPicPr>
          <p:nvPr/>
        </p:nvPicPr>
        <p:blipFill>
          <a:blip r:embed="rId2"/>
          <a:stretch>
            <a:fillRect/>
          </a:stretch>
        </p:blipFill>
        <p:spPr>
          <a:xfrm>
            <a:off x="7012194" y="2226310"/>
            <a:ext cx="4028054" cy="25560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itle 1">
            <a:extLst>
              <a:ext uri="{FF2B5EF4-FFF2-40B4-BE49-F238E27FC236}">
                <a16:creationId xmlns:a16="http://schemas.microsoft.com/office/drawing/2014/main" id="{9854C010-4D17-48F8-B33B-55F96E011124}"/>
              </a:ext>
            </a:extLst>
          </p:cNvPr>
          <p:cNvSpPr>
            <a:spLocks noGrp="1"/>
          </p:cNvSpPr>
          <p:nvPr>
            <p:ph type="title"/>
          </p:nvPr>
        </p:nvSpPr>
        <p:spPr/>
        <p:txBody>
          <a:bodyPr/>
          <a:lstStyle/>
          <a:p>
            <a:pPr marL="457200" indent="-457200">
              <a:buFont typeface="Wingdings" panose="05000000000000000000" pitchFamily="2" charset="2"/>
              <a:buChar char="v"/>
            </a:pPr>
            <a:r>
              <a:rPr lang="en-US" sz="2800" dirty="0">
                <a:ln w="0"/>
                <a:effectLst>
                  <a:outerShdw blurRad="38100" dist="25400" dir="5400000" algn="ctr" rotWithShape="0">
                    <a:srgbClr val="6E747A">
                      <a:alpha val="43000"/>
                    </a:srgbClr>
                  </a:outerShdw>
                </a:effectLst>
                <a:latin typeface="Arial" panose="020B0604020202020204" pitchFamily="34" charset="0"/>
                <a:ea typeface="DM Sans Semi Bold" pitchFamily="34" charset="-122"/>
                <a:cs typeface="Arial" panose="020B0604020202020204" pitchFamily="34" charset="0"/>
              </a:rPr>
              <a:t>World Map: Popular Genres by Region</a:t>
            </a:r>
            <a:br>
              <a:rPr lang="en-US" dirty="0"/>
            </a:br>
            <a:endParaRPr lang="en-IN" dirty="0"/>
          </a:p>
        </p:txBody>
      </p:sp>
      <p:sp>
        <p:nvSpPr>
          <p:cNvPr id="8" name="Rectangle 2">
            <a:extLst>
              <a:ext uri="{FF2B5EF4-FFF2-40B4-BE49-F238E27FC236}">
                <a16:creationId xmlns:a16="http://schemas.microsoft.com/office/drawing/2014/main" id="{0C9CC81D-4BD5-4BD1-9CE7-34232F68968D}"/>
              </a:ext>
            </a:extLst>
          </p:cNvPr>
          <p:cNvSpPr>
            <a:spLocks noChangeArrowheads="1"/>
          </p:cNvSpPr>
          <p:nvPr/>
        </p:nvSpPr>
        <p:spPr bwMode="auto">
          <a:xfrm>
            <a:off x="958530" y="1781827"/>
            <a:ext cx="605366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map visualizes which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movie genre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generates the most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revenue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 each highlighted country.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Drama</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dominates as the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top-earning genre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Germany, Russia, South Korea, India,</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Canada</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suggesting a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global preference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dramatic storytelling.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Mystery</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most popular in the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USA</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indicating strong audience interest in </a:t>
            </a: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suspense and thrillers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74EBD69-30F1-4D45-9EAD-DEF0C57686FC}"/>
              </a:ext>
            </a:extLst>
          </p:cNvPr>
          <p:cNvSpPr txBox="1"/>
          <p:nvPr/>
        </p:nvSpPr>
        <p:spPr>
          <a:xfrm>
            <a:off x="958529" y="3622848"/>
            <a:ext cx="6053665" cy="1877437"/>
          </a:xfrm>
          <a:prstGeom prst="rect">
            <a:avLst/>
          </a:prstGeom>
          <a:noFill/>
        </p:spPr>
        <p:txBody>
          <a:bodyPr wrap="square" rtlCol="0">
            <a:spAutoFit/>
          </a:bodyPr>
          <a:lstStyle/>
          <a:p>
            <a:pPr lvl="0" eaLnBrk="0" fontAlgn="base" hangingPunct="0">
              <a:spcBef>
                <a:spcPct val="0"/>
              </a:spcBef>
              <a:spcAft>
                <a:spcPct val="0"/>
              </a:spcAft>
            </a:pPr>
            <a:endParaRPr lang="en-US" altLang="en-US" dirty="0"/>
          </a:p>
          <a:p>
            <a:pPr lvl="0" eaLnBrk="0" fontAlgn="base" hangingPunct="0">
              <a:spcBef>
                <a:spcPct val="0"/>
              </a:spcBef>
              <a:spcAft>
                <a:spcPct val="0"/>
              </a:spcAft>
              <a:buFontTx/>
              <a:buChar char="•"/>
            </a:pPr>
            <a:r>
              <a:rPr lang="en-US" altLang="en-US" sz="1400" b="1" dirty="0">
                <a:latin typeface="Arial" panose="020B0604020202020204" pitchFamily="34" charset="0"/>
                <a:cs typeface="Arial" panose="020B0604020202020204" pitchFamily="34" charset="0"/>
              </a:rPr>
              <a:t>Crime</a:t>
            </a:r>
            <a:r>
              <a:rPr lang="en-US" altLang="en-US" sz="1400" dirty="0">
                <a:latin typeface="Arial" panose="020B0604020202020204" pitchFamily="34" charset="0"/>
                <a:cs typeface="Arial" panose="020B0604020202020204" pitchFamily="34" charset="0"/>
              </a:rPr>
              <a:t> stands out in </a:t>
            </a:r>
            <a:r>
              <a:rPr lang="en-US" altLang="en-US" sz="1400" b="1" dirty="0">
                <a:latin typeface="Arial" panose="020B0604020202020204" pitchFamily="34" charset="0"/>
                <a:cs typeface="Arial" panose="020B0604020202020204" pitchFamily="34" charset="0"/>
              </a:rPr>
              <a:t>Brazil</a:t>
            </a:r>
            <a:r>
              <a:rPr lang="en-US" altLang="en-US" sz="1400" dirty="0">
                <a:latin typeface="Arial" panose="020B0604020202020204" pitchFamily="34" charset="0"/>
                <a:cs typeface="Arial" panose="020B0604020202020204" pitchFamily="34" charset="0"/>
              </a:rPr>
              <a:t>, reflecting regional tastes for </a:t>
            </a:r>
            <a:r>
              <a:rPr lang="en-US" altLang="en-US" sz="1400" b="1" dirty="0">
                <a:latin typeface="Arial" panose="020B0604020202020204" pitchFamily="34" charset="0"/>
                <a:cs typeface="Arial" panose="020B0604020202020204" pitchFamily="34" charset="0"/>
              </a:rPr>
              <a:t>crime dramas</a:t>
            </a:r>
            <a:r>
              <a:rPr lang="en-US" altLang="en-US" sz="1400" dirty="0">
                <a:latin typeface="Arial" panose="020B0604020202020204" pitchFamily="34" charset="0"/>
                <a:cs typeface="Arial" panose="020B0604020202020204" pitchFamily="34" charset="0"/>
              </a:rPr>
              <a:t>.</a:t>
            </a:r>
          </a:p>
          <a:p>
            <a:pPr lvl="0" eaLnBrk="0" fontAlgn="base" hangingPunct="0">
              <a:spcBef>
                <a:spcPct val="0"/>
              </a:spcBef>
              <a:spcAft>
                <a:spcPct val="0"/>
              </a:spcAft>
            </a:pPr>
            <a:endParaRPr lang="en-US" altLang="en-US" sz="1400" dirty="0">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n-US" altLang="en-US" sz="1400" dirty="0">
                <a:latin typeface="Arial" panose="020B0604020202020204" pitchFamily="34" charset="0"/>
                <a:cs typeface="Arial" panose="020B0604020202020204" pitchFamily="34" charset="0"/>
              </a:rPr>
              <a:t>The </a:t>
            </a:r>
            <a:r>
              <a:rPr lang="en-US" altLang="en-US" sz="1400" b="1" dirty="0">
                <a:latin typeface="Arial" panose="020B0604020202020204" pitchFamily="34" charset="0"/>
                <a:cs typeface="Arial" panose="020B0604020202020204" pitchFamily="34" charset="0"/>
              </a:rPr>
              <a:t>color intensity</a:t>
            </a:r>
            <a:r>
              <a:rPr lang="en-US" altLang="en-US" sz="1400" dirty="0">
                <a:latin typeface="Arial" panose="020B0604020202020204" pitchFamily="34" charset="0"/>
                <a:cs typeface="Arial" panose="020B0604020202020204" pitchFamily="34" charset="0"/>
              </a:rPr>
              <a:t> represents total revenue, with the </a:t>
            </a:r>
            <a:r>
              <a:rPr lang="en-US" altLang="en-US" sz="1400" b="1" dirty="0">
                <a:latin typeface="Arial" panose="020B0604020202020204" pitchFamily="34" charset="0"/>
                <a:cs typeface="Arial" panose="020B0604020202020204" pitchFamily="34" charset="0"/>
              </a:rPr>
              <a:t>USA</a:t>
            </a:r>
            <a:r>
              <a:rPr lang="en-US" altLang="en-US" sz="1400" dirty="0">
                <a:latin typeface="Arial" panose="020B0604020202020204" pitchFamily="34" charset="0"/>
                <a:cs typeface="Arial" panose="020B0604020202020204" pitchFamily="34" charset="0"/>
              </a:rPr>
              <a:t> and </a:t>
            </a:r>
            <a:r>
              <a:rPr lang="en-US" altLang="en-US" sz="1400" b="1" dirty="0">
                <a:latin typeface="Arial" panose="020B0604020202020204" pitchFamily="34" charset="0"/>
                <a:cs typeface="Arial" panose="020B0604020202020204" pitchFamily="34" charset="0"/>
              </a:rPr>
              <a:t>Canada</a:t>
            </a:r>
            <a:r>
              <a:rPr lang="en-US" altLang="en-US" sz="1400" dirty="0">
                <a:latin typeface="Arial" panose="020B0604020202020204" pitchFamily="34" charset="0"/>
                <a:cs typeface="Arial" panose="020B0604020202020204" pitchFamily="34" charset="0"/>
              </a:rPr>
              <a:t> leading in </a:t>
            </a:r>
            <a:r>
              <a:rPr lang="en-US" altLang="en-US" sz="1400" b="1" dirty="0">
                <a:latin typeface="Arial" panose="020B0604020202020204" pitchFamily="34" charset="0"/>
                <a:cs typeface="Arial" panose="020B0604020202020204" pitchFamily="34" charset="0"/>
              </a:rPr>
              <a:t>overall box office collections</a:t>
            </a:r>
            <a:r>
              <a:rPr lang="en-US" altLang="en-US" sz="1400" dirty="0">
                <a:latin typeface="Arial" panose="020B0604020202020204" pitchFamily="34" charset="0"/>
                <a:cs typeface="Arial" panose="020B0604020202020204" pitchFamily="34" charset="0"/>
              </a:rPr>
              <a:t>.</a:t>
            </a:r>
          </a:p>
          <a:p>
            <a:pPr lvl="0" eaLnBrk="0" fontAlgn="base" hangingPunct="0">
              <a:spcBef>
                <a:spcPct val="0"/>
              </a:spcBef>
              <a:spcAft>
                <a:spcPct val="0"/>
              </a:spcAft>
            </a:pPr>
            <a:endParaRPr lang="en-US" altLang="en-US" sz="1400" dirty="0">
              <a:latin typeface="Arial" panose="020B0604020202020204" pitchFamily="34" charset="0"/>
              <a:cs typeface="Arial" panose="020B0604020202020204" pitchFamily="34" charset="0"/>
            </a:endParaRPr>
          </a:p>
          <a:p>
            <a:pPr lvl="0" eaLnBrk="0" fontAlgn="base" hangingPunct="0">
              <a:spcBef>
                <a:spcPct val="0"/>
              </a:spcBef>
              <a:spcAft>
                <a:spcPct val="0"/>
              </a:spcAft>
              <a:buFontTx/>
              <a:buChar char="•"/>
            </a:pPr>
            <a:r>
              <a:rPr lang="en-US" altLang="en-US" sz="1400" dirty="0">
                <a:latin typeface="Arial" panose="020B0604020202020204" pitchFamily="34" charset="0"/>
                <a:cs typeface="Arial" panose="020B0604020202020204" pitchFamily="34" charset="0"/>
              </a:rPr>
              <a:t>This </a:t>
            </a:r>
            <a:r>
              <a:rPr lang="en-US" altLang="en-US" sz="1400" b="1" dirty="0">
                <a:latin typeface="Arial" panose="020B0604020202020204" pitchFamily="34" charset="0"/>
                <a:cs typeface="Arial" panose="020B0604020202020204" pitchFamily="34" charset="0"/>
              </a:rPr>
              <a:t>regional breakdown</a:t>
            </a:r>
            <a:r>
              <a:rPr lang="en-US" altLang="en-US" sz="1400" dirty="0">
                <a:latin typeface="Arial" panose="020B0604020202020204" pitchFamily="34" charset="0"/>
                <a:cs typeface="Arial" panose="020B0604020202020204" pitchFamily="34" charset="0"/>
              </a:rPr>
              <a:t> helps studios </a:t>
            </a:r>
            <a:r>
              <a:rPr lang="en-US" altLang="en-US" sz="1400" b="1" dirty="0">
                <a:latin typeface="Arial" panose="020B0604020202020204" pitchFamily="34" charset="0"/>
                <a:cs typeface="Arial" panose="020B0604020202020204" pitchFamily="34" charset="0"/>
              </a:rPr>
              <a:t>tailor genre releases</a:t>
            </a:r>
            <a:r>
              <a:rPr lang="en-US" altLang="en-US" sz="1400" dirty="0">
                <a:latin typeface="Arial" panose="020B0604020202020204" pitchFamily="34" charset="0"/>
                <a:cs typeface="Arial" panose="020B0604020202020204" pitchFamily="34" charset="0"/>
              </a:rPr>
              <a:t> for maximum impact in specific markets.</a:t>
            </a:r>
          </a:p>
        </p:txBody>
      </p:sp>
    </p:spTree>
    <p:extLst>
      <p:ext uri="{BB962C8B-B14F-4D97-AF65-F5344CB8AC3E}">
        <p14:creationId xmlns:p14="http://schemas.microsoft.com/office/powerpoint/2010/main" val="30611241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471</TotalTime>
  <Words>1865</Words>
  <Application>Microsoft Office PowerPoint</Application>
  <PresentationFormat>Widescreen</PresentationFormat>
  <Paragraphs>173</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Cascadia Code</vt:lpstr>
      <vt:lpstr>DM Sans</vt:lpstr>
      <vt:lpstr>DM Sans Semi Bold</vt:lpstr>
      <vt:lpstr>Inter Medium</vt:lpstr>
      <vt:lpstr>PT Serif</vt:lpstr>
      <vt:lpstr>Trebuchet MS</vt:lpstr>
      <vt:lpstr>Wingdings</vt:lpstr>
      <vt:lpstr>Wingdings 3</vt:lpstr>
      <vt:lpstr>Facet</vt:lpstr>
      <vt:lpstr>PowerPoint Presentation</vt:lpstr>
      <vt:lpstr>PowerPoint Presentation</vt:lpstr>
      <vt:lpstr>Project Overview: Unlocking Box Office Insights</vt:lpstr>
      <vt:lpstr>Dashboard Overview: Navigating Cinematic Data </vt:lpstr>
      <vt:lpstr>Methodology: From Data to Dashboard</vt:lpstr>
      <vt:lpstr>Data Foundation: Import &amp; Cleaning in Tableau</vt:lpstr>
      <vt:lpstr>Key Visualizations: A Comprehensive View</vt:lpstr>
      <vt:lpstr>Top Genres by Revenue &amp; Audience Engagement</vt:lpstr>
      <vt:lpstr>World Map: Popular Genres by Region </vt:lpstr>
      <vt:lpstr>Revenue &amp; Ratings Across Genres</vt:lpstr>
      <vt:lpstr>Timeline: Movie Releases &amp; Revenue</vt:lpstr>
      <vt:lpstr>IMDB vs. Meta Score Box Plot</vt:lpstr>
      <vt:lpstr>Language &amp; Certification Donut Charts</vt:lpstr>
      <vt:lpstr>Enhancing User Experience with Interactive Filters </vt:lpstr>
      <vt:lpstr>Key Performance Indicators for Movie Industry Analysis</vt:lpstr>
      <vt:lpstr>Interactive Filters and Dynamic Displays </vt:lpstr>
      <vt:lpstr>Rubric Alignment and Evident Success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Analysis</dc:title>
  <dc:creator>Soumyaditya Saha</dc:creator>
  <cp:lastModifiedBy>Soumyaditya Saha</cp:lastModifiedBy>
  <cp:revision>41</cp:revision>
  <dcterms:created xsi:type="dcterms:W3CDTF">2025-08-04T03:57:39Z</dcterms:created>
  <dcterms:modified xsi:type="dcterms:W3CDTF">2025-08-04T19:44:54Z</dcterms:modified>
</cp:coreProperties>
</file>