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notesMasterIdLst>
    <p:notesMasterId r:id="rId23"/>
  </p:notesMasterIdLst>
  <p:sldIdLst>
    <p:sldId id="256" r:id="rId2"/>
    <p:sldId id="257" r:id="rId3"/>
    <p:sldId id="261" r:id="rId4"/>
    <p:sldId id="259" r:id="rId5"/>
    <p:sldId id="260" r:id="rId6"/>
    <p:sldId id="258" r:id="rId7"/>
    <p:sldId id="271" r:id="rId8"/>
    <p:sldId id="272" r:id="rId9"/>
    <p:sldId id="262" r:id="rId10"/>
    <p:sldId id="264" r:id="rId11"/>
    <p:sldId id="263" r:id="rId12"/>
    <p:sldId id="265" r:id="rId13"/>
    <p:sldId id="266" r:id="rId14"/>
    <p:sldId id="278" r:id="rId15"/>
    <p:sldId id="279" r:id="rId16"/>
    <p:sldId id="277" r:id="rId17"/>
    <p:sldId id="268" r:id="rId18"/>
    <p:sldId id="270" r:id="rId19"/>
    <p:sldId id="280" r:id="rId20"/>
    <p:sldId id="276" r:id="rId21"/>
    <p:sldId id="26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8DB511E-6069-4921-8B91-DC7C1FAACFC4}">
          <p14:sldIdLst>
            <p14:sldId id="256"/>
            <p14:sldId id="257"/>
            <p14:sldId id="261"/>
            <p14:sldId id="259"/>
            <p14:sldId id="260"/>
            <p14:sldId id="258"/>
            <p14:sldId id="271"/>
            <p14:sldId id="272"/>
            <p14:sldId id="262"/>
            <p14:sldId id="264"/>
            <p14:sldId id="263"/>
            <p14:sldId id="265"/>
            <p14:sldId id="266"/>
            <p14:sldId id="278"/>
            <p14:sldId id="279"/>
            <p14:sldId id="277"/>
            <p14:sldId id="268"/>
            <p14:sldId id="270"/>
            <p14:sldId id="280"/>
            <p14:sldId id="276"/>
            <p14:sldId id="26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2" clrIdx="0">
    <p:extLst>
      <p:ext uri="{19B8F6BF-5375-455C-9EA6-DF929625EA0E}">
        <p15:presenceInfo xmlns:p15="http://schemas.microsoft.com/office/powerpoint/2012/main" userId="HP" providerId="None"/>
      </p:ext>
    </p:extLst>
  </p:cmAuthor>
  <p:cmAuthor id="2" name="souvik debbarma" initials="sd" lastIdx="1" clrIdx="1">
    <p:extLst>
      <p:ext uri="{19B8F6BF-5375-455C-9EA6-DF929625EA0E}">
        <p15:presenceInfo xmlns:p15="http://schemas.microsoft.com/office/powerpoint/2012/main" userId="8a84e130290bd01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8" d="100"/>
          <a:sy n="88" d="100"/>
        </p:scale>
        <p:origin x="45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2-06T21:37:58.124" idx="1">
    <p:pos x="10" y="10"/>
    <p:text/>
    <p:extLst>
      <p:ext uri="{C676402C-5697-4E1C-873F-D02D1690AC5C}">
        <p15:threadingInfo xmlns:p15="http://schemas.microsoft.com/office/powerpoint/2012/main" timeZoneBias="-330"/>
      </p:ext>
    </p:extLst>
  </p:cm>
  <p:cm authorId="1" dt="2022-02-06T21:37:59.431" idx="2">
    <p:pos x="146" y="146"/>
    <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22-07-14T21:49:40.795" idx="1">
    <p:pos x="10" y="10"/>
    <p:text/>
    <p:extLst>
      <p:ext uri="{C676402C-5697-4E1C-873F-D02D1690AC5C}">
        <p15:threadingInfo xmlns:p15="http://schemas.microsoft.com/office/powerpoint/2012/main" timeZoneBias="-33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B7C5CE-5806-4E67-8894-44EA9F99994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36BA378F-7424-4A80-A32B-47C162B754D6}">
      <dgm:prSet/>
      <dgm:spPr/>
      <dgm:t>
        <a:bodyPr/>
        <a:lstStyle/>
        <a:p>
          <a:r>
            <a:rPr lang="en-US" dirty="0"/>
            <a:t>PURPOSE</a:t>
          </a:r>
          <a:endParaRPr lang="en-IN" dirty="0"/>
        </a:p>
      </dgm:t>
    </dgm:pt>
    <dgm:pt modelId="{2CC5951C-A2DF-4DB0-A806-7E7C0C33F2BC}" type="parTrans" cxnId="{A275EA43-69D8-4480-867E-0E4A5EF3F7CB}">
      <dgm:prSet/>
      <dgm:spPr/>
      <dgm:t>
        <a:bodyPr/>
        <a:lstStyle/>
        <a:p>
          <a:endParaRPr lang="en-IN"/>
        </a:p>
      </dgm:t>
    </dgm:pt>
    <dgm:pt modelId="{07B9C5FC-CF51-41BC-9BA2-8C042F8B4818}" type="sibTrans" cxnId="{A275EA43-69D8-4480-867E-0E4A5EF3F7CB}">
      <dgm:prSet/>
      <dgm:spPr/>
      <dgm:t>
        <a:bodyPr/>
        <a:lstStyle/>
        <a:p>
          <a:endParaRPr lang="en-IN"/>
        </a:p>
      </dgm:t>
    </dgm:pt>
    <dgm:pt modelId="{CD3BA7B4-CC51-45F4-9E38-D98E0E2C2840}">
      <dgm:prSet/>
      <dgm:spPr/>
      <dgm:t>
        <a:bodyPr/>
        <a:lstStyle/>
        <a:p>
          <a:r>
            <a:rPr lang="en-US"/>
            <a:t>INTRODUCTION</a:t>
          </a:r>
          <a:endParaRPr lang="en-IN"/>
        </a:p>
      </dgm:t>
    </dgm:pt>
    <dgm:pt modelId="{75D98F3A-8BC7-4297-AA43-4DA4E6BA9936}" type="parTrans" cxnId="{F2FFA4B6-EF6D-4280-B1C7-2CEB88E5E582}">
      <dgm:prSet/>
      <dgm:spPr/>
      <dgm:t>
        <a:bodyPr/>
        <a:lstStyle/>
        <a:p>
          <a:endParaRPr lang="en-IN"/>
        </a:p>
      </dgm:t>
    </dgm:pt>
    <dgm:pt modelId="{A90C0744-6D9E-42AF-A62F-E6DD95526254}" type="sibTrans" cxnId="{F2FFA4B6-EF6D-4280-B1C7-2CEB88E5E582}">
      <dgm:prSet/>
      <dgm:spPr/>
      <dgm:t>
        <a:bodyPr/>
        <a:lstStyle/>
        <a:p>
          <a:endParaRPr lang="en-IN"/>
        </a:p>
      </dgm:t>
    </dgm:pt>
    <dgm:pt modelId="{A8577087-F9A6-4C40-84B4-3144C2D05214}">
      <dgm:prSet/>
      <dgm:spPr/>
      <dgm:t>
        <a:bodyPr/>
        <a:lstStyle/>
        <a:p>
          <a:r>
            <a:rPr lang="en-US"/>
            <a:t>HISTORY OF INVERTER</a:t>
          </a:r>
          <a:endParaRPr lang="en-IN"/>
        </a:p>
      </dgm:t>
    </dgm:pt>
    <dgm:pt modelId="{AF732ECC-677B-4691-AD40-482A34396C89}" type="parTrans" cxnId="{E912CCE1-613A-45F5-B822-C23CEB3D8F74}">
      <dgm:prSet/>
      <dgm:spPr/>
      <dgm:t>
        <a:bodyPr/>
        <a:lstStyle/>
        <a:p>
          <a:endParaRPr lang="en-IN"/>
        </a:p>
      </dgm:t>
    </dgm:pt>
    <dgm:pt modelId="{4CF89EBA-0FAF-4016-919C-B0092122892A}" type="sibTrans" cxnId="{E912CCE1-613A-45F5-B822-C23CEB3D8F74}">
      <dgm:prSet/>
      <dgm:spPr/>
      <dgm:t>
        <a:bodyPr/>
        <a:lstStyle/>
        <a:p>
          <a:endParaRPr lang="en-IN"/>
        </a:p>
      </dgm:t>
    </dgm:pt>
    <dgm:pt modelId="{E36F9329-07D1-4AF4-B848-E0B256D013C4}">
      <dgm:prSet/>
      <dgm:spPr/>
      <dgm:t>
        <a:bodyPr/>
        <a:lstStyle/>
        <a:p>
          <a:r>
            <a:rPr lang="en-US"/>
            <a:t>USES OF INVERTER</a:t>
          </a:r>
          <a:endParaRPr lang="en-IN"/>
        </a:p>
      </dgm:t>
    </dgm:pt>
    <dgm:pt modelId="{985271D4-9244-45E2-A7BF-7752DD19C48F}" type="parTrans" cxnId="{EB8E49A1-7156-4DCA-B4DC-D34DC6BE3493}">
      <dgm:prSet/>
      <dgm:spPr/>
      <dgm:t>
        <a:bodyPr/>
        <a:lstStyle/>
        <a:p>
          <a:endParaRPr lang="en-IN"/>
        </a:p>
      </dgm:t>
    </dgm:pt>
    <dgm:pt modelId="{527E2C83-FA4F-4279-9A34-050965122EF6}" type="sibTrans" cxnId="{EB8E49A1-7156-4DCA-B4DC-D34DC6BE3493}">
      <dgm:prSet/>
      <dgm:spPr/>
      <dgm:t>
        <a:bodyPr/>
        <a:lstStyle/>
        <a:p>
          <a:endParaRPr lang="en-IN"/>
        </a:p>
      </dgm:t>
    </dgm:pt>
    <dgm:pt modelId="{C208F9ED-157A-4B92-A502-D951A97B3C16}">
      <dgm:prSet/>
      <dgm:spPr/>
      <dgm:t>
        <a:bodyPr/>
        <a:lstStyle/>
        <a:p>
          <a:r>
            <a:rPr lang="en-US" dirty="0"/>
            <a:t>ADVANTAGES</a:t>
          </a:r>
          <a:endParaRPr lang="en-IN" dirty="0"/>
        </a:p>
      </dgm:t>
    </dgm:pt>
    <dgm:pt modelId="{F5229C9E-11E1-4A0A-BC3B-F64CD53571EA}" type="parTrans" cxnId="{D1AEA617-0A46-4CD6-AF4A-A7E2ED35E470}">
      <dgm:prSet/>
      <dgm:spPr/>
      <dgm:t>
        <a:bodyPr/>
        <a:lstStyle/>
        <a:p>
          <a:endParaRPr lang="en-IN"/>
        </a:p>
      </dgm:t>
    </dgm:pt>
    <dgm:pt modelId="{3FE756E8-5CC9-4975-9438-60676189528C}" type="sibTrans" cxnId="{D1AEA617-0A46-4CD6-AF4A-A7E2ED35E470}">
      <dgm:prSet/>
      <dgm:spPr/>
      <dgm:t>
        <a:bodyPr/>
        <a:lstStyle/>
        <a:p>
          <a:endParaRPr lang="en-IN"/>
        </a:p>
      </dgm:t>
    </dgm:pt>
    <dgm:pt modelId="{36C863BF-7914-4316-AEC0-6CC7147864CD}">
      <dgm:prSet/>
      <dgm:spPr/>
      <dgm:t>
        <a:bodyPr/>
        <a:lstStyle/>
        <a:p>
          <a:r>
            <a:rPr lang="en-US"/>
            <a:t>CURRENT FEATURES</a:t>
          </a:r>
          <a:endParaRPr lang="en-IN"/>
        </a:p>
      </dgm:t>
    </dgm:pt>
    <dgm:pt modelId="{D35B58EC-C330-44EC-9113-4099DBAA7D8A}" type="parTrans" cxnId="{C8204F8D-E38A-4937-BBC4-21C8A48565DE}">
      <dgm:prSet/>
      <dgm:spPr/>
      <dgm:t>
        <a:bodyPr/>
        <a:lstStyle/>
        <a:p>
          <a:endParaRPr lang="en-IN"/>
        </a:p>
      </dgm:t>
    </dgm:pt>
    <dgm:pt modelId="{26DE7589-53D0-499A-BCDA-86F79582B212}" type="sibTrans" cxnId="{C8204F8D-E38A-4937-BBC4-21C8A48565DE}">
      <dgm:prSet/>
      <dgm:spPr/>
      <dgm:t>
        <a:bodyPr/>
        <a:lstStyle/>
        <a:p>
          <a:endParaRPr lang="en-IN"/>
        </a:p>
      </dgm:t>
    </dgm:pt>
    <dgm:pt modelId="{E11B8023-6541-4EE5-A1CB-A3E8F89F77F7}">
      <dgm:prSet/>
      <dgm:spPr/>
      <dgm:t>
        <a:bodyPr/>
        <a:lstStyle/>
        <a:p>
          <a:r>
            <a:rPr lang="en-US" dirty="0"/>
            <a:t>COMPONENTS REQUIRED</a:t>
          </a:r>
          <a:endParaRPr lang="en-IN" dirty="0"/>
        </a:p>
      </dgm:t>
    </dgm:pt>
    <dgm:pt modelId="{E7917D97-859A-4F1F-B045-8682320F87AA}" type="parTrans" cxnId="{5DA44452-0F67-4480-8392-EE26B1F0392F}">
      <dgm:prSet/>
      <dgm:spPr/>
      <dgm:t>
        <a:bodyPr/>
        <a:lstStyle/>
        <a:p>
          <a:endParaRPr lang="en-IN"/>
        </a:p>
      </dgm:t>
    </dgm:pt>
    <dgm:pt modelId="{CC46929C-1138-4C1B-90BC-2FFF3254A712}" type="sibTrans" cxnId="{5DA44452-0F67-4480-8392-EE26B1F0392F}">
      <dgm:prSet/>
      <dgm:spPr/>
      <dgm:t>
        <a:bodyPr/>
        <a:lstStyle/>
        <a:p>
          <a:endParaRPr lang="en-IN"/>
        </a:p>
      </dgm:t>
    </dgm:pt>
    <dgm:pt modelId="{A665644A-5905-40E2-9862-3FD52795C9B4}">
      <dgm:prSet/>
      <dgm:spPr/>
      <dgm:t>
        <a:bodyPr/>
        <a:lstStyle/>
        <a:p>
          <a:r>
            <a:rPr lang="en-US" dirty="0"/>
            <a:t>IC 4047</a:t>
          </a:r>
        </a:p>
      </dgm:t>
    </dgm:pt>
    <dgm:pt modelId="{C7AF20D4-EAF9-4659-B9BC-15971F5164A1}" type="parTrans" cxnId="{13498AAF-9125-44EC-8652-2D1DA1D26706}">
      <dgm:prSet/>
      <dgm:spPr/>
      <dgm:t>
        <a:bodyPr/>
        <a:lstStyle/>
        <a:p>
          <a:endParaRPr lang="en-IN"/>
        </a:p>
      </dgm:t>
    </dgm:pt>
    <dgm:pt modelId="{3D2B8523-7FD1-46B7-8568-CAFA1F162D07}" type="sibTrans" cxnId="{13498AAF-9125-44EC-8652-2D1DA1D26706}">
      <dgm:prSet/>
      <dgm:spPr/>
      <dgm:t>
        <a:bodyPr/>
        <a:lstStyle/>
        <a:p>
          <a:endParaRPr lang="en-IN"/>
        </a:p>
      </dgm:t>
    </dgm:pt>
    <dgm:pt modelId="{0E857165-8BC9-4ABA-A532-849DB9D34283}">
      <dgm:prSet/>
      <dgm:spPr/>
      <dgm:t>
        <a:bodyPr/>
        <a:lstStyle/>
        <a:p>
          <a:r>
            <a:rPr lang="en-US" dirty="0"/>
            <a:t>WORKING OF AN INVERTER</a:t>
          </a:r>
          <a:endParaRPr lang="en-IN" dirty="0"/>
        </a:p>
      </dgm:t>
    </dgm:pt>
    <dgm:pt modelId="{CC3D9CE3-6594-49B1-BD58-1778F7942006}" type="parTrans" cxnId="{4AC18C6A-D9F6-4FD5-AED0-A368ACEC72FE}">
      <dgm:prSet/>
      <dgm:spPr/>
      <dgm:t>
        <a:bodyPr/>
        <a:lstStyle/>
        <a:p>
          <a:endParaRPr lang="en-IN"/>
        </a:p>
      </dgm:t>
    </dgm:pt>
    <dgm:pt modelId="{D224A5B7-6650-4C27-B22C-0B743AFA5476}" type="sibTrans" cxnId="{4AC18C6A-D9F6-4FD5-AED0-A368ACEC72FE}">
      <dgm:prSet/>
      <dgm:spPr/>
      <dgm:t>
        <a:bodyPr/>
        <a:lstStyle/>
        <a:p>
          <a:endParaRPr lang="en-IN"/>
        </a:p>
      </dgm:t>
    </dgm:pt>
    <dgm:pt modelId="{999104F9-C728-4354-9F3B-D671390A3033}">
      <dgm:prSet/>
      <dgm:spPr/>
      <dgm:t>
        <a:bodyPr/>
        <a:lstStyle/>
        <a:p>
          <a:r>
            <a:rPr lang="en-US" dirty="0"/>
            <a:t>CHARACTERISTIC OF A GOOD INVERTER</a:t>
          </a:r>
          <a:endParaRPr lang="en-IN" dirty="0"/>
        </a:p>
      </dgm:t>
    </dgm:pt>
    <dgm:pt modelId="{A05300E9-B439-464F-829B-AF3ECE55FB73}" type="parTrans" cxnId="{8EFF9B8A-B672-4C88-AFAB-92B243F8B06E}">
      <dgm:prSet/>
      <dgm:spPr/>
      <dgm:t>
        <a:bodyPr/>
        <a:lstStyle/>
        <a:p>
          <a:endParaRPr lang="en-IN"/>
        </a:p>
      </dgm:t>
    </dgm:pt>
    <dgm:pt modelId="{BE5C1918-B62E-4A83-8871-F98812358450}" type="sibTrans" cxnId="{8EFF9B8A-B672-4C88-AFAB-92B243F8B06E}">
      <dgm:prSet/>
      <dgm:spPr/>
      <dgm:t>
        <a:bodyPr/>
        <a:lstStyle/>
        <a:p>
          <a:endParaRPr lang="en-IN"/>
        </a:p>
      </dgm:t>
    </dgm:pt>
    <dgm:pt modelId="{F161AAE2-F91A-4108-B04B-40CD4B43F564}">
      <dgm:prSet/>
      <dgm:spPr/>
      <dgm:t>
        <a:bodyPr/>
        <a:lstStyle/>
        <a:p>
          <a:r>
            <a:rPr lang="en-US" dirty="0"/>
            <a:t>MOTIVATION</a:t>
          </a:r>
          <a:endParaRPr lang="en-IN" dirty="0"/>
        </a:p>
      </dgm:t>
    </dgm:pt>
    <dgm:pt modelId="{F9A56F92-DC3B-42C4-BC48-963737C34BB2}" type="parTrans" cxnId="{02B77139-C572-4CBC-81F7-E9272BD1DD95}">
      <dgm:prSet/>
      <dgm:spPr/>
      <dgm:t>
        <a:bodyPr/>
        <a:lstStyle/>
        <a:p>
          <a:endParaRPr lang="en-IN"/>
        </a:p>
      </dgm:t>
    </dgm:pt>
    <dgm:pt modelId="{4592D1D9-6872-4B8D-B01A-794E3333BFA5}" type="sibTrans" cxnId="{02B77139-C572-4CBC-81F7-E9272BD1DD95}">
      <dgm:prSet/>
      <dgm:spPr/>
      <dgm:t>
        <a:bodyPr/>
        <a:lstStyle/>
        <a:p>
          <a:endParaRPr lang="en-IN"/>
        </a:p>
      </dgm:t>
    </dgm:pt>
    <dgm:pt modelId="{49E965E3-B53E-48A1-9D7A-5D13803F5F65}">
      <dgm:prSet/>
      <dgm:spPr/>
      <dgm:t>
        <a:bodyPr/>
        <a:lstStyle/>
        <a:p>
          <a:r>
            <a:rPr lang="en-US" dirty="0"/>
            <a:t>CONCLUSION</a:t>
          </a:r>
          <a:endParaRPr lang="en-IN" dirty="0"/>
        </a:p>
      </dgm:t>
    </dgm:pt>
    <dgm:pt modelId="{E56C8937-E142-4D97-95AC-31F023B430D5}" type="parTrans" cxnId="{6BD5CFB2-30F9-4DF5-B1D8-EC85B2113457}">
      <dgm:prSet/>
      <dgm:spPr/>
      <dgm:t>
        <a:bodyPr/>
        <a:lstStyle/>
        <a:p>
          <a:endParaRPr lang="en-IN"/>
        </a:p>
      </dgm:t>
    </dgm:pt>
    <dgm:pt modelId="{F29C185F-6E7B-4D83-936F-D6C58D5FEB95}" type="sibTrans" cxnId="{6BD5CFB2-30F9-4DF5-B1D8-EC85B2113457}">
      <dgm:prSet/>
      <dgm:spPr/>
      <dgm:t>
        <a:bodyPr/>
        <a:lstStyle/>
        <a:p>
          <a:endParaRPr lang="en-IN"/>
        </a:p>
      </dgm:t>
    </dgm:pt>
    <dgm:pt modelId="{4F35815D-2299-47E3-BADE-33EAD2E97495}">
      <dgm:prSet/>
      <dgm:spPr/>
      <dgm:t>
        <a:bodyPr/>
        <a:lstStyle/>
        <a:p>
          <a:r>
            <a:rPr lang="en-US" dirty="0"/>
            <a:t>SCHEMATIC DIAGRAM</a:t>
          </a:r>
          <a:endParaRPr lang="en-IN" dirty="0"/>
        </a:p>
      </dgm:t>
    </dgm:pt>
    <dgm:pt modelId="{323BE0BF-2AE5-44D2-943A-2069D3F3A39B}" type="parTrans" cxnId="{1CC4BC3F-636E-4D62-AE7D-C55EC09E5D99}">
      <dgm:prSet/>
      <dgm:spPr/>
    </dgm:pt>
    <dgm:pt modelId="{43AFEBBD-1E95-40C7-BE95-EA1C46005F33}" type="sibTrans" cxnId="{1CC4BC3F-636E-4D62-AE7D-C55EC09E5D99}">
      <dgm:prSet/>
      <dgm:spPr/>
    </dgm:pt>
    <dgm:pt modelId="{D7CE4EF1-BDB5-462E-97A9-40F66379FAD3}">
      <dgm:prSet/>
      <dgm:spPr/>
      <dgm:t>
        <a:bodyPr/>
        <a:lstStyle/>
        <a:p>
          <a:r>
            <a:rPr lang="en-US" dirty="0"/>
            <a:t>LAYOUT DIAGRAM</a:t>
          </a:r>
          <a:endParaRPr lang="en-IN" dirty="0"/>
        </a:p>
      </dgm:t>
    </dgm:pt>
    <dgm:pt modelId="{27D4E1AE-D355-4151-831D-2E263A62F7CA}" type="parTrans" cxnId="{662469DE-E022-4B70-9791-F5E931EB40DF}">
      <dgm:prSet/>
      <dgm:spPr/>
    </dgm:pt>
    <dgm:pt modelId="{C1CEEB32-7D92-40DC-A42F-6C94FD5C7C8C}" type="sibTrans" cxnId="{662469DE-E022-4B70-9791-F5E931EB40DF}">
      <dgm:prSet/>
      <dgm:spPr/>
    </dgm:pt>
    <dgm:pt modelId="{6BEDDBB5-6C7B-4069-B167-BDEE4833E27B}" type="pres">
      <dgm:prSet presAssocID="{CAB7C5CE-5806-4E67-8894-44EA9F99994E}" presName="linear" presStyleCnt="0">
        <dgm:presLayoutVars>
          <dgm:animLvl val="lvl"/>
          <dgm:resizeHandles val="exact"/>
        </dgm:presLayoutVars>
      </dgm:prSet>
      <dgm:spPr/>
    </dgm:pt>
    <dgm:pt modelId="{6265AC97-7E9F-4557-91E9-FC253955CF01}" type="pres">
      <dgm:prSet presAssocID="{36BA378F-7424-4A80-A32B-47C162B754D6}" presName="parentText" presStyleLbl="node1" presStyleIdx="0" presStyleCnt="14">
        <dgm:presLayoutVars>
          <dgm:chMax val="0"/>
          <dgm:bulletEnabled val="1"/>
        </dgm:presLayoutVars>
      </dgm:prSet>
      <dgm:spPr/>
    </dgm:pt>
    <dgm:pt modelId="{71E245DC-782F-41C2-8E04-48F3458279ED}" type="pres">
      <dgm:prSet presAssocID="{07B9C5FC-CF51-41BC-9BA2-8C042F8B4818}" presName="spacer" presStyleCnt="0"/>
      <dgm:spPr/>
    </dgm:pt>
    <dgm:pt modelId="{B664487C-DC29-44BF-A217-101084A4E727}" type="pres">
      <dgm:prSet presAssocID="{CD3BA7B4-CC51-45F4-9E38-D98E0E2C2840}" presName="parentText" presStyleLbl="node1" presStyleIdx="1" presStyleCnt="14">
        <dgm:presLayoutVars>
          <dgm:chMax val="0"/>
          <dgm:bulletEnabled val="1"/>
        </dgm:presLayoutVars>
      </dgm:prSet>
      <dgm:spPr/>
    </dgm:pt>
    <dgm:pt modelId="{6359E691-E69B-4B47-89BD-8DE380138D05}" type="pres">
      <dgm:prSet presAssocID="{A90C0744-6D9E-42AF-A62F-E6DD95526254}" presName="spacer" presStyleCnt="0"/>
      <dgm:spPr/>
    </dgm:pt>
    <dgm:pt modelId="{7483B8F6-70E1-461B-9377-1FC290CDD1C1}" type="pres">
      <dgm:prSet presAssocID="{A8577087-F9A6-4C40-84B4-3144C2D05214}" presName="parentText" presStyleLbl="node1" presStyleIdx="2" presStyleCnt="14">
        <dgm:presLayoutVars>
          <dgm:chMax val="0"/>
          <dgm:bulletEnabled val="1"/>
        </dgm:presLayoutVars>
      </dgm:prSet>
      <dgm:spPr/>
    </dgm:pt>
    <dgm:pt modelId="{D237F845-0AD3-4BC8-82D4-7C0857D26747}" type="pres">
      <dgm:prSet presAssocID="{4CF89EBA-0FAF-4016-919C-B0092122892A}" presName="spacer" presStyleCnt="0"/>
      <dgm:spPr/>
    </dgm:pt>
    <dgm:pt modelId="{AFE6AF5F-3134-42AE-82F0-F09FC39C6EDF}" type="pres">
      <dgm:prSet presAssocID="{E36F9329-07D1-4AF4-B848-E0B256D013C4}" presName="parentText" presStyleLbl="node1" presStyleIdx="3" presStyleCnt="14">
        <dgm:presLayoutVars>
          <dgm:chMax val="0"/>
          <dgm:bulletEnabled val="1"/>
        </dgm:presLayoutVars>
      </dgm:prSet>
      <dgm:spPr/>
    </dgm:pt>
    <dgm:pt modelId="{83E2C018-EEF8-47BE-B79C-2B43935A9223}" type="pres">
      <dgm:prSet presAssocID="{527E2C83-FA4F-4279-9A34-050965122EF6}" presName="spacer" presStyleCnt="0"/>
      <dgm:spPr/>
    </dgm:pt>
    <dgm:pt modelId="{20CBF7A1-B291-4A35-A302-94770BA5A386}" type="pres">
      <dgm:prSet presAssocID="{C208F9ED-157A-4B92-A502-D951A97B3C16}" presName="parentText" presStyleLbl="node1" presStyleIdx="4" presStyleCnt="14">
        <dgm:presLayoutVars>
          <dgm:chMax val="0"/>
          <dgm:bulletEnabled val="1"/>
        </dgm:presLayoutVars>
      </dgm:prSet>
      <dgm:spPr/>
    </dgm:pt>
    <dgm:pt modelId="{0F718A03-EAAD-4EDC-A5D3-357A9C2F3B99}" type="pres">
      <dgm:prSet presAssocID="{3FE756E8-5CC9-4975-9438-60676189528C}" presName="spacer" presStyleCnt="0"/>
      <dgm:spPr/>
    </dgm:pt>
    <dgm:pt modelId="{14EEC766-349A-4335-B62A-8A5101F910B1}" type="pres">
      <dgm:prSet presAssocID="{36C863BF-7914-4316-AEC0-6CC7147864CD}" presName="parentText" presStyleLbl="node1" presStyleIdx="5" presStyleCnt="14">
        <dgm:presLayoutVars>
          <dgm:chMax val="0"/>
          <dgm:bulletEnabled val="1"/>
        </dgm:presLayoutVars>
      </dgm:prSet>
      <dgm:spPr/>
    </dgm:pt>
    <dgm:pt modelId="{1954E5F7-F503-452F-BE5A-3F110F6EC035}" type="pres">
      <dgm:prSet presAssocID="{26DE7589-53D0-499A-BCDA-86F79582B212}" presName="spacer" presStyleCnt="0"/>
      <dgm:spPr/>
    </dgm:pt>
    <dgm:pt modelId="{887967A3-BA12-4BAC-964D-3D0C64713251}" type="pres">
      <dgm:prSet presAssocID="{E11B8023-6541-4EE5-A1CB-A3E8F89F77F7}" presName="parentText" presStyleLbl="node1" presStyleIdx="6" presStyleCnt="14">
        <dgm:presLayoutVars>
          <dgm:chMax val="0"/>
          <dgm:bulletEnabled val="1"/>
        </dgm:presLayoutVars>
      </dgm:prSet>
      <dgm:spPr/>
    </dgm:pt>
    <dgm:pt modelId="{C41C7E11-7518-42C8-940A-CD20290916D9}" type="pres">
      <dgm:prSet presAssocID="{CC46929C-1138-4C1B-90BC-2FFF3254A712}" presName="spacer" presStyleCnt="0"/>
      <dgm:spPr/>
    </dgm:pt>
    <dgm:pt modelId="{79295525-1AD2-43F8-AA58-3EEC7A763BB0}" type="pres">
      <dgm:prSet presAssocID="{A665644A-5905-40E2-9862-3FD52795C9B4}" presName="parentText" presStyleLbl="node1" presStyleIdx="7" presStyleCnt="14">
        <dgm:presLayoutVars>
          <dgm:chMax val="0"/>
          <dgm:bulletEnabled val="1"/>
        </dgm:presLayoutVars>
      </dgm:prSet>
      <dgm:spPr/>
    </dgm:pt>
    <dgm:pt modelId="{B447CA7F-C17C-4CED-A4C3-3AC7D255BAB3}" type="pres">
      <dgm:prSet presAssocID="{3D2B8523-7FD1-46B7-8568-CAFA1F162D07}" presName="spacer" presStyleCnt="0"/>
      <dgm:spPr/>
    </dgm:pt>
    <dgm:pt modelId="{7694C590-99BF-40C5-BB3B-053F0824C43A}" type="pres">
      <dgm:prSet presAssocID="{4F35815D-2299-47E3-BADE-33EAD2E97495}" presName="parentText" presStyleLbl="node1" presStyleIdx="8" presStyleCnt="14">
        <dgm:presLayoutVars>
          <dgm:chMax val="0"/>
          <dgm:bulletEnabled val="1"/>
        </dgm:presLayoutVars>
      </dgm:prSet>
      <dgm:spPr/>
    </dgm:pt>
    <dgm:pt modelId="{40418954-4496-48C9-BFB9-356E866F487C}" type="pres">
      <dgm:prSet presAssocID="{43AFEBBD-1E95-40C7-BE95-EA1C46005F33}" presName="spacer" presStyleCnt="0"/>
      <dgm:spPr/>
    </dgm:pt>
    <dgm:pt modelId="{69945A96-1621-4FE2-B22A-E7027C79AA2D}" type="pres">
      <dgm:prSet presAssocID="{D7CE4EF1-BDB5-462E-97A9-40F66379FAD3}" presName="parentText" presStyleLbl="node1" presStyleIdx="9" presStyleCnt="14">
        <dgm:presLayoutVars>
          <dgm:chMax val="0"/>
          <dgm:bulletEnabled val="1"/>
        </dgm:presLayoutVars>
      </dgm:prSet>
      <dgm:spPr/>
    </dgm:pt>
    <dgm:pt modelId="{BBE8B414-B80C-4DBC-B5C7-14E3165BB41D}" type="pres">
      <dgm:prSet presAssocID="{C1CEEB32-7D92-40DC-A42F-6C94FD5C7C8C}" presName="spacer" presStyleCnt="0"/>
      <dgm:spPr/>
    </dgm:pt>
    <dgm:pt modelId="{A0A61B87-16A5-475E-9C1E-CD904DA5B162}" type="pres">
      <dgm:prSet presAssocID="{0E857165-8BC9-4ABA-A532-849DB9D34283}" presName="parentText" presStyleLbl="node1" presStyleIdx="10" presStyleCnt="14" custLinFactNeighborX="-659" custLinFactNeighborY="-23542">
        <dgm:presLayoutVars>
          <dgm:chMax val="0"/>
          <dgm:bulletEnabled val="1"/>
        </dgm:presLayoutVars>
      </dgm:prSet>
      <dgm:spPr/>
    </dgm:pt>
    <dgm:pt modelId="{4B08F2FC-97A4-4F3E-8C7A-7EEE2C84D263}" type="pres">
      <dgm:prSet presAssocID="{D224A5B7-6650-4C27-B22C-0B743AFA5476}" presName="spacer" presStyleCnt="0"/>
      <dgm:spPr/>
    </dgm:pt>
    <dgm:pt modelId="{5C725E63-AB44-4A3C-9E29-244205A3B799}" type="pres">
      <dgm:prSet presAssocID="{999104F9-C728-4354-9F3B-D671390A3033}" presName="parentText" presStyleLbl="node1" presStyleIdx="11" presStyleCnt="14">
        <dgm:presLayoutVars>
          <dgm:chMax val="0"/>
          <dgm:bulletEnabled val="1"/>
        </dgm:presLayoutVars>
      </dgm:prSet>
      <dgm:spPr/>
    </dgm:pt>
    <dgm:pt modelId="{41116F5F-2C25-48AC-A5BD-5A927A3AE759}" type="pres">
      <dgm:prSet presAssocID="{BE5C1918-B62E-4A83-8871-F98812358450}" presName="spacer" presStyleCnt="0"/>
      <dgm:spPr/>
    </dgm:pt>
    <dgm:pt modelId="{03DD01CC-78C8-4756-8452-BC5BC4F5EEF5}" type="pres">
      <dgm:prSet presAssocID="{F161AAE2-F91A-4108-B04B-40CD4B43F564}" presName="parentText" presStyleLbl="node1" presStyleIdx="12" presStyleCnt="14">
        <dgm:presLayoutVars>
          <dgm:chMax val="0"/>
          <dgm:bulletEnabled val="1"/>
        </dgm:presLayoutVars>
      </dgm:prSet>
      <dgm:spPr/>
    </dgm:pt>
    <dgm:pt modelId="{D706E8E1-EFC0-46B5-A718-1E122BB7F890}" type="pres">
      <dgm:prSet presAssocID="{4592D1D9-6872-4B8D-B01A-794E3333BFA5}" presName="spacer" presStyleCnt="0"/>
      <dgm:spPr/>
    </dgm:pt>
    <dgm:pt modelId="{4513E66D-235F-40BE-B8DD-33A53C9C61CA}" type="pres">
      <dgm:prSet presAssocID="{49E965E3-B53E-48A1-9D7A-5D13803F5F65}" presName="parentText" presStyleLbl="node1" presStyleIdx="13" presStyleCnt="14">
        <dgm:presLayoutVars>
          <dgm:chMax val="0"/>
          <dgm:bulletEnabled val="1"/>
        </dgm:presLayoutVars>
      </dgm:prSet>
      <dgm:spPr/>
    </dgm:pt>
  </dgm:ptLst>
  <dgm:cxnLst>
    <dgm:cxn modelId="{D1AEA617-0A46-4CD6-AF4A-A7E2ED35E470}" srcId="{CAB7C5CE-5806-4E67-8894-44EA9F99994E}" destId="{C208F9ED-157A-4B92-A502-D951A97B3C16}" srcOrd="4" destOrd="0" parTransId="{F5229C9E-11E1-4A0A-BC3B-F64CD53571EA}" sibTransId="{3FE756E8-5CC9-4975-9438-60676189528C}"/>
    <dgm:cxn modelId="{B9180E19-E668-4D0C-8689-4A5D9FA5D68D}" type="presOf" srcId="{D7CE4EF1-BDB5-462E-97A9-40F66379FAD3}" destId="{69945A96-1621-4FE2-B22A-E7027C79AA2D}" srcOrd="0" destOrd="0" presId="urn:microsoft.com/office/officeart/2005/8/layout/vList2"/>
    <dgm:cxn modelId="{2A2F6322-0B90-4AFC-8CE2-2FE95B43CCAF}" type="presOf" srcId="{4F35815D-2299-47E3-BADE-33EAD2E97495}" destId="{7694C590-99BF-40C5-BB3B-053F0824C43A}" srcOrd="0" destOrd="0" presId="urn:microsoft.com/office/officeart/2005/8/layout/vList2"/>
    <dgm:cxn modelId="{039EEA26-BB1F-4FB3-B45E-5B4AAD6C3F58}" type="presOf" srcId="{CAB7C5CE-5806-4E67-8894-44EA9F99994E}" destId="{6BEDDBB5-6C7B-4069-B167-BDEE4833E27B}" srcOrd="0" destOrd="0" presId="urn:microsoft.com/office/officeart/2005/8/layout/vList2"/>
    <dgm:cxn modelId="{975F0D34-F34E-4041-B338-C0B883B53CE2}" type="presOf" srcId="{49E965E3-B53E-48A1-9D7A-5D13803F5F65}" destId="{4513E66D-235F-40BE-B8DD-33A53C9C61CA}" srcOrd="0" destOrd="0" presId="urn:microsoft.com/office/officeart/2005/8/layout/vList2"/>
    <dgm:cxn modelId="{02B77139-C572-4CBC-81F7-E9272BD1DD95}" srcId="{CAB7C5CE-5806-4E67-8894-44EA9F99994E}" destId="{F161AAE2-F91A-4108-B04B-40CD4B43F564}" srcOrd="12" destOrd="0" parTransId="{F9A56F92-DC3B-42C4-BC48-963737C34BB2}" sibTransId="{4592D1D9-6872-4B8D-B01A-794E3333BFA5}"/>
    <dgm:cxn modelId="{76806A3B-B378-44E3-8E74-0125431F0F5C}" type="presOf" srcId="{36C863BF-7914-4316-AEC0-6CC7147864CD}" destId="{14EEC766-349A-4335-B62A-8A5101F910B1}" srcOrd="0" destOrd="0" presId="urn:microsoft.com/office/officeart/2005/8/layout/vList2"/>
    <dgm:cxn modelId="{1CC4BC3F-636E-4D62-AE7D-C55EC09E5D99}" srcId="{CAB7C5CE-5806-4E67-8894-44EA9F99994E}" destId="{4F35815D-2299-47E3-BADE-33EAD2E97495}" srcOrd="8" destOrd="0" parTransId="{323BE0BF-2AE5-44D2-943A-2069D3F3A39B}" sibTransId="{43AFEBBD-1E95-40C7-BE95-EA1C46005F33}"/>
    <dgm:cxn modelId="{404F9E40-CF34-4EB7-9F9A-B2DFC134F415}" type="presOf" srcId="{999104F9-C728-4354-9F3B-D671390A3033}" destId="{5C725E63-AB44-4A3C-9E29-244205A3B799}" srcOrd="0" destOrd="0" presId="urn:microsoft.com/office/officeart/2005/8/layout/vList2"/>
    <dgm:cxn modelId="{B0F0D162-C017-4BD0-8909-E5E079623F36}" type="presOf" srcId="{CD3BA7B4-CC51-45F4-9E38-D98E0E2C2840}" destId="{B664487C-DC29-44BF-A217-101084A4E727}" srcOrd="0" destOrd="0" presId="urn:microsoft.com/office/officeart/2005/8/layout/vList2"/>
    <dgm:cxn modelId="{A275EA43-69D8-4480-867E-0E4A5EF3F7CB}" srcId="{CAB7C5CE-5806-4E67-8894-44EA9F99994E}" destId="{36BA378F-7424-4A80-A32B-47C162B754D6}" srcOrd="0" destOrd="0" parTransId="{2CC5951C-A2DF-4DB0-A806-7E7C0C33F2BC}" sibTransId="{07B9C5FC-CF51-41BC-9BA2-8C042F8B4818}"/>
    <dgm:cxn modelId="{4AC18C6A-D9F6-4FD5-AED0-A368ACEC72FE}" srcId="{CAB7C5CE-5806-4E67-8894-44EA9F99994E}" destId="{0E857165-8BC9-4ABA-A532-849DB9D34283}" srcOrd="10" destOrd="0" parTransId="{CC3D9CE3-6594-49B1-BD58-1778F7942006}" sibTransId="{D224A5B7-6650-4C27-B22C-0B743AFA5476}"/>
    <dgm:cxn modelId="{BAFBB850-B025-42B9-A275-F9BD49E1CB28}" type="presOf" srcId="{C208F9ED-157A-4B92-A502-D951A97B3C16}" destId="{20CBF7A1-B291-4A35-A302-94770BA5A386}" srcOrd="0" destOrd="0" presId="urn:microsoft.com/office/officeart/2005/8/layout/vList2"/>
    <dgm:cxn modelId="{5DA44452-0F67-4480-8392-EE26B1F0392F}" srcId="{CAB7C5CE-5806-4E67-8894-44EA9F99994E}" destId="{E11B8023-6541-4EE5-A1CB-A3E8F89F77F7}" srcOrd="6" destOrd="0" parTransId="{E7917D97-859A-4F1F-B045-8682320F87AA}" sibTransId="{CC46929C-1138-4C1B-90BC-2FFF3254A712}"/>
    <dgm:cxn modelId="{8EFF9B8A-B672-4C88-AFAB-92B243F8B06E}" srcId="{CAB7C5CE-5806-4E67-8894-44EA9F99994E}" destId="{999104F9-C728-4354-9F3B-D671390A3033}" srcOrd="11" destOrd="0" parTransId="{A05300E9-B439-464F-829B-AF3ECE55FB73}" sibTransId="{BE5C1918-B62E-4A83-8871-F98812358450}"/>
    <dgm:cxn modelId="{C8204F8D-E38A-4937-BBC4-21C8A48565DE}" srcId="{CAB7C5CE-5806-4E67-8894-44EA9F99994E}" destId="{36C863BF-7914-4316-AEC0-6CC7147864CD}" srcOrd="5" destOrd="0" parTransId="{D35B58EC-C330-44EC-9113-4099DBAA7D8A}" sibTransId="{26DE7589-53D0-499A-BCDA-86F79582B212}"/>
    <dgm:cxn modelId="{9299CB91-30F7-4930-BBAD-D24CE25866F9}" type="presOf" srcId="{A665644A-5905-40E2-9862-3FD52795C9B4}" destId="{79295525-1AD2-43F8-AA58-3EEC7A763BB0}" srcOrd="0" destOrd="0" presId="urn:microsoft.com/office/officeart/2005/8/layout/vList2"/>
    <dgm:cxn modelId="{954A979E-8032-4CB0-B2AA-772277000BC8}" type="presOf" srcId="{0E857165-8BC9-4ABA-A532-849DB9D34283}" destId="{A0A61B87-16A5-475E-9C1E-CD904DA5B162}" srcOrd="0" destOrd="0" presId="urn:microsoft.com/office/officeart/2005/8/layout/vList2"/>
    <dgm:cxn modelId="{EB8E49A1-7156-4DCA-B4DC-D34DC6BE3493}" srcId="{CAB7C5CE-5806-4E67-8894-44EA9F99994E}" destId="{E36F9329-07D1-4AF4-B848-E0B256D013C4}" srcOrd="3" destOrd="0" parTransId="{985271D4-9244-45E2-A7BF-7752DD19C48F}" sibTransId="{527E2C83-FA4F-4279-9A34-050965122EF6}"/>
    <dgm:cxn modelId="{C788F9AB-FD21-408E-A81F-7FBA53CEB927}" type="presOf" srcId="{A8577087-F9A6-4C40-84B4-3144C2D05214}" destId="{7483B8F6-70E1-461B-9377-1FC290CDD1C1}" srcOrd="0" destOrd="0" presId="urn:microsoft.com/office/officeart/2005/8/layout/vList2"/>
    <dgm:cxn modelId="{13498AAF-9125-44EC-8652-2D1DA1D26706}" srcId="{CAB7C5CE-5806-4E67-8894-44EA9F99994E}" destId="{A665644A-5905-40E2-9862-3FD52795C9B4}" srcOrd="7" destOrd="0" parTransId="{C7AF20D4-EAF9-4659-B9BC-15971F5164A1}" sibTransId="{3D2B8523-7FD1-46B7-8568-CAFA1F162D07}"/>
    <dgm:cxn modelId="{6BD5CFB2-30F9-4DF5-B1D8-EC85B2113457}" srcId="{CAB7C5CE-5806-4E67-8894-44EA9F99994E}" destId="{49E965E3-B53E-48A1-9D7A-5D13803F5F65}" srcOrd="13" destOrd="0" parTransId="{E56C8937-E142-4D97-95AC-31F023B430D5}" sibTransId="{F29C185F-6E7B-4D83-936F-D6C58D5FEB95}"/>
    <dgm:cxn modelId="{F2FFA4B6-EF6D-4280-B1C7-2CEB88E5E582}" srcId="{CAB7C5CE-5806-4E67-8894-44EA9F99994E}" destId="{CD3BA7B4-CC51-45F4-9E38-D98E0E2C2840}" srcOrd="1" destOrd="0" parTransId="{75D98F3A-8BC7-4297-AA43-4DA4E6BA9936}" sibTransId="{A90C0744-6D9E-42AF-A62F-E6DD95526254}"/>
    <dgm:cxn modelId="{F7A762B7-CE49-4747-A71C-475C2D00F25E}" type="presOf" srcId="{36BA378F-7424-4A80-A32B-47C162B754D6}" destId="{6265AC97-7E9F-4557-91E9-FC253955CF01}" srcOrd="0" destOrd="0" presId="urn:microsoft.com/office/officeart/2005/8/layout/vList2"/>
    <dgm:cxn modelId="{548B18D5-A171-4055-8F37-FB516E3C8082}" type="presOf" srcId="{E11B8023-6541-4EE5-A1CB-A3E8F89F77F7}" destId="{887967A3-BA12-4BAC-964D-3D0C64713251}" srcOrd="0" destOrd="0" presId="urn:microsoft.com/office/officeart/2005/8/layout/vList2"/>
    <dgm:cxn modelId="{662469DE-E022-4B70-9791-F5E931EB40DF}" srcId="{CAB7C5CE-5806-4E67-8894-44EA9F99994E}" destId="{D7CE4EF1-BDB5-462E-97A9-40F66379FAD3}" srcOrd="9" destOrd="0" parTransId="{27D4E1AE-D355-4151-831D-2E263A62F7CA}" sibTransId="{C1CEEB32-7D92-40DC-A42F-6C94FD5C7C8C}"/>
    <dgm:cxn modelId="{E912CCE1-613A-45F5-B822-C23CEB3D8F74}" srcId="{CAB7C5CE-5806-4E67-8894-44EA9F99994E}" destId="{A8577087-F9A6-4C40-84B4-3144C2D05214}" srcOrd="2" destOrd="0" parTransId="{AF732ECC-677B-4691-AD40-482A34396C89}" sibTransId="{4CF89EBA-0FAF-4016-919C-B0092122892A}"/>
    <dgm:cxn modelId="{57CBEDE1-27A2-4C6C-BA04-E53D81D5A563}" type="presOf" srcId="{F161AAE2-F91A-4108-B04B-40CD4B43F564}" destId="{03DD01CC-78C8-4756-8452-BC5BC4F5EEF5}" srcOrd="0" destOrd="0" presId="urn:microsoft.com/office/officeart/2005/8/layout/vList2"/>
    <dgm:cxn modelId="{0CFD58F1-320C-49FB-B760-519286B67B64}" type="presOf" srcId="{E36F9329-07D1-4AF4-B848-E0B256D013C4}" destId="{AFE6AF5F-3134-42AE-82F0-F09FC39C6EDF}" srcOrd="0" destOrd="0" presId="urn:microsoft.com/office/officeart/2005/8/layout/vList2"/>
    <dgm:cxn modelId="{C2F02753-E1C0-40BD-8EE1-7B85E3E4748E}" type="presParOf" srcId="{6BEDDBB5-6C7B-4069-B167-BDEE4833E27B}" destId="{6265AC97-7E9F-4557-91E9-FC253955CF01}" srcOrd="0" destOrd="0" presId="urn:microsoft.com/office/officeart/2005/8/layout/vList2"/>
    <dgm:cxn modelId="{3637A9A4-5AA9-497D-94F2-A71289FC686C}" type="presParOf" srcId="{6BEDDBB5-6C7B-4069-B167-BDEE4833E27B}" destId="{71E245DC-782F-41C2-8E04-48F3458279ED}" srcOrd="1" destOrd="0" presId="urn:microsoft.com/office/officeart/2005/8/layout/vList2"/>
    <dgm:cxn modelId="{AD312457-0257-480E-AC6C-B159FAFC1E81}" type="presParOf" srcId="{6BEDDBB5-6C7B-4069-B167-BDEE4833E27B}" destId="{B664487C-DC29-44BF-A217-101084A4E727}" srcOrd="2" destOrd="0" presId="urn:microsoft.com/office/officeart/2005/8/layout/vList2"/>
    <dgm:cxn modelId="{0BDB2DF2-B6B3-415F-AAE7-731653BE2F65}" type="presParOf" srcId="{6BEDDBB5-6C7B-4069-B167-BDEE4833E27B}" destId="{6359E691-E69B-4B47-89BD-8DE380138D05}" srcOrd="3" destOrd="0" presId="urn:microsoft.com/office/officeart/2005/8/layout/vList2"/>
    <dgm:cxn modelId="{8DBC4093-CAB1-48B0-AC8D-FDEFA1A61F59}" type="presParOf" srcId="{6BEDDBB5-6C7B-4069-B167-BDEE4833E27B}" destId="{7483B8F6-70E1-461B-9377-1FC290CDD1C1}" srcOrd="4" destOrd="0" presId="urn:microsoft.com/office/officeart/2005/8/layout/vList2"/>
    <dgm:cxn modelId="{DDEC712F-7E12-422D-9354-AFACCDE024AB}" type="presParOf" srcId="{6BEDDBB5-6C7B-4069-B167-BDEE4833E27B}" destId="{D237F845-0AD3-4BC8-82D4-7C0857D26747}" srcOrd="5" destOrd="0" presId="urn:microsoft.com/office/officeart/2005/8/layout/vList2"/>
    <dgm:cxn modelId="{5A191903-9356-4E95-A837-2CAC844211E2}" type="presParOf" srcId="{6BEDDBB5-6C7B-4069-B167-BDEE4833E27B}" destId="{AFE6AF5F-3134-42AE-82F0-F09FC39C6EDF}" srcOrd="6" destOrd="0" presId="urn:microsoft.com/office/officeart/2005/8/layout/vList2"/>
    <dgm:cxn modelId="{1C05A43F-E3CA-4C9E-85F6-16436C5CC6A8}" type="presParOf" srcId="{6BEDDBB5-6C7B-4069-B167-BDEE4833E27B}" destId="{83E2C018-EEF8-47BE-B79C-2B43935A9223}" srcOrd="7" destOrd="0" presId="urn:microsoft.com/office/officeart/2005/8/layout/vList2"/>
    <dgm:cxn modelId="{E198266D-93EB-48B8-8845-7AF6C097BDB3}" type="presParOf" srcId="{6BEDDBB5-6C7B-4069-B167-BDEE4833E27B}" destId="{20CBF7A1-B291-4A35-A302-94770BA5A386}" srcOrd="8" destOrd="0" presId="urn:microsoft.com/office/officeart/2005/8/layout/vList2"/>
    <dgm:cxn modelId="{F5C29AB6-2644-4EC3-A336-78A0BADF603F}" type="presParOf" srcId="{6BEDDBB5-6C7B-4069-B167-BDEE4833E27B}" destId="{0F718A03-EAAD-4EDC-A5D3-357A9C2F3B99}" srcOrd="9" destOrd="0" presId="urn:microsoft.com/office/officeart/2005/8/layout/vList2"/>
    <dgm:cxn modelId="{8C0E22C6-AD68-4DF6-84CA-D88B9D934B69}" type="presParOf" srcId="{6BEDDBB5-6C7B-4069-B167-BDEE4833E27B}" destId="{14EEC766-349A-4335-B62A-8A5101F910B1}" srcOrd="10" destOrd="0" presId="urn:microsoft.com/office/officeart/2005/8/layout/vList2"/>
    <dgm:cxn modelId="{DD0DF316-FCFC-4D6A-90F7-2DE783BFDCEA}" type="presParOf" srcId="{6BEDDBB5-6C7B-4069-B167-BDEE4833E27B}" destId="{1954E5F7-F503-452F-BE5A-3F110F6EC035}" srcOrd="11" destOrd="0" presId="urn:microsoft.com/office/officeart/2005/8/layout/vList2"/>
    <dgm:cxn modelId="{4F7658C0-AFAC-4DE4-9001-C40233E5778B}" type="presParOf" srcId="{6BEDDBB5-6C7B-4069-B167-BDEE4833E27B}" destId="{887967A3-BA12-4BAC-964D-3D0C64713251}" srcOrd="12" destOrd="0" presId="urn:microsoft.com/office/officeart/2005/8/layout/vList2"/>
    <dgm:cxn modelId="{68FBAB4B-C19C-48C6-BD08-E5C464924380}" type="presParOf" srcId="{6BEDDBB5-6C7B-4069-B167-BDEE4833E27B}" destId="{C41C7E11-7518-42C8-940A-CD20290916D9}" srcOrd="13" destOrd="0" presId="urn:microsoft.com/office/officeart/2005/8/layout/vList2"/>
    <dgm:cxn modelId="{E2B09BC9-5218-40C2-A96D-1DCC87ED1363}" type="presParOf" srcId="{6BEDDBB5-6C7B-4069-B167-BDEE4833E27B}" destId="{79295525-1AD2-43F8-AA58-3EEC7A763BB0}" srcOrd="14" destOrd="0" presId="urn:microsoft.com/office/officeart/2005/8/layout/vList2"/>
    <dgm:cxn modelId="{A7411313-9728-4C78-82BA-192C2348C1C5}" type="presParOf" srcId="{6BEDDBB5-6C7B-4069-B167-BDEE4833E27B}" destId="{B447CA7F-C17C-4CED-A4C3-3AC7D255BAB3}" srcOrd="15" destOrd="0" presId="urn:microsoft.com/office/officeart/2005/8/layout/vList2"/>
    <dgm:cxn modelId="{FD562C75-D81B-4C35-A0FA-3F08DD5F0E7E}" type="presParOf" srcId="{6BEDDBB5-6C7B-4069-B167-BDEE4833E27B}" destId="{7694C590-99BF-40C5-BB3B-053F0824C43A}" srcOrd="16" destOrd="0" presId="urn:microsoft.com/office/officeart/2005/8/layout/vList2"/>
    <dgm:cxn modelId="{03AAA398-3639-427B-93BE-60726354A749}" type="presParOf" srcId="{6BEDDBB5-6C7B-4069-B167-BDEE4833E27B}" destId="{40418954-4496-48C9-BFB9-356E866F487C}" srcOrd="17" destOrd="0" presId="urn:microsoft.com/office/officeart/2005/8/layout/vList2"/>
    <dgm:cxn modelId="{13442520-6148-45E7-97E8-D5043BDA5F9E}" type="presParOf" srcId="{6BEDDBB5-6C7B-4069-B167-BDEE4833E27B}" destId="{69945A96-1621-4FE2-B22A-E7027C79AA2D}" srcOrd="18" destOrd="0" presId="urn:microsoft.com/office/officeart/2005/8/layout/vList2"/>
    <dgm:cxn modelId="{4E7B5B0C-633D-4165-91B4-2BCF424BC7A8}" type="presParOf" srcId="{6BEDDBB5-6C7B-4069-B167-BDEE4833E27B}" destId="{BBE8B414-B80C-4DBC-B5C7-14E3165BB41D}" srcOrd="19" destOrd="0" presId="urn:microsoft.com/office/officeart/2005/8/layout/vList2"/>
    <dgm:cxn modelId="{2FB8A3C0-3596-47DA-944B-818A433E13CB}" type="presParOf" srcId="{6BEDDBB5-6C7B-4069-B167-BDEE4833E27B}" destId="{A0A61B87-16A5-475E-9C1E-CD904DA5B162}" srcOrd="20" destOrd="0" presId="urn:microsoft.com/office/officeart/2005/8/layout/vList2"/>
    <dgm:cxn modelId="{1F24BD0B-C1A6-4225-940A-F6A6D2A5C7E4}" type="presParOf" srcId="{6BEDDBB5-6C7B-4069-B167-BDEE4833E27B}" destId="{4B08F2FC-97A4-4F3E-8C7A-7EEE2C84D263}" srcOrd="21" destOrd="0" presId="urn:microsoft.com/office/officeart/2005/8/layout/vList2"/>
    <dgm:cxn modelId="{EF4FE15C-D6F6-4B62-8664-D79FA44FDA85}" type="presParOf" srcId="{6BEDDBB5-6C7B-4069-B167-BDEE4833E27B}" destId="{5C725E63-AB44-4A3C-9E29-244205A3B799}" srcOrd="22" destOrd="0" presId="urn:microsoft.com/office/officeart/2005/8/layout/vList2"/>
    <dgm:cxn modelId="{D1AEAB36-2795-448F-9540-88C078CCE74A}" type="presParOf" srcId="{6BEDDBB5-6C7B-4069-B167-BDEE4833E27B}" destId="{41116F5F-2C25-48AC-A5BD-5A927A3AE759}" srcOrd="23" destOrd="0" presId="urn:microsoft.com/office/officeart/2005/8/layout/vList2"/>
    <dgm:cxn modelId="{A7CAAFA2-9790-423D-854E-718F2F74DE13}" type="presParOf" srcId="{6BEDDBB5-6C7B-4069-B167-BDEE4833E27B}" destId="{03DD01CC-78C8-4756-8452-BC5BC4F5EEF5}" srcOrd="24" destOrd="0" presId="urn:microsoft.com/office/officeart/2005/8/layout/vList2"/>
    <dgm:cxn modelId="{FABA2E6C-2C8C-4A7D-8FCF-8ADC8DD17163}" type="presParOf" srcId="{6BEDDBB5-6C7B-4069-B167-BDEE4833E27B}" destId="{D706E8E1-EFC0-46B5-A718-1E122BB7F890}" srcOrd="25" destOrd="0" presId="urn:microsoft.com/office/officeart/2005/8/layout/vList2"/>
    <dgm:cxn modelId="{9BDAA1CB-DCCC-43DD-91F5-BE4CD19B7C4B}" type="presParOf" srcId="{6BEDDBB5-6C7B-4069-B167-BDEE4833E27B}" destId="{4513E66D-235F-40BE-B8DD-33A53C9C61CA}" srcOrd="2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65AC97-7E9F-4557-91E9-FC253955CF01}">
      <dsp:nvSpPr>
        <dsp:cNvPr id="0" name=""/>
        <dsp:cNvSpPr/>
      </dsp:nvSpPr>
      <dsp:spPr>
        <a:xfrm>
          <a:off x="0" y="14836"/>
          <a:ext cx="9292556" cy="33579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PURPOSE</a:t>
          </a:r>
          <a:endParaRPr lang="en-IN" sz="1400" kern="1200" dirty="0"/>
        </a:p>
      </dsp:txBody>
      <dsp:txXfrm>
        <a:off x="16392" y="31228"/>
        <a:ext cx="9259772" cy="303006"/>
      </dsp:txXfrm>
    </dsp:sp>
    <dsp:sp modelId="{B664487C-DC29-44BF-A217-101084A4E727}">
      <dsp:nvSpPr>
        <dsp:cNvPr id="0" name=""/>
        <dsp:cNvSpPr/>
      </dsp:nvSpPr>
      <dsp:spPr>
        <a:xfrm>
          <a:off x="0" y="390946"/>
          <a:ext cx="9292556" cy="33579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INTRODUCTION</a:t>
          </a:r>
          <a:endParaRPr lang="en-IN" sz="1400" kern="1200"/>
        </a:p>
      </dsp:txBody>
      <dsp:txXfrm>
        <a:off x="16392" y="407338"/>
        <a:ext cx="9259772" cy="303006"/>
      </dsp:txXfrm>
    </dsp:sp>
    <dsp:sp modelId="{7483B8F6-70E1-461B-9377-1FC290CDD1C1}">
      <dsp:nvSpPr>
        <dsp:cNvPr id="0" name=""/>
        <dsp:cNvSpPr/>
      </dsp:nvSpPr>
      <dsp:spPr>
        <a:xfrm>
          <a:off x="0" y="767056"/>
          <a:ext cx="9292556" cy="33579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HISTORY OF INVERTER</a:t>
          </a:r>
          <a:endParaRPr lang="en-IN" sz="1400" kern="1200"/>
        </a:p>
      </dsp:txBody>
      <dsp:txXfrm>
        <a:off x="16392" y="783448"/>
        <a:ext cx="9259772" cy="303006"/>
      </dsp:txXfrm>
    </dsp:sp>
    <dsp:sp modelId="{AFE6AF5F-3134-42AE-82F0-F09FC39C6EDF}">
      <dsp:nvSpPr>
        <dsp:cNvPr id="0" name=""/>
        <dsp:cNvSpPr/>
      </dsp:nvSpPr>
      <dsp:spPr>
        <a:xfrm>
          <a:off x="0" y="1143166"/>
          <a:ext cx="9292556" cy="33579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USES OF INVERTER</a:t>
          </a:r>
          <a:endParaRPr lang="en-IN" sz="1400" kern="1200"/>
        </a:p>
      </dsp:txBody>
      <dsp:txXfrm>
        <a:off x="16392" y="1159558"/>
        <a:ext cx="9259772" cy="303006"/>
      </dsp:txXfrm>
    </dsp:sp>
    <dsp:sp modelId="{20CBF7A1-B291-4A35-A302-94770BA5A386}">
      <dsp:nvSpPr>
        <dsp:cNvPr id="0" name=""/>
        <dsp:cNvSpPr/>
      </dsp:nvSpPr>
      <dsp:spPr>
        <a:xfrm>
          <a:off x="0" y="1519276"/>
          <a:ext cx="9292556" cy="33579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ADVANTAGES</a:t>
          </a:r>
          <a:endParaRPr lang="en-IN" sz="1400" kern="1200" dirty="0"/>
        </a:p>
      </dsp:txBody>
      <dsp:txXfrm>
        <a:off x="16392" y="1535668"/>
        <a:ext cx="9259772" cy="303006"/>
      </dsp:txXfrm>
    </dsp:sp>
    <dsp:sp modelId="{14EEC766-349A-4335-B62A-8A5101F910B1}">
      <dsp:nvSpPr>
        <dsp:cNvPr id="0" name=""/>
        <dsp:cNvSpPr/>
      </dsp:nvSpPr>
      <dsp:spPr>
        <a:xfrm>
          <a:off x="0" y="1895386"/>
          <a:ext cx="9292556" cy="33579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CURRENT FEATURES</a:t>
          </a:r>
          <a:endParaRPr lang="en-IN" sz="1400" kern="1200"/>
        </a:p>
      </dsp:txBody>
      <dsp:txXfrm>
        <a:off x="16392" y="1911778"/>
        <a:ext cx="9259772" cy="303006"/>
      </dsp:txXfrm>
    </dsp:sp>
    <dsp:sp modelId="{887967A3-BA12-4BAC-964D-3D0C64713251}">
      <dsp:nvSpPr>
        <dsp:cNvPr id="0" name=""/>
        <dsp:cNvSpPr/>
      </dsp:nvSpPr>
      <dsp:spPr>
        <a:xfrm>
          <a:off x="0" y="2271496"/>
          <a:ext cx="9292556" cy="33579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COMPONENTS REQUIRED</a:t>
          </a:r>
          <a:endParaRPr lang="en-IN" sz="1400" kern="1200" dirty="0"/>
        </a:p>
      </dsp:txBody>
      <dsp:txXfrm>
        <a:off x="16392" y="2287888"/>
        <a:ext cx="9259772" cy="303006"/>
      </dsp:txXfrm>
    </dsp:sp>
    <dsp:sp modelId="{79295525-1AD2-43F8-AA58-3EEC7A763BB0}">
      <dsp:nvSpPr>
        <dsp:cNvPr id="0" name=""/>
        <dsp:cNvSpPr/>
      </dsp:nvSpPr>
      <dsp:spPr>
        <a:xfrm>
          <a:off x="0" y="2647606"/>
          <a:ext cx="9292556" cy="33579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IC 4047</a:t>
          </a:r>
        </a:p>
      </dsp:txBody>
      <dsp:txXfrm>
        <a:off x="16392" y="2663998"/>
        <a:ext cx="9259772" cy="303006"/>
      </dsp:txXfrm>
    </dsp:sp>
    <dsp:sp modelId="{7694C590-99BF-40C5-BB3B-053F0824C43A}">
      <dsp:nvSpPr>
        <dsp:cNvPr id="0" name=""/>
        <dsp:cNvSpPr/>
      </dsp:nvSpPr>
      <dsp:spPr>
        <a:xfrm>
          <a:off x="0" y="3023716"/>
          <a:ext cx="9292556" cy="33579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SCHEMATIC DIAGRAM</a:t>
          </a:r>
          <a:endParaRPr lang="en-IN" sz="1400" kern="1200" dirty="0"/>
        </a:p>
      </dsp:txBody>
      <dsp:txXfrm>
        <a:off x="16392" y="3040108"/>
        <a:ext cx="9259772" cy="303006"/>
      </dsp:txXfrm>
    </dsp:sp>
    <dsp:sp modelId="{69945A96-1621-4FE2-B22A-E7027C79AA2D}">
      <dsp:nvSpPr>
        <dsp:cNvPr id="0" name=""/>
        <dsp:cNvSpPr/>
      </dsp:nvSpPr>
      <dsp:spPr>
        <a:xfrm>
          <a:off x="0" y="3399827"/>
          <a:ext cx="9292556" cy="33579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LAYOUT DIAGRAM</a:t>
          </a:r>
          <a:endParaRPr lang="en-IN" sz="1400" kern="1200" dirty="0"/>
        </a:p>
      </dsp:txBody>
      <dsp:txXfrm>
        <a:off x="16392" y="3416219"/>
        <a:ext cx="9259772" cy="303006"/>
      </dsp:txXfrm>
    </dsp:sp>
    <dsp:sp modelId="{A0A61B87-16A5-475E-9C1E-CD904DA5B162}">
      <dsp:nvSpPr>
        <dsp:cNvPr id="0" name=""/>
        <dsp:cNvSpPr/>
      </dsp:nvSpPr>
      <dsp:spPr>
        <a:xfrm>
          <a:off x="0" y="3766444"/>
          <a:ext cx="9292556" cy="33579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WORKING OF AN INVERTER</a:t>
          </a:r>
          <a:endParaRPr lang="en-IN" sz="1400" kern="1200" dirty="0"/>
        </a:p>
      </dsp:txBody>
      <dsp:txXfrm>
        <a:off x="16392" y="3782836"/>
        <a:ext cx="9259772" cy="303006"/>
      </dsp:txXfrm>
    </dsp:sp>
    <dsp:sp modelId="{5C725E63-AB44-4A3C-9E29-244205A3B799}">
      <dsp:nvSpPr>
        <dsp:cNvPr id="0" name=""/>
        <dsp:cNvSpPr/>
      </dsp:nvSpPr>
      <dsp:spPr>
        <a:xfrm>
          <a:off x="0" y="4152047"/>
          <a:ext cx="9292556" cy="33579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CHARACTERISTIC OF A GOOD INVERTER</a:t>
          </a:r>
          <a:endParaRPr lang="en-IN" sz="1400" kern="1200" dirty="0"/>
        </a:p>
      </dsp:txBody>
      <dsp:txXfrm>
        <a:off x="16392" y="4168439"/>
        <a:ext cx="9259772" cy="303006"/>
      </dsp:txXfrm>
    </dsp:sp>
    <dsp:sp modelId="{03DD01CC-78C8-4756-8452-BC5BC4F5EEF5}">
      <dsp:nvSpPr>
        <dsp:cNvPr id="0" name=""/>
        <dsp:cNvSpPr/>
      </dsp:nvSpPr>
      <dsp:spPr>
        <a:xfrm>
          <a:off x="0" y="4528157"/>
          <a:ext cx="9292556" cy="33579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MOTIVATION</a:t>
          </a:r>
          <a:endParaRPr lang="en-IN" sz="1400" kern="1200" dirty="0"/>
        </a:p>
      </dsp:txBody>
      <dsp:txXfrm>
        <a:off x="16392" y="4544549"/>
        <a:ext cx="9259772" cy="303006"/>
      </dsp:txXfrm>
    </dsp:sp>
    <dsp:sp modelId="{4513E66D-235F-40BE-B8DD-33A53C9C61CA}">
      <dsp:nvSpPr>
        <dsp:cNvPr id="0" name=""/>
        <dsp:cNvSpPr/>
      </dsp:nvSpPr>
      <dsp:spPr>
        <a:xfrm>
          <a:off x="0" y="4904267"/>
          <a:ext cx="9292556" cy="33579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CONCLUSION</a:t>
          </a:r>
          <a:endParaRPr lang="en-IN" sz="1400" kern="1200" dirty="0"/>
        </a:p>
      </dsp:txBody>
      <dsp:txXfrm>
        <a:off x="16392" y="4920659"/>
        <a:ext cx="9259772" cy="30300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D9A789-4C9B-43AF-A123-A03086849643}" type="datetimeFigureOut">
              <a:rPr lang="en-IN" smtClean="0"/>
              <a:t>14-07-2022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2EE586-B67B-4DA1-8853-8DB9BC80DF46}" type="slidenum">
              <a:rPr lang="en-IN" smtClean="0"/>
              <a:t>‹#›</a:t>
            </a:fld>
            <a:endParaRPr lang="en-IN"/>
          </a:p>
        </p:txBody>
      </p:sp>
    </p:spTree>
    <p:extLst>
      <p:ext uri="{BB962C8B-B14F-4D97-AF65-F5344CB8AC3E}">
        <p14:creationId xmlns:p14="http://schemas.microsoft.com/office/powerpoint/2010/main" val="47806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F653EE8-28DB-4F9D-ACCF-B671997A1E3C}" type="datetimeFigureOut">
              <a:rPr lang="en-IN" smtClean="0"/>
              <a:t>14-07-2022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BE89703-8277-4300-86ED-325C0BEFAC66}" type="slidenum">
              <a:rPr lang="en-IN" smtClean="0"/>
              <a:t>‹#›</a:t>
            </a:fld>
            <a:endParaRPr lang="en-IN"/>
          </a:p>
        </p:txBody>
      </p:sp>
    </p:spTree>
    <p:extLst>
      <p:ext uri="{BB962C8B-B14F-4D97-AF65-F5344CB8AC3E}">
        <p14:creationId xmlns:p14="http://schemas.microsoft.com/office/powerpoint/2010/main" val="773698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653EE8-28DB-4F9D-ACCF-B671997A1E3C}" type="datetimeFigureOut">
              <a:rPr lang="en-IN" smtClean="0"/>
              <a:t>14-07-2022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BE89703-8277-4300-86ED-325C0BEFAC66}" type="slidenum">
              <a:rPr lang="en-IN" smtClean="0"/>
              <a:t>‹#›</a:t>
            </a:fld>
            <a:endParaRPr lang="en-IN"/>
          </a:p>
        </p:txBody>
      </p:sp>
    </p:spTree>
    <p:extLst>
      <p:ext uri="{BB962C8B-B14F-4D97-AF65-F5344CB8AC3E}">
        <p14:creationId xmlns:p14="http://schemas.microsoft.com/office/powerpoint/2010/main" val="3552018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653EE8-28DB-4F9D-ACCF-B671997A1E3C}" type="datetimeFigureOut">
              <a:rPr lang="en-IN" smtClean="0"/>
              <a:t>14-07-2022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BE89703-8277-4300-86ED-325C0BEFAC66}"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362586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F653EE8-28DB-4F9D-ACCF-B671997A1E3C}" type="datetimeFigureOut">
              <a:rPr lang="en-IN" smtClean="0"/>
              <a:t>14-07-2022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BE89703-8277-4300-86ED-325C0BEFAC66}" type="slidenum">
              <a:rPr lang="en-IN" smtClean="0"/>
              <a:t>‹#›</a:t>
            </a:fld>
            <a:endParaRPr lang="en-IN"/>
          </a:p>
        </p:txBody>
      </p:sp>
    </p:spTree>
    <p:extLst>
      <p:ext uri="{BB962C8B-B14F-4D97-AF65-F5344CB8AC3E}">
        <p14:creationId xmlns:p14="http://schemas.microsoft.com/office/powerpoint/2010/main" val="10019927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F653EE8-28DB-4F9D-ACCF-B671997A1E3C}" type="datetimeFigureOut">
              <a:rPr lang="en-IN" smtClean="0"/>
              <a:t>14-07-2022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BE89703-8277-4300-86ED-325C0BEFAC66}"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076090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F653EE8-28DB-4F9D-ACCF-B671997A1E3C}" type="datetimeFigureOut">
              <a:rPr lang="en-IN" smtClean="0"/>
              <a:t>14-07-2022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BE89703-8277-4300-86ED-325C0BEFAC66}" type="slidenum">
              <a:rPr lang="en-IN" smtClean="0"/>
              <a:t>‹#›</a:t>
            </a:fld>
            <a:endParaRPr lang="en-IN"/>
          </a:p>
        </p:txBody>
      </p:sp>
    </p:spTree>
    <p:extLst>
      <p:ext uri="{BB962C8B-B14F-4D97-AF65-F5344CB8AC3E}">
        <p14:creationId xmlns:p14="http://schemas.microsoft.com/office/powerpoint/2010/main" val="34212565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653EE8-28DB-4F9D-ACCF-B671997A1E3C}" type="datetimeFigureOut">
              <a:rPr lang="en-IN" smtClean="0"/>
              <a:t>14-07-2022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BE89703-8277-4300-86ED-325C0BEFAC66}" type="slidenum">
              <a:rPr lang="en-IN" smtClean="0"/>
              <a:t>‹#›</a:t>
            </a:fld>
            <a:endParaRPr lang="en-IN"/>
          </a:p>
        </p:txBody>
      </p:sp>
    </p:spTree>
    <p:extLst>
      <p:ext uri="{BB962C8B-B14F-4D97-AF65-F5344CB8AC3E}">
        <p14:creationId xmlns:p14="http://schemas.microsoft.com/office/powerpoint/2010/main" val="23276743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653EE8-28DB-4F9D-ACCF-B671997A1E3C}" type="datetimeFigureOut">
              <a:rPr lang="en-IN" smtClean="0"/>
              <a:t>14-07-2022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BE89703-8277-4300-86ED-325C0BEFAC66}" type="slidenum">
              <a:rPr lang="en-IN" smtClean="0"/>
              <a:t>‹#›</a:t>
            </a:fld>
            <a:endParaRPr lang="en-IN"/>
          </a:p>
        </p:txBody>
      </p:sp>
    </p:spTree>
    <p:extLst>
      <p:ext uri="{BB962C8B-B14F-4D97-AF65-F5344CB8AC3E}">
        <p14:creationId xmlns:p14="http://schemas.microsoft.com/office/powerpoint/2010/main" val="3793091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653EE8-28DB-4F9D-ACCF-B671997A1E3C}" type="datetimeFigureOut">
              <a:rPr lang="en-IN" smtClean="0"/>
              <a:t>14-07-2022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BE89703-8277-4300-86ED-325C0BEFAC66}" type="slidenum">
              <a:rPr lang="en-IN" smtClean="0"/>
              <a:t>‹#›</a:t>
            </a:fld>
            <a:endParaRPr lang="en-IN"/>
          </a:p>
        </p:txBody>
      </p:sp>
    </p:spTree>
    <p:extLst>
      <p:ext uri="{BB962C8B-B14F-4D97-AF65-F5344CB8AC3E}">
        <p14:creationId xmlns:p14="http://schemas.microsoft.com/office/powerpoint/2010/main" val="915401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653EE8-28DB-4F9D-ACCF-B671997A1E3C}" type="datetimeFigureOut">
              <a:rPr lang="en-IN" smtClean="0"/>
              <a:t>14-07-2022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BE89703-8277-4300-86ED-325C0BEFAC66}" type="slidenum">
              <a:rPr lang="en-IN" smtClean="0"/>
              <a:t>‹#›</a:t>
            </a:fld>
            <a:endParaRPr lang="en-IN"/>
          </a:p>
        </p:txBody>
      </p:sp>
    </p:spTree>
    <p:extLst>
      <p:ext uri="{BB962C8B-B14F-4D97-AF65-F5344CB8AC3E}">
        <p14:creationId xmlns:p14="http://schemas.microsoft.com/office/powerpoint/2010/main" val="1539222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653EE8-28DB-4F9D-ACCF-B671997A1E3C}" type="datetimeFigureOut">
              <a:rPr lang="en-IN" smtClean="0"/>
              <a:t>14-07-2022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BE89703-8277-4300-86ED-325C0BEFAC66}" type="slidenum">
              <a:rPr lang="en-IN" smtClean="0"/>
              <a:t>‹#›</a:t>
            </a:fld>
            <a:endParaRPr lang="en-IN"/>
          </a:p>
        </p:txBody>
      </p:sp>
    </p:spTree>
    <p:extLst>
      <p:ext uri="{BB962C8B-B14F-4D97-AF65-F5344CB8AC3E}">
        <p14:creationId xmlns:p14="http://schemas.microsoft.com/office/powerpoint/2010/main" val="2979345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653EE8-28DB-4F9D-ACCF-B671997A1E3C}" type="datetimeFigureOut">
              <a:rPr lang="en-IN" smtClean="0"/>
              <a:t>14-07-2022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BE89703-8277-4300-86ED-325C0BEFAC66}" type="slidenum">
              <a:rPr lang="en-IN" smtClean="0"/>
              <a:t>‹#›</a:t>
            </a:fld>
            <a:endParaRPr lang="en-IN"/>
          </a:p>
        </p:txBody>
      </p:sp>
    </p:spTree>
    <p:extLst>
      <p:ext uri="{BB962C8B-B14F-4D97-AF65-F5344CB8AC3E}">
        <p14:creationId xmlns:p14="http://schemas.microsoft.com/office/powerpoint/2010/main" val="1386596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653EE8-28DB-4F9D-ACCF-B671997A1E3C}" type="datetimeFigureOut">
              <a:rPr lang="en-IN" smtClean="0"/>
              <a:t>14-07-2022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BE89703-8277-4300-86ED-325C0BEFAC66}" type="slidenum">
              <a:rPr lang="en-IN" smtClean="0"/>
              <a:t>‹#›</a:t>
            </a:fld>
            <a:endParaRPr lang="en-IN"/>
          </a:p>
        </p:txBody>
      </p:sp>
    </p:spTree>
    <p:extLst>
      <p:ext uri="{BB962C8B-B14F-4D97-AF65-F5344CB8AC3E}">
        <p14:creationId xmlns:p14="http://schemas.microsoft.com/office/powerpoint/2010/main" val="1941917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653EE8-28DB-4F9D-ACCF-B671997A1E3C}" type="datetimeFigureOut">
              <a:rPr lang="en-IN" smtClean="0"/>
              <a:t>14-07-2022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BE89703-8277-4300-86ED-325C0BEFAC66}" type="slidenum">
              <a:rPr lang="en-IN" smtClean="0"/>
              <a:t>‹#›</a:t>
            </a:fld>
            <a:endParaRPr lang="en-IN"/>
          </a:p>
        </p:txBody>
      </p:sp>
    </p:spTree>
    <p:extLst>
      <p:ext uri="{BB962C8B-B14F-4D97-AF65-F5344CB8AC3E}">
        <p14:creationId xmlns:p14="http://schemas.microsoft.com/office/powerpoint/2010/main" val="4061777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653EE8-28DB-4F9D-ACCF-B671997A1E3C}" type="datetimeFigureOut">
              <a:rPr lang="en-IN" smtClean="0"/>
              <a:t>14-07-2022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BE89703-8277-4300-86ED-325C0BEFAC66}" type="slidenum">
              <a:rPr lang="en-IN" smtClean="0"/>
              <a:t>‹#›</a:t>
            </a:fld>
            <a:endParaRPr lang="en-IN"/>
          </a:p>
        </p:txBody>
      </p:sp>
    </p:spTree>
    <p:extLst>
      <p:ext uri="{BB962C8B-B14F-4D97-AF65-F5344CB8AC3E}">
        <p14:creationId xmlns:p14="http://schemas.microsoft.com/office/powerpoint/2010/main" val="881837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653EE8-28DB-4F9D-ACCF-B671997A1E3C}" type="datetimeFigureOut">
              <a:rPr lang="en-IN" smtClean="0"/>
              <a:t>14-07-2022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BE89703-8277-4300-86ED-325C0BEFAC66}" type="slidenum">
              <a:rPr lang="en-IN" smtClean="0"/>
              <a:t>‹#›</a:t>
            </a:fld>
            <a:endParaRPr lang="en-IN"/>
          </a:p>
        </p:txBody>
      </p:sp>
    </p:spTree>
    <p:extLst>
      <p:ext uri="{BB962C8B-B14F-4D97-AF65-F5344CB8AC3E}">
        <p14:creationId xmlns:p14="http://schemas.microsoft.com/office/powerpoint/2010/main" val="281877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F653EE8-28DB-4F9D-ACCF-B671997A1E3C}" type="datetimeFigureOut">
              <a:rPr lang="en-IN" smtClean="0"/>
              <a:t>14-07-2022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BE89703-8277-4300-86ED-325C0BEFAC66}" type="slidenum">
              <a:rPr lang="en-IN" smtClean="0"/>
              <a:t>‹#›</a:t>
            </a:fld>
            <a:endParaRPr lang="en-IN"/>
          </a:p>
        </p:txBody>
      </p:sp>
    </p:spTree>
    <p:extLst>
      <p:ext uri="{BB962C8B-B14F-4D97-AF65-F5344CB8AC3E}">
        <p14:creationId xmlns:p14="http://schemas.microsoft.com/office/powerpoint/2010/main" val="2003397229"/>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comments" Target="../comments/comment1.xml"/><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6.xml"/><Relationship Id="rId4" Type="http://schemas.openxmlformats.org/officeDocument/2006/relationships/comments" Target="../comments/commen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94795-1650-421F-BA9B-21D57DC6A23F}"/>
              </a:ext>
            </a:extLst>
          </p:cNvPr>
          <p:cNvSpPr>
            <a:spLocks noGrp="1"/>
          </p:cNvSpPr>
          <p:nvPr>
            <p:ph type="ctrTitle"/>
          </p:nvPr>
        </p:nvSpPr>
        <p:spPr>
          <a:xfrm>
            <a:off x="1683170" y="1224094"/>
            <a:ext cx="8825658" cy="2204906"/>
          </a:xfrm>
        </p:spPr>
        <p:txBody>
          <a:bodyPr/>
          <a:lstStyle/>
          <a:p>
            <a:r>
              <a:rPr lang="en-US" dirty="0"/>
              <a:t>Power efficient mini inverter</a:t>
            </a:r>
            <a:endParaRPr lang="en-IN" dirty="0"/>
          </a:p>
        </p:txBody>
      </p:sp>
      <p:sp>
        <p:nvSpPr>
          <p:cNvPr id="3" name="Subtitle 2">
            <a:extLst>
              <a:ext uri="{FF2B5EF4-FFF2-40B4-BE49-F238E27FC236}">
                <a16:creationId xmlns:a16="http://schemas.microsoft.com/office/drawing/2014/main" id="{B95D8A2B-10D6-43F3-AA28-BB55210CFE00}"/>
              </a:ext>
            </a:extLst>
          </p:cNvPr>
          <p:cNvSpPr>
            <a:spLocks noGrp="1"/>
          </p:cNvSpPr>
          <p:nvPr>
            <p:ph type="subTitle" idx="1"/>
          </p:nvPr>
        </p:nvSpPr>
        <p:spPr>
          <a:xfrm>
            <a:off x="1638300" y="4693489"/>
            <a:ext cx="8915399" cy="1126283"/>
          </a:xfrm>
        </p:spPr>
        <p:txBody>
          <a:bodyPr/>
          <a:lstStyle/>
          <a:p>
            <a:pPr algn="ctr"/>
            <a:r>
              <a:rPr lang="en-US" b="1" u="sng" dirty="0"/>
              <a:t>TTAADC POLYTECHNIC INSTITUTE</a:t>
            </a:r>
          </a:p>
          <a:p>
            <a:pPr algn="ctr"/>
            <a:r>
              <a:rPr lang="en-US" dirty="0"/>
              <a:t>DIPLOMA ELECTRICAL ENGINEERING FINAL YEAR PROJECT</a:t>
            </a:r>
            <a:endParaRPr lang="en-IN" dirty="0"/>
          </a:p>
        </p:txBody>
      </p:sp>
    </p:spTree>
    <p:extLst>
      <p:ext uri="{BB962C8B-B14F-4D97-AF65-F5344CB8AC3E}">
        <p14:creationId xmlns:p14="http://schemas.microsoft.com/office/powerpoint/2010/main" val="3362481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8C3C5-DE83-4EEB-82A7-7CEC2818877B}"/>
              </a:ext>
            </a:extLst>
          </p:cNvPr>
          <p:cNvSpPr>
            <a:spLocks noGrp="1"/>
          </p:cNvSpPr>
          <p:nvPr>
            <p:ph type="title"/>
          </p:nvPr>
        </p:nvSpPr>
        <p:spPr/>
        <p:txBody>
          <a:bodyPr/>
          <a:lstStyle/>
          <a:p>
            <a:r>
              <a:rPr lang="en-US" dirty="0"/>
              <a:t>CURRENT FEATURES</a:t>
            </a:r>
            <a:endParaRPr lang="en-IN" dirty="0"/>
          </a:p>
        </p:txBody>
      </p:sp>
      <p:sp>
        <p:nvSpPr>
          <p:cNvPr id="3" name="Content Placeholder 2">
            <a:extLst>
              <a:ext uri="{FF2B5EF4-FFF2-40B4-BE49-F238E27FC236}">
                <a16:creationId xmlns:a16="http://schemas.microsoft.com/office/drawing/2014/main" id="{A7ABB318-0607-4E69-97DE-59C634B4A79E}"/>
              </a:ext>
            </a:extLst>
          </p:cNvPr>
          <p:cNvSpPr>
            <a:spLocks noGrp="1"/>
          </p:cNvSpPr>
          <p:nvPr>
            <p:ph idx="1"/>
          </p:nvPr>
        </p:nvSpPr>
        <p:spPr/>
        <p:txBody>
          <a:bodyPr>
            <a:normAutofit/>
          </a:bodyPr>
          <a:lstStyle/>
          <a:p>
            <a:pPr marL="0" indent="0">
              <a:buNone/>
            </a:pPr>
            <a:r>
              <a:rPr lang="en-US" sz="2400" dirty="0"/>
              <a:t>This power efficient mini inverter is small in size and which can give output voltage of 220v-230v/150w. This power efficient mini inverter can be used to power up devices such as Wi-Fi routers, mobile chargers, lights and etc.</a:t>
            </a:r>
            <a:endParaRPr lang="en-IN" sz="2400" dirty="0"/>
          </a:p>
        </p:txBody>
      </p:sp>
    </p:spTree>
    <p:extLst>
      <p:ext uri="{BB962C8B-B14F-4D97-AF65-F5344CB8AC3E}">
        <p14:creationId xmlns:p14="http://schemas.microsoft.com/office/powerpoint/2010/main" val="7807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C9E0C-D672-4F29-9EBF-934088640351}"/>
              </a:ext>
            </a:extLst>
          </p:cNvPr>
          <p:cNvSpPr>
            <a:spLocks noGrp="1"/>
          </p:cNvSpPr>
          <p:nvPr>
            <p:ph type="title"/>
          </p:nvPr>
        </p:nvSpPr>
        <p:spPr/>
        <p:txBody>
          <a:bodyPr/>
          <a:lstStyle/>
          <a:p>
            <a:r>
              <a:rPr lang="en-US" dirty="0"/>
              <a:t>COMPONENTS REQUIRED</a:t>
            </a:r>
            <a:endParaRPr lang="en-IN" dirty="0"/>
          </a:p>
        </p:txBody>
      </p:sp>
      <p:sp>
        <p:nvSpPr>
          <p:cNvPr id="3" name="Content Placeholder 2">
            <a:extLst>
              <a:ext uri="{FF2B5EF4-FFF2-40B4-BE49-F238E27FC236}">
                <a16:creationId xmlns:a16="http://schemas.microsoft.com/office/drawing/2014/main" id="{7EFAEB90-A460-4B3F-A7A3-D061E1B89E26}"/>
              </a:ext>
            </a:extLst>
          </p:cNvPr>
          <p:cNvSpPr>
            <a:spLocks noGrp="1"/>
          </p:cNvSpPr>
          <p:nvPr>
            <p:ph idx="1"/>
          </p:nvPr>
        </p:nvSpPr>
        <p:spPr>
          <a:xfrm>
            <a:off x="2589212" y="2133600"/>
            <a:ext cx="8915400" cy="4100290"/>
          </a:xfrm>
        </p:spPr>
        <p:txBody>
          <a:bodyPr>
            <a:normAutofit/>
          </a:bodyPr>
          <a:lstStyle/>
          <a:p>
            <a:r>
              <a:rPr lang="en-US" dirty="0"/>
              <a:t>RESISTORS</a:t>
            </a:r>
          </a:p>
          <a:p>
            <a:r>
              <a:rPr lang="en-US" dirty="0"/>
              <a:t>CAPACITORS</a:t>
            </a:r>
          </a:p>
          <a:p>
            <a:r>
              <a:rPr lang="en-US" dirty="0"/>
              <a:t>TRANSISTORS</a:t>
            </a:r>
          </a:p>
          <a:p>
            <a:r>
              <a:rPr lang="en-US" dirty="0"/>
              <a:t>CABLES AND CONNECTORS</a:t>
            </a:r>
          </a:p>
          <a:p>
            <a:r>
              <a:rPr lang="en-US" dirty="0"/>
              <a:t>DIODES</a:t>
            </a:r>
          </a:p>
          <a:p>
            <a:r>
              <a:rPr lang="en-US" dirty="0"/>
              <a:t>PCB</a:t>
            </a:r>
          </a:p>
          <a:p>
            <a:r>
              <a:rPr lang="en-US" dirty="0"/>
              <a:t>LED</a:t>
            </a:r>
          </a:p>
          <a:p>
            <a:r>
              <a:rPr lang="en-US" dirty="0"/>
              <a:t>TRANSFORMER/ADAPTOR</a:t>
            </a:r>
          </a:p>
          <a:p>
            <a:r>
              <a:rPr lang="en-US" dirty="0"/>
              <a:t>SWITCH</a:t>
            </a:r>
          </a:p>
          <a:p>
            <a:r>
              <a:rPr lang="en-US" dirty="0"/>
              <a:t>IC</a:t>
            </a:r>
          </a:p>
          <a:p>
            <a:pPr marL="0" indent="0">
              <a:buNone/>
            </a:pPr>
            <a:endParaRPr lang="en-IN" dirty="0"/>
          </a:p>
        </p:txBody>
      </p:sp>
    </p:spTree>
    <p:extLst>
      <p:ext uri="{BB962C8B-B14F-4D97-AF65-F5344CB8AC3E}">
        <p14:creationId xmlns:p14="http://schemas.microsoft.com/office/powerpoint/2010/main" val="835335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F1240E-F5E3-4D58-A6B1-8CACA946D5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4242" y="1365920"/>
            <a:ext cx="3094620" cy="2063080"/>
          </a:xfrm>
          <a:prstGeom prst="rect">
            <a:avLst/>
          </a:prstGeom>
        </p:spPr>
      </p:pic>
      <p:pic>
        <p:nvPicPr>
          <p:cNvPr id="5" name="Picture 4">
            <a:extLst>
              <a:ext uri="{FF2B5EF4-FFF2-40B4-BE49-F238E27FC236}">
                <a16:creationId xmlns:a16="http://schemas.microsoft.com/office/drawing/2014/main" id="{3B5E64FD-F4FF-4635-8B72-28E5772DA7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8354" y="2283903"/>
            <a:ext cx="3435291" cy="2290194"/>
          </a:xfrm>
          <a:prstGeom prst="rect">
            <a:avLst/>
          </a:prstGeom>
        </p:spPr>
      </p:pic>
      <p:pic>
        <p:nvPicPr>
          <p:cNvPr id="7" name="Picture 6">
            <a:extLst>
              <a:ext uri="{FF2B5EF4-FFF2-40B4-BE49-F238E27FC236}">
                <a16:creationId xmlns:a16="http://schemas.microsoft.com/office/drawing/2014/main" id="{CD7F1D73-89A6-4A54-80CE-A98B3216B2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54551" y="1065794"/>
            <a:ext cx="2363206" cy="2363206"/>
          </a:xfrm>
          <a:prstGeom prst="rect">
            <a:avLst/>
          </a:prstGeom>
        </p:spPr>
      </p:pic>
      <p:pic>
        <p:nvPicPr>
          <p:cNvPr id="9" name="Picture 8">
            <a:extLst>
              <a:ext uri="{FF2B5EF4-FFF2-40B4-BE49-F238E27FC236}">
                <a16:creationId xmlns:a16="http://schemas.microsoft.com/office/drawing/2014/main" id="{AF79C762-8820-47E2-B5CB-3729C2A513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89143" y="4064464"/>
            <a:ext cx="2428614" cy="2428614"/>
          </a:xfrm>
          <a:prstGeom prst="rect">
            <a:avLst/>
          </a:prstGeom>
        </p:spPr>
      </p:pic>
      <p:pic>
        <p:nvPicPr>
          <p:cNvPr id="11" name="Picture 10">
            <a:extLst>
              <a:ext uri="{FF2B5EF4-FFF2-40B4-BE49-F238E27FC236}">
                <a16:creationId xmlns:a16="http://schemas.microsoft.com/office/drawing/2014/main" id="{66E39BE2-50B3-48B1-A0A0-061D1911AD4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02366" y="4327385"/>
            <a:ext cx="2911517" cy="1902771"/>
          </a:xfrm>
          <a:prstGeom prst="rect">
            <a:avLst/>
          </a:prstGeom>
        </p:spPr>
      </p:pic>
      <p:sp>
        <p:nvSpPr>
          <p:cNvPr id="12" name="TextBox 11">
            <a:extLst>
              <a:ext uri="{FF2B5EF4-FFF2-40B4-BE49-F238E27FC236}">
                <a16:creationId xmlns:a16="http://schemas.microsoft.com/office/drawing/2014/main" id="{32650DB7-2DF0-4FE1-8FD1-A1CEDEDF121A}"/>
              </a:ext>
            </a:extLst>
          </p:cNvPr>
          <p:cNvSpPr txBox="1"/>
          <p:nvPr/>
        </p:nvSpPr>
        <p:spPr>
          <a:xfrm>
            <a:off x="9063759" y="3324194"/>
            <a:ext cx="1315586" cy="369332"/>
          </a:xfrm>
          <a:prstGeom prst="rect">
            <a:avLst/>
          </a:prstGeom>
          <a:noFill/>
        </p:spPr>
        <p:txBody>
          <a:bodyPr wrap="square" rtlCol="0">
            <a:spAutoFit/>
          </a:bodyPr>
          <a:lstStyle/>
          <a:p>
            <a:r>
              <a:rPr lang="en-US" b="1" u="sng" dirty="0"/>
              <a:t>RESISTOR</a:t>
            </a:r>
            <a:endParaRPr lang="en-IN" b="1" u="sng" dirty="0"/>
          </a:p>
        </p:txBody>
      </p:sp>
      <p:sp>
        <p:nvSpPr>
          <p:cNvPr id="13" name="TextBox 12">
            <a:extLst>
              <a:ext uri="{FF2B5EF4-FFF2-40B4-BE49-F238E27FC236}">
                <a16:creationId xmlns:a16="http://schemas.microsoft.com/office/drawing/2014/main" id="{D921E0C2-7459-441D-9C56-E33C273C0AD5}"/>
              </a:ext>
            </a:extLst>
          </p:cNvPr>
          <p:cNvSpPr txBox="1"/>
          <p:nvPr/>
        </p:nvSpPr>
        <p:spPr>
          <a:xfrm>
            <a:off x="5352175" y="4574097"/>
            <a:ext cx="2176243" cy="369332"/>
          </a:xfrm>
          <a:prstGeom prst="rect">
            <a:avLst/>
          </a:prstGeom>
          <a:noFill/>
        </p:spPr>
        <p:txBody>
          <a:bodyPr wrap="square" rtlCol="0">
            <a:spAutoFit/>
          </a:bodyPr>
          <a:lstStyle/>
          <a:p>
            <a:r>
              <a:rPr lang="en-US" b="1" u="sng" dirty="0"/>
              <a:t>CAPACITORS</a:t>
            </a:r>
            <a:endParaRPr lang="en-IN" b="1" u="sng" dirty="0"/>
          </a:p>
        </p:txBody>
      </p:sp>
      <p:sp>
        <p:nvSpPr>
          <p:cNvPr id="14" name="TextBox 13">
            <a:extLst>
              <a:ext uri="{FF2B5EF4-FFF2-40B4-BE49-F238E27FC236}">
                <a16:creationId xmlns:a16="http://schemas.microsoft.com/office/drawing/2014/main" id="{529F3874-E8D8-48F9-934F-0A980C203AD5}"/>
              </a:ext>
            </a:extLst>
          </p:cNvPr>
          <p:cNvSpPr txBox="1"/>
          <p:nvPr/>
        </p:nvSpPr>
        <p:spPr>
          <a:xfrm>
            <a:off x="2035293" y="3429000"/>
            <a:ext cx="1601721" cy="369332"/>
          </a:xfrm>
          <a:prstGeom prst="rect">
            <a:avLst/>
          </a:prstGeom>
          <a:noFill/>
        </p:spPr>
        <p:txBody>
          <a:bodyPr wrap="none" rtlCol="0">
            <a:spAutoFit/>
          </a:bodyPr>
          <a:lstStyle/>
          <a:p>
            <a:r>
              <a:rPr lang="en-US" b="1" u="sng" dirty="0"/>
              <a:t>TRANSISTORS</a:t>
            </a:r>
            <a:endParaRPr lang="en-IN" b="1" u="sng" dirty="0"/>
          </a:p>
        </p:txBody>
      </p:sp>
      <p:sp>
        <p:nvSpPr>
          <p:cNvPr id="15" name="TextBox 14">
            <a:extLst>
              <a:ext uri="{FF2B5EF4-FFF2-40B4-BE49-F238E27FC236}">
                <a16:creationId xmlns:a16="http://schemas.microsoft.com/office/drawing/2014/main" id="{34E08E64-7957-4081-AD14-EC8C47D8335C}"/>
              </a:ext>
            </a:extLst>
          </p:cNvPr>
          <p:cNvSpPr txBox="1"/>
          <p:nvPr/>
        </p:nvSpPr>
        <p:spPr>
          <a:xfrm>
            <a:off x="1913623" y="6389878"/>
            <a:ext cx="1779654" cy="369332"/>
          </a:xfrm>
          <a:prstGeom prst="rect">
            <a:avLst/>
          </a:prstGeom>
          <a:noFill/>
        </p:spPr>
        <p:txBody>
          <a:bodyPr wrap="none" rtlCol="0">
            <a:spAutoFit/>
          </a:bodyPr>
          <a:lstStyle/>
          <a:p>
            <a:r>
              <a:rPr lang="en-US" b="1" u="sng" dirty="0"/>
              <a:t>CONNECTORS</a:t>
            </a:r>
            <a:endParaRPr lang="en-IN" b="1" u="sng" dirty="0"/>
          </a:p>
        </p:txBody>
      </p:sp>
      <p:sp>
        <p:nvSpPr>
          <p:cNvPr id="16" name="TextBox 15">
            <a:extLst>
              <a:ext uri="{FF2B5EF4-FFF2-40B4-BE49-F238E27FC236}">
                <a16:creationId xmlns:a16="http://schemas.microsoft.com/office/drawing/2014/main" id="{56629263-9437-4654-8F4D-CCC91168458C}"/>
              </a:ext>
            </a:extLst>
          </p:cNvPr>
          <p:cNvSpPr txBox="1"/>
          <p:nvPr/>
        </p:nvSpPr>
        <p:spPr>
          <a:xfrm>
            <a:off x="9269344" y="6230156"/>
            <a:ext cx="904415" cy="369332"/>
          </a:xfrm>
          <a:prstGeom prst="rect">
            <a:avLst/>
          </a:prstGeom>
          <a:noFill/>
        </p:spPr>
        <p:txBody>
          <a:bodyPr wrap="none" rtlCol="0">
            <a:spAutoFit/>
          </a:bodyPr>
          <a:lstStyle/>
          <a:p>
            <a:r>
              <a:rPr lang="en-US" b="1" u="sng" dirty="0"/>
              <a:t>DIODE</a:t>
            </a:r>
            <a:endParaRPr lang="en-IN" b="1" u="sng" dirty="0"/>
          </a:p>
        </p:txBody>
      </p:sp>
    </p:spTree>
    <p:extLst>
      <p:ext uri="{BB962C8B-B14F-4D97-AF65-F5344CB8AC3E}">
        <p14:creationId xmlns:p14="http://schemas.microsoft.com/office/powerpoint/2010/main" val="2747704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B89285-065F-4629-868C-4A3C3FA5DA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9657" y="903161"/>
            <a:ext cx="3299755" cy="2380900"/>
          </a:xfrm>
          <a:prstGeom prst="rect">
            <a:avLst/>
          </a:prstGeom>
        </p:spPr>
      </p:pic>
      <p:pic>
        <p:nvPicPr>
          <p:cNvPr id="5" name="Picture 4">
            <a:extLst>
              <a:ext uri="{FF2B5EF4-FFF2-40B4-BE49-F238E27FC236}">
                <a16:creationId xmlns:a16="http://schemas.microsoft.com/office/drawing/2014/main" id="{01380E17-BEE5-4BB1-A441-21CC4C2362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2072" y="852848"/>
            <a:ext cx="2364604" cy="2431213"/>
          </a:xfrm>
          <a:prstGeom prst="rect">
            <a:avLst/>
          </a:prstGeom>
        </p:spPr>
      </p:pic>
      <p:pic>
        <p:nvPicPr>
          <p:cNvPr id="7" name="Picture 6">
            <a:extLst>
              <a:ext uri="{FF2B5EF4-FFF2-40B4-BE49-F238E27FC236}">
                <a16:creationId xmlns:a16="http://schemas.microsoft.com/office/drawing/2014/main" id="{30EF5CA1-55B5-42F5-B8A9-1AF37AB974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7621" y="1992954"/>
            <a:ext cx="2721090" cy="2721090"/>
          </a:xfrm>
          <a:prstGeom prst="rect">
            <a:avLst/>
          </a:prstGeom>
        </p:spPr>
      </p:pic>
      <p:pic>
        <p:nvPicPr>
          <p:cNvPr id="9" name="Picture 8">
            <a:extLst>
              <a:ext uri="{FF2B5EF4-FFF2-40B4-BE49-F238E27FC236}">
                <a16:creationId xmlns:a16="http://schemas.microsoft.com/office/drawing/2014/main" id="{EB3FACBE-8D49-47FE-992F-B2DBF18769BC}"/>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8169656" y="3910795"/>
            <a:ext cx="2484761" cy="2484761"/>
          </a:xfrm>
          <a:prstGeom prst="rect">
            <a:avLst/>
          </a:prstGeom>
        </p:spPr>
      </p:pic>
      <p:pic>
        <p:nvPicPr>
          <p:cNvPr id="11" name="Picture 10">
            <a:extLst>
              <a:ext uri="{FF2B5EF4-FFF2-40B4-BE49-F238E27FC236}">
                <a16:creationId xmlns:a16="http://schemas.microsoft.com/office/drawing/2014/main" id="{D24E61C9-A4AB-478B-B02A-563EE1F0D2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35612" y="3908136"/>
            <a:ext cx="2591063" cy="2487420"/>
          </a:xfrm>
          <a:prstGeom prst="rect">
            <a:avLst/>
          </a:prstGeom>
        </p:spPr>
      </p:pic>
      <p:sp>
        <p:nvSpPr>
          <p:cNvPr id="12" name="TextBox 11">
            <a:extLst>
              <a:ext uri="{FF2B5EF4-FFF2-40B4-BE49-F238E27FC236}">
                <a16:creationId xmlns:a16="http://schemas.microsoft.com/office/drawing/2014/main" id="{EBE07B0B-455A-4ACB-BD7E-DB7C2705ACB9}"/>
              </a:ext>
            </a:extLst>
          </p:cNvPr>
          <p:cNvSpPr txBox="1"/>
          <p:nvPr/>
        </p:nvSpPr>
        <p:spPr>
          <a:xfrm>
            <a:off x="5394713" y="4714044"/>
            <a:ext cx="1806905" cy="369332"/>
          </a:xfrm>
          <a:prstGeom prst="rect">
            <a:avLst/>
          </a:prstGeom>
          <a:noFill/>
        </p:spPr>
        <p:txBody>
          <a:bodyPr wrap="none" rtlCol="0">
            <a:spAutoFit/>
          </a:bodyPr>
          <a:lstStyle/>
          <a:p>
            <a:r>
              <a:rPr lang="en-US" b="1" u="sng" dirty="0"/>
              <a:t>TRANSFORMER</a:t>
            </a:r>
            <a:endParaRPr lang="en-IN" b="1" u="sng" dirty="0"/>
          </a:p>
        </p:txBody>
      </p:sp>
      <p:sp>
        <p:nvSpPr>
          <p:cNvPr id="13" name="TextBox 12">
            <a:extLst>
              <a:ext uri="{FF2B5EF4-FFF2-40B4-BE49-F238E27FC236}">
                <a16:creationId xmlns:a16="http://schemas.microsoft.com/office/drawing/2014/main" id="{C129D389-C9CD-4266-A103-46E628C1A59E}"/>
              </a:ext>
            </a:extLst>
          </p:cNvPr>
          <p:cNvSpPr txBox="1"/>
          <p:nvPr/>
        </p:nvSpPr>
        <p:spPr>
          <a:xfrm>
            <a:off x="2950864" y="3168833"/>
            <a:ext cx="587020" cy="369332"/>
          </a:xfrm>
          <a:prstGeom prst="rect">
            <a:avLst/>
          </a:prstGeom>
          <a:noFill/>
        </p:spPr>
        <p:txBody>
          <a:bodyPr wrap="none" rtlCol="0">
            <a:spAutoFit/>
          </a:bodyPr>
          <a:lstStyle/>
          <a:p>
            <a:r>
              <a:rPr lang="en-US" b="1" u="sng" dirty="0"/>
              <a:t>LED</a:t>
            </a:r>
            <a:endParaRPr lang="en-IN" b="1" u="sng" dirty="0"/>
          </a:p>
        </p:txBody>
      </p:sp>
      <p:sp>
        <p:nvSpPr>
          <p:cNvPr id="14" name="TextBox 13">
            <a:extLst>
              <a:ext uri="{FF2B5EF4-FFF2-40B4-BE49-F238E27FC236}">
                <a16:creationId xmlns:a16="http://schemas.microsoft.com/office/drawing/2014/main" id="{41592BBF-C6B3-4CE7-82DC-3EB4F391DBD1}"/>
              </a:ext>
            </a:extLst>
          </p:cNvPr>
          <p:cNvSpPr txBox="1"/>
          <p:nvPr/>
        </p:nvSpPr>
        <p:spPr>
          <a:xfrm>
            <a:off x="9487185" y="3168833"/>
            <a:ext cx="664697" cy="369332"/>
          </a:xfrm>
          <a:prstGeom prst="rect">
            <a:avLst/>
          </a:prstGeom>
          <a:noFill/>
        </p:spPr>
        <p:txBody>
          <a:bodyPr wrap="square" rtlCol="0">
            <a:spAutoFit/>
          </a:bodyPr>
          <a:lstStyle/>
          <a:p>
            <a:r>
              <a:rPr lang="en-US" b="1" u="sng" dirty="0"/>
              <a:t>PCB</a:t>
            </a:r>
            <a:endParaRPr lang="en-IN" b="1" u="sng" dirty="0"/>
          </a:p>
        </p:txBody>
      </p:sp>
      <p:sp>
        <p:nvSpPr>
          <p:cNvPr id="15" name="TextBox 14">
            <a:extLst>
              <a:ext uri="{FF2B5EF4-FFF2-40B4-BE49-F238E27FC236}">
                <a16:creationId xmlns:a16="http://schemas.microsoft.com/office/drawing/2014/main" id="{30A0C09D-79EE-4ADA-8079-0C81DCE68D0F}"/>
              </a:ext>
            </a:extLst>
          </p:cNvPr>
          <p:cNvSpPr txBox="1"/>
          <p:nvPr/>
        </p:nvSpPr>
        <p:spPr>
          <a:xfrm flipH="1">
            <a:off x="8514975" y="6294888"/>
            <a:ext cx="1794121" cy="369332"/>
          </a:xfrm>
          <a:prstGeom prst="rect">
            <a:avLst/>
          </a:prstGeom>
          <a:noFill/>
        </p:spPr>
        <p:txBody>
          <a:bodyPr wrap="square" rtlCol="0">
            <a:spAutoFit/>
          </a:bodyPr>
          <a:lstStyle/>
          <a:p>
            <a:r>
              <a:rPr lang="en-US" b="1" u="sng" dirty="0"/>
              <a:t>PUSH BUTTONS</a:t>
            </a:r>
            <a:endParaRPr lang="en-IN" b="1" u="sng" dirty="0"/>
          </a:p>
        </p:txBody>
      </p:sp>
      <p:sp>
        <p:nvSpPr>
          <p:cNvPr id="16" name="TextBox 15">
            <a:extLst>
              <a:ext uri="{FF2B5EF4-FFF2-40B4-BE49-F238E27FC236}">
                <a16:creationId xmlns:a16="http://schemas.microsoft.com/office/drawing/2014/main" id="{7C627C22-2759-4013-9465-A6A6CD20FC38}"/>
              </a:ext>
            </a:extLst>
          </p:cNvPr>
          <p:cNvSpPr txBox="1"/>
          <p:nvPr/>
        </p:nvSpPr>
        <p:spPr>
          <a:xfrm>
            <a:off x="2918585" y="6264477"/>
            <a:ext cx="425116" cy="369332"/>
          </a:xfrm>
          <a:prstGeom prst="rect">
            <a:avLst/>
          </a:prstGeom>
          <a:noFill/>
        </p:spPr>
        <p:txBody>
          <a:bodyPr wrap="none" rtlCol="0">
            <a:spAutoFit/>
          </a:bodyPr>
          <a:lstStyle/>
          <a:p>
            <a:r>
              <a:rPr lang="en-US" b="1" u="sng" dirty="0"/>
              <a:t>IC</a:t>
            </a:r>
            <a:endParaRPr lang="en-IN" b="1" u="sng" dirty="0"/>
          </a:p>
        </p:txBody>
      </p:sp>
    </p:spTree>
    <p:extLst>
      <p:ext uri="{BB962C8B-B14F-4D97-AF65-F5344CB8AC3E}">
        <p14:creationId xmlns:p14="http://schemas.microsoft.com/office/powerpoint/2010/main" val="3881992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93EC7-23BC-AE33-8B87-1282B5EB350E}"/>
              </a:ext>
            </a:extLst>
          </p:cNvPr>
          <p:cNvSpPr>
            <a:spLocks noGrp="1"/>
          </p:cNvSpPr>
          <p:nvPr>
            <p:ph type="title"/>
          </p:nvPr>
        </p:nvSpPr>
        <p:spPr/>
        <p:txBody>
          <a:bodyPr/>
          <a:lstStyle/>
          <a:p>
            <a:r>
              <a:rPr lang="en-US" dirty="0"/>
              <a:t>IC4047</a:t>
            </a:r>
            <a:endParaRPr lang="en-IN" dirty="0"/>
          </a:p>
        </p:txBody>
      </p:sp>
      <p:pic>
        <p:nvPicPr>
          <p:cNvPr id="4" name="Content Placeholder 3" descr="4047 IC Pin Configuration">
            <a:extLst>
              <a:ext uri="{FF2B5EF4-FFF2-40B4-BE49-F238E27FC236}">
                <a16:creationId xmlns:a16="http://schemas.microsoft.com/office/drawing/2014/main" id="{7348C277-9BE7-764E-3D56-084494AF4B11}"/>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4238013" y="1353594"/>
            <a:ext cx="3715974" cy="3096645"/>
          </a:xfrm>
          <a:prstGeom prst="rect">
            <a:avLst/>
          </a:prstGeom>
          <a:noFill/>
          <a:ln>
            <a:noFill/>
          </a:ln>
        </p:spPr>
      </p:pic>
      <p:pic>
        <p:nvPicPr>
          <p:cNvPr id="5" name="Picture 4" descr="4047 IC">
            <a:extLst>
              <a:ext uri="{FF2B5EF4-FFF2-40B4-BE49-F238E27FC236}">
                <a16:creationId xmlns:a16="http://schemas.microsoft.com/office/drawing/2014/main" id="{2E30D6E8-FF12-EF55-36B6-104C9645367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95542" y="1905000"/>
            <a:ext cx="2661920" cy="1669415"/>
          </a:xfrm>
          <a:prstGeom prst="rect">
            <a:avLst/>
          </a:prstGeom>
          <a:noFill/>
          <a:ln>
            <a:noFill/>
          </a:ln>
        </p:spPr>
      </p:pic>
      <p:sp>
        <p:nvSpPr>
          <p:cNvPr id="7" name="TextBox 6">
            <a:extLst>
              <a:ext uri="{FF2B5EF4-FFF2-40B4-BE49-F238E27FC236}">
                <a16:creationId xmlns:a16="http://schemas.microsoft.com/office/drawing/2014/main" id="{5F6D29B7-B715-5070-21D5-0BAF1D5451E4}"/>
              </a:ext>
            </a:extLst>
          </p:cNvPr>
          <p:cNvSpPr txBox="1"/>
          <p:nvPr/>
        </p:nvSpPr>
        <p:spPr>
          <a:xfrm>
            <a:off x="2592924" y="5225648"/>
            <a:ext cx="8097521" cy="1200329"/>
          </a:xfrm>
          <a:prstGeom prst="rect">
            <a:avLst/>
          </a:prstGeom>
          <a:noFill/>
        </p:spPr>
        <p:txBody>
          <a:bodyPr wrap="square">
            <a:spAutoFit/>
          </a:bodyPr>
          <a:lstStyle/>
          <a:p>
            <a:r>
              <a:rPr lang="en-IN" sz="1800" dirty="0">
                <a:effectLst/>
                <a:latin typeface="+mj-lt"/>
                <a:ea typeface="Calibri" panose="020F0502020204030204" pitchFamily="34" charset="0"/>
                <a:cs typeface="Times New Roman" panose="02020603050405020304" pitchFamily="18" charset="0"/>
              </a:rPr>
              <a:t>The 4047 IC is a CMOS multivibrator that works in two modes like monostable &amp; astable. The 4047 IC applications include a wide range like generation of the pulse wave, sine wave, and DC signal to AC signal conversion, etc.</a:t>
            </a:r>
            <a:endParaRPr lang="en-IN" dirty="0">
              <a:latin typeface="+mj-lt"/>
            </a:endParaRPr>
          </a:p>
        </p:txBody>
      </p:sp>
    </p:spTree>
    <p:extLst>
      <p:ext uri="{BB962C8B-B14F-4D97-AF65-F5344CB8AC3E}">
        <p14:creationId xmlns:p14="http://schemas.microsoft.com/office/powerpoint/2010/main" val="2061007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425F0-E25C-6513-84FA-E386F643C801}"/>
              </a:ext>
            </a:extLst>
          </p:cNvPr>
          <p:cNvSpPr>
            <a:spLocks noGrp="1"/>
          </p:cNvSpPr>
          <p:nvPr>
            <p:ph type="title"/>
          </p:nvPr>
        </p:nvSpPr>
        <p:spPr/>
        <p:txBody>
          <a:bodyPr/>
          <a:lstStyle/>
          <a:p>
            <a:r>
              <a:rPr lang="en-US" dirty="0"/>
              <a:t>SCHEMATIC DIAGRAM</a:t>
            </a:r>
            <a:endParaRPr lang="en-IN" dirty="0"/>
          </a:p>
        </p:txBody>
      </p:sp>
      <p:pic>
        <p:nvPicPr>
          <p:cNvPr id="4" name="Content Placeholder 3">
            <a:extLst>
              <a:ext uri="{FF2B5EF4-FFF2-40B4-BE49-F238E27FC236}">
                <a16:creationId xmlns:a16="http://schemas.microsoft.com/office/drawing/2014/main" id="{F405D621-1899-CA6B-A591-E0647320C5C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658352" y="1905000"/>
            <a:ext cx="6875295" cy="4328890"/>
          </a:xfrm>
          <a:prstGeom prst="rect">
            <a:avLst/>
          </a:prstGeom>
          <a:noFill/>
          <a:ln>
            <a:noFill/>
          </a:ln>
        </p:spPr>
      </p:pic>
    </p:spTree>
    <p:extLst>
      <p:ext uri="{BB962C8B-B14F-4D97-AF65-F5344CB8AC3E}">
        <p14:creationId xmlns:p14="http://schemas.microsoft.com/office/powerpoint/2010/main" val="11594826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523DA-C77A-41E6-90FA-A8B6F0CEBCF4}"/>
              </a:ext>
            </a:extLst>
          </p:cNvPr>
          <p:cNvSpPr>
            <a:spLocks noGrp="1"/>
          </p:cNvSpPr>
          <p:nvPr>
            <p:ph type="title"/>
          </p:nvPr>
        </p:nvSpPr>
        <p:spPr>
          <a:xfrm>
            <a:off x="2592925" y="313718"/>
            <a:ext cx="8911687" cy="1280890"/>
          </a:xfrm>
        </p:spPr>
        <p:txBody>
          <a:bodyPr/>
          <a:lstStyle/>
          <a:p>
            <a:r>
              <a:rPr lang="en-US" dirty="0"/>
              <a:t>LAYOUT DIAGRAM</a:t>
            </a:r>
            <a:endParaRPr lang="en-IN" dirty="0"/>
          </a:p>
        </p:txBody>
      </p:sp>
      <p:sp>
        <p:nvSpPr>
          <p:cNvPr id="4" name="Rectangle: Rounded Corners 3">
            <a:extLst>
              <a:ext uri="{FF2B5EF4-FFF2-40B4-BE49-F238E27FC236}">
                <a16:creationId xmlns:a16="http://schemas.microsoft.com/office/drawing/2014/main" id="{BE24F897-E10E-4C15-A4FC-BE084FCA8958}"/>
              </a:ext>
            </a:extLst>
          </p:cNvPr>
          <p:cNvSpPr/>
          <p:nvPr/>
        </p:nvSpPr>
        <p:spPr>
          <a:xfrm>
            <a:off x="2684661" y="5788404"/>
            <a:ext cx="1400962" cy="662730"/>
          </a:xfrm>
          <a:prstGeom prst="roundRect">
            <a:avLst>
              <a:gd name="adj" fmla="val 23984"/>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ysClr val="windowText" lastClr="000000"/>
                </a:solidFill>
              </a:rPr>
              <a:t>Ac power source</a:t>
            </a:r>
            <a:endParaRPr lang="en-IN" dirty="0">
              <a:solidFill>
                <a:sysClr val="windowText" lastClr="000000"/>
              </a:solidFill>
            </a:endParaRPr>
          </a:p>
        </p:txBody>
      </p:sp>
      <p:sp>
        <p:nvSpPr>
          <p:cNvPr id="5" name="Rectangle: Rounded Corners 4">
            <a:extLst>
              <a:ext uri="{FF2B5EF4-FFF2-40B4-BE49-F238E27FC236}">
                <a16:creationId xmlns:a16="http://schemas.microsoft.com/office/drawing/2014/main" id="{F6A475DE-F22C-4C9C-B9CC-75F2A08AD752}"/>
              </a:ext>
            </a:extLst>
          </p:cNvPr>
          <p:cNvSpPr/>
          <p:nvPr/>
        </p:nvSpPr>
        <p:spPr>
          <a:xfrm>
            <a:off x="4602829" y="5788404"/>
            <a:ext cx="1400962" cy="66273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Inverting network</a:t>
            </a:r>
            <a:endParaRPr lang="en-IN" dirty="0"/>
          </a:p>
        </p:txBody>
      </p:sp>
      <p:sp>
        <p:nvSpPr>
          <p:cNvPr id="6" name="Rectangle: Rounded Corners 5">
            <a:extLst>
              <a:ext uri="{FF2B5EF4-FFF2-40B4-BE49-F238E27FC236}">
                <a16:creationId xmlns:a16="http://schemas.microsoft.com/office/drawing/2014/main" id="{A18CA77B-4A8E-4667-8D96-E106D694D978}"/>
              </a:ext>
            </a:extLst>
          </p:cNvPr>
          <p:cNvSpPr/>
          <p:nvPr/>
        </p:nvSpPr>
        <p:spPr>
          <a:xfrm>
            <a:off x="6520997" y="5788404"/>
            <a:ext cx="1400962" cy="66273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DC output</a:t>
            </a:r>
            <a:endParaRPr lang="en-IN" dirty="0"/>
          </a:p>
        </p:txBody>
      </p:sp>
      <p:sp>
        <p:nvSpPr>
          <p:cNvPr id="7" name="Arrow: Right 6">
            <a:extLst>
              <a:ext uri="{FF2B5EF4-FFF2-40B4-BE49-F238E27FC236}">
                <a16:creationId xmlns:a16="http://schemas.microsoft.com/office/drawing/2014/main" id="{8B879A1F-3567-44F8-8B79-E53CAF05EA10}"/>
              </a:ext>
            </a:extLst>
          </p:cNvPr>
          <p:cNvSpPr/>
          <p:nvPr/>
        </p:nvSpPr>
        <p:spPr>
          <a:xfrm>
            <a:off x="4202884" y="6006517"/>
            <a:ext cx="282684" cy="22650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Arrow: Right 7">
            <a:extLst>
              <a:ext uri="{FF2B5EF4-FFF2-40B4-BE49-F238E27FC236}">
                <a16:creationId xmlns:a16="http://schemas.microsoft.com/office/drawing/2014/main" id="{A2E3D374-AC63-4D87-A9B4-272B20BE6F35}"/>
              </a:ext>
            </a:extLst>
          </p:cNvPr>
          <p:cNvSpPr/>
          <p:nvPr/>
        </p:nvSpPr>
        <p:spPr>
          <a:xfrm>
            <a:off x="6121052" y="6006517"/>
            <a:ext cx="284334" cy="22650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498B0205-D2A3-4D0D-8F54-29F83D06DE0C}"/>
              </a:ext>
            </a:extLst>
          </p:cNvPr>
          <p:cNvSpPr txBox="1"/>
          <p:nvPr/>
        </p:nvSpPr>
        <p:spPr>
          <a:xfrm>
            <a:off x="2592925" y="5416760"/>
            <a:ext cx="2182533" cy="369332"/>
          </a:xfrm>
          <a:prstGeom prst="rect">
            <a:avLst/>
          </a:prstGeom>
          <a:noFill/>
        </p:spPr>
        <p:txBody>
          <a:bodyPr wrap="square" rtlCol="0">
            <a:spAutoFit/>
          </a:bodyPr>
          <a:lstStyle/>
          <a:p>
            <a:r>
              <a:rPr lang="en-US" b="1" u="sng" dirty="0"/>
              <a:t>BLOCK DIAGRAM</a:t>
            </a:r>
            <a:endParaRPr lang="en-IN" b="1" u="sng" dirty="0"/>
          </a:p>
        </p:txBody>
      </p:sp>
      <p:pic>
        <p:nvPicPr>
          <p:cNvPr id="10" name="Picture 9">
            <a:extLst>
              <a:ext uri="{FF2B5EF4-FFF2-40B4-BE49-F238E27FC236}">
                <a16:creationId xmlns:a16="http://schemas.microsoft.com/office/drawing/2014/main" id="{A1D5CF48-4C45-751A-3189-3192131C5BA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4221037" y="-52822"/>
            <a:ext cx="4084363" cy="6205380"/>
          </a:xfrm>
          <a:prstGeom prst="rect">
            <a:avLst/>
          </a:prstGeom>
          <a:noFill/>
          <a:ln>
            <a:noFill/>
          </a:ln>
        </p:spPr>
      </p:pic>
      <p:sp>
        <p:nvSpPr>
          <p:cNvPr id="12" name="Content Placeholder 11">
            <a:extLst>
              <a:ext uri="{FF2B5EF4-FFF2-40B4-BE49-F238E27FC236}">
                <a16:creationId xmlns:a16="http://schemas.microsoft.com/office/drawing/2014/main" id="{4FC29FFD-9AE2-7B3A-73B5-AE73D8711244}"/>
              </a:ext>
            </a:extLst>
          </p:cNvPr>
          <p:cNvSpPr>
            <a:spLocks noGrp="1"/>
          </p:cNvSpPr>
          <p:nvPr>
            <p:ph idx="1"/>
          </p:nvPr>
        </p:nvSpPr>
        <p:spPr>
          <a:xfrm>
            <a:off x="10607040" y="7001692"/>
            <a:ext cx="1933970" cy="598892"/>
          </a:xfrm>
        </p:spPr>
        <p:txBody>
          <a:bodyPr/>
          <a:lstStyle/>
          <a:p>
            <a:pPr marL="457200" lvl="1" indent="0">
              <a:buNone/>
            </a:pPr>
            <a:endParaRPr lang="en-IN" dirty="0"/>
          </a:p>
        </p:txBody>
      </p:sp>
    </p:spTree>
    <p:extLst>
      <p:ext uri="{BB962C8B-B14F-4D97-AF65-F5344CB8AC3E}">
        <p14:creationId xmlns:p14="http://schemas.microsoft.com/office/powerpoint/2010/main" val="1766660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F7979-6064-4DE6-B3FC-6058E55F0EAD}"/>
              </a:ext>
            </a:extLst>
          </p:cNvPr>
          <p:cNvSpPr>
            <a:spLocks noGrp="1"/>
          </p:cNvSpPr>
          <p:nvPr>
            <p:ph type="title"/>
          </p:nvPr>
        </p:nvSpPr>
        <p:spPr/>
        <p:txBody>
          <a:bodyPr/>
          <a:lstStyle/>
          <a:p>
            <a:r>
              <a:rPr lang="en-US" dirty="0"/>
              <a:t>WORKING OF AN INVERTER</a:t>
            </a:r>
            <a:endParaRPr lang="en-IN" dirty="0"/>
          </a:p>
        </p:txBody>
      </p:sp>
      <p:sp>
        <p:nvSpPr>
          <p:cNvPr id="3" name="Content Placeholder 2">
            <a:extLst>
              <a:ext uri="{FF2B5EF4-FFF2-40B4-BE49-F238E27FC236}">
                <a16:creationId xmlns:a16="http://schemas.microsoft.com/office/drawing/2014/main" id="{175D0F3D-01D2-4299-9DD8-1DF313162D5C}"/>
              </a:ext>
            </a:extLst>
          </p:cNvPr>
          <p:cNvSpPr>
            <a:spLocks noGrp="1"/>
          </p:cNvSpPr>
          <p:nvPr>
            <p:ph idx="1"/>
          </p:nvPr>
        </p:nvSpPr>
        <p:spPr>
          <a:xfrm>
            <a:off x="2589212" y="1905000"/>
            <a:ext cx="8915400" cy="3777622"/>
          </a:xfrm>
        </p:spPr>
        <p:txBody>
          <a:bodyPr>
            <a:normAutofit/>
          </a:bodyPr>
          <a:lstStyle/>
          <a:p>
            <a:pPr marL="0" indent="0">
              <a:buNone/>
            </a:pPr>
            <a:r>
              <a:rPr lang="en-US" sz="2400" dirty="0"/>
              <a:t>Most of the inverters have the features of varying voltage and varying frequency and from this, we can say that the inverters have variable voltage design and variable frequency design.</a:t>
            </a:r>
          </a:p>
        </p:txBody>
      </p:sp>
    </p:spTree>
    <p:extLst>
      <p:ext uri="{BB962C8B-B14F-4D97-AF65-F5344CB8AC3E}">
        <p14:creationId xmlns:p14="http://schemas.microsoft.com/office/powerpoint/2010/main" val="40541561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B7213-E612-4C58-9C1C-8A36E6E55829}"/>
              </a:ext>
            </a:extLst>
          </p:cNvPr>
          <p:cNvSpPr>
            <a:spLocks noGrp="1"/>
          </p:cNvSpPr>
          <p:nvPr>
            <p:ph type="title"/>
          </p:nvPr>
        </p:nvSpPr>
        <p:spPr/>
        <p:txBody>
          <a:bodyPr/>
          <a:lstStyle/>
          <a:p>
            <a:r>
              <a:rPr lang="en-US" dirty="0"/>
              <a:t>CHARACTERISTICS OF A GOOD INVERTER</a:t>
            </a:r>
            <a:endParaRPr lang="en-IN" dirty="0"/>
          </a:p>
        </p:txBody>
      </p:sp>
      <p:sp>
        <p:nvSpPr>
          <p:cNvPr id="3" name="Content Placeholder 2">
            <a:extLst>
              <a:ext uri="{FF2B5EF4-FFF2-40B4-BE49-F238E27FC236}">
                <a16:creationId xmlns:a16="http://schemas.microsoft.com/office/drawing/2014/main" id="{3A6F9843-FC62-4B2F-9FB8-1BF49FE4E98F}"/>
              </a:ext>
            </a:extLst>
          </p:cNvPr>
          <p:cNvSpPr>
            <a:spLocks noGrp="1"/>
          </p:cNvSpPr>
          <p:nvPr>
            <p:ph idx="1"/>
          </p:nvPr>
        </p:nvSpPr>
        <p:spPr/>
        <p:txBody>
          <a:bodyPr>
            <a:normAutofit/>
          </a:bodyPr>
          <a:lstStyle/>
          <a:p>
            <a:r>
              <a:rPr lang="en-US" sz="2400" dirty="0"/>
              <a:t>Its overall cost must be minimum.</a:t>
            </a:r>
          </a:p>
          <a:p>
            <a:r>
              <a:rPr lang="en-US" sz="2400" dirty="0"/>
              <a:t>Its working life must be long.</a:t>
            </a:r>
          </a:p>
          <a:p>
            <a:r>
              <a:rPr lang="en-US" sz="2400" dirty="0"/>
              <a:t>The semiconductor device is used in the inverter should be minimum switching and conduction losses.</a:t>
            </a:r>
            <a:endParaRPr lang="en-IN" sz="2400" dirty="0"/>
          </a:p>
        </p:txBody>
      </p:sp>
    </p:spTree>
    <p:extLst>
      <p:ext uri="{BB962C8B-B14F-4D97-AF65-F5344CB8AC3E}">
        <p14:creationId xmlns:p14="http://schemas.microsoft.com/office/powerpoint/2010/main" val="2306283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26A31-66CF-03C7-D6DA-2CDB75B583AC}"/>
              </a:ext>
            </a:extLst>
          </p:cNvPr>
          <p:cNvSpPr>
            <a:spLocks noGrp="1"/>
          </p:cNvSpPr>
          <p:nvPr>
            <p:ph type="title"/>
          </p:nvPr>
        </p:nvSpPr>
        <p:spPr/>
        <p:txBody>
          <a:bodyPr/>
          <a:lstStyle/>
          <a:p>
            <a:r>
              <a:rPr lang="en-US" dirty="0"/>
              <a:t>FUTURE SCOPE</a:t>
            </a:r>
            <a:endParaRPr lang="en-IN" dirty="0"/>
          </a:p>
        </p:txBody>
      </p:sp>
      <p:sp>
        <p:nvSpPr>
          <p:cNvPr id="3" name="Content Placeholder 2">
            <a:extLst>
              <a:ext uri="{FF2B5EF4-FFF2-40B4-BE49-F238E27FC236}">
                <a16:creationId xmlns:a16="http://schemas.microsoft.com/office/drawing/2014/main" id="{00408186-82D6-CC94-5DF8-DC503AA801D5}"/>
              </a:ext>
            </a:extLst>
          </p:cNvPr>
          <p:cNvSpPr>
            <a:spLocks noGrp="1"/>
          </p:cNvSpPr>
          <p:nvPr>
            <p:ph idx="1"/>
          </p:nvPr>
        </p:nvSpPr>
        <p:spPr/>
        <p:txBody>
          <a:bodyPr/>
          <a:lstStyle/>
          <a:p>
            <a:pPr marL="0" indent="0">
              <a:buNone/>
            </a:pPr>
            <a:r>
              <a:rPr lang="en-US" sz="2400" dirty="0"/>
              <a:t>This power efficient mini inverter runs on microprocessor 4047 which is manual. This could be developed in future by replacing the microprocessor with more advanced microprocessor which is programmable like raspberry pi or the Arduino. These are open source platforms based on easy to use hardware and software</a:t>
            </a:r>
            <a:r>
              <a:rPr lang="en-US" dirty="0"/>
              <a:t>. </a:t>
            </a:r>
            <a:r>
              <a:rPr lang="en-US" sz="2400" dirty="0"/>
              <a:t>By the use of advanced microprocessor this inverter can be run via Bluetooth or Wi-Fi.</a:t>
            </a:r>
            <a:endParaRPr lang="en-IN" sz="2400" dirty="0"/>
          </a:p>
        </p:txBody>
      </p:sp>
    </p:spTree>
    <p:extLst>
      <p:ext uri="{BB962C8B-B14F-4D97-AF65-F5344CB8AC3E}">
        <p14:creationId xmlns:p14="http://schemas.microsoft.com/office/powerpoint/2010/main" val="226164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824CC-0979-4527-9C14-03709CC426EA}"/>
              </a:ext>
            </a:extLst>
          </p:cNvPr>
          <p:cNvSpPr>
            <a:spLocks noGrp="1"/>
          </p:cNvSpPr>
          <p:nvPr>
            <p:ph type="title"/>
          </p:nvPr>
        </p:nvSpPr>
        <p:spPr/>
        <p:txBody>
          <a:bodyPr/>
          <a:lstStyle/>
          <a:p>
            <a:r>
              <a:rPr lang="en-US" dirty="0"/>
              <a:t>POWER EFFICIENT MINI INVERTER</a:t>
            </a:r>
            <a:endParaRPr lang="en-IN" dirty="0"/>
          </a:p>
        </p:txBody>
      </p:sp>
      <p:sp>
        <p:nvSpPr>
          <p:cNvPr id="3" name="Content Placeholder 2">
            <a:extLst>
              <a:ext uri="{FF2B5EF4-FFF2-40B4-BE49-F238E27FC236}">
                <a16:creationId xmlns:a16="http://schemas.microsoft.com/office/drawing/2014/main" id="{396A1B4E-C8ED-4E2E-AD9C-80A3F736F9DE}"/>
              </a:ext>
            </a:extLst>
          </p:cNvPr>
          <p:cNvSpPr>
            <a:spLocks noGrp="1"/>
          </p:cNvSpPr>
          <p:nvPr>
            <p:ph idx="1"/>
          </p:nvPr>
        </p:nvSpPr>
        <p:spPr/>
        <p:txBody>
          <a:bodyPr>
            <a:normAutofit/>
          </a:bodyPr>
          <a:lstStyle/>
          <a:p>
            <a:pPr marL="0" indent="0" algn="ctr">
              <a:buNone/>
            </a:pPr>
            <a:r>
              <a:rPr lang="en-US" sz="2000" u="sng" dirty="0"/>
              <a:t>GROUP MEMBERS</a:t>
            </a:r>
            <a:r>
              <a:rPr lang="en-US" sz="2000" dirty="0"/>
              <a:t>: - SOUVIK DEBBARMA</a:t>
            </a:r>
          </a:p>
          <a:p>
            <a:pPr marL="0" indent="0" algn="ctr">
              <a:buNone/>
            </a:pPr>
            <a:r>
              <a:rPr lang="en-US" sz="2000" dirty="0"/>
              <a:t>                                  PRATIM DEBBARMA</a:t>
            </a:r>
          </a:p>
          <a:p>
            <a:pPr marL="0" indent="0" algn="ctr">
              <a:buNone/>
            </a:pPr>
            <a:r>
              <a:rPr lang="en-US" sz="2000" dirty="0"/>
              <a:t>                         RAJESH RUPINI</a:t>
            </a:r>
          </a:p>
          <a:p>
            <a:pPr marL="0" indent="0" algn="ctr">
              <a:buNone/>
            </a:pPr>
            <a:r>
              <a:rPr lang="en-US" sz="2000" dirty="0"/>
              <a:t>                                SOUMYADWIP DAS</a:t>
            </a:r>
          </a:p>
          <a:p>
            <a:pPr marL="0" indent="0" algn="ctr">
              <a:buNone/>
            </a:pPr>
            <a:r>
              <a:rPr lang="en-US" sz="2000" dirty="0"/>
              <a:t>                      SOURAV DAS</a:t>
            </a:r>
          </a:p>
          <a:p>
            <a:pPr marL="0" indent="0" algn="ctr">
              <a:buNone/>
            </a:pPr>
            <a:endParaRPr lang="en-US" sz="2000" dirty="0"/>
          </a:p>
          <a:p>
            <a:pPr marL="0" indent="0" algn="ctr">
              <a:buNone/>
            </a:pPr>
            <a:r>
              <a:rPr lang="en-US" sz="2000" dirty="0"/>
              <a:t>     </a:t>
            </a:r>
            <a:r>
              <a:rPr lang="en-US" sz="2000" u="sng" dirty="0"/>
              <a:t>GUIDED BY</a:t>
            </a:r>
            <a:r>
              <a:rPr lang="en-US" sz="2000" dirty="0"/>
              <a:t>: -           SIR DEBAJYOTI DEBBARMA</a:t>
            </a:r>
          </a:p>
        </p:txBody>
      </p:sp>
    </p:spTree>
    <p:extLst>
      <p:ext uri="{BB962C8B-B14F-4D97-AF65-F5344CB8AC3E}">
        <p14:creationId xmlns:p14="http://schemas.microsoft.com/office/powerpoint/2010/main" val="13091038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8A487-6DE2-4F2B-B8B8-6CFB760C6608}"/>
              </a:ext>
            </a:extLst>
          </p:cNvPr>
          <p:cNvSpPr>
            <a:spLocks noGrp="1"/>
          </p:cNvSpPr>
          <p:nvPr>
            <p:ph type="title"/>
          </p:nvPr>
        </p:nvSpPr>
        <p:spPr/>
        <p:txBody>
          <a:bodyPr/>
          <a:lstStyle/>
          <a:p>
            <a:r>
              <a:rPr lang="en-US" dirty="0"/>
              <a:t>MOTIVATION</a:t>
            </a:r>
            <a:endParaRPr lang="en-IN" dirty="0"/>
          </a:p>
        </p:txBody>
      </p:sp>
      <p:sp>
        <p:nvSpPr>
          <p:cNvPr id="3" name="Content Placeholder 2">
            <a:extLst>
              <a:ext uri="{FF2B5EF4-FFF2-40B4-BE49-F238E27FC236}">
                <a16:creationId xmlns:a16="http://schemas.microsoft.com/office/drawing/2014/main" id="{CA72429E-9860-433A-9D05-F50FAD8E87C3}"/>
              </a:ext>
            </a:extLst>
          </p:cNvPr>
          <p:cNvSpPr>
            <a:spLocks noGrp="1"/>
          </p:cNvSpPr>
          <p:nvPr>
            <p:ph idx="1"/>
          </p:nvPr>
        </p:nvSpPr>
        <p:spPr/>
        <p:txBody>
          <a:bodyPr>
            <a:normAutofit/>
          </a:bodyPr>
          <a:lstStyle/>
          <a:p>
            <a:pPr marL="0" indent="0">
              <a:buNone/>
            </a:pPr>
            <a:r>
              <a:rPr lang="en-US" sz="2400" dirty="0"/>
              <a:t>The motivation for doing this project was primarily an interest in undertaking a challenging project in an interesting area of research. The opportunity to learn about a new area of computing not covered in lectures was appealing. This area is very large for research for making efficient and economical power consumption.</a:t>
            </a:r>
            <a:endParaRPr lang="en-IN" sz="2400" dirty="0"/>
          </a:p>
        </p:txBody>
      </p:sp>
    </p:spTree>
    <p:extLst>
      <p:ext uri="{BB962C8B-B14F-4D97-AF65-F5344CB8AC3E}">
        <p14:creationId xmlns:p14="http://schemas.microsoft.com/office/powerpoint/2010/main" val="29440259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485B2-A59E-4AEC-9BF7-DC65D17538BA}"/>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D4BA1F59-A3BA-4910-9638-A4CBF5A098F6}"/>
              </a:ext>
            </a:extLst>
          </p:cNvPr>
          <p:cNvSpPr>
            <a:spLocks noGrp="1"/>
          </p:cNvSpPr>
          <p:nvPr>
            <p:ph idx="1"/>
          </p:nvPr>
        </p:nvSpPr>
        <p:spPr/>
        <p:txBody>
          <a:bodyPr>
            <a:normAutofit/>
          </a:bodyPr>
          <a:lstStyle/>
          <a:p>
            <a:r>
              <a:rPr lang="en-US" sz="2400" dirty="0"/>
              <a:t>Inverter is a simple but versatile circuit.</a:t>
            </a:r>
          </a:p>
          <a:p>
            <a:r>
              <a:rPr lang="en-US" sz="2400" dirty="0"/>
              <a:t>It is extensively used as a buffer in the output stage to reduce the loading effect of the previous stage.</a:t>
            </a:r>
          </a:p>
          <a:p>
            <a:r>
              <a:rPr lang="en-US" sz="2400" dirty="0"/>
              <a:t>Used as a basic block in many analog circuits like oscillators, amplifiers.</a:t>
            </a:r>
            <a:endParaRPr lang="en-IN" sz="2400" dirty="0"/>
          </a:p>
        </p:txBody>
      </p:sp>
    </p:spTree>
    <p:extLst>
      <p:ext uri="{BB962C8B-B14F-4D97-AF65-F5344CB8AC3E}">
        <p14:creationId xmlns:p14="http://schemas.microsoft.com/office/powerpoint/2010/main" val="3516309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F0905-8E3F-40D1-B204-43B5830AEB56}"/>
              </a:ext>
            </a:extLst>
          </p:cNvPr>
          <p:cNvSpPr>
            <a:spLocks noGrp="1"/>
          </p:cNvSpPr>
          <p:nvPr>
            <p:ph type="title"/>
          </p:nvPr>
        </p:nvSpPr>
        <p:spPr/>
        <p:txBody>
          <a:bodyPr/>
          <a:lstStyle/>
          <a:p>
            <a:r>
              <a:rPr lang="en-US" dirty="0"/>
              <a:t>CONTENTS</a:t>
            </a:r>
            <a:endParaRPr lang="en-IN" dirty="0"/>
          </a:p>
        </p:txBody>
      </p:sp>
      <p:graphicFrame>
        <p:nvGraphicFramePr>
          <p:cNvPr id="4" name="Content Placeholder 3">
            <a:extLst>
              <a:ext uri="{FF2B5EF4-FFF2-40B4-BE49-F238E27FC236}">
                <a16:creationId xmlns:a16="http://schemas.microsoft.com/office/drawing/2014/main" id="{F9AA27D4-74B7-46DB-87F3-E1B4B728DBA0}"/>
              </a:ext>
            </a:extLst>
          </p:cNvPr>
          <p:cNvGraphicFramePr>
            <a:graphicFrameLocks noGrp="1"/>
          </p:cNvGraphicFramePr>
          <p:nvPr>
            <p:ph idx="1"/>
            <p:extLst>
              <p:ext uri="{D42A27DB-BD31-4B8C-83A1-F6EECF244321}">
                <p14:modId xmlns:p14="http://schemas.microsoft.com/office/powerpoint/2010/main" val="3898744684"/>
              </p:ext>
            </p:extLst>
          </p:nvPr>
        </p:nvGraphicFramePr>
        <p:xfrm>
          <a:off x="1638300" y="1540189"/>
          <a:ext cx="9292556" cy="52548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7188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7D130-B9C5-4000-93E8-7348B6C4B3DA}"/>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ED34CF21-1BAB-41AC-94B1-EDFDBBF784D5}"/>
              </a:ext>
            </a:extLst>
          </p:cNvPr>
          <p:cNvSpPr>
            <a:spLocks noGrp="1"/>
          </p:cNvSpPr>
          <p:nvPr>
            <p:ph idx="1"/>
          </p:nvPr>
        </p:nvSpPr>
        <p:spPr>
          <a:xfrm>
            <a:off x="2592925" y="2299282"/>
            <a:ext cx="8915400" cy="3777622"/>
          </a:xfrm>
        </p:spPr>
        <p:txBody>
          <a:bodyPr>
            <a:normAutofit/>
          </a:bodyPr>
          <a:lstStyle/>
          <a:p>
            <a:pPr marL="0" indent="0">
              <a:buNone/>
            </a:pPr>
            <a:r>
              <a:rPr lang="en-US" sz="2400" dirty="0"/>
              <a:t>A power electronics device which converts DC power to AC power at required output voltage and frequency level is known as inverter. Inverters are used for many applications, as in situations where low voltage DC sources such as batteries, solar panels or fuel cells must be converted so that the devices can run off of AC power. One example of such as battery to run a laptop, TV or cell phone.</a:t>
            </a:r>
            <a:endParaRPr lang="en-IN" sz="2400" dirty="0"/>
          </a:p>
        </p:txBody>
      </p:sp>
    </p:spTree>
    <p:extLst>
      <p:ext uri="{BB962C8B-B14F-4D97-AF65-F5344CB8AC3E}">
        <p14:creationId xmlns:p14="http://schemas.microsoft.com/office/powerpoint/2010/main" val="1927078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BCC62-FBD2-4FE1-B1EB-70EB318567AF}"/>
              </a:ext>
            </a:extLst>
          </p:cNvPr>
          <p:cNvSpPr>
            <a:spLocks noGrp="1"/>
          </p:cNvSpPr>
          <p:nvPr>
            <p:ph type="title"/>
          </p:nvPr>
        </p:nvSpPr>
        <p:spPr>
          <a:xfrm>
            <a:off x="2592925" y="615721"/>
            <a:ext cx="8911687" cy="1280890"/>
          </a:xfrm>
        </p:spPr>
        <p:txBody>
          <a:bodyPr/>
          <a:lstStyle/>
          <a:p>
            <a:r>
              <a:rPr lang="en-US" dirty="0"/>
              <a:t>PURPOSE</a:t>
            </a:r>
            <a:endParaRPr lang="en-IN" dirty="0"/>
          </a:p>
        </p:txBody>
      </p:sp>
      <p:sp>
        <p:nvSpPr>
          <p:cNvPr id="3" name="Content Placeholder 2">
            <a:extLst>
              <a:ext uri="{FF2B5EF4-FFF2-40B4-BE49-F238E27FC236}">
                <a16:creationId xmlns:a16="http://schemas.microsoft.com/office/drawing/2014/main" id="{A4F59373-6A62-4B1B-A9FD-61A12F1932D5}"/>
              </a:ext>
            </a:extLst>
          </p:cNvPr>
          <p:cNvSpPr>
            <a:spLocks noGrp="1"/>
          </p:cNvSpPr>
          <p:nvPr>
            <p:ph idx="1"/>
          </p:nvPr>
        </p:nvSpPr>
        <p:spPr/>
        <p:txBody>
          <a:bodyPr>
            <a:normAutofit/>
          </a:bodyPr>
          <a:lstStyle/>
          <a:p>
            <a:pPr marL="0" indent="0">
              <a:buNone/>
            </a:pPr>
            <a:r>
              <a:rPr lang="en-US" sz="2400" dirty="0"/>
              <a:t>Today virtually all household appliance and other major electrical fixtures and equipment can be run by an inverter. In the event of a power shutdown, an inverter is extremely useful as an emergency backup power unit. This project can be used for the small places, camping sites and etc. ,the other reason to develop this project is so that we can learn many more about new things.</a:t>
            </a:r>
            <a:endParaRPr lang="en-IN" sz="2400" dirty="0"/>
          </a:p>
        </p:txBody>
      </p:sp>
    </p:spTree>
    <p:extLst>
      <p:ext uri="{BB962C8B-B14F-4D97-AF65-F5344CB8AC3E}">
        <p14:creationId xmlns:p14="http://schemas.microsoft.com/office/powerpoint/2010/main" val="4190288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B4E8C-3958-4A00-9B06-F1CF7BBB2A1C}"/>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608B2C0C-FA42-45EA-8994-92904ADF5B7C}"/>
              </a:ext>
            </a:extLst>
          </p:cNvPr>
          <p:cNvSpPr>
            <a:spLocks noGrp="1"/>
          </p:cNvSpPr>
          <p:nvPr>
            <p:ph idx="1"/>
          </p:nvPr>
        </p:nvSpPr>
        <p:spPr>
          <a:xfrm>
            <a:off x="2592925" y="1761688"/>
            <a:ext cx="8715435" cy="4320329"/>
          </a:xfrm>
        </p:spPr>
        <p:txBody>
          <a:bodyPr>
            <a:normAutofit/>
          </a:bodyPr>
          <a:lstStyle/>
          <a:p>
            <a:pPr marL="0" indent="0">
              <a:buNone/>
            </a:pPr>
            <a:r>
              <a:rPr lang="en-US" sz="2400" dirty="0"/>
              <a:t>Power efficient mini inverter is an electrical device which converts direct current (DC) to alternating current (AC) the converted AC can be at any required voltage and frequency with the use of appropriate transformers, switching and control circuits. Static inverter has no moving parts and are used in a wide range of applications, from small switching power supplies in computers, to large electric utility high voltage direct current applications that transport bulk power.</a:t>
            </a:r>
            <a:endParaRPr lang="en-IN" sz="2400" dirty="0"/>
          </a:p>
        </p:txBody>
      </p:sp>
    </p:spTree>
    <p:extLst>
      <p:ext uri="{BB962C8B-B14F-4D97-AF65-F5344CB8AC3E}">
        <p14:creationId xmlns:p14="http://schemas.microsoft.com/office/powerpoint/2010/main" val="1947647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BE76C-A111-47E2-83BB-1F5034454FD5}"/>
              </a:ext>
            </a:extLst>
          </p:cNvPr>
          <p:cNvSpPr>
            <a:spLocks noGrp="1"/>
          </p:cNvSpPr>
          <p:nvPr>
            <p:ph type="title"/>
          </p:nvPr>
        </p:nvSpPr>
        <p:spPr/>
        <p:txBody>
          <a:bodyPr/>
          <a:lstStyle/>
          <a:p>
            <a:r>
              <a:rPr lang="en-US" dirty="0"/>
              <a:t>HISTORY OF INVERTER</a:t>
            </a:r>
            <a:endParaRPr lang="en-IN" dirty="0"/>
          </a:p>
        </p:txBody>
      </p:sp>
      <p:sp>
        <p:nvSpPr>
          <p:cNvPr id="3" name="Content Placeholder 2">
            <a:extLst>
              <a:ext uri="{FF2B5EF4-FFF2-40B4-BE49-F238E27FC236}">
                <a16:creationId xmlns:a16="http://schemas.microsoft.com/office/drawing/2014/main" id="{6FC98AC0-9C1F-4382-AEE8-70C4F935029D}"/>
              </a:ext>
            </a:extLst>
          </p:cNvPr>
          <p:cNvSpPr>
            <a:spLocks noGrp="1"/>
          </p:cNvSpPr>
          <p:nvPr>
            <p:ph idx="1"/>
          </p:nvPr>
        </p:nvSpPr>
        <p:spPr/>
        <p:txBody>
          <a:bodyPr>
            <a:normAutofit/>
          </a:bodyPr>
          <a:lstStyle/>
          <a:p>
            <a:pPr marL="0" indent="0">
              <a:buNone/>
            </a:pPr>
            <a:r>
              <a:rPr lang="en-US" sz="2400" dirty="0"/>
              <a:t>From the late nineteenth century through the middle of the twentieth century, DC to AC conversion was accomplished using rotary converters or motor-generator sets (M-G sets). In the early twentieth century, vacuum tubes and gas filled tubes began to be used as switches in inverter circuits.</a:t>
            </a:r>
            <a:endParaRPr lang="en-IN" sz="2400" dirty="0"/>
          </a:p>
        </p:txBody>
      </p:sp>
    </p:spTree>
    <p:extLst>
      <p:ext uri="{BB962C8B-B14F-4D97-AF65-F5344CB8AC3E}">
        <p14:creationId xmlns:p14="http://schemas.microsoft.com/office/powerpoint/2010/main" val="2844013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F855F-C170-473B-9F52-C7CEC6A34A03}"/>
              </a:ext>
            </a:extLst>
          </p:cNvPr>
          <p:cNvSpPr>
            <a:spLocks noGrp="1"/>
          </p:cNvSpPr>
          <p:nvPr>
            <p:ph type="title"/>
          </p:nvPr>
        </p:nvSpPr>
        <p:spPr/>
        <p:txBody>
          <a:bodyPr/>
          <a:lstStyle/>
          <a:p>
            <a:r>
              <a:rPr lang="en-US" dirty="0"/>
              <a:t>USES OF INVERTER</a:t>
            </a:r>
            <a:endParaRPr lang="en-IN" dirty="0"/>
          </a:p>
        </p:txBody>
      </p:sp>
      <p:sp>
        <p:nvSpPr>
          <p:cNvPr id="3" name="Content Placeholder 2">
            <a:extLst>
              <a:ext uri="{FF2B5EF4-FFF2-40B4-BE49-F238E27FC236}">
                <a16:creationId xmlns:a16="http://schemas.microsoft.com/office/drawing/2014/main" id="{2F89ADD1-92E9-4BF8-9A99-352370DDD957}"/>
              </a:ext>
            </a:extLst>
          </p:cNvPr>
          <p:cNvSpPr>
            <a:spLocks noGrp="1"/>
          </p:cNvSpPr>
          <p:nvPr>
            <p:ph idx="1"/>
          </p:nvPr>
        </p:nvSpPr>
        <p:spPr/>
        <p:txBody>
          <a:bodyPr>
            <a:normAutofit/>
          </a:bodyPr>
          <a:lstStyle/>
          <a:p>
            <a:pPr marL="0" indent="0">
              <a:buNone/>
            </a:pPr>
            <a:r>
              <a:rPr lang="en-US" sz="2400" dirty="0"/>
              <a:t>DC power source utilization applications include use of DC in motor vehicles and from batteries to power AC loads and use of energy from solar cells to power AC loads.</a:t>
            </a:r>
            <a:endParaRPr lang="en-IN" sz="2400" dirty="0"/>
          </a:p>
        </p:txBody>
      </p:sp>
    </p:spTree>
    <p:extLst>
      <p:ext uri="{BB962C8B-B14F-4D97-AF65-F5344CB8AC3E}">
        <p14:creationId xmlns:p14="http://schemas.microsoft.com/office/powerpoint/2010/main" val="1772110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D6D7F-6B20-4078-8329-ABEC38561821}"/>
              </a:ext>
            </a:extLst>
          </p:cNvPr>
          <p:cNvSpPr>
            <a:spLocks noGrp="1"/>
          </p:cNvSpPr>
          <p:nvPr>
            <p:ph type="title"/>
          </p:nvPr>
        </p:nvSpPr>
        <p:spPr/>
        <p:txBody>
          <a:bodyPr/>
          <a:lstStyle/>
          <a:p>
            <a:r>
              <a:rPr lang="en-US" dirty="0"/>
              <a:t>ADVANTAGES</a:t>
            </a:r>
            <a:endParaRPr lang="en-IN" dirty="0"/>
          </a:p>
        </p:txBody>
      </p:sp>
      <p:sp>
        <p:nvSpPr>
          <p:cNvPr id="3" name="Content Placeholder 2">
            <a:extLst>
              <a:ext uri="{FF2B5EF4-FFF2-40B4-BE49-F238E27FC236}">
                <a16:creationId xmlns:a16="http://schemas.microsoft.com/office/drawing/2014/main" id="{C86987A7-E71C-44E5-BAD4-6363C2277FA2}"/>
              </a:ext>
            </a:extLst>
          </p:cNvPr>
          <p:cNvSpPr>
            <a:spLocks noGrp="1"/>
          </p:cNvSpPr>
          <p:nvPr>
            <p:ph idx="1"/>
          </p:nvPr>
        </p:nvSpPr>
        <p:spPr/>
        <p:txBody>
          <a:bodyPr>
            <a:normAutofit lnSpcReduction="10000"/>
          </a:bodyPr>
          <a:lstStyle/>
          <a:p>
            <a:r>
              <a:rPr lang="en-US" sz="2400" dirty="0"/>
              <a:t>Environment-friendly.</a:t>
            </a:r>
          </a:p>
          <a:p>
            <a:r>
              <a:rPr lang="en-US" sz="2400" dirty="0"/>
              <a:t>Suitable for small and large spaces.</a:t>
            </a:r>
          </a:p>
          <a:p>
            <a:r>
              <a:rPr lang="en-US" sz="2400" dirty="0"/>
              <a:t>Can be used in the event of a power shut down.</a:t>
            </a:r>
          </a:p>
          <a:p>
            <a:r>
              <a:rPr lang="en-US" sz="2400" dirty="0"/>
              <a:t>It requires no fuel and virtually no maintenance.</a:t>
            </a:r>
          </a:p>
          <a:p>
            <a:r>
              <a:rPr lang="en-US" sz="2400" dirty="0"/>
              <a:t>Less power consumption.</a:t>
            </a:r>
          </a:p>
          <a:p>
            <a:r>
              <a:rPr lang="en-US" sz="2400" dirty="0"/>
              <a:t>Can be operated by any batteries or solar panel.</a:t>
            </a:r>
          </a:p>
          <a:p>
            <a:r>
              <a:rPr lang="en-US" sz="2400" dirty="0"/>
              <a:t>Less expensive as compared to other commercial inverters.</a:t>
            </a:r>
            <a:endParaRPr lang="en-IN" sz="2400" dirty="0"/>
          </a:p>
        </p:txBody>
      </p:sp>
    </p:spTree>
    <p:extLst>
      <p:ext uri="{BB962C8B-B14F-4D97-AF65-F5344CB8AC3E}">
        <p14:creationId xmlns:p14="http://schemas.microsoft.com/office/powerpoint/2010/main" val="300594275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1845</TotalTime>
  <Words>823</Words>
  <Application>Microsoft Office PowerPoint</Application>
  <PresentationFormat>Widescreen</PresentationFormat>
  <Paragraphs>89</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Century Gothic</vt:lpstr>
      <vt:lpstr>Wingdings 3</vt:lpstr>
      <vt:lpstr>Wisp</vt:lpstr>
      <vt:lpstr>Power efficient mini inverter</vt:lpstr>
      <vt:lpstr>POWER EFFICIENT MINI INVERTER</vt:lpstr>
      <vt:lpstr>CONTENTS</vt:lpstr>
      <vt:lpstr>ABSTRACT</vt:lpstr>
      <vt:lpstr>PURPOSE</vt:lpstr>
      <vt:lpstr>INTRODUCTION</vt:lpstr>
      <vt:lpstr>HISTORY OF INVERTER</vt:lpstr>
      <vt:lpstr>USES OF INVERTER</vt:lpstr>
      <vt:lpstr>ADVANTAGES</vt:lpstr>
      <vt:lpstr>CURRENT FEATURES</vt:lpstr>
      <vt:lpstr>COMPONENTS REQUIRED</vt:lpstr>
      <vt:lpstr>PowerPoint Presentation</vt:lpstr>
      <vt:lpstr>PowerPoint Presentation</vt:lpstr>
      <vt:lpstr>IC4047</vt:lpstr>
      <vt:lpstr>SCHEMATIC DIAGRAM</vt:lpstr>
      <vt:lpstr>LAYOUT DIAGRAM</vt:lpstr>
      <vt:lpstr>WORKING OF AN INVERTER</vt:lpstr>
      <vt:lpstr>CHARACTERISTICS OF A GOOD INVERTER</vt:lpstr>
      <vt:lpstr>FUTURE SCOPE</vt:lpstr>
      <vt:lpstr>MOTIVATION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efficient mini inverter</dc:title>
  <dc:creator>HP</dc:creator>
  <cp:lastModifiedBy>souvik debbarma</cp:lastModifiedBy>
  <cp:revision>44</cp:revision>
  <dcterms:created xsi:type="dcterms:W3CDTF">2022-02-05T12:30:05Z</dcterms:created>
  <dcterms:modified xsi:type="dcterms:W3CDTF">2022-07-14T19:40:43Z</dcterms:modified>
</cp:coreProperties>
</file>