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5" r:id="rId9"/>
    <p:sldId id="271" r:id="rId10"/>
    <p:sldId id="270" r:id="rId11"/>
    <p:sldId id="273" r:id="rId12"/>
    <p:sldId id="272"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6265D-7B21-B3D6-D184-CC69D2C362B1}" v="3" dt="2020-07-21T05:39:42.727"/>
    <p1510:client id="{40244AC5-3C09-122A-39FA-934A63458A0F}" v="10" dt="2020-07-13T15:06:12.394"/>
    <p1510:client id="{78DB180C-01D7-AC38-4D76-751DAB6CE6F7}" v="2" dt="2020-07-18T02:36:41.125"/>
    <p1510:client id="{9459F890-2ECA-3480-D1E4-783ABD8C8020}" v="967" dt="2020-07-15T06:09:40.626"/>
    <p1510:client id="{986C93C7-1095-A6E8-9354-3920C344EB64}" v="848" dt="2020-07-10T07:21:21.748"/>
    <p1510:client id="{BAC3AF3A-5CC7-A51A-3000-F0850A9439C4}" v="221" dt="2020-07-14T15:21:19.229"/>
    <p1510:client id="{CEC73E5D-3AD8-C40C-D961-37CFF89A1656}" v="5" dt="2020-07-20T02:37:32.444"/>
    <p1510:client id="{D208B92B-8716-992D-EA42-CCE4BFAD946C}" v="62" dt="2020-07-10T02:48:30.021"/>
    <p1510:client id="{D738B49A-565B-F105-2A45-5B1EAE889ACC}" v="231" dt="2020-07-13T17:41:17.320"/>
    <p1510:client id="{E77A9751-0D87-B4E1-A771-95A1964BA4C2}" v="14" dt="2020-07-19T14:58:35.832"/>
    <p1510:client id="{F88BF3D5-C6C2-2AD3-50DA-DCD3A8DA8C61}" v="298" dt="2020-07-18T13:52:45.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ltk.org/book/ch02.html" TargetMode="External"/><Relationship Id="rId2" Type="http://schemas.openxmlformats.org/officeDocument/2006/relationships/hyperlink" Target="http://www.nltk.org/nltk_data/" TargetMode="External"/><Relationship Id="rId1" Type="http://schemas.openxmlformats.org/officeDocument/2006/relationships/slideLayout" Target="../slideLayouts/slideLayout2.xml"/><Relationship Id="rId4" Type="http://schemas.openxmlformats.org/officeDocument/2006/relationships/hyperlink" Target="https://www.nltk.org/py-mod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3045368" y="2043663"/>
            <a:ext cx="6105194" cy="2031055"/>
          </a:xfrm>
        </p:spPr>
        <p:txBody>
          <a:bodyPr>
            <a:normAutofit/>
          </a:bodyPr>
          <a:lstStyle/>
          <a:p>
            <a:r>
              <a:rPr lang="en-US" sz="5200">
                <a:solidFill>
                  <a:schemeClr val="tx2"/>
                </a:solidFill>
                <a:cs typeface="Calibri Light"/>
              </a:rPr>
              <a:t>NLTK Overview</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normAutofit/>
          </a:bodyPr>
          <a:lstStyle/>
          <a:p>
            <a:br>
              <a:rPr lang="en-US" dirty="0"/>
            </a:br>
            <a:r>
              <a:rPr lang="en-US" sz="4000">
                <a:cs typeface="Calibri Light"/>
              </a:rPr>
              <a:t>What is Stanford CoreNLP?</a:t>
            </a:r>
            <a:endParaRPr lang="en-US" sz="4000" dirty="0">
              <a:cs typeface="Calibri Light"/>
            </a:endParaRPr>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041868"/>
            <a:ext cx="10515600" cy="4351338"/>
          </a:xfrm>
        </p:spPr>
        <p:txBody>
          <a:bodyPr vert="horz" lIns="91440" tIns="45720" rIns="91440" bIns="45720" rtlCol="0" anchor="t">
            <a:normAutofit/>
          </a:bodyPr>
          <a:lstStyle/>
          <a:p>
            <a:r>
              <a:rPr lang="en-US" dirty="0">
                <a:ea typeface="+mn-lt"/>
                <a:cs typeface="+mn-lt"/>
              </a:rPr>
              <a:t>It provides a set of human language technology tools. </a:t>
            </a:r>
            <a:endParaRPr lang="en-US" dirty="0">
              <a:cs typeface="Calibri"/>
            </a:endParaRPr>
          </a:p>
          <a:p>
            <a:r>
              <a:rPr lang="en-US" dirty="0"/>
              <a:t>NLP library for 53 Languages.</a:t>
            </a:r>
          </a:p>
          <a:p>
            <a:r>
              <a:rPr lang="en-US" dirty="0">
                <a:ea typeface="+mn-lt"/>
                <a:cs typeface="+mn-lt"/>
              </a:rPr>
              <a:t>An integrated NLP toolkit with a broad range of grammatical analysis tools.</a:t>
            </a:r>
            <a:endParaRPr lang="en-US" dirty="0">
              <a:cs typeface="Calibri"/>
            </a:endParaRPr>
          </a:p>
          <a:p>
            <a:r>
              <a:rPr lang="en-US">
                <a:ea typeface="+mn-lt"/>
                <a:cs typeface="+mn-lt"/>
              </a:rPr>
              <a:t>Contains pretrained neural models supporting 53 (human) languages featured in 73 treebanks.</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21063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normAutofit/>
          </a:bodyPr>
          <a:lstStyle/>
          <a:p>
            <a:br>
              <a:rPr lang="en-US" dirty="0"/>
            </a:br>
            <a:r>
              <a:rPr lang="en-US">
                <a:ea typeface="+mj-lt"/>
                <a:cs typeface="+mj-lt"/>
              </a:rPr>
              <a:t>Part-of-speech tagging</a:t>
            </a:r>
            <a:endParaRPr lang="en-US">
              <a:cs typeface="Calibri Light"/>
            </a:endParaRPr>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041868"/>
            <a:ext cx="10515600" cy="4351338"/>
          </a:xfrm>
        </p:spPr>
        <p:txBody>
          <a:bodyPr vert="horz" lIns="91440" tIns="45720" rIns="91440" bIns="45720" rtlCol="0" anchor="t">
            <a:normAutofit/>
          </a:bodyPr>
          <a:lstStyle/>
          <a:p>
            <a:pPr algn="just"/>
            <a:r>
              <a:rPr lang="en-US">
                <a:ea typeface="+mn-lt"/>
                <a:cs typeface="+mn-lt"/>
              </a:rPr>
              <a:t>In corpus linguistics, part-of-speech tagging (POS tagging), also called grammatical tagging or word-category disambiguation, is the process of marking up a word in a text (corpus) as corresponding to a particular part of speech, based on both its definition and its context, i.e., its relationship with adjacent and related words in a phrase, sentence, or paragraph. </a:t>
            </a:r>
            <a:endParaRPr lang="en-US">
              <a:cs typeface="Calibri" panose="020F0502020204030204"/>
            </a:endParaRPr>
          </a:p>
          <a:p>
            <a:pPr algn="just"/>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04297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normAutofit fontScale="90000"/>
          </a:bodyPr>
          <a:lstStyle/>
          <a:p>
            <a:br>
              <a:rPr lang="en-US" dirty="0"/>
            </a:br>
            <a:r>
              <a:rPr lang="en-US" dirty="0">
                <a:ea typeface="+mj-lt"/>
                <a:cs typeface="+mj-lt"/>
              </a:rPr>
              <a:t>What tools are integrated with Stanford </a:t>
            </a:r>
            <a:r>
              <a:rPr lang="en-US" dirty="0" err="1">
                <a:ea typeface="+mj-lt"/>
                <a:cs typeface="+mj-lt"/>
              </a:rPr>
              <a:t>CoreNLP</a:t>
            </a:r>
            <a:r>
              <a:rPr lang="en-US" dirty="0">
                <a:ea typeface="+mj-lt"/>
                <a:cs typeface="+mj-lt"/>
              </a:rPr>
              <a:t>?</a:t>
            </a:r>
            <a:endParaRPr lang="en-US" dirty="0">
              <a:cs typeface="Calibri Light"/>
            </a:endParaRPr>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041868"/>
            <a:ext cx="10515600" cy="4351338"/>
          </a:xfrm>
        </p:spPr>
        <p:txBody>
          <a:bodyPr vert="horz" lIns="91440" tIns="45720" rIns="91440" bIns="45720" rtlCol="0" anchor="t">
            <a:normAutofit/>
          </a:bodyPr>
          <a:lstStyle/>
          <a:p>
            <a:r>
              <a:rPr lang="en-US">
                <a:cs typeface="Calibri"/>
              </a:rPr>
              <a:t>The</a:t>
            </a:r>
            <a:r>
              <a:rPr lang="en-US">
                <a:ea typeface="+mn-lt"/>
                <a:cs typeface="+mn-lt"/>
              </a:rPr>
              <a:t> part-of-speech (POS) tagger.</a:t>
            </a:r>
            <a:endParaRPr lang="en-US" dirty="0">
              <a:cs typeface="Calibri"/>
            </a:endParaRPr>
          </a:p>
          <a:p>
            <a:r>
              <a:rPr lang="en-US">
                <a:ea typeface="+mn-lt"/>
                <a:cs typeface="+mn-lt"/>
              </a:rPr>
              <a:t>The named entity recognizer (NER).</a:t>
            </a:r>
            <a:endParaRPr lang="en-US"/>
          </a:p>
          <a:p>
            <a:r>
              <a:rPr lang="en-US">
                <a:ea typeface="+mn-lt"/>
                <a:cs typeface="+mn-lt"/>
              </a:rPr>
              <a:t>The parser.</a:t>
            </a:r>
            <a:endParaRPr lang="en-US"/>
          </a:p>
          <a:p>
            <a:r>
              <a:rPr lang="en-US">
                <a:ea typeface="+mn-lt"/>
                <a:cs typeface="+mn-lt"/>
              </a:rPr>
              <a:t>Sentiment analysis.</a:t>
            </a:r>
            <a:endParaRPr lang="en-US" dirty="0">
              <a:ea typeface="+mn-lt"/>
              <a:cs typeface="+mn-lt"/>
            </a:endParaRPr>
          </a:p>
          <a:p>
            <a:r>
              <a:rPr lang="en-US">
                <a:ea typeface="+mn-lt"/>
                <a:cs typeface="+mn-lt"/>
              </a:rPr>
              <a:t>An annotator pipeline can include additional custom or third-party annotators. </a:t>
            </a:r>
            <a:endParaRPr lang="en-US">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14399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normAutofit/>
          </a:bodyPr>
          <a:lstStyle/>
          <a:p>
            <a:br>
              <a:rPr lang="en-US" dirty="0"/>
            </a:br>
            <a:r>
              <a:rPr lang="en-US">
                <a:ea typeface="+mj-lt"/>
                <a:cs typeface="+mj-lt"/>
              </a:rPr>
              <a:t>Annotation and Annotator</a:t>
            </a:r>
            <a:endParaRPr lang="en-US">
              <a:cs typeface="Calibri Light"/>
            </a:endParaRPr>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041868"/>
            <a:ext cx="10515600" cy="4351338"/>
          </a:xfrm>
        </p:spPr>
        <p:txBody>
          <a:bodyPr vert="horz" lIns="91440" tIns="45720" rIns="91440" bIns="45720" rtlCol="0" anchor="t">
            <a:normAutofit/>
          </a:bodyPr>
          <a:lstStyle/>
          <a:p>
            <a:r>
              <a:rPr lang="en-US">
                <a:ea typeface="+mn-lt"/>
                <a:cs typeface="+mn-lt"/>
              </a:rPr>
              <a:t>CoreNLP’s core package includes two classes: </a:t>
            </a:r>
            <a:r>
              <a:rPr lang="en-US" b="1">
                <a:ea typeface="+mn-lt"/>
                <a:cs typeface="+mn-lt"/>
              </a:rPr>
              <a:t>Annotation</a:t>
            </a:r>
            <a:r>
              <a:rPr lang="en-US">
                <a:ea typeface="+mn-lt"/>
                <a:cs typeface="+mn-lt"/>
              </a:rPr>
              <a:t> and </a:t>
            </a:r>
            <a:r>
              <a:rPr lang="en-US" b="1">
                <a:ea typeface="+mn-lt"/>
                <a:cs typeface="+mn-lt"/>
              </a:rPr>
              <a:t>Annotator</a:t>
            </a:r>
            <a:r>
              <a:rPr lang="en-US" dirty="0">
                <a:ea typeface="+mn-lt"/>
                <a:cs typeface="+mn-lt"/>
              </a:rPr>
              <a:t>.</a:t>
            </a:r>
            <a:endParaRPr lang="en-US" dirty="0"/>
          </a:p>
          <a:p>
            <a:r>
              <a:rPr lang="en-US" b="1">
                <a:ea typeface="+mn-lt"/>
                <a:cs typeface="+mn-lt"/>
              </a:rPr>
              <a:t>Annotations</a:t>
            </a:r>
            <a:r>
              <a:rPr lang="en-US">
                <a:ea typeface="+mn-lt"/>
                <a:cs typeface="+mn-lt"/>
              </a:rPr>
              <a:t> are data structures that hold the results of the annotators. Annotations are generally maps.</a:t>
            </a:r>
          </a:p>
          <a:p>
            <a:r>
              <a:rPr lang="en-US" b="1">
                <a:ea typeface="+mn-lt"/>
                <a:cs typeface="+mn-lt"/>
              </a:rPr>
              <a:t>Annotators</a:t>
            </a:r>
            <a:r>
              <a:rPr lang="en-US">
                <a:ea typeface="+mn-lt"/>
                <a:cs typeface="+mn-lt"/>
              </a:rPr>
              <a:t> are more like functions, but they operate on Annotations rather than Objects.</a:t>
            </a:r>
          </a:p>
          <a:p>
            <a:r>
              <a:rPr lang="en-US">
                <a:ea typeface="+mn-lt"/>
                <a:cs typeface="+mn-lt"/>
              </a:rPr>
              <a:t>Annotators can perform tokenize, parse, NER, POS. Annotators and Annotations are integrated in AnnotationPipelines. Stanford CoreNLP inherits the AnnotationPipeline class and customizes NLP Annotators .</a:t>
            </a:r>
            <a:endParaRPr lang="en-US"/>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74221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a:xfrm>
            <a:off x="827903" y="76801"/>
            <a:ext cx="10515600" cy="1325563"/>
          </a:xfrm>
        </p:spPr>
        <p:txBody>
          <a:bodyPr>
            <a:normAutofit/>
          </a:bodyPr>
          <a:lstStyle/>
          <a:p>
            <a:br>
              <a:rPr lang="en-US" dirty="0"/>
            </a:br>
            <a:r>
              <a:rPr lang="en-US">
                <a:ea typeface="+mj-lt"/>
                <a:cs typeface="+mj-lt"/>
              </a:rPr>
              <a:t>Annotation and Annotator</a:t>
            </a:r>
            <a:endParaRPr lang="en-US">
              <a:cs typeface="Calibri Light"/>
            </a:endParaRPr>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1197489"/>
            <a:ext cx="10515600" cy="5195717"/>
          </a:xfrm>
        </p:spPr>
        <p:txBody>
          <a:bodyPr vert="horz" lIns="91440" tIns="45720" rIns="91440" bIns="45720" rtlCol="0" anchor="t">
            <a:normAutofit fontScale="70000" lnSpcReduction="20000"/>
          </a:bodyPr>
          <a:lstStyle/>
          <a:p>
            <a:r>
              <a:rPr lang="en-US" b="1">
                <a:ea typeface="+mn-lt"/>
                <a:cs typeface="+mn-lt"/>
              </a:rPr>
              <a:t>Stanford CoreNLP ANNOTATORS:</a:t>
            </a:r>
            <a:endParaRPr lang="en-US" dirty="0">
              <a:cs typeface="Calibri"/>
            </a:endParaRPr>
          </a:p>
          <a:p>
            <a:r>
              <a:rPr lang="en-US">
                <a:ea typeface="+mn-lt"/>
                <a:cs typeface="+mn-lt"/>
              </a:rPr>
              <a:t>tokenize,</a:t>
            </a:r>
            <a:endParaRPr lang="en-US"/>
          </a:p>
          <a:p>
            <a:r>
              <a:rPr lang="en-US">
                <a:ea typeface="+mn-lt"/>
                <a:cs typeface="+mn-lt"/>
              </a:rPr>
              <a:t>cleanxml,</a:t>
            </a:r>
            <a:endParaRPr lang="en-US"/>
          </a:p>
          <a:p>
            <a:r>
              <a:rPr lang="en-US">
                <a:ea typeface="+mn-lt"/>
                <a:cs typeface="+mn-lt"/>
              </a:rPr>
              <a:t>ssplit,</a:t>
            </a:r>
            <a:endParaRPr lang="en-US"/>
          </a:p>
          <a:p>
            <a:r>
              <a:rPr lang="en-US">
                <a:ea typeface="+mn-lt"/>
                <a:cs typeface="+mn-lt"/>
              </a:rPr>
              <a:t>pos,</a:t>
            </a:r>
            <a:endParaRPr lang="en-US"/>
          </a:p>
          <a:p>
            <a:r>
              <a:rPr lang="en-US">
                <a:ea typeface="+mn-lt"/>
                <a:cs typeface="+mn-lt"/>
              </a:rPr>
              <a:t>lemma,</a:t>
            </a:r>
            <a:endParaRPr lang="en-US"/>
          </a:p>
          <a:p>
            <a:r>
              <a:rPr lang="en-US">
                <a:ea typeface="+mn-lt"/>
                <a:cs typeface="+mn-lt"/>
              </a:rPr>
              <a:t>ner,</a:t>
            </a:r>
            <a:endParaRPr lang="en-US"/>
          </a:p>
          <a:p>
            <a:r>
              <a:rPr lang="en-US">
                <a:ea typeface="+mn-lt"/>
                <a:cs typeface="+mn-lt"/>
              </a:rPr>
              <a:t>regexner,</a:t>
            </a:r>
            <a:endParaRPr lang="en-US"/>
          </a:p>
          <a:p>
            <a:r>
              <a:rPr lang="en-US">
                <a:ea typeface="+mn-lt"/>
                <a:cs typeface="+mn-lt"/>
              </a:rPr>
              <a:t>sentiment,</a:t>
            </a:r>
            <a:endParaRPr lang="en-US"/>
          </a:p>
          <a:p>
            <a:r>
              <a:rPr lang="en-US">
                <a:ea typeface="+mn-lt"/>
                <a:cs typeface="+mn-lt"/>
              </a:rPr>
              <a:t>truecase,</a:t>
            </a:r>
            <a:endParaRPr lang="en-US"/>
          </a:p>
          <a:p>
            <a:r>
              <a:rPr lang="en-US">
                <a:ea typeface="+mn-lt"/>
                <a:cs typeface="+mn-lt"/>
              </a:rPr>
              <a:t>parse, depparse, </a:t>
            </a:r>
            <a:endParaRPr lang="en-US"/>
          </a:p>
          <a:p>
            <a:r>
              <a:rPr lang="en-US">
                <a:ea typeface="+mn-lt"/>
                <a:cs typeface="+mn-lt"/>
              </a:rPr>
              <a:t>dcoref,</a:t>
            </a:r>
            <a:endParaRPr lang="en-US"/>
          </a:p>
          <a:p>
            <a:r>
              <a:rPr lang="en-US">
                <a:ea typeface="+mn-lt"/>
                <a:cs typeface="+mn-lt"/>
              </a:rPr>
              <a:t>relation,</a:t>
            </a:r>
            <a:endParaRPr lang="en-US"/>
          </a:p>
          <a:p>
            <a:r>
              <a:rPr lang="en-US">
                <a:ea typeface="+mn-lt"/>
                <a:cs typeface="+mn-lt"/>
              </a:rPr>
              <a:t>natlog,</a:t>
            </a:r>
            <a:endParaRPr lang="en-US"/>
          </a:p>
          <a:p>
            <a:r>
              <a:rPr lang="en-US">
                <a:ea typeface="+mn-lt"/>
                <a:cs typeface="+mn-lt"/>
              </a:rPr>
              <a:t>quote.</a:t>
            </a:r>
            <a:endParaRPr lang="en-US"/>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5198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normAutofit fontScale="90000"/>
          </a:bodyPr>
          <a:lstStyle/>
          <a:p>
            <a:br>
              <a:rPr lang="en-US" dirty="0"/>
            </a:br>
            <a:r>
              <a:rPr lang="en-US">
                <a:ea typeface="+mj-lt"/>
                <a:cs typeface="+mj-lt"/>
              </a:rPr>
              <a:t>What is Annotation Pipeline in Stanford CoreNLP?</a:t>
            </a:r>
            <a:endParaRPr lang="en-US">
              <a:cs typeface="Calibri Light"/>
            </a:endParaRPr>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041868"/>
            <a:ext cx="10515600" cy="4351338"/>
          </a:xfrm>
        </p:spPr>
        <p:txBody>
          <a:bodyPr vert="horz" lIns="91440" tIns="45720" rIns="91440" bIns="45720" rtlCol="0" anchor="t">
            <a:normAutofit/>
          </a:bodyPr>
          <a:lstStyle/>
          <a:p>
            <a:r>
              <a:rPr lang="en-US" dirty="0" err="1">
                <a:ea typeface="+mn-lt"/>
                <a:cs typeface="+mn-lt"/>
              </a:rPr>
              <a:t>CoreNLP</a:t>
            </a:r>
            <a:r>
              <a:rPr lang="en-US" dirty="0">
                <a:ea typeface="+mn-lt"/>
                <a:cs typeface="+mn-lt"/>
              </a:rPr>
              <a:t> implements an annotation pipeline. An Annotation Pipeline is run on the Annotation. An Annotation Pipeline is essentially a List of Annotators, each of which is run in turn. (And an Annotation Pipeline is itself an Annotator, so you can actually nest </a:t>
            </a:r>
            <a:r>
              <a:rPr lang="en-US">
                <a:ea typeface="+mn-lt"/>
                <a:cs typeface="+mn-lt"/>
              </a:rPr>
              <a:t>Annotation Pipelines</a:t>
            </a:r>
            <a:r>
              <a:rPr lang="en-US" dirty="0">
                <a:ea typeface="+mn-lt"/>
                <a:cs typeface="+mn-lt"/>
              </a:rPr>
              <a:t> inside each other.)</a:t>
            </a:r>
          </a:p>
          <a:p>
            <a:r>
              <a:rPr lang="en-US">
                <a:ea typeface="+mn-lt"/>
                <a:cs typeface="+mn-lt"/>
              </a:rPr>
              <a:t>Each Annotator reads the value of one or more keys from the Annotation, does some natural language analysis, and then writes the results back to the Annotation.</a:t>
            </a:r>
            <a:endParaRPr lang="en-US"/>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1063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a:xfrm>
            <a:off x="648929" y="629266"/>
            <a:ext cx="3505495" cy="1622321"/>
          </a:xfrm>
        </p:spPr>
        <p:txBody>
          <a:bodyPr>
            <a:normAutofit/>
          </a:bodyPr>
          <a:lstStyle/>
          <a:p>
            <a:br>
              <a:rPr lang="en-US" sz="2400"/>
            </a:br>
            <a:r>
              <a:rPr lang="en-US" sz="2400">
                <a:ea typeface="+mj-lt"/>
                <a:cs typeface="+mj-lt"/>
              </a:rPr>
              <a:t>What is Annotation Pipeline in Stanford CoreNLP?</a:t>
            </a:r>
            <a:endParaRPr lang="en-US" sz="2400">
              <a:cs typeface="Calibri Light"/>
            </a:endParaRPr>
          </a:p>
          <a:p>
            <a:endParaRPr lang="en-US" sz="2400"/>
          </a:p>
          <a:p>
            <a:endParaRPr lang="en-US" sz="240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Typically, each Annotator stores its analyses under different keys, so that the information stored in an Annotation is cumulative rather than things being overwritten. The overall picture is given in this picture.</a:t>
            </a:r>
            <a:endParaRPr lang="en-US" sz="2000"/>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53FD45C7-0719-4CDA-B809-E86B8D8F9431}"/>
              </a:ext>
            </a:extLst>
          </p:cNvPr>
          <p:cNvPicPr>
            <a:picLocks noChangeAspect="1"/>
          </p:cNvPicPr>
          <p:nvPr/>
        </p:nvPicPr>
        <p:blipFill>
          <a:blip r:embed="rId2"/>
          <a:stretch>
            <a:fillRect/>
          </a:stretch>
        </p:blipFill>
        <p:spPr>
          <a:xfrm>
            <a:off x="5405862" y="1561384"/>
            <a:ext cx="6019331" cy="3731985"/>
          </a:xfrm>
          <a:prstGeom prst="rect">
            <a:avLst/>
          </a:prstGeom>
          <a:effectLst/>
        </p:spPr>
      </p:pic>
    </p:spTree>
    <p:extLst>
      <p:ext uri="{BB962C8B-B14F-4D97-AF65-F5344CB8AC3E}">
        <p14:creationId xmlns:p14="http://schemas.microsoft.com/office/powerpoint/2010/main" val="23367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633F-E863-4B60-AD35-EA9F0462C19B}"/>
              </a:ext>
            </a:extLst>
          </p:cNvPr>
          <p:cNvSpPr>
            <a:spLocks noGrp="1"/>
          </p:cNvSpPr>
          <p:nvPr>
            <p:ph type="title"/>
          </p:nvPr>
        </p:nvSpPr>
        <p:spPr/>
        <p:txBody>
          <a:bodyPr/>
          <a:lstStyle/>
          <a:p>
            <a:r>
              <a:rPr lang="en-US" sz="4000">
                <a:cs typeface="Calibri Light"/>
              </a:rPr>
              <a:t>Contents</a:t>
            </a:r>
            <a:endParaRPr lang="en-US"/>
          </a:p>
        </p:txBody>
      </p:sp>
      <p:sp>
        <p:nvSpPr>
          <p:cNvPr id="3" name="Content Placeholder 2">
            <a:extLst>
              <a:ext uri="{FF2B5EF4-FFF2-40B4-BE49-F238E27FC236}">
                <a16:creationId xmlns:a16="http://schemas.microsoft.com/office/drawing/2014/main" id="{EF870EBC-B524-4C9F-8800-C34807F33D8F}"/>
              </a:ext>
            </a:extLst>
          </p:cNvPr>
          <p:cNvSpPr>
            <a:spLocks noGrp="1"/>
          </p:cNvSpPr>
          <p:nvPr>
            <p:ph idx="1"/>
          </p:nvPr>
        </p:nvSpPr>
        <p:spPr>
          <a:xfrm>
            <a:off x="786714" y="1568193"/>
            <a:ext cx="10515600" cy="4351338"/>
          </a:xfrm>
        </p:spPr>
        <p:txBody>
          <a:bodyPr vert="horz" lIns="91440" tIns="45720" rIns="91440" bIns="45720" rtlCol="0" anchor="t">
            <a:normAutofit/>
          </a:bodyPr>
          <a:lstStyle/>
          <a:p>
            <a:pPr marL="514350" indent="-514350">
              <a:buAutoNum type="arabicPeriod"/>
            </a:pPr>
            <a:r>
              <a:rPr lang="en-US" dirty="0">
                <a:cs typeface="Calibri" panose="020F0502020204030204"/>
              </a:rPr>
              <a:t>Different text processing libraries and corpora in NLTK</a:t>
            </a:r>
          </a:p>
          <a:p>
            <a:pPr marL="514350" indent="-514350">
              <a:buAutoNum type="arabicPeriod"/>
            </a:pPr>
            <a:r>
              <a:rPr lang="en-US" dirty="0">
                <a:cs typeface="Calibri" panose="020F0502020204030204"/>
              </a:rPr>
              <a:t>The</a:t>
            </a:r>
            <a:r>
              <a:rPr lang="en-US" dirty="0">
                <a:ea typeface="+mn-lt"/>
                <a:cs typeface="+mn-lt"/>
              </a:rPr>
              <a:t> corpora with NLTK</a:t>
            </a:r>
            <a:endParaRPr lang="en-US" dirty="0">
              <a:cs typeface="Calibri" panose="020F0502020204030204"/>
            </a:endParaRPr>
          </a:p>
          <a:p>
            <a:pPr marL="514350" indent="-514350">
              <a:buAutoNum type="arabicPeriod"/>
            </a:pPr>
            <a:r>
              <a:rPr lang="en-US" dirty="0">
                <a:cs typeface="Calibri" panose="020F0502020204030204"/>
              </a:rPr>
              <a:t>Wordnet with NLTK</a:t>
            </a:r>
          </a:p>
          <a:p>
            <a:pPr marL="514350" indent="-514350">
              <a:buAutoNum type="arabicPeriod"/>
            </a:pPr>
            <a:r>
              <a:rPr lang="en-US" dirty="0">
                <a:cs typeface="Calibri" panose="020F0502020204030204"/>
              </a:rPr>
              <a:t>Text classification with NLTK</a:t>
            </a:r>
          </a:p>
          <a:p>
            <a:pPr marL="514350" indent="-514350">
              <a:buAutoNum type="arabicPeriod"/>
            </a:pPr>
            <a:r>
              <a:rPr lang="en-US" dirty="0">
                <a:cs typeface="Calibri" panose="020F0502020204030204"/>
              </a:rPr>
              <a:t>N-gram Language model with NLTK</a:t>
            </a:r>
          </a:p>
          <a:p>
            <a:pPr marL="0" indent="0">
              <a:buNone/>
            </a:pPr>
            <a:endParaRPr lang="en-US" dirty="0">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cs typeface="Calibri" panose="020F0502020204030204"/>
            </a:endParaRPr>
          </a:p>
        </p:txBody>
      </p:sp>
    </p:spTree>
    <p:extLst>
      <p:ext uri="{BB962C8B-B14F-4D97-AF65-F5344CB8AC3E}">
        <p14:creationId xmlns:p14="http://schemas.microsoft.com/office/powerpoint/2010/main" val="312207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6DDF-BBC0-4C12-82C1-07A08FC5CD27}"/>
              </a:ext>
            </a:extLst>
          </p:cNvPr>
          <p:cNvSpPr>
            <a:spLocks noGrp="1"/>
          </p:cNvSpPr>
          <p:nvPr>
            <p:ph type="title"/>
          </p:nvPr>
        </p:nvSpPr>
        <p:spPr>
          <a:xfrm>
            <a:off x="838200" y="550476"/>
            <a:ext cx="10515600" cy="1325563"/>
          </a:xfrm>
        </p:spPr>
        <p:txBody>
          <a:bodyPr/>
          <a:lstStyle/>
          <a:p>
            <a:r>
              <a:rPr lang="en-US" sz="4000" dirty="0">
                <a:ea typeface="+mj-lt"/>
                <a:cs typeface="+mj-lt"/>
              </a:rPr>
              <a:t>Different text processing libraries and corpora in NLTK</a:t>
            </a:r>
          </a:p>
          <a:p>
            <a:endParaRPr lang="en-US" dirty="0">
              <a:cs typeface="Calibri Light"/>
            </a:endParaRPr>
          </a:p>
        </p:txBody>
      </p:sp>
      <p:sp>
        <p:nvSpPr>
          <p:cNvPr id="3" name="Content Placeholder 2">
            <a:extLst>
              <a:ext uri="{FF2B5EF4-FFF2-40B4-BE49-F238E27FC236}">
                <a16:creationId xmlns:a16="http://schemas.microsoft.com/office/drawing/2014/main" id="{35263033-F925-479C-86F2-D45D8C1EC656}"/>
              </a:ext>
            </a:extLst>
          </p:cNvPr>
          <p:cNvSpPr>
            <a:spLocks noGrp="1"/>
          </p:cNvSpPr>
          <p:nvPr>
            <p:ph idx="1"/>
          </p:nvPr>
        </p:nvSpPr>
        <p:spPr>
          <a:xfrm>
            <a:off x="838200" y="2206626"/>
            <a:ext cx="10515600" cy="4845608"/>
          </a:xfrm>
        </p:spPr>
        <p:txBody>
          <a:bodyPr vert="horz" lIns="91440" tIns="45720" rIns="91440" bIns="45720" rtlCol="0" anchor="t">
            <a:normAutofit lnSpcReduction="10000"/>
          </a:bodyPr>
          <a:lstStyle/>
          <a:p>
            <a:pPr algn="just"/>
            <a:r>
              <a:rPr lang="en-US" dirty="0">
                <a:ea typeface="+mn-lt"/>
                <a:cs typeface="+mn-lt"/>
              </a:rPr>
              <a:t>NLTK provides interfaces to over 50 corpora and lexical resources. Some of the examples are brown corpus, gutenberg corpus.</a:t>
            </a:r>
            <a:endParaRPr lang="en-US" dirty="0">
              <a:cs typeface="Calibri"/>
            </a:endParaRPr>
          </a:p>
          <a:p>
            <a:pPr marL="0" indent="0" algn="just">
              <a:buNone/>
            </a:pPr>
            <a:r>
              <a:rPr lang="en-US" dirty="0">
                <a:cs typeface="Calibri"/>
              </a:rPr>
              <a:t>  </a:t>
            </a:r>
            <a:r>
              <a:rPr lang="en-US" dirty="0">
                <a:ea typeface="+mn-lt"/>
                <a:cs typeface="+mn-lt"/>
                <a:hlinkClick r:id="rId2"/>
              </a:rPr>
              <a:t>http://www.nltk.org/nltk_data/</a:t>
            </a:r>
            <a:endParaRPr lang="en-US">
              <a:ea typeface="+mn-lt"/>
              <a:cs typeface="+mn-lt"/>
            </a:endParaRPr>
          </a:p>
          <a:p>
            <a:pPr marL="0" indent="0" algn="just">
              <a:buNone/>
            </a:pPr>
            <a:r>
              <a:rPr lang="en-US" dirty="0">
                <a:cs typeface="Calibri"/>
              </a:rPr>
              <a:t>  </a:t>
            </a:r>
            <a:r>
              <a:rPr lang="en-US" dirty="0">
                <a:ea typeface="+mn-lt"/>
                <a:cs typeface="+mn-lt"/>
                <a:hlinkClick r:id="rId3"/>
              </a:rPr>
              <a:t>https://www.nltk.org/book/ch02.html</a:t>
            </a:r>
            <a:endParaRPr lang="en-US" dirty="0">
              <a:cs typeface="Calibri"/>
            </a:endParaRPr>
          </a:p>
          <a:p>
            <a:pPr marL="457200" indent="-457200" algn="just"/>
            <a:endParaRPr lang="en-US" dirty="0">
              <a:ea typeface="+mn-lt"/>
              <a:cs typeface="+mn-lt"/>
            </a:endParaRPr>
          </a:p>
          <a:p>
            <a:pPr algn="just"/>
            <a:r>
              <a:rPr lang="en-US" dirty="0">
                <a:ea typeface="+mn-lt"/>
                <a:cs typeface="+mn-lt"/>
              </a:rPr>
              <a:t>Also provides a suite of text processing libraries for classification, tokenization, stemming, tagging, parsing, and semantic reasoning and much more.</a:t>
            </a:r>
            <a:endParaRPr lang="en-US" dirty="0">
              <a:cs typeface="Calibri"/>
            </a:endParaRPr>
          </a:p>
          <a:p>
            <a:pPr marL="0" indent="0" algn="just">
              <a:buNone/>
            </a:pPr>
            <a:r>
              <a:rPr lang="en-US" dirty="0">
                <a:cs typeface="Calibri"/>
              </a:rPr>
              <a:t>  </a:t>
            </a:r>
            <a:r>
              <a:rPr lang="en-US" dirty="0">
                <a:ea typeface="+mn-lt"/>
                <a:cs typeface="+mn-lt"/>
                <a:hlinkClick r:id="rId4"/>
              </a:rPr>
              <a:t>https://www.nltk.org/py-modindex.html</a:t>
            </a:r>
            <a:endParaRPr lang="en-US" dirty="0">
              <a:cs typeface="Calibri"/>
            </a:endParaRPr>
          </a:p>
          <a:p>
            <a:pPr marL="0" indent="0" algn="just">
              <a:buNone/>
            </a:pPr>
            <a:r>
              <a:rPr lang="en-US" dirty="0">
                <a:cs typeface="Calibri"/>
              </a:rPr>
              <a:t>    </a:t>
            </a:r>
          </a:p>
          <a:p>
            <a:pPr marL="457200" indent="-457200" algn="just"/>
            <a:endParaRPr lang="en-US" dirty="0">
              <a:cs typeface="Calibri"/>
            </a:endParaRPr>
          </a:p>
          <a:p>
            <a:pPr marL="0" indent="0" algn="just">
              <a:buNone/>
            </a:pPr>
            <a:endParaRPr lang="en-US" dirty="0">
              <a:cs typeface="Calibri"/>
            </a:endParaRPr>
          </a:p>
        </p:txBody>
      </p:sp>
    </p:spTree>
    <p:extLst>
      <p:ext uri="{BB962C8B-B14F-4D97-AF65-F5344CB8AC3E}">
        <p14:creationId xmlns:p14="http://schemas.microsoft.com/office/powerpoint/2010/main" val="406355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lstStyle/>
          <a:p>
            <a:r>
              <a:rPr lang="en-US" sz="4000"/>
              <a:t>The corpora with NLTK</a:t>
            </a:r>
            <a:endParaRPr lang="en-US" sz="4000">
              <a:cs typeface="Calibri Light"/>
            </a:endParaRPr>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247814"/>
            <a:ext cx="10515600" cy="4351338"/>
          </a:xfrm>
        </p:spPr>
        <p:txBody>
          <a:bodyPr vert="horz" lIns="91440" tIns="45720" rIns="91440" bIns="45720" rtlCol="0" anchor="t">
            <a:normAutofit/>
          </a:bodyPr>
          <a:lstStyle/>
          <a:p>
            <a:r>
              <a:rPr lang="en-US" dirty="0">
                <a:ea typeface="+mn-lt"/>
                <a:cs typeface="+mn-lt"/>
              </a:rPr>
              <a:t>NLTK corpus is a massive dump of many kinds of natural language data sets.</a:t>
            </a:r>
          </a:p>
          <a:p>
            <a:r>
              <a:rPr lang="en-US" dirty="0">
                <a:ea typeface="+mn-lt"/>
                <a:cs typeface="+mn-lt"/>
              </a:rPr>
              <a:t>These come with functions to read and analyze the corpora.</a:t>
            </a:r>
          </a:p>
          <a:p>
            <a:r>
              <a:rPr lang="en-US" dirty="0">
                <a:ea typeface="+mn-lt"/>
                <a:cs typeface="+mn-lt"/>
              </a:rPr>
              <a:t>Available corpora, includes things like books, chat logs, movie reviews, and a lot more.</a:t>
            </a:r>
          </a:p>
          <a:p>
            <a:r>
              <a:rPr lang="en-US" dirty="0">
                <a:cs typeface="Calibri"/>
              </a:rPr>
              <a:t>As an examples we explored </a:t>
            </a:r>
            <a:r>
              <a:rPr lang="en-US" dirty="0" err="1">
                <a:cs typeface="Calibri"/>
              </a:rPr>
              <a:t>gutenberg</a:t>
            </a:r>
            <a:r>
              <a:rPr lang="en-US" dirty="0">
                <a:cs typeface="Calibri"/>
              </a:rPr>
              <a:t>, </a:t>
            </a:r>
            <a:r>
              <a:rPr lang="en-US" dirty="0" err="1">
                <a:cs typeface="Calibri"/>
              </a:rPr>
              <a:t>webtext</a:t>
            </a:r>
            <a:r>
              <a:rPr lang="en-US" dirty="0">
                <a:cs typeface="Calibri"/>
              </a:rPr>
              <a:t>, </a:t>
            </a:r>
            <a:r>
              <a:rPr lang="en-US" dirty="0" err="1">
                <a:cs typeface="Calibri"/>
              </a:rPr>
              <a:t>npschat</a:t>
            </a:r>
            <a:r>
              <a:rPr lang="en-US" dirty="0">
                <a:cs typeface="Calibri"/>
              </a:rPr>
              <a:t>, brown corpora etc.</a:t>
            </a:r>
          </a:p>
        </p:txBody>
      </p:sp>
    </p:spTree>
    <p:extLst>
      <p:ext uri="{BB962C8B-B14F-4D97-AF65-F5344CB8AC3E}">
        <p14:creationId xmlns:p14="http://schemas.microsoft.com/office/powerpoint/2010/main" val="350022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normAutofit/>
          </a:bodyPr>
          <a:lstStyle/>
          <a:p>
            <a:br>
              <a:rPr lang="en-US" dirty="0"/>
            </a:br>
            <a:r>
              <a:rPr lang="en-US" sz="4000">
                <a:ea typeface="+mj-lt"/>
                <a:cs typeface="+mj-lt"/>
              </a:rPr>
              <a:t>Wordnet with NLTK</a:t>
            </a:r>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278706"/>
            <a:ext cx="10515600" cy="4351338"/>
          </a:xfrm>
        </p:spPr>
        <p:txBody>
          <a:bodyPr vert="horz" lIns="91440" tIns="45720" rIns="91440" bIns="45720" rtlCol="0" anchor="t">
            <a:normAutofit/>
          </a:bodyPr>
          <a:lstStyle/>
          <a:p>
            <a:r>
              <a:rPr lang="en-US" dirty="0">
                <a:ea typeface="+mn-lt"/>
                <a:cs typeface="+mn-lt"/>
              </a:rPr>
              <a:t>WordNet </a:t>
            </a:r>
            <a:r>
              <a:rPr lang="en-US">
                <a:ea typeface="+mn-lt"/>
                <a:cs typeface="+mn-lt"/>
              </a:rPr>
              <a:t>is a lexical database</a:t>
            </a:r>
            <a:r>
              <a:rPr lang="en-US" dirty="0">
                <a:ea typeface="+mn-lt"/>
                <a:cs typeface="+mn-lt"/>
              </a:rPr>
              <a:t> </a:t>
            </a:r>
            <a:r>
              <a:rPr lang="en-US">
                <a:ea typeface="+mn-lt"/>
                <a:cs typeface="+mn-lt"/>
              </a:rPr>
              <a:t>of semantic relations between words in more than 200 languages.</a:t>
            </a:r>
            <a:endParaRPr lang="en-US" dirty="0">
              <a:ea typeface="+mn-lt"/>
              <a:cs typeface="+mn-lt"/>
            </a:endParaRPr>
          </a:p>
          <a:p>
            <a:r>
              <a:rPr lang="en-US" dirty="0">
                <a:ea typeface="+mn-lt"/>
                <a:cs typeface="+mn-lt"/>
              </a:rPr>
              <a:t>One can use WordNet alongside the NLTK module to find the meanings of words, synonyms, antonyms, and more.</a:t>
            </a:r>
          </a:p>
          <a:p>
            <a:r>
              <a:rPr lang="en-US">
                <a:ea typeface="+mn-lt"/>
                <a:cs typeface="+mn-lt"/>
              </a:rPr>
              <a:t>The synonyms are grouped into </a:t>
            </a:r>
            <a:r>
              <a:rPr lang="en-US" i="1">
                <a:ea typeface="+mn-lt"/>
                <a:cs typeface="+mn-lt"/>
              </a:rPr>
              <a:t>synsets</a:t>
            </a:r>
            <a:r>
              <a:rPr lang="en-US">
                <a:ea typeface="+mn-lt"/>
                <a:cs typeface="+mn-lt"/>
              </a:rPr>
              <a:t> with short definitions and usage examples.</a:t>
            </a:r>
            <a:endParaRPr lang="en-US" dirty="0">
              <a:ea typeface="+mn-lt"/>
              <a:cs typeface="+mn-lt"/>
            </a:endParaRPr>
          </a:p>
          <a:p>
            <a:r>
              <a:rPr lang="en-US">
                <a:cs typeface="Calibri"/>
              </a:rPr>
              <a:t>Some usages have been explored in the notebook.</a:t>
            </a:r>
          </a:p>
          <a:p>
            <a:pPr marL="0" indent="0">
              <a:buNone/>
            </a:pPr>
            <a:endParaRPr lang="en-US" dirty="0">
              <a:cs typeface="Calibri"/>
            </a:endParaRPr>
          </a:p>
        </p:txBody>
      </p:sp>
    </p:spTree>
    <p:extLst>
      <p:ext uri="{BB962C8B-B14F-4D97-AF65-F5344CB8AC3E}">
        <p14:creationId xmlns:p14="http://schemas.microsoft.com/office/powerpoint/2010/main" val="77296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normAutofit/>
          </a:bodyPr>
          <a:lstStyle/>
          <a:p>
            <a:br>
              <a:rPr lang="en-US" dirty="0"/>
            </a:br>
            <a:r>
              <a:rPr lang="en-US" sz="4000">
                <a:ea typeface="+mj-lt"/>
                <a:cs typeface="+mj-lt"/>
              </a:rPr>
              <a:t>Text classification with NLTK</a:t>
            </a:r>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278706"/>
            <a:ext cx="10515600" cy="4351338"/>
          </a:xfrm>
        </p:spPr>
        <p:txBody>
          <a:bodyPr vert="horz" lIns="91440" tIns="45720" rIns="91440" bIns="45720" rtlCol="0" anchor="t">
            <a:normAutofit/>
          </a:bodyPr>
          <a:lstStyle/>
          <a:p>
            <a:r>
              <a:rPr lang="en-US">
                <a:cs typeface="Calibri"/>
              </a:rPr>
              <a:t>A simple classifier has been built in the notebook using the movie review corpus.</a:t>
            </a:r>
          </a:p>
          <a:p>
            <a:r>
              <a:rPr lang="en-US">
                <a:cs typeface="Calibri"/>
              </a:rPr>
              <a:t>NLTK comes with various functions to help find out features to help in classification.</a:t>
            </a:r>
          </a:p>
          <a:p>
            <a:r>
              <a:rPr lang="en-US">
                <a:cs typeface="Calibri"/>
              </a:rPr>
              <a:t>NLTK also provides access to various classifier functions.e.g. Naïve Bayes, Decision tree etc.</a:t>
            </a:r>
            <a:endParaRPr lang="en-US" dirty="0">
              <a:cs typeface="Calibri"/>
            </a:endParaRPr>
          </a:p>
        </p:txBody>
      </p:sp>
    </p:spTree>
    <p:extLst>
      <p:ext uri="{BB962C8B-B14F-4D97-AF65-F5344CB8AC3E}">
        <p14:creationId xmlns:p14="http://schemas.microsoft.com/office/powerpoint/2010/main" val="5636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B9E-FFE2-4A55-A957-55463E310F39}"/>
              </a:ext>
            </a:extLst>
          </p:cNvPr>
          <p:cNvSpPr>
            <a:spLocks noGrp="1"/>
          </p:cNvSpPr>
          <p:nvPr>
            <p:ph type="title"/>
          </p:nvPr>
        </p:nvSpPr>
        <p:spPr/>
        <p:txBody>
          <a:bodyPr>
            <a:normAutofit/>
          </a:bodyPr>
          <a:lstStyle/>
          <a:p>
            <a:br>
              <a:rPr lang="en-US" dirty="0"/>
            </a:br>
            <a:r>
              <a:rPr lang="en-US" sz="4000">
                <a:ea typeface="+mj-lt"/>
                <a:cs typeface="+mj-lt"/>
              </a:rPr>
              <a:t>N-gram Language Model with NLTK</a:t>
            </a:r>
            <a:endParaRPr lang="en-US"/>
          </a:p>
          <a:p>
            <a:endParaRPr lang="en-US" dirty="0"/>
          </a:p>
          <a:p>
            <a:endParaRPr lang="en-US" sz="4000" dirty="0">
              <a:cs typeface="Calibri Light"/>
            </a:endParaRPr>
          </a:p>
        </p:txBody>
      </p:sp>
      <p:sp>
        <p:nvSpPr>
          <p:cNvPr id="3" name="Content Placeholder 2">
            <a:extLst>
              <a:ext uri="{FF2B5EF4-FFF2-40B4-BE49-F238E27FC236}">
                <a16:creationId xmlns:a16="http://schemas.microsoft.com/office/drawing/2014/main" id="{6BD309CE-8F90-4F75-B204-570F17872CD7}"/>
              </a:ext>
            </a:extLst>
          </p:cNvPr>
          <p:cNvSpPr>
            <a:spLocks noGrp="1"/>
          </p:cNvSpPr>
          <p:nvPr>
            <p:ph idx="1"/>
          </p:nvPr>
        </p:nvSpPr>
        <p:spPr>
          <a:xfrm>
            <a:off x="838200" y="2041868"/>
            <a:ext cx="10515600" cy="4351338"/>
          </a:xfrm>
        </p:spPr>
        <p:txBody>
          <a:bodyPr vert="horz" lIns="91440" tIns="45720" rIns="91440" bIns="45720" rtlCol="0" anchor="t">
            <a:normAutofit/>
          </a:bodyPr>
          <a:lstStyle/>
          <a:p>
            <a:r>
              <a:rPr lang="en-US">
                <a:cs typeface="Calibri"/>
              </a:rPr>
              <a:t>N-grams are </a:t>
            </a:r>
            <a:r>
              <a:rPr lang="en-US">
                <a:ea typeface="+mn-lt"/>
                <a:cs typeface="+mn-lt"/>
              </a:rPr>
              <a:t>a set of co-occuring words within a given window. Example for n = 2 :- 'the cow', 'cow jumps', 'jumps over', 'over the', 'the moon'.</a:t>
            </a:r>
            <a:endParaRPr lang="en-US"/>
          </a:p>
          <a:p>
            <a:r>
              <a:rPr lang="en-US">
                <a:ea typeface="+mn-lt"/>
                <a:cs typeface="+mn-lt"/>
              </a:rPr>
              <a:t>In the notebook, n-grams where used to generate language model to predict which word comes next given a history of words.</a:t>
            </a:r>
            <a:endParaRPr lang="en-US" dirty="0">
              <a:cs typeface="Calibri"/>
            </a:endParaRPr>
          </a:p>
          <a:p>
            <a:r>
              <a:rPr lang="en-US" b="1">
                <a:ea typeface="+mn-lt"/>
                <a:cs typeface="+mn-lt"/>
              </a:rPr>
              <a:t>'lm' </a:t>
            </a:r>
            <a:r>
              <a:rPr lang="en-US">
                <a:ea typeface="+mn-lt"/>
                <a:cs typeface="+mn-lt"/>
              </a:rPr>
              <a:t>module in nltk to helps in non-neural language modelling.</a:t>
            </a:r>
            <a:endParaRPr lang="en-US" dirty="0">
              <a:cs typeface="Calibri"/>
            </a:endParaRPr>
          </a:p>
          <a:p>
            <a:r>
              <a:rPr lang="en-US" b="1">
                <a:ea typeface="+mn-lt"/>
                <a:cs typeface="+mn-lt"/>
              </a:rPr>
              <a:t>'nltk.util' </a:t>
            </a:r>
            <a:r>
              <a:rPr lang="en-US">
                <a:ea typeface="+mn-lt"/>
                <a:cs typeface="+mn-lt"/>
              </a:rPr>
              <a:t>module helps in creating ngrams.</a:t>
            </a:r>
            <a:endParaRPr lang="en-US" dirty="0">
              <a:cs typeface="Calibri"/>
            </a:endParaRPr>
          </a:p>
          <a:p>
            <a:endParaRPr lang="en-US" dirty="0">
              <a:cs typeface="Calibri"/>
            </a:endParaRPr>
          </a:p>
        </p:txBody>
      </p:sp>
    </p:spTree>
    <p:extLst>
      <p:ext uri="{BB962C8B-B14F-4D97-AF65-F5344CB8AC3E}">
        <p14:creationId xmlns:p14="http://schemas.microsoft.com/office/powerpoint/2010/main" val="210202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3045368" y="2493047"/>
            <a:ext cx="6105194" cy="1581671"/>
          </a:xfrm>
        </p:spPr>
        <p:txBody>
          <a:bodyPr>
            <a:normAutofit fontScale="90000"/>
          </a:bodyPr>
          <a:lstStyle/>
          <a:p>
            <a:r>
              <a:rPr lang="en-US">
                <a:solidFill>
                  <a:schemeClr val="tx2"/>
                </a:solidFill>
                <a:cs typeface="Calibri Light"/>
              </a:rPr>
              <a:t> Stanford</a:t>
            </a:r>
            <a:r>
              <a:rPr lang="en-US" dirty="0">
                <a:solidFill>
                  <a:schemeClr val="tx2"/>
                </a:solidFill>
                <a:cs typeface="Calibri Light"/>
              </a:rPr>
              <a:t> </a:t>
            </a:r>
            <a:br>
              <a:rPr lang="en-US" sz="5200" dirty="0">
                <a:solidFill>
                  <a:schemeClr val="tx2"/>
                </a:solidFill>
                <a:cs typeface="Calibri Light"/>
              </a:rPr>
            </a:br>
            <a:r>
              <a:rPr lang="en-US" sz="5200" dirty="0">
                <a:solidFill>
                  <a:schemeClr val="tx2"/>
                </a:solidFill>
                <a:cs typeface="Calibri Light"/>
              </a:rPr>
              <a:t>overview</a:t>
            </a:r>
          </a:p>
        </p:txBody>
      </p:sp>
    </p:spTree>
    <p:extLst>
      <p:ext uri="{BB962C8B-B14F-4D97-AF65-F5344CB8AC3E}">
        <p14:creationId xmlns:p14="http://schemas.microsoft.com/office/powerpoint/2010/main" val="424832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633F-E863-4B60-AD35-EA9F0462C19B}"/>
              </a:ext>
            </a:extLst>
          </p:cNvPr>
          <p:cNvSpPr>
            <a:spLocks noGrp="1"/>
          </p:cNvSpPr>
          <p:nvPr>
            <p:ph type="title"/>
          </p:nvPr>
        </p:nvSpPr>
        <p:spPr/>
        <p:txBody>
          <a:bodyPr/>
          <a:lstStyle/>
          <a:p>
            <a:r>
              <a:rPr lang="en-US" sz="4000">
                <a:cs typeface="Calibri Light"/>
              </a:rPr>
              <a:t>Contents</a:t>
            </a:r>
            <a:endParaRPr lang="en-US"/>
          </a:p>
        </p:txBody>
      </p:sp>
      <p:sp>
        <p:nvSpPr>
          <p:cNvPr id="3" name="Content Placeholder 2">
            <a:extLst>
              <a:ext uri="{FF2B5EF4-FFF2-40B4-BE49-F238E27FC236}">
                <a16:creationId xmlns:a16="http://schemas.microsoft.com/office/drawing/2014/main" id="{EF870EBC-B524-4C9F-8800-C34807F33D8F}"/>
              </a:ext>
            </a:extLst>
          </p:cNvPr>
          <p:cNvSpPr>
            <a:spLocks noGrp="1"/>
          </p:cNvSpPr>
          <p:nvPr>
            <p:ph idx="1"/>
          </p:nvPr>
        </p:nvSpPr>
        <p:spPr>
          <a:xfrm>
            <a:off x="786714" y="1568193"/>
            <a:ext cx="10515600" cy="4351338"/>
          </a:xfrm>
        </p:spPr>
        <p:txBody>
          <a:bodyPr vert="horz" lIns="91440" tIns="45720" rIns="91440" bIns="45720" rtlCol="0" anchor="t">
            <a:normAutofit/>
          </a:bodyPr>
          <a:lstStyle/>
          <a:p>
            <a:pPr marL="514350" indent="-514350">
              <a:buAutoNum type="arabicPeriod"/>
            </a:pPr>
            <a:r>
              <a:rPr lang="en-US" dirty="0">
                <a:cs typeface="Calibri" panose="020F0502020204030204"/>
              </a:rPr>
              <a:t>What is Stanford </a:t>
            </a:r>
            <a:r>
              <a:rPr lang="en-US">
                <a:cs typeface="Calibri" panose="020F0502020204030204"/>
              </a:rPr>
              <a:t>CoreNLP?</a:t>
            </a:r>
            <a:endParaRPr lang="en-US">
              <a:ea typeface="+mn-lt"/>
              <a:cs typeface="+mn-lt"/>
            </a:endParaRPr>
          </a:p>
          <a:p>
            <a:pPr marL="514350" indent="-514350">
              <a:buAutoNum type="arabicPeriod"/>
            </a:pPr>
            <a:r>
              <a:rPr lang="en-US">
                <a:ea typeface="+mn-lt"/>
                <a:cs typeface="+mn-lt"/>
              </a:rPr>
              <a:t>What tools are intigrated with Stanford CoreNLP?</a:t>
            </a:r>
          </a:p>
          <a:p>
            <a:pPr marL="514350" indent="-514350">
              <a:buAutoNum type="arabicPeriod"/>
            </a:pPr>
            <a:r>
              <a:rPr lang="en-US">
                <a:ea typeface="+mn-lt"/>
                <a:cs typeface="+mn-lt"/>
              </a:rPr>
              <a:t>Part-of-speech tagging</a:t>
            </a:r>
          </a:p>
          <a:p>
            <a:pPr marL="514350" indent="-514350">
              <a:buAutoNum type="arabicPeriod"/>
            </a:pPr>
            <a:r>
              <a:rPr lang="en-US">
                <a:ea typeface="+mn-lt"/>
                <a:cs typeface="+mn-lt"/>
              </a:rPr>
              <a:t>Annotation and Annotator</a:t>
            </a:r>
          </a:p>
          <a:p>
            <a:pPr marL="514350" indent="-514350">
              <a:buAutoNum type="arabicPeriod"/>
            </a:pPr>
            <a:r>
              <a:rPr lang="en-US">
                <a:ea typeface="+mn-lt"/>
                <a:cs typeface="+mn-lt"/>
              </a:rPr>
              <a:t>What is Annotation Pipeline in Stanford CoreNLP?</a:t>
            </a:r>
            <a:endParaRPr lang="en-US">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cs typeface="Calibri" panose="020F0502020204030204"/>
            </a:endParaRPr>
          </a:p>
          <a:p>
            <a:pPr marL="0" indent="0">
              <a:buNone/>
            </a:pPr>
            <a:endParaRPr lang="en-US" dirty="0">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cs typeface="Calibri" panose="020F0502020204030204"/>
            </a:endParaRPr>
          </a:p>
        </p:txBody>
      </p:sp>
    </p:spTree>
    <p:extLst>
      <p:ext uri="{BB962C8B-B14F-4D97-AF65-F5344CB8AC3E}">
        <p14:creationId xmlns:p14="http://schemas.microsoft.com/office/powerpoint/2010/main" val="33900199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NLTK Overview</vt:lpstr>
      <vt:lpstr>Contents</vt:lpstr>
      <vt:lpstr>Different text processing libraries and corpora in NLTK </vt:lpstr>
      <vt:lpstr>The corpora with NLTK </vt:lpstr>
      <vt:lpstr> Wordnet with NLTK  </vt:lpstr>
      <vt:lpstr> Text classification with NLTK  </vt:lpstr>
      <vt:lpstr> N-gram Language Model with NLTK  </vt:lpstr>
      <vt:lpstr> Stanford  overview</vt:lpstr>
      <vt:lpstr>Contents</vt:lpstr>
      <vt:lpstr> What is Stanford CoreNLP?  </vt:lpstr>
      <vt:lpstr> Part-of-speech tagging  </vt:lpstr>
      <vt:lpstr> What tools are integrated with Stanford CoreNLP?  </vt:lpstr>
      <vt:lpstr> Annotation and Annotator  </vt:lpstr>
      <vt:lpstr> Annotation and Annotator  </vt:lpstr>
      <vt:lpstr> What is Annotation Pipeline in Stanford CoreNLP?  </vt:lpstr>
      <vt:lpstr> What is Annotation Pipeline in Stanford CoreNLP?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526</cp:revision>
  <dcterms:created xsi:type="dcterms:W3CDTF">2020-07-09T16:41:15Z</dcterms:created>
  <dcterms:modified xsi:type="dcterms:W3CDTF">2020-07-21T13:59:47Z</dcterms:modified>
</cp:coreProperties>
</file>