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11"/>
  </p:notesMasterIdLst>
  <p:sldIdLst>
    <p:sldId id="256" r:id="rId2"/>
    <p:sldId id="283" r:id="rId3"/>
    <p:sldId id="264" r:id="rId4"/>
    <p:sldId id="265" r:id="rId5"/>
    <p:sldId id="284" r:id="rId6"/>
    <p:sldId id="287" r:id="rId7"/>
    <p:sldId id="285" r:id="rId8"/>
    <p:sldId id="270" r:id="rId9"/>
    <p:sldId id="279" r:id="rId10"/>
  </p:sldIdLst>
  <p:sldSz cx="18288000" cy="10287000"/>
  <p:notesSz cx="18288000" cy="10287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0586EB-FB08-4EDB-8D14-4D626A027929}">
  <a:tblStyle styleId="{850586EB-FB08-4EDB-8D14-4D626A0279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9" d="100"/>
          <a:sy n="49" d="100"/>
        </p:scale>
        <p:origin x="600" y="60"/>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048600" y="771525"/>
            <a:ext cx="12192600" cy="38576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828800" y="4886325"/>
            <a:ext cx="14630400" cy="462915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 name="Google Shape;46;p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4820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8: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259c1ea8c7_0_32: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1259c1ea8c7_0_32: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0042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7759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5: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15: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028449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26d7db05b2_0_41:notes"/>
          <p:cNvSpPr txBox="1">
            <a:spLocks noGrp="1"/>
          </p:cNvSpPr>
          <p:nvPr>
            <p:ph type="body" idx="1"/>
          </p:nvPr>
        </p:nvSpPr>
        <p:spPr>
          <a:xfrm>
            <a:off x="1828800" y="4886325"/>
            <a:ext cx="14630400" cy="462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g126d7db05b2_0_4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21:notes"/>
          <p:cNvSpPr txBox="1">
            <a:spLocks noGrp="1"/>
          </p:cNvSpPr>
          <p:nvPr>
            <p:ph type="body" idx="1"/>
          </p:nvPr>
        </p:nvSpPr>
        <p:spPr>
          <a:xfrm>
            <a:off x="1828800" y="4886325"/>
            <a:ext cx="14630400" cy="46291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8" name="Google Shape;638;p21:notes"/>
          <p:cNvSpPr>
            <a:spLocks noGrp="1" noRot="1" noChangeAspect="1"/>
          </p:cNvSpPr>
          <p:nvPr>
            <p:ph type="sldImg" idx="2"/>
          </p:nvPr>
        </p:nvSpPr>
        <p:spPr>
          <a:xfrm>
            <a:off x="5715000" y="771525"/>
            <a:ext cx="6859588" cy="3857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bg>
      <p:bgPr>
        <a:solidFill>
          <a:schemeClr val="lt1"/>
        </a:solidFill>
        <a:effectLst/>
      </p:bgPr>
    </p:bg>
    <p:spTree>
      <p:nvGrpSpPr>
        <p:cNvPr id="1" name="Shape 11"/>
        <p:cNvGrpSpPr/>
        <p:nvPr/>
      </p:nvGrpSpPr>
      <p:grpSpPr>
        <a:xfrm>
          <a:off x="0" y="0"/>
          <a:ext cx="0" cy="0"/>
          <a:chOff x="0" y="0"/>
          <a:chExt cx="0" cy="0"/>
        </a:xfrm>
      </p:grpSpPr>
      <p:sp>
        <p:nvSpPr>
          <p:cNvPr id="12" name="Google Shape;12;p2"/>
          <p:cNvSpPr/>
          <p:nvPr/>
        </p:nvSpPr>
        <p:spPr>
          <a:xfrm>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18181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2"/>
          <p:cNvSpPr/>
          <p:nvPr/>
        </p:nvSpPr>
        <p:spPr>
          <a:xfrm>
            <a:off x="0" y="0"/>
            <a:ext cx="11487149" cy="6966477"/>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2"/>
          <p:cNvSpPr/>
          <p:nvPr/>
        </p:nvSpPr>
        <p:spPr>
          <a:xfrm>
            <a:off x="3536807" y="0"/>
            <a:ext cx="14751685" cy="10287000"/>
          </a:xfrm>
          <a:custGeom>
            <a:avLst/>
            <a:gdLst/>
            <a:ahLst/>
            <a:cxnLst/>
            <a:rect l="l" t="t" r="r" b="b"/>
            <a:pathLst>
              <a:path w="14751685" h="10287000" extrusionOk="0">
                <a:moveTo>
                  <a:pt x="14751191" y="10286999"/>
                </a:moveTo>
                <a:lnTo>
                  <a:pt x="3138326" y="10286999"/>
                </a:lnTo>
                <a:lnTo>
                  <a:pt x="0" y="6770094"/>
                </a:lnTo>
                <a:lnTo>
                  <a:pt x="7586786" y="0"/>
                </a:lnTo>
                <a:lnTo>
                  <a:pt x="14751191" y="0"/>
                </a:lnTo>
                <a:lnTo>
                  <a:pt x="14751191" y="102869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2"/>
          <p:cNvSpPr/>
          <p:nvPr/>
        </p:nvSpPr>
        <p:spPr>
          <a:xfrm>
            <a:off x="1564" y="0"/>
            <a:ext cx="5153025" cy="4714875"/>
          </a:xfrm>
          <a:custGeom>
            <a:avLst/>
            <a:gdLst/>
            <a:ahLst/>
            <a:cxnLst/>
            <a:rect l="l" t="t" r="r" b="b"/>
            <a:pathLst>
              <a:path w="5153025" h="4714875" extrusionOk="0">
                <a:moveTo>
                  <a:pt x="0" y="4714742"/>
                </a:moveTo>
                <a:lnTo>
                  <a:pt x="0" y="0"/>
                </a:lnTo>
                <a:lnTo>
                  <a:pt x="5153030" y="0"/>
                </a:lnTo>
                <a:lnTo>
                  <a:pt x="0" y="4714742"/>
                </a:lnTo>
                <a:close/>
              </a:path>
            </a:pathLst>
          </a:custGeom>
          <a:solidFill>
            <a:srgbClr val="E94A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2"/>
          <p:cNvSpPr/>
          <p:nvPr/>
        </p:nvSpPr>
        <p:spPr>
          <a:xfrm>
            <a:off x="0" y="18"/>
            <a:ext cx="7896225" cy="10287000"/>
          </a:xfrm>
          <a:custGeom>
            <a:avLst/>
            <a:gdLst/>
            <a:ahLst/>
            <a:cxnLst/>
            <a:rect l="l" t="t" r="r" b="b"/>
            <a:pathLst>
              <a:path w="7896225" h="10287000" extrusionOk="0">
                <a:moveTo>
                  <a:pt x="7896216" y="10286969"/>
                </a:moveTo>
                <a:lnTo>
                  <a:pt x="0" y="10286969"/>
                </a:lnTo>
                <a:lnTo>
                  <a:pt x="0" y="0"/>
                </a:lnTo>
                <a:lnTo>
                  <a:pt x="7896216" y="10286969"/>
                </a:lnTo>
                <a:close/>
              </a:path>
            </a:pathLst>
          </a:custGeom>
          <a:solidFill>
            <a:srgbClr val="04289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2"/>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5725972" y="1148980"/>
            <a:ext cx="6836054" cy="12490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80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body" idx="1"/>
          </p:nvPr>
        </p:nvSpPr>
        <p:spPr>
          <a:xfrm>
            <a:off x="914400" y="2366010"/>
            <a:ext cx="7955280" cy="67894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p3"/>
          <p:cNvSpPr txBox="1">
            <a:spLocks noGrp="1"/>
          </p:cNvSpPr>
          <p:nvPr>
            <p:ph type="body" idx="2"/>
          </p:nvPr>
        </p:nvSpPr>
        <p:spPr>
          <a:xfrm>
            <a:off x="9418320" y="2366010"/>
            <a:ext cx="7955280" cy="67894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5725972" y="1148980"/>
            <a:ext cx="6836054" cy="12490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80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914400" y="2366010"/>
            <a:ext cx="16459200" cy="678942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3"/>
        <p:cNvGrpSpPr/>
        <p:nvPr/>
      </p:nvGrpSpPr>
      <p:grpSpPr>
        <a:xfrm>
          <a:off x="0" y="0"/>
          <a:ext cx="0" cy="0"/>
          <a:chOff x="0" y="0"/>
          <a:chExt cx="0" cy="0"/>
        </a:xfrm>
      </p:grpSpPr>
      <p:sp>
        <p:nvSpPr>
          <p:cNvPr id="34" name="Google Shape;34;p5"/>
          <p:cNvSpPr txBox="1">
            <a:spLocks noGrp="1"/>
          </p:cNvSpPr>
          <p:nvPr>
            <p:ph type="ctrTitle"/>
          </p:nvPr>
        </p:nvSpPr>
        <p:spPr>
          <a:xfrm>
            <a:off x="5700027" y="2796937"/>
            <a:ext cx="6887945" cy="33972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99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subTitle" idx="1"/>
          </p:nvPr>
        </p:nvSpPr>
        <p:spPr>
          <a:xfrm>
            <a:off x="2743200" y="5760720"/>
            <a:ext cx="12801600" cy="25717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5725972" y="1148980"/>
            <a:ext cx="6836054" cy="124904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8000" b="0" i="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725972" y="1148980"/>
            <a:ext cx="6836054" cy="124904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80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914400" y="2366010"/>
            <a:ext cx="16459200" cy="678942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6217920" y="9566910"/>
            <a:ext cx="5852160" cy="51435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dt" idx="10"/>
          </p:nvPr>
        </p:nvSpPr>
        <p:spPr>
          <a:xfrm>
            <a:off x="914400" y="9566910"/>
            <a:ext cx="4206240" cy="51435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13167361" y="9566910"/>
            <a:ext cx="4206240" cy="51435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7"/>
          <p:cNvSpPr txBox="1"/>
          <p:nvPr/>
        </p:nvSpPr>
        <p:spPr>
          <a:xfrm>
            <a:off x="7980218" y="2937318"/>
            <a:ext cx="9435257" cy="1213645"/>
          </a:xfrm>
          <a:prstGeom prst="rect">
            <a:avLst/>
          </a:prstGeom>
          <a:noFill/>
          <a:ln>
            <a:noFill/>
          </a:ln>
        </p:spPr>
        <p:txBody>
          <a:bodyPr spcFirstLastPara="1" wrap="square" lIns="0" tIns="223500" rIns="0" bIns="0" anchor="t" anchorCtr="0">
            <a:spAutoFit/>
          </a:bodyPr>
          <a:lstStyle/>
          <a:p>
            <a:pPr marL="633730" marR="5080" lvl="0" indent="-621665" algn="r" rtl="0">
              <a:lnSpc>
                <a:spcPct val="107048"/>
              </a:lnSpc>
              <a:spcBef>
                <a:spcPts val="0"/>
              </a:spcBef>
              <a:spcAft>
                <a:spcPts val="0"/>
              </a:spcAft>
              <a:buNone/>
            </a:pPr>
            <a:r>
              <a:rPr lang="en-US" sz="6000" dirty="0" smtClean="0">
                <a:solidFill>
                  <a:srgbClr val="181818"/>
                </a:solidFill>
                <a:latin typeface="Arial"/>
                <a:ea typeface="Arial"/>
                <a:cs typeface="Arial"/>
                <a:sym typeface="Arial"/>
              </a:rPr>
              <a:t>Transaction Sales Analysis</a:t>
            </a:r>
            <a:endParaRPr sz="6000" dirty="0">
              <a:solidFill>
                <a:schemeClr val="dk1"/>
              </a:solidFill>
              <a:latin typeface="Arial"/>
              <a:ea typeface="Arial"/>
              <a:cs typeface="Arial"/>
              <a:sym typeface="Arial"/>
            </a:endParaRPr>
          </a:p>
        </p:txBody>
      </p:sp>
      <p:sp>
        <p:nvSpPr>
          <p:cNvPr id="49" name="Google Shape;49;p7"/>
          <p:cNvSpPr txBox="1"/>
          <p:nvPr/>
        </p:nvSpPr>
        <p:spPr>
          <a:xfrm>
            <a:off x="13365804" y="8221031"/>
            <a:ext cx="5472724" cy="44371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dirty="0" err="1">
                <a:solidFill>
                  <a:srgbClr val="181818"/>
                </a:solidFill>
                <a:latin typeface="Trebuchet MS"/>
                <a:ea typeface="Trebuchet MS"/>
                <a:cs typeface="Trebuchet MS"/>
                <a:sym typeface="Trebuchet MS"/>
              </a:rPr>
              <a:t>Soumyajeet</a:t>
            </a:r>
            <a:r>
              <a:rPr lang="en-US" sz="2800" dirty="0">
                <a:solidFill>
                  <a:srgbClr val="181818"/>
                </a:solidFill>
                <a:latin typeface="Trebuchet MS"/>
                <a:ea typeface="Trebuchet MS"/>
                <a:cs typeface="Trebuchet MS"/>
                <a:sym typeface="Trebuchet MS"/>
              </a:rPr>
              <a:t> </a:t>
            </a:r>
            <a:r>
              <a:rPr lang="en-US" sz="2800" dirty="0" err="1" smtClean="0">
                <a:solidFill>
                  <a:srgbClr val="181818"/>
                </a:solidFill>
                <a:latin typeface="Trebuchet MS"/>
                <a:ea typeface="Trebuchet MS"/>
                <a:cs typeface="Trebuchet MS"/>
                <a:sym typeface="Trebuchet MS"/>
              </a:rPr>
              <a:t>Mohapatra</a:t>
            </a:r>
            <a:endParaRPr lang="en-US" sz="2800" dirty="0" smtClean="0">
              <a:solidFill>
                <a:srgbClr val="181818"/>
              </a:solidFill>
              <a:latin typeface="Trebuchet MS"/>
              <a:ea typeface="Trebuchet MS"/>
              <a:cs typeface="Trebuchet MS"/>
              <a:sym typeface="Trebuchet MS"/>
            </a:endParaRPr>
          </a:p>
        </p:txBody>
      </p:sp>
      <p:sp>
        <p:nvSpPr>
          <p:cNvPr id="50" name="Google Shape;50;p7"/>
          <p:cNvSpPr txBox="1"/>
          <p:nvPr/>
        </p:nvSpPr>
        <p:spPr>
          <a:xfrm>
            <a:off x="12912625" y="4258555"/>
            <a:ext cx="4656000" cy="4746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000" dirty="0">
                <a:solidFill>
                  <a:schemeClr val="bg1">
                    <a:lumMod val="50000"/>
                  </a:schemeClr>
                </a:solidFill>
                <a:latin typeface="Trebuchet MS"/>
                <a:ea typeface="Trebuchet MS"/>
                <a:cs typeface="Trebuchet MS"/>
                <a:sym typeface="Trebuchet MS"/>
              </a:rPr>
              <a:t>Exploratory Data Analysis</a:t>
            </a:r>
            <a:endParaRPr sz="3000" dirty="0">
              <a:solidFill>
                <a:schemeClr val="bg1">
                  <a:lumMod val="50000"/>
                </a:schemeClr>
              </a:solidFill>
              <a:latin typeface="Trebuchet MS"/>
              <a:ea typeface="Trebuchet MS"/>
              <a:cs typeface="Trebuchet MS"/>
              <a:sym typeface="Trebuchet MS"/>
            </a:endParaRPr>
          </a:p>
        </p:txBody>
      </p:sp>
      <p:sp>
        <p:nvSpPr>
          <p:cNvPr id="52" name="Google Shape;52;p7"/>
          <p:cNvSpPr txBox="1"/>
          <p:nvPr/>
        </p:nvSpPr>
        <p:spPr>
          <a:xfrm>
            <a:off x="13365804" y="7777331"/>
            <a:ext cx="43497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800" dirty="0" smtClean="0">
                <a:solidFill>
                  <a:srgbClr val="A9A9A9"/>
                </a:solidFill>
                <a:latin typeface="Trebuchet MS"/>
                <a:ea typeface="Trebuchet MS"/>
                <a:cs typeface="Trebuchet MS"/>
                <a:sym typeface="Trebuchet MS"/>
              </a:rPr>
              <a:t>Presented By-</a:t>
            </a:r>
            <a:endParaRPr sz="2800" dirty="0">
              <a:solidFill>
                <a:srgbClr val="A9A9A9"/>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p:nvPr/>
        </p:nvSpPr>
        <p:spPr>
          <a:xfrm>
            <a:off x="0" y="0"/>
            <a:ext cx="18288000" cy="102870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solidFill>
            <a:srgbClr val="04289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11"/>
          <p:cNvSpPr txBox="1"/>
          <p:nvPr/>
        </p:nvSpPr>
        <p:spPr>
          <a:xfrm>
            <a:off x="1018006" y="610616"/>
            <a:ext cx="10102200" cy="1849915"/>
          </a:xfrm>
          <a:prstGeom prst="rect">
            <a:avLst/>
          </a:prstGeom>
          <a:noFill/>
          <a:ln>
            <a:noFill/>
          </a:ln>
        </p:spPr>
        <p:txBody>
          <a:bodyPr spcFirstLastPara="1" wrap="square" lIns="0" tIns="142225" rIns="0" bIns="0" anchor="t" anchorCtr="0">
            <a:spAutoFit/>
          </a:bodyPr>
          <a:lstStyle/>
          <a:p>
            <a:pPr marL="12700" marR="5080" lvl="0" indent="0" algn="l" rtl="0">
              <a:lnSpc>
                <a:spcPct val="112121"/>
              </a:lnSpc>
              <a:spcBef>
                <a:spcPts val="0"/>
              </a:spcBef>
              <a:spcAft>
                <a:spcPts val="0"/>
              </a:spcAft>
              <a:buNone/>
            </a:pPr>
            <a:r>
              <a:rPr lang="en-US" sz="9900" dirty="0" smtClean="0">
                <a:solidFill>
                  <a:srgbClr val="FFFFFF"/>
                </a:solidFill>
                <a:latin typeface="Arial"/>
                <a:ea typeface="Arial"/>
                <a:cs typeface="Arial"/>
                <a:sym typeface="Arial"/>
              </a:rPr>
              <a:t>The Situation</a:t>
            </a:r>
            <a:endParaRPr sz="9900" dirty="0">
              <a:solidFill>
                <a:schemeClr val="dk1"/>
              </a:solidFill>
              <a:latin typeface="Arial"/>
              <a:ea typeface="Arial"/>
              <a:cs typeface="Arial"/>
              <a:sym typeface="Arial"/>
            </a:endParaRPr>
          </a:p>
        </p:txBody>
      </p:sp>
      <p:sp>
        <p:nvSpPr>
          <p:cNvPr id="149" name="Google Shape;149;p11"/>
          <p:cNvSpPr/>
          <p:nvPr/>
        </p:nvSpPr>
        <p:spPr>
          <a:xfrm>
            <a:off x="10161513" y="18"/>
            <a:ext cx="8125459" cy="10287000"/>
          </a:xfrm>
          <a:custGeom>
            <a:avLst/>
            <a:gdLst/>
            <a:ahLst/>
            <a:cxnLst/>
            <a:rect l="l" t="t" r="r" b="b"/>
            <a:pathLst>
              <a:path w="8125459" h="10287000" extrusionOk="0">
                <a:moveTo>
                  <a:pt x="8124835" y="0"/>
                </a:moveTo>
                <a:lnTo>
                  <a:pt x="8124835" y="10286920"/>
                </a:lnTo>
                <a:lnTo>
                  <a:pt x="0" y="10286920"/>
                </a:lnTo>
                <a:lnTo>
                  <a:pt x="8124835" y="0"/>
                </a:lnTo>
                <a:close/>
              </a:path>
            </a:pathLst>
          </a:custGeom>
          <a:solidFill>
            <a:srgbClr val="E94A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11"/>
          <p:cNvSpPr txBox="1"/>
          <p:nvPr/>
        </p:nvSpPr>
        <p:spPr>
          <a:xfrm>
            <a:off x="1018006" y="3071147"/>
            <a:ext cx="13806947" cy="4198585"/>
          </a:xfrm>
          <a:prstGeom prst="rect">
            <a:avLst/>
          </a:prstGeom>
          <a:noFill/>
          <a:ln>
            <a:noFill/>
          </a:ln>
        </p:spPr>
        <p:txBody>
          <a:bodyPr spcFirstLastPara="1" wrap="square" lIns="0" tIns="12700" rIns="0" bIns="0" anchor="t" anchorCtr="0">
            <a:spAutoFit/>
          </a:bodyPr>
          <a:lstStyle/>
          <a:p>
            <a:r>
              <a:rPr lang="en-US" sz="3200" dirty="0">
                <a:solidFill>
                  <a:schemeClr val="bg1"/>
                </a:solidFill>
              </a:rPr>
              <a:t>This is a transnational data set which contains all the transactions occurring between 01/12/2010 and 09/12/2011 for a UK-based and registered non-store online retail</a:t>
            </a:r>
            <a:r>
              <a:rPr lang="en-US" sz="3200" dirty="0" smtClean="0">
                <a:solidFill>
                  <a:schemeClr val="bg1"/>
                </a:solidFill>
              </a:rPr>
              <a:t>. The </a:t>
            </a:r>
            <a:r>
              <a:rPr lang="en-US" sz="3200" dirty="0">
                <a:solidFill>
                  <a:schemeClr val="bg1"/>
                </a:solidFill>
              </a:rPr>
              <a:t>company mainly sells unique all-occasion gifts. Many customers of the company are wholesalers.</a:t>
            </a:r>
            <a:endParaRPr lang="en-US" sz="3200" dirty="0" smtClean="0">
              <a:solidFill>
                <a:schemeClr val="bg1"/>
              </a:solidFill>
            </a:endParaRPr>
          </a:p>
          <a:p>
            <a:endParaRPr lang="en-US" sz="2400" dirty="0">
              <a:solidFill>
                <a:schemeClr val="bg1"/>
              </a:solidFill>
            </a:endParaRPr>
          </a:p>
          <a:p>
            <a:r>
              <a:rPr lang="en-US" sz="2400" b="1" dirty="0" smtClean="0">
                <a:solidFill>
                  <a:schemeClr val="bg1"/>
                </a:solidFill>
              </a:rPr>
              <a:t>Goals:</a:t>
            </a:r>
          </a:p>
          <a:p>
            <a:pPr marL="342900" indent="-342900">
              <a:buClr>
                <a:schemeClr val="bg1"/>
              </a:buClr>
              <a:buFont typeface="Arial" panose="020B0604020202020204" pitchFamily="34" charset="0"/>
              <a:buChar char="•"/>
            </a:pPr>
            <a:r>
              <a:rPr lang="en-US" sz="2400" dirty="0" smtClean="0">
                <a:solidFill>
                  <a:schemeClr val="bg1"/>
                </a:solidFill>
                <a:latin typeface="Trebuchet MS"/>
                <a:ea typeface="Trebuchet MS"/>
                <a:cs typeface="Trebuchet MS"/>
                <a:sym typeface="Trebuchet MS"/>
              </a:rPr>
              <a:t>Data Cleaning </a:t>
            </a:r>
            <a:endParaRPr lang="en-US" sz="2400" dirty="0">
              <a:solidFill>
                <a:schemeClr val="bg1"/>
              </a:solidFill>
              <a:latin typeface="Trebuchet MS"/>
              <a:ea typeface="Trebuchet MS"/>
              <a:cs typeface="Trebuchet MS"/>
              <a:sym typeface="Trebuchet MS"/>
            </a:endParaRPr>
          </a:p>
          <a:p>
            <a:pPr marL="342900" indent="-342900">
              <a:buClr>
                <a:schemeClr val="bg1"/>
              </a:buClr>
              <a:buFont typeface="Arial" panose="020B0604020202020204" pitchFamily="34" charset="0"/>
              <a:buChar char="•"/>
            </a:pPr>
            <a:r>
              <a:rPr lang="en-US" sz="2400" dirty="0" smtClean="0">
                <a:solidFill>
                  <a:schemeClr val="bg1"/>
                </a:solidFill>
                <a:latin typeface="Trebuchet MS"/>
                <a:ea typeface="Trebuchet MS"/>
                <a:cs typeface="Trebuchet MS"/>
                <a:sym typeface="Trebuchet MS"/>
              </a:rPr>
              <a:t>Analysis (EDA)</a:t>
            </a:r>
            <a:endParaRPr lang="en-US" sz="2400" dirty="0">
              <a:solidFill>
                <a:schemeClr val="bg1"/>
              </a:solidFill>
              <a:latin typeface="Trebuchet MS"/>
              <a:ea typeface="Trebuchet MS"/>
              <a:cs typeface="Trebuchet MS"/>
              <a:sym typeface="Trebuchet MS"/>
            </a:endParaRPr>
          </a:p>
          <a:p>
            <a:pPr marL="342900" indent="-342900">
              <a:buClr>
                <a:schemeClr val="bg1"/>
              </a:buClr>
              <a:buFont typeface="Arial" panose="020B0604020202020204" pitchFamily="34" charset="0"/>
              <a:buChar char="•"/>
            </a:pPr>
            <a:r>
              <a:rPr lang="en-US" sz="2400" dirty="0" smtClean="0">
                <a:solidFill>
                  <a:schemeClr val="bg1"/>
                </a:solidFill>
                <a:latin typeface="Trebuchet MS"/>
                <a:ea typeface="Trebuchet MS"/>
                <a:cs typeface="Trebuchet MS"/>
                <a:sym typeface="Trebuchet MS"/>
              </a:rPr>
              <a:t>Feature Engineering</a:t>
            </a:r>
          </a:p>
          <a:p>
            <a:pPr marL="342900" indent="-342900">
              <a:buClr>
                <a:schemeClr val="bg1"/>
              </a:buClr>
              <a:buFont typeface="Arial" panose="020B0604020202020204" pitchFamily="34" charset="0"/>
              <a:buChar char="•"/>
            </a:pPr>
            <a:r>
              <a:rPr lang="en-US" sz="2400" dirty="0" smtClean="0">
                <a:solidFill>
                  <a:schemeClr val="bg1"/>
                </a:solidFill>
                <a:latin typeface="Trebuchet MS"/>
                <a:ea typeface="Trebuchet MS"/>
                <a:cs typeface="Trebuchet MS"/>
                <a:sym typeface="Trebuchet MS"/>
              </a:rPr>
              <a:t>Model Selection and Evaluation</a:t>
            </a:r>
            <a:endParaRPr lang="en-US" sz="2400" dirty="0">
              <a:solidFill>
                <a:schemeClr val="bg1"/>
              </a:solidFill>
              <a:latin typeface="Trebuchet MS"/>
              <a:ea typeface="Trebuchet MS"/>
              <a:cs typeface="Trebuchet MS"/>
              <a:sym typeface="Trebuchet MS"/>
            </a:endParaRPr>
          </a:p>
        </p:txBody>
      </p:sp>
    </p:spTree>
    <p:extLst>
      <p:ext uri="{BB962C8B-B14F-4D97-AF65-F5344CB8AC3E}">
        <p14:creationId xmlns:p14="http://schemas.microsoft.com/office/powerpoint/2010/main" val="29929246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218"/>
        <p:cNvGrpSpPr/>
        <p:nvPr/>
      </p:nvGrpSpPr>
      <p:grpSpPr>
        <a:xfrm>
          <a:off x="0" y="0"/>
          <a:ext cx="0" cy="0"/>
          <a:chOff x="0" y="0"/>
          <a:chExt cx="0" cy="0"/>
        </a:xfrm>
      </p:grpSpPr>
      <p:sp>
        <p:nvSpPr>
          <p:cNvPr id="219" name="Google Shape;219;p15"/>
          <p:cNvSpPr/>
          <p:nvPr/>
        </p:nvSpPr>
        <p:spPr>
          <a:xfrm>
            <a:off x="0" y="0"/>
            <a:ext cx="7629525" cy="10287000"/>
          </a:xfrm>
          <a:custGeom>
            <a:avLst/>
            <a:gdLst/>
            <a:ahLst/>
            <a:cxnLst/>
            <a:rect l="l" t="t" r="r" b="b"/>
            <a:pathLst>
              <a:path w="7629525" h="10287000" extrusionOk="0">
                <a:moveTo>
                  <a:pt x="7629525" y="10287000"/>
                </a:moveTo>
                <a:lnTo>
                  <a:pt x="0" y="10287000"/>
                </a:lnTo>
                <a:lnTo>
                  <a:pt x="0" y="0"/>
                </a:lnTo>
                <a:lnTo>
                  <a:pt x="7629525" y="0"/>
                </a:lnTo>
                <a:lnTo>
                  <a:pt x="7629525" y="10287000"/>
                </a:lnTo>
                <a:close/>
              </a:path>
            </a:pathLst>
          </a:custGeom>
          <a:solidFill>
            <a:srgbClr val="04289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220" name="Google Shape;220;p15"/>
          <p:cNvSpPr txBox="1">
            <a:spLocks noGrp="1"/>
          </p:cNvSpPr>
          <p:nvPr>
            <p:ph type="title"/>
          </p:nvPr>
        </p:nvSpPr>
        <p:spPr>
          <a:xfrm>
            <a:off x="259819" y="460338"/>
            <a:ext cx="7304400" cy="1031693"/>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sz="6600" smtClean="0"/>
              <a:t>Standard Insights</a:t>
            </a:r>
            <a:endParaRPr sz="6600" dirty="0"/>
          </a:p>
        </p:txBody>
      </p:sp>
      <p:sp>
        <p:nvSpPr>
          <p:cNvPr id="221" name="Google Shape;221;p15"/>
          <p:cNvSpPr txBox="1"/>
          <p:nvPr/>
        </p:nvSpPr>
        <p:spPr>
          <a:xfrm>
            <a:off x="316462" y="1597025"/>
            <a:ext cx="5174700" cy="539763"/>
          </a:xfrm>
          <a:prstGeom prst="rect">
            <a:avLst/>
          </a:prstGeom>
          <a:noFill/>
          <a:ln>
            <a:noFill/>
          </a:ln>
        </p:spPr>
        <p:txBody>
          <a:bodyPr spcFirstLastPara="1" wrap="square" lIns="0" tIns="12700" rIns="0" bIns="0" anchor="t" anchorCtr="0">
            <a:spAutoFit/>
          </a:bodyPr>
          <a:lstStyle/>
          <a:p>
            <a:pPr marL="12700" marR="5080" lvl="0" indent="0" algn="l" rtl="0">
              <a:lnSpc>
                <a:spcPct val="107400"/>
              </a:lnSpc>
              <a:spcBef>
                <a:spcPts val="0"/>
              </a:spcBef>
              <a:spcAft>
                <a:spcPts val="0"/>
              </a:spcAft>
              <a:buNone/>
            </a:pPr>
            <a:r>
              <a:rPr lang="en-US" sz="3200" dirty="0" smtClean="0">
                <a:solidFill>
                  <a:srgbClr val="D9D9D9"/>
                </a:solidFill>
                <a:latin typeface="Trebuchet MS"/>
                <a:ea typeface="Trebuchet MS"/>
                <a:cs typeface="Trebuchet MS"/>
                <a:sym typeface="Trebuchet MS"/>
              </a:rPr>
              <a:t>From Dataset</a:t>
            </a:r>
            <a:endParaRPr sz="3200" dirty="0">
              <a:solidFill>
                <a:srgbClr val="D9D9D9"/>
              </a:solidFill>
              <a:latin typeface="Trebuchet MS"/>
              <a:ea typeface="Trebuchet MS"/>
              <a:cs typeface="Trebuchet MS"/>
              <a:sym typeface="Trebuchet MS"/>
            </a:endParaRPr>
          </a:p>
        </p:txBody>
      </p:sp>
      <p:sp>
        <p:nvSpPr>
          <p:cNvPr id="222" name="Google Shape;222;p15"/>
          <p:cNvSpPr txBox="1"/>
          <p:nvPr/>
        </p:nvSpPr>
        <p:spPr>
          <a:xfrm>
            <a:off x="478100" y="3489638"/>
            <a:ext cx="6700913" cy="3375283"/>
          </a:xfrm>
          <a:prstGeom prst="rect">
            <a:avLst/>
          </a:prstGeom>
          <a:noFill/>
          <a:ln>
            <a:noFill/>
          </a:ln>
        </p:spPr>
        <p:txBody>
          <a:bodyPr spcFirstLastPara="1" wrap="square" lIns="0" tIns="12700" rIns="0" bIns="0" anchor="t" anchorCtr="0">
            <a:spAutoFit/>
          </a:bodyPr>
          <a:lstStyle/>
          <a:p>
            <a:pPr marL="12700" marR="5080" lvl="0" indent="0" algn="l" rtl="0">
              <a:lnSpc>
                <a:spcPct val="115399"/>
              </a:lnSpc>
              <a:spcBef>
                <a:spcPts val="0"/>
              </a:spcBef>
              <a:spcAft>
                <a:spcPts val="0"/>
              </a:spcAft>
              <a:buNone/>
            </a:pPr>
            <a:r>
              <a:rPr lang="en-IN" sz="2200" b="1" dirty="0" smtClean="0">
                <a:solidFill>
                  <a:srgbClr val="FFFFFF"/>
                </a:solidFill>
                <a:latin typeface="Trebuchet MS"/>
                <a:ea typeface="Trebuchet MS"/>
                <a:cs typeface="Trebuchet MS"/>
                <a:sym typeface="Trebuchet MS"/>
              </a:rPr>
              <a:t>Total Net Sales-</a:t>
            </a:r>
            <a:endParaRPr sz="2200" dirty="0">
              <a:solidFill>
                <a:srgbClr val="FFFFFF"/>
              </a:solidFill>
              <a:latin typeface="Trebuchet MS"/>
              <a:ea typeface="Trebuchet MS"/>
              <a:cs typeface="Trebuchet MS"/>
              <a:sym typeface="Trebuchet MS"/>
            </a:endParaRPr>
          </a:p>
          <a:p>
            <a:pPr marL="457200" marR="5080" lvl="0" indent="0" algn="l" rtl="0">
              <a:lnSpc>
                <a:spcPct val="115399"/>
              </a:lnSpc>
              <a:spcBef>
                <a:spcPts val="0"/>
              </a:spcBef>
              <a:spcAft>
                <a:spcPts val="0"/>
              </a:spcAft>
              <a:buNone/>
            </a:pPr>
            <a:r>
              <a:rPr lang="en-IN" sz="2200" dirty="0" smtClean="0">
                <a:solidFill>
                  <a:srgbClr val="FFFFFF"/>
                </a:solidFill>
                <a:latin typeface="Trebuchet MS"/>
                <a:ea typeface="Trebuchet MS"/>
                <a:cs typeface="Trebuchet MS"/>
                <a:sym typeface="Trebuchet MS"/>
              </a:rPr>
              <a:t>$ </a:t>
            </a:r>
            <a:r>
              <a:rPr lang="en-IN" sz="2200" dirty="0" smtClean="0">
                <a:solidFill>
                  <a:srgbClr val="FFFFFF"/>
                </a:solidFill>
                <a:latin typeface="Trebuchet MS"/>
                <a:ea typeface="Trebuchet MS"/>
                <a:cs typeface="Trebuchet MS"/>
                <a:sym typeface="Trebuchet MS"/>
              </a:rPr>
              <a:t>9769872.134</a:t>
            </a:r>
          </a:p>
          <a:p>
            <a:pPr marL="457200" marR="5080" lvl="0" indent="0" algn="l" rtl="0">
              <a:lnSpc>
                <a:spcPct val="115399"/>
              </a:lnSpc>
              <a:spcBef>
                <a:spcPts val="0"/>
              </a:spcBef>
              <a:spcAft>
                <a:spcPts val="0"/>
              </a:spcAft>
              <a:buNone/>
            </a:pPr>
            <a:endParaRPr lang="en-IN" sz="2200" dirty="0" smtClean="0">
              <a:solidFill>
                <a:srgbClr val="FFFFFF"/>
              </a:solidFill>
              <a:latin typeface="Trebuchet MS"/>
              <a:ea typeface="Trebuchet MS"/>
              <a:cs typeface="Trebuchet MS"/>
              <a:sym typeface="Trebuchet MS"/>
            </a:endParaRPr>
          </a:p>
          <a:p>
            <a:pPr marL="12700" marR="5080" lvl="0">
              <a:lnSpc>
                <a:spcPct val="115399"/>
              </a:lnSpc>
            </a:pPr>
            <a:r>
              <a:rPr lang="en-IN" sz="2200" b="1" dirty="0" smtClean="0">
                <a:solidFill>
                  <a:srgbClr val="FFFFFF"/>
                </a:solidFill>
                <a:latin typeface="Trebuchet MS"/>
                <a:ea typeface="Trebuchet MS"/>
                <a:cs typeface="Trebuchet MS"/>
                <a:sym typeface="Trebuchet MS"/>
              </a:rPr>
              <a:t>Cancelled-</a:t>
            </a:r>
            <a:endParaRPr lang="en-IN" sz="2200" dirty="0">
              <a:solidFill>
                <a:srgbClr val="FFFFFF"/>
              </a:solidFill>
              <a:latin typeface="Trebuchet MS"/>
              <a:ea typeface="Trebuchet MS"/>
              <a:cs typeface="Trebuchet MS"/>
              <a:sym typeface="Trebuchet MS"/>
            </a:endParaRPr>
          </a:p>
          <a:p>
            <a:pPr marL="457200" marR="5080" lvl="0">
              <a:lnSpc>
                <a:spcPct val="115399"/>
              </a:lnSpc>
            </a:pPr>
            <a:r>
              <a:rPr lang="en-IN" sz="2200" dirty="0">
                <a:solidFill>
                  <a:srgbClr val="FFFFFF"/>
                </a:solidFill>
                <a:latin typeface="Trebuchet MS"/>
                <a:ea typeface="Trebuchet MS"/>
                <a:cs typeface="Trebuchet MS"/>
                <a:sym typeface="Trebuchet MS"/>
              </a:rPr>
              <a:t>$ </a:t>
            </a:r>
            <a:r>
              <a:rPr lang="en-IN" sz="2200" dirty="0" smtClean="0">
                <a:solidFill>
                  <a:srgbClr val="FFFFFF"/>
                </a:solidFill>
                <a:latin typeface="Trebuchet MS"/>
                <a:ea typeface="Trebuchet MS"/>
                <a:cs typeface="Trebuchet MS"/>
                <a:sym typeface="Trebuchet MS"/>
              </a:rPr>
              <a:t>98206</a:t>
            </a:r>
            <a:endParaRPr lang="en-IN" sz="2200" dirty="0" smtClean="0">
              <a:solidFill>
                <a:srgbClr val="FFFFFF"/>
              </a:solidFill>
              <a:latin typeface="Trebuchet MS"/>
              <a:ea typeface="Trebuchet MS"/>
              <a:cs typeface="Trebuchet MS"/>
              <a:sym typeface="Trebuchet MS"/>
            </a:endParaRPr>
          </a:p>
          <a:p>
            <a:pPr marL="457200" marR="5080" lvl="0">
              <a:lnSpc>
                <a:spcPct val="115399"/>
              </a:lnSpc>
            </a:pPr>
            <a:endParaRPr lang="en-US" sz="2000" dirty="0" smtClean="0">
              <a:solidFill>
                <a:schemeClr val="bg1"/>
              </a:solidFill>
            </a:endParaRPr>
          </a:p>
          <a:p>
            <a:pPr marL="457200" marR="5080" lvl="0">
              <a:lnSpc>
                <a:spcPct val="115399"/>
              </a:lnSpc>
            </a:pPr>
            <a:endParaRPr lang="en-US" sz="2000" dirty="0">
              <a:solidFill>
                <a:schemeClr val="bg1"/>
              </a:solidFill>
            </a:endParaRPr>
          </a:p>
          <a:p>
            <a:pPr marL="457200" marR="5080" lvl="0">
              <a:lnSpc>
                <a:spcPct val="115399"/>
              </a:lnSpc>
            </a:pPr>
            <a:endParaRPr lang="en-US" sz="2000" dirty="0" smtClean="0">
              <a:solidFill>
                <a:schemeClr val="bg1"/>
              </a:solidFill>
            </a:endParaRPr>
          </a:p>
          <a:p>
            <a:pPr marL="457200" marR="5080" lvl="0">
              <a:lnSpc>
                <a:spcPct val="115399"/>
              </a:lnSpc>
            </a:pPr>
            <a:endParaRPr lang="en-US" sz="2000" dirty="0" smtClean="0">
              <a:solidFill>
                <a:schemeClr val="bg1"/>
              </a:solidFill>
            </a:endParaRPr>
          </a:p>
        </p:txBody>
      </p:sp>
      <p:sp>
        <p:nvSpPr>
          <p:cNvPr id="223" name="Google Shape;223;p15"/>
          <p:cNvSpPr txBox="1"/>
          <p:nvPr/>
        </p:nvSpPr>
        <p:spPr>
          <a:xfrm>
            <a:off x="8479302" y="7397852"/>
            <a:ext cx="9101369" cy="2202270"/>
          </a:xfrm>
          <a:prstGeom prst="rect">
            <a:avLst/>
          </a:prstGeom>
          <a:noFill/>
          <a:ln>
            <a:noFill/>
          </a:ln>
        </p:spPr>
        <p:txBody>
          <a:bodyPr spcFirstLastPara="1" wrap="square" lIns="0" tIns="41275" rIns="0" bIns="0" anchor="t" anchorCtr="0">
            <a:spAutoFit/>
          </a:bodyPr>
          <a:lstStyle/>
          <a:p>
            <a:pPr marL="12700" marR="5080">
              <a:lnSpc>
                <a:spcPct val="116949"/>
              </a:lnSpc>
            </a:pPr>
            <a:r>
              <a:rPr lang="en-IN" sz="2000" dirty="0" smtClean="0">
                <a:solidFill>
                  <a:schemeClr val="tx1"/>
                </a:solidFill>
                <a:latin typeface="+mj-lt"/>
                <a:ea typeface="Trebuchet MS"/>
                <a:cs typeface="Trebuchet MS"/>
                <a:sym typeface="Trebuchet MS"/>
              </a:rPr>
              <a:t>Majority </a:t>
            </a:r>
            <a:r>
              <a:rPr lang="en-IN" sz="2000" dirty="0">
                <a:solidFill>
                  <a:schemeClr val="tx1"/>
                </a:solidFill>
                <a:latin typeface="+mj-lt"/>
                <a:ea typeface="Trebuchet MS"/>
                <a:cs typeface="Trebuchet MS"/>
                <a:sym typeface="Trebuchet MS"/>
              </a:rPr>
              <a:t>of Sales belong to UK. But for the purpose of analysis, nearly 60% of Sales and order belong to countries like Germany, France, </a:t>
            </a:r>
            <a:r>
              <a:rPr lang="en-IN" sz="2000" dirty="0" smtClean="0">
                <a:solidFill>
                  <a:schemeClr val="tx1"/>
                </a:solidFill>
                <a:latin typeface="+mj-lt"/>
                <a:ea typeface="Trebuchet MS"/>
                <a:cs typeface="Trebuchet MS"/>
                <a:sym typeface="Trebuchet MS"/>
              </a:rPr>
              <a:t>Ireland.</a:t>
            </a:r>
          </a:p>
          <a:p>
            <a:pPr marL="12700" marR="5080">
              <a:lnSpc>
                <a:spcPct val="116949"/>
              </a:lnSpc>
            </a:pPr>
            <a:endParaRPr lang="en-IN" sz="2000" dirty="0" smtClean="0">
              <a:solidFill>
                <a:schemeClr val="tx1"/>
              </a:solidFill>
              <a:latin typeface="+mj-lt"/>
              <a:ea typeface="Trebuchet MS"/>
              <a:cs typeface="Trebuchet MS"/>
              <a:sym typeface="Trebuchet MS"/>
            </a:endParaRPr>
          </a:p>
          <a:p>
            <a:pPr marL="12700" marR="5080">
              <a:lnSpc>
                <a:spcPct val="116949"/>
              </a:lnSpc>
            </a:pPr>
            <a:r>
              <a:rPr lang="en-US" sz="2000" dirty="0">
                <a:solidFill>
                  <a:schemeClr val="tx1"/>
                </a:solidFill>
              </a:rPr>
              <a:t>Most of transactions with the percentage 0f 80% more (Total Order, Sales, and Quantity) are coming from the United Kingdom (UK) or domestic transaction. </a:t>
            </a:r>
            <a:endParaRPr lang="en-US" sz="2000" dirty="0">
              <a:solidFill>
                <a:schemeClr val="tx1"/>
              </a:solidFill>
              <a:latin typeface="Trebuchet MS"/>
              <a:ea typeface="Trebuchet MS"/>
              <a:cs typeface="Trebuchet MS"/>
              <a:sym typeface="Trebuchet MS"/>
            </a:endParaRPr>
          </a:p>
          <a:p>
            <a:pPr marL="12700" marR="5080">
              <a:lnSpc>
                <a:spcPct val="116949"/>
              </a:lnSpc>
            </a:pPr>
            <a:endParaRPr lang="en-IN" sz="2000" dirty="0" smtClean="0">
              <a:solidFill>
                <a:schemeClr val="tx1"/>
              </a:solidFill>
              <a:latin typeface="+mj-lt"/>
              <a:ea typeface="Trebuchet MS"/>
              <a:cs typeface="Trebuchet MS"/>
              <a:sym typeface="Trebuchet MS"/>
            </a:endParaRPr>
          </a:p>
        </p:txBody>
      </p:sp>
      <p:pic>
        <p:nvPicPr>
          <p:cNvPr id="2" name="Picture 1"/>
          <p:cNvPicPr>
            <a:picLocks noChangeAspect="1"/>
          </p:cNvPicPr>
          <p:nvPr/>
        </p:nvPicPr>
        <p:blipFill>
          <a:blip r:embed="rId3"/>
          <a:stretch>
            <a:fillRect/>
          </a:stretch>
        </p:blipFill>
        <p:spPr>
          <a:xfrm>
            <a:off x="7824038" y="1597025"/>
            <a:ext cx="10050262" cy="5278981"/>
          </a:xfrm>
          <a:prstGeom prst="rect">
            <a:avLst/>
          </a:prstGeom>
        </p:spPr>
      </p:pic>
      <p:sp>
        <p:nvSpPr>
          <p:cNvPr id="4" name="Rectangle 3"/>
          <p:cNvSpPr/>
          <p:nvPr/>
        </p:nvSpPr>
        <p:spPr>
          <a:xfrm>
            <a:off x="0" y="6466828"/>
            <a:ext cx="7179013" cy="1862048"/>
          </a:xfrm>
          <a:prstGeom prst="rect">
            <a:avLst/>
          </a:prstGeom>
        </p:spPr>
        <p:txBody>
          <a:bodyPr wrap="square">
            <a:spAutoFit/>
          </a:bodyPr>
          <a:lstStyle/>
          <a:p>
            <a:pPr marL="457200" marR="5080" lvl="0">
              <a:lnSpc>
                <a:spcPct val="115399"/>
              </a:lnSpc>
            </a:pPr>
            <a:r>
              <a:rPr lang="en-US" sz="2000" dirty="0">
                <a:solidFill>
                  <a:schemeClr val="bg1"/>
                </a:solidFill>
              </a:rPr>
              <a:t>Average Total Spend per Customer: 939.62</a:t>
            </a:r>
          </a:p>
          <a:p>
            <a:pPr marL="457200" marR="5080" lvl="0">
              <a:lnSpc>
                <a:spcPct val="115399"/>
              </a:lnSpc>
            </a:pPr>
            <a:r>
              <a:rPr lang="en-US" sz="2000" dirty="0">
                <a:solidFill>
                  <a:schemeClr val="bg1"/>
                </a:solidFill>
              </a:rPr>
              <a:t>Average Stock Turn Rate: 842.97 </a:t>
            </a:r>
          </a:p>
          <a:p>
            <a:pPr marL="457200" marR="5080" lvl="0">
              <a:lnSpc>
                <a:spcPct val="115399"/>
              </a:lnSpc>
            </a:pPr>
            <a:r>
              <a:rPr lang="en-US" sz="2000" dirty="0">
                <a:solidFill>
                  <a:schemeClr val="bg1"/>
                </a:solidFill>
              </a:rPr>
              <a:t>Average Price of All Products: 2.30</a:t>
            </a:r>
          </a:p>
          <a:p>
            <a:pPr marL="457200" marR="5080" lvl="0">
              <a:lnSpc>
                <a:spcPct val="115399"/>
              </a:lnSpc>
            </a:pPr>
            <a:r>
              <a:rPr lang="en-US" sz="2000" dirty="0">
                <a:solidFill>
                  <a:schemeClr val="bg1"/>
                </a:solidFill>
              </a:rPr>
              <a:t>Average Purchase Frequency: 3.99 </a:t>
            </a:r>
          </a:p>
          <a:p>
            <a:pPr marL="457200" marR="5080" lvl="0">
              <a:lnSpc>
                <a:spcPct val="115399"/>
              </a:lnSpc>
            </a:pPr>
            <a:r>
              <a:rPr lang="en-US" sz="2000" dirty="0">
                <a:solidFill>
                  <a:schemeClr val="bg1"/>
                </a:solidFill>
              </a:rPr>
              <a:t>Average Spend per Visit: 229.93</a:t>
            </a:r>
            <a:endParaRPr lang="en-IN" sz="2000" dirty="0">
              <a:solidFill>
                <a:schemeClr val="bg1"/>
              </a:solidFill>
              <a:latin typeface="Trebuchet MS"/>
              <a:sym typeface="Trebuchet M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29"/>
        <p:cNvGrpSpPr/>
        <p:nvPr/>
      </p:nvGrpSpPr>
      <p:grpSpPr>
        <a:xfrm>
          <a:off x="0" y="0"/>
          <a:ext cx="0" cy="0"/>
          <a:chOff x="0" y="0"/>
          <a:chExt cx="0" cy="0"/>
        </a:xfrm>
      </p:grpSpPr>
      <p:sp>
        <p:nvSpPr>
          <p:cNvPr id="230" name="Google Shape;230;p16"/>
          <p:cNvSpPr/>
          <p:nvPr/>
        </p:nvSpPr>
        <p:spPr>
          <a:xfrm>
            <a:off x="17209712" y="9262514"/>
            <a:ext cx="31750" cy="0"/>
          </a:xfrm>
          <a:custGeom>
            <a:avLst/>
            <a:gdLst/>
            <a:ahLst/>
            <a:cxnLst/>
            <a:rect l="l" t="t" r="r" b="b"/>
            <a:pathLst>
              <a:path w="31750" h="120000" extrusionOk="0">
                <a:moveTo>
                  <a:pt x="0" y="0"/>
                </a:moveTo>
                <a:lnTo>
                  <a:pt x="31650" y="0"/>
                </a:lnTo>
              </a:path>
            </a:pathLst>
          </a:custGeom>
          <a:noFill/>
          <a:ln w="9525" cap="flat" cmpd="sng">
            <a:solidFill>
              <a:srgbClr val="18181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p16"/>
          <p:cNvSpPr/>
          <p:nvPr/>
        </p:nvSpPr>
        <p:spPr>
          <a:xfrm>
            <a:off x="0" y="-597824"/>
            <a:ext cx="18288000" cy="3619500"/>
          </a:xfrm>
          <a:custGeom>
            <a:avLst/>
            <a:gdLst/>
            <a:ahLst/>
            <a:cxnLst/>
            <a:rect l="l" t="t" r="r" b="b"/>
            <a:pathLst>
              <a:path w="18288000" h="3619500" extrusionOk="0">
                <a:moveTo>
                  <a:pt x="0" y="0"/>
                </a:moveTo>
                <a:lnTo>
                  <a:pt x="18288000" y="0"/>
                </a:lnTo>
                <a:lnTo>
                  <a:pt x="18288000" y="3619499"/>
                </a:lnTo>
                <a:lnTo>
                  <a:pt x="0" y="3619499"/>
                </a:lnTo>
                <a:lnTo>
                  <a:pt x="0" y="0"/>
                </a:lnTo>
                <a:close/>
              </a:path>
            </a:pathLst>
          </a:custGeom>
          <a:solidFill>
            <a:srgbClr val="E94A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16"/>
          <p:cNvSpPr txBox="1">
            <a:spLocks noGrp="1"/>
          </p:cNvSpPr>
          <p:nvPr>
            <p:ph type="title"/>
          </p:nvPr>
        </p:nvSpPr>
        <p:spPr>
          <a:xfrm>
            <a:off x="5172000" y="810675"/>
            <a:ext cx="7944000" cy="1124026"/>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sz="7200" dirty="0" smtClean="0"/>
              <a:t>Standard Insights</a:t>
            </a:r>
            <a:endParaRPr sz="7200" dirty="0"/>
          </a:p>
        </p:txBody>
      </p:sp>
      <p:sp>
        <p:nvSpPr>
          <p:cNvPr id="233" name="Google Shape;233;p16"/>
          <p:cNvSpPr txBox="1"/>
          <p:nvPr/>
        </p:nvSpPr>
        <p:spPr>
          <a:xfrm>
            <a:off x="7084146" y="1970502"/>
            <a:ext cx="3491943" cy="5055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200" dirty="0" smtClean="0">
                <a:solidFill>
                  <a:schemeClr val="lt2"/>
                </a:solidFill>
                <a:latin typeface="Trebuchet MS"/>
                <a:ea typeface="Trebuchet MS"/>
                <a:cs typeface="Trebuchet MS"/>
                <a:sym typeface="Trebuchet MS"/>
              </a:rPr>
              <a:t>Customer Analysis</a:t>
            </a:r>
            <a:endParaRPr sz="3200" dirty="0">
              <a:solidFill>
                <a:schemeClr val="lt2"/>
              </a:solidFill>
              <a:latin typeface="Trebuchet MS"/>
              <a:ea typeface="Trebuchet MS"/>
              <a:cs typeface="Trebuchet MS"/>
              <a:sym typeface="Trebuchet MS"/>
            </a:endParaRPr>
          </a:p>
        </p:txBody>
      </p:sp>
      <p:sp>
        <p:nvSpPr>
          <p:cNvPr id="11" name="Google Shape;223;p15"/>
          <p:cNvSpPr txBox="1"/>
          <p:nvPr/>
        </p:nvSpPr>
        <p:spPr>
          <a:xfrm>
            <a:off x="711789" y="3236553"/>
            <a:ext cx="9249332" cy="3282309"/>
          </a:xfrm>
          <a:prstGeom prst="rect">
            <a:avLst/>
          </a:prstGeom>
          <a:noFill/>
          <a:ln>
            <a:noFill/>
          </a:ln>
        </p:spPr>
        <p:txBody>
          <a:bodyPr spcFirstLastPara="1" wrap="square" lIns="0" tIns="41275" rIns="0" bIns="0" anchor="t" anchorCtr="0">
            <a:spAutoFit/>
          </a:bodyPr>
          <a:lstStyle/>
          <a:p>
            <a:pPr marL="12700" marR="5080" lvl="0">
              <a:lnSpc>
                <a:spcPct val="116949"/>
              </a:lnSpc>
            </a:pPr>
            <a:r>
              <a:rPr lang="en-IN" sz="1800" b="1" dirty="0">
                <a:solidFill>
                  <a:srgbClr val="181818"/>
                </a:solidFill>
              </a:rPr>
              <a:t>Customer Retention</a:t>
            </a:r>
            <a:r>
              <a:rPr lang="en-IN" sz="1800" dirty="0">
                <a:solidFill>
                  <a:srgbClr val="181818"/>
                </a:solidFill>
              </a:rPr>
              <a:t>: </a:t>
            </a:r>
            <a:r>
              <a:rPr lang="en-IN" sz="1800" dirty="0" smtClean="0">
                <a:solidFill>
                  <a:srgbClr val="181818"/>
                </a:solidFill>
              </a:rPr>
              <a:t> 98.37% of customers who have customer ID have been retained.</a:t>
            </a:r>
          </a:p>
          <a:p>
            <a:pPr marL="12700" marR="5080" lvl="0">
              <a:lnSpc>
                <a:spcPct val="116949"/>
              </a:lnSpc>
            </a:pPr>
            <a:endParaRPr lang="en-IN" sz="1800" dirty="0" smtClean="0">
              <a:solidFill>
                <a:srgbClr val="181818"/>
              </a:solidFill>
            </a:endParaRPr>
          </a:p>
          <a:p>
            <a:pPr marL="12700" marR="5080" lvl="0">
              <a:lnSpc>
                <a:spcPct val="116949"/>
              </a:lnSpc>
            </a:pPr>
            <a:endParaRPr lang="en-IN" sz="1800" dirty="0">
              <a:solidFill>
                <a:srgbClr val="181818"/>
              </a:solidFill>
            </a:endParaRPr>
          </a:p>
          <a:p>
            <a:pPr marL="12700" marR="5080" lvl="0">
              <a:lnSpc>
                <a:spcPct val="116949"/>
              </a:lnSpc>
            </a:pPr>
            <a:r>
              <a:rPr lang="en-US" sz="1800" dirty="0" smtClean="0"/>
              <a:t>There </a:t>
            </a:r>
            <a:r>
              <a:rPr lang="en-US" sz="1800" dirty="0"/>
              <a:t>is some difference in Top 10 Sales and Top 10 Quantity of products transactions. It means the higher quantity of sales does not guarantee </a:t>
            </a:r>
            <a:r>
              <a:rPr lang="en-US" sz="1800" dirty="0" smtClean="0"/>
              <a:t>the </a:t>
            </a:r>
            <a:r>
              <a:rPr lang="en-US" sz="1800" dirty="0"/>
              <a:t>higher sales earned. We can draw what is the Top 10 quantity that also generated the highest income sales</a:t>
            </a:r>
            <a:r>
              <a:rPr lang="en-US" sz="1800" dirty="0" smtClean="0"/>
              <a:t>.</a:t>
            </a:r>
          </a:p>
          <a:p>
            <a:pPr marL="12700" marR="5080" lvl="0">
              <a:lnSpc>
                <a:spcPct val="116949"/>
              </a:lnSpc>
            </a:pPr>
            <a:endParaRPr lang="en-US" sz="1800" b="1" dirty="0">
              <a:solidFill>
                <a:srgbClr val="181818"/>
              </a:solidFill>
            </a:endParaRPr>
          </a:p>
          <a:p>
            <a:pPr marL="12700" marR="5080">
              <a:lnSpc>
                <a:spcPct val="116949"/>
              </a:lnSpc>
            </a:pPr>
            <a:r>
              <a:rPr lang="en-US" sz="1800" dirty="0"/>
              <a:t>Next, Who is the customer that generated BOTH the highest quantity and sales</a:t>
            </a:r>
            <a:r>
              <a:rPr lang="en-US" sz="1800" dirty="0" smtClean="0"/>
              <a:t>?</a:t>
            </a:r>
          </a:p>
          <a:p>
            <a:pPr marL="12700" marR="5080" lvl="0">
              <a:lnSpc>
                <a:spcPct val="116949"/>
              </a:lnSpc>
            </a:pPr>
            <a:r>
              <a:rPr lang="en-US" sz="1800" dirty="0" smtClean="0"/>
              <a:t>There </a:t>
            </a:r>
            <a:r>
              <a:rPr lang="en-US" sz="1800" dirty="0"/>
              <a:t>is only one product that have the highest quantity and sales that is ASSORTED COLOUR BIRD ORNAMENT</a:t>
            </a:r>
            <a:r>
              <a:rPr lang="en-US" sz="1800" dirty="0" smtClean="0"/>
              <a:t>.</a:t>
            </a:r>
            <a:endParaRPr lang="en-IN" sz="1800" dirty="0" smtClean="0">
              <a:solidFill>
                <a:srgbClr val="181818"/>
              </a:solidFill>
            </a:endParaRPr>
          </a:p>
        </p:txBody>
      </p:sp>
      <p:sp>
        <p:nvSpPr>
          <p:cNvPr id="12" name="Google Shape;223;p15"/>
          <p:cNvSpPr txBox="1"/>
          <p:nvPr/>
        </p:nvSpPr>
        <p:spPr>
          <a:xfrm>
            <a:off x="711789" y="7600521"/>
            <a:ext cx="6962038" cy="1661993"/>
          </a:xfrm>
          <a:prstGeom prst="rect">
            <a:avLst/>
          </a:prstGeom>
          <a:noFill/>
          <a:ln>
            <a:noFill/>
          </a:ln>
        </p:spPr>
        <p:txBody>
          <a:bodyPr spcFirstLastPara="1" wrap="square" lIns="0" tIns="41275" rIns="0" bIns="0" anchor="t" anchorCtr="0">
            <a:spAutoFit/>
          </a:bodyPr>
          <a:lstStyle/>
          <a:p>
            <a:pPr marL="12700" marR="5080" lvl="0">
              <a:lnSpc>
                <a:spcPct val="116949"/>
              </a:lnSpc>
            </a:pPr>
            <a:r>
              <a:rPr lang="en-US" sz="1800" dirty="0"/>
              <a:t>Now, it's time to answer, Who are the customers that generated the highest Sales and Quantity</a:t>
            </a:r>
            <a:r>
              <a:rPr lang="en-US" sz="1800" dirty="0" smtClean="0"/>
              <a:t>?</a:t>
            </a:r>
          </a:p>
          <a:p>
            <a:pPr marL="12700" marR="5080" lvl="0">
              <a:lnSpc>
                <a:spcPct val="116949"/>
              </a:lnSpc>
            </a:pPr>
            <a:endParaRPr lang="en-US" sz="1800" dirty="0">
              <a:solidFill>
                <a:srgbClr val="181818"/>
              </a:solidFill>
            </a:endParaRPr>
          </a:p>
          <a:p>
            <a:pPr marL="12700" marR="5080" lvl="0">
              <a:lnSpc>
                <a:spcPct val="116949"/>
              </a:lnSpc>
            </a:pPr>
            <a:r>
              <a:rPr lang="en-US" sz="1800" dirty="0" smtClean="0"/>
              <a:t>There </a:t>
            </a:r>
            <a:r>
              <a:rPr lang="en-US" sz="1800" dirty="0"/>
              <a:t>are 8 customers that have the highest quantity and generated the highest sales revenue</a:t>
            </a:r>
            <a:r>
              <a:rPr lang="en-US" sz="1800" dirty="0" smtClean="0"/>
              <a:t>.</a:t>
            </a:r>
          </a:p>
        </p:txBody>
      </p:sp>
      <p:pic>
        <p:nvPicPr>
          <p:cNvPr id="2" name="Picture 1"/>
          <p:cNvPicPr>
            <a:picLocks noChangeAspect="1"/>
          </p:cNvPicPr>
          <p:nvPr/>
        </p:nvPicPr>
        <p:blipFill>
          <a:blip r:embed="rId3"/>
          <a:stretch>
            <a:fillRect/>
          </a:stretch>
        </p:blipFill>
        <p:spPr>
          <a:xfrm>
            <a:off x="10128823" y="3124210"/>
            <a:ext cx="7991475" cy="3524250"/>
          </a:xfrm>
          <a:prstGeom prst="rect">
            <a:avLst/>
          </a:prstGeom>
        </p:spPr>
      </p:pic>
      <p:pic>
        <p:nvPicPr>
          <p:cNvPr id="3" name="Picture 2"/>
          <p:cNvPicPr>
            <a:picLocks noChangeAspect="1"/>
          </p:cNvPicPr>
          <p:nvPr/>
        </p:nvPicPr>
        <p:blipFill>
          <a:blip r:embed="rId4"/>
          <a:stretch>
            <a:fillRect/>
          </a:stretch>
        </p:blipFill>
        <p:spPr>
          <a:xfrm>
            <a:off x="11963400" y="6581375"/>
            <a:ext cx="6324600" cy="35052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739129403"/>
              </p:ext>
            </p:extLst>
          </p:nvPr>
        </p:nvGraphicFramePr>
        <p:xfrm>
          <a:off x="7773755" y="6286349"/>
          <a:ext cx="4189645" cy="3528963"/>
        </p:xfrm>
        <a:graphic>
          <a:graphicData uri="http://schemas.openxmlformats.org/drawingml/2006/table">
            <a:tbl>
              <a:tblPr>
                <a:tableStyleId>{850586EB-FB08-4EDB-8D14-4D626A027929}</a:tableStyleId>
              </a:tblPr>
              <a:tblGrid>
                <a:gridCol w="1477598">
                  <a:extLst>
                    <a:ext uri="{9D8B030D-6E8A-4147-A177-3AD203B41FA5}">
                      <a16:colId xmlns:a16="http://schemas.microsoft.com/office/drawing/2014/main" val="851650563"/>
                    </a:ext>
                  </a:extLst>
                </a:gridCol>
                <a:gridCol w="897781">
                  <a:extLst>
                    <a:ext uri="{9D8B030D-6E8A-4147-A177-3AD203B41FA5}">
                      <a16:colId xmlns:a16="http://schemas.microsoft.com/office/drawing/2014/main" val="7901331"/>
                    </a:ext>
                  </a:extLst>
                </a:gridCol>
                <a:gridCol w="1814266">
                  <a:extLst>
                    <a:ext uri="{9D8B030D-6E8A-4147-A177-3AD203B41FA5}">
                      <a16:colId xmlns:a16="http://schemas.microsoft.com/office/drawing/2014/main" val="4116696904"/>
                    </a:ext>
                  </a:extLst>
                </a:gridCol>
              </a:tblGrid>
              <a:tr h="392107">
                <a:tc>
                  <a:txBody>
                    <a:bodyPr/>
                    <a:lstStyle/>
                    <a:p>
                      <a:pPr algn="ctr" rtl="0" fontAlgn="ctr"/>
                      <a:r>
                        <a:rPr lang="en-IN" sz="1400" u="none" strike="noStrike">
                          <a:effectLst/>
                        </a:rPr>
                        <a:t>Quantity</a:t>
                      </a:r>
                      <a:endParaRPr lang="en-IN" sz="1400" b="1" i="0" u="none" strike="noStrike">
                        <a:solidFill>
                          <a:srgbClr val="984807"/>
                        </a:solidFill>
                        <a:effectLst/>
                        <a:latin typeface="Arial" panose="020B0604020202020204" pitchFamily="34" charset="0"/>
                      </a:endParaRPr>
                    </a:p>
                  </a:txBody>
                  <a:tcPr marL="9525" marR="9525" marT="9525" marB="0" anchor="ctr"/>
                </a:tc>
                <a:tc>
                  <a:txBody>
                    <a:bodyPr/>
                    <a:lstStyle/>
                    <a:p>
                      <a:pPr algn="ctr" rtl="0" fontAlgn="ctr"/>
                      <a:r>
                        <a:rPr lang="en-IN" sz="1400" u="none" strike="noStrike">
                          <a:effectLst/>
                        </a:rPr>
                        <a:t>Sales</a:t>
                      </a:r>
                      <a:endParaRPr lang="en-IN" sz="1400" b="1" i="0" u="none" strike="noStrike">
                        <a:solidFill>
                          <a:srgbClr val="984807"/>
                        </a:solidFill>
                        <a:effectLst/>
                        <a:latin typeface="Arial" panose="020B0604020202020204" pitchFamily="34" charset="0"/>
                      </a:endParaRPr>
                    </a:p>
                  </a:txBody>
                  <a:tcPr marL="9525" marR="9525" marT="9525" marB="0" anchor="ctr"/>
                </a:tc>
                <a:tc>
                  <a:txBody>
                    <a:bodyPr/>
                    <a:lstStyle/>
                    <a:p>
                      <a:pPr algn="ctr" rtl="0" fontAlgn="ctr"/>
                      <a:r>
                        <a:rPr lang="en-IN" sz="1400" u="none" strike="noStrike">
                          <a:effectLst/>
                        </a:rPr>
                        <a:t>CustomerID</a:t>
                      </a:r>
                      <a:endParaRPr lang="en-IN" sz="1400" b="1" i="0" u="none" strike="noStrike">
                        <a:solidFill>
                          <a:srgbClr val="984807"/>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237201571"/>
                  </a:ext>
                </a:extLst>
              </a:tr>
              <a:tr h="392107">
                <a:tc>
                  <a:txBody>
                    <a:bodyPr/>
                    <a:lstStyle/>
                    <a:p>
                      <a:pPr algn="ctr" rtl="0" fontAlgn="ctr"/>
                      <a:r>
                        <a:rPr lang="en-IN" sz="1400" u="none" strike="noStrike">
                          <a:effectLst/>
                        </a:rPr>
                        <a:t>14911</a:t>
                      </a:r>
                      <a:endParaRPr lang="en-IN" sz="14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IN" sz="1400" u="none" strike="noStrike">
                          <a:effectLst/>
                        </a:rPr>
                        <a:t>45072</a:t>
                      </a:r>
                      <a:endParaRPr lang="en-IN" sz="14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IN" sz="1400" u="none" strike="noStrike">
                          <a:effectLst/>
                        </a:rPr>
                        <a:t>76424.67</a:t>
                      </a:r>
                      <a:endParaRPr lang="en-IN"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073937043"/>
                  </a:ext>
                </a:extLst>
              </a:tr>
              <a:tr h="392107">
                <a:tc>
                  <a:txBody>
                    <a:bodyPr/>
                    <a:lstStyle/>
                    <a:p>
                      <a:pPr algn="ctr" rtl="0" fontAlgn="ctr"/>
                      <a:r>
                        <a:rPr lang="en-IN" sz="1400" u="none" strike="noStrike">
                          <a:effectLst/>
                        </a:rPr>
                        <a:t>13089</a:t>
                      </a:r>
                      <a:endParaRPr lang="en-IN" sz="14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IN" sz="1400" u="none" strike="noStrike">
                          <a:effectLst/>
                        </a:rPr>
                        <a:t>18858</a:t>
                      </a:r>
                      <a:endParaRPr lang="en-IN" sz="14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IN" sz="1400" u="none" strike="noStrike">
                          <a:effectLst/>
                        </a:rPr>
                        <a:t>32957.08</a:t>
                      </a:r>
                      <a:endParaRPr lang="en-IN"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651836635"/>
                  </a:ext>
                </a:extLst>
              </a:tr>
              <a:tr h="392107">
                <a:tc>
                  <a:txBody>
                    <a:bodyPr/>
                    <a:lstStyle/>
                    <a:p>
                      <a:pPr algn="ctr" rtl="0" fontAlgn="ctr"/>
                      <a:r>
                        <a:rPr lang="en-IN" sz="1400" u="none" strike="noStrike">
                          <a:effectLst/>
                        </a:rPr>
                        <a:t>17841</a:t>
                      </a:r>
                      <a:endParaRPr lang="en-IN" sz="14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IN" sz="1400" u="none" strike="noStrike">
                          <a:effectLst/>
                        </a:rPr>
                        <a:t>17602</a:t>
                      </a:r>
                      <a:endParaRPr lang="en-IN" sz="14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IN" sz="1400" u="none" strike="noStrike">
                          <a:effectLst/>
                        </a:rPr>
                        <a:t>29176.25</a:t>
                      </a:r>
                      <a:endParaRPr lang="en-IN"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594956139"/>
                  </a:ext>
                </a:extLst>
              </a:tr>
              <a:tr h="392107">
                <a:tc>
                  <a:txBody>
                    <a:bodyPr/>
                    <a:lstStyle/>
                    <a:p>
                      <a:pPr algn="ctr" rtl="0" fontAlgn="ctr"/>
                      <a:r>
                        <a:rPr lang="en-IN" sz="1400" u="none" strike="noStrike">
                          <a:effectLst/>
                        </a:rPr>
                        <a:t>14298</a:t>
                      </a:r>
                      <a:endParaRPr lang="en-IN" sz="14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IN" sz="1400" u="none" strike="noStrike">
                          <a:effectLst/>
                        </a:rPr>
                        <a:t>14482</a:t>
                      </a:r>
                      <a:endParaRPr lang="en-IN" sz="14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IN" sz="1400" u="none" strike="noStrike">
                          <a:effectLst/>
                        </a:rPr>
                        <a:t>20823.48</a:t>
                      </a:r>
                      <a:endParaRPr lang="en-IN"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826908892"/>
                  </a:ext>
                </a:extLst>
              </a:tr>
              <a:tr h="392107">
                <a:tc>
                  <a:txBody>
                    <a:bodyPr/>
                    <a:lstStyle/>
                    <a:p>
                      <a:pPr algn="ctr" rtl="0" fontAlgn="ctr"/>
                      <a:r>
                        <a:rPr lang="en-IN" sz="1400" u="none" strike="noStrike">
                          <a:effectLst/>
                        </a:rPr>
                        <a:t>12748</a:t>
                      </a:r>
                      <a:endParaRPr lang="en-IN" sz="14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IN" sz="1400" u="none" strike="noStrike">
                          <a:effectLst/>
                        </a:rPr>
                        <a:t>13372</a:t>
                      </a:r>
                      <a:endParaRPr lang="en-IN" sz="14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IN" sz="1400" u="none" strike="noStrike">
                          <a:effectLst/>
                        </a:rPr>
                        <a:t>18388.33</a:t>
                      </a:r>
                      <a:endParaRPr lang="en-IN"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439695264"/>
                  </a:ext>
                </a:extLst>
              </a:tr>
              <a:tr h="392107">
                <a:tc>
                  <a:txBody>
                    <a:bodyPr/>
                    <a:lstStyle/>
                    <a:p>
                      <a:pPr algn="ctr" rtl="0" fontAlgn="ctr"/>
                      <a:r>
                        <a:rPr lang="en-IN" sz="1400" u="none" strike="noStrike">
                          <a:effectLst/>
                        </a:rPr>
                        <a:t>14096</a:t>
                      </a:r>
                      <a:endParaRPr lang="en-IN" sz="14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IN" sz="1400" u="none" strike="noStrike">
                          <a:effectLst/>
                        </a:rPr>
                        <a:t>11819</a:t>
                      </a:r>
                      <a:endParaRPr lang="en-IN" sz="14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IN" sz="1400" u="none" strike="noStrike">
                          <a:effectLst/>
                        </a:rPr>
                        <a:t>32949.41</a:t>
                      </a:r>
                      <a:endParaRPr lang="en-IN"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2288785274"/>
                  </a:ext>
                </a:extLst>
              </a:tr>
              <a:tr h="392107">
                <a:tc>
                  <a:txBody>
                    <a:bodyPr/>
                    <a:lstStyle/>
                    <a:p>
                      <a:pPr algn="ctr" rtl="0" fontAlgn="ctr"/>
                      <a:r>
                        <a:rPr lang="en-IN" sz="1400" u="none" strike="noStrike">
                          <a:effectLst/>
                        </a:rPr>
                        <a:t>13081</a:t>
                      </a:r>
                      <a:endParaRPr lang="en-IN" sz="14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IN" sz="1400" u="none" strike="noStrike">
                          <a:effectLst/>
                        </a:rPr>
                        <a:t>11129</a:t>
                      </a:r>
                      <a:endParaRPr lang="en-IN" sz="14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IN" sz="1400" u="none" strike="noStrike">
                          <a:effectLst/>
                        </a:rPr>
                        <a:t>16012.81</a:t>
                      </a:r>
                      <a:endParaRPr lang="en-IN" sz="14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3503370195"/>
                  </a:ext>
                </a:extLst>
              </a:tr>
              <a:tr h="392107">
                <a:tc>
                  <a:txBody>
                    <a:bodyPr/>
                    <a:lstStyle/>
                    <a:p>
                      <a:pPr algn="ctr" rtl="0" fontAlgn="ctr"/>
                      <a:r>
                        <a:rPr lang="en-IN" sz="1400" u="none" strike="noStrike">
                          <a:effectLst/>
                        </a:rPr>
                        <a:t>14156</a:t>
                      </a:r>
                      <a:endParaRPr lang="en-IN" sz="1400" b="1"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IN" sz="1400" u="none" strike="noStrike">
                          <a:effectLst/>
                        </a:rPr>
                        <a:t>7422</a:t>
                      </a:r>
                      <a:endParaRPr lang="en-IN" sz="1400" b="0" i="0" u="none" strike="noStrike">
                        <a:solidFill>
                          <a:srgbClr val="000000"/>
                        </a:solidFill>
                        <a:effectLst/>
                        <a:latin typeface="Arial" panose="020B0604020202020204" pitchFamily="34" charset="0"/>
                      </a:endParaRPr>
                    </a:p>
                  </a:txBody>
                  <a:tcPr marL="9525" marR="9525" marT="9525" marB="0" anchor="ctr"/>
                </a:tc>
                <a:tc>
                  <a:txBody>
                    <a:bodyPr/>
                    <a:lstStyle/>
                    <a:p>
                      <a:pPr algn="ctr" rtl="0" fontAlgn="ctr"/>
                      <a:r>
                        <a:rPr lang="en-IN" sz="1400" u="none" strike="noStrike" dirty="0">
                          <a:effectLst/>
                        </a:rPr>
                        <a:t>17179.68</a:t>
                      </a:r>
                      <a:endParaRPr lang="en-IN" sz="1400" b="0" i="0" u="none" strike="noStrike" dirty="0">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92454877"/>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4"/>
          <p:cNvSpPr txBox="1">
            <a:spLocks noGrp="1"/>
          </p:cNvSpPr>
          <p:nvPr>
            <p:ph type="title"/>
          </p:nvPr>
        </p:nvSpPr>
        <p:spPr>
          <a:xfrm>
            <a:off x="1016000" y="873925"/>
            <a:ext cx="9666000" cy="1247400"/>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dirty="0">
                <a:solidFill>
                  <a:srgbClr val="181818"/>
                </a:solidFill>
              </a:rPr>
              <a:t>Sales Trend Analysis</a:t>
            </a:r>
            <a:endParaRPr dirty="0"/>
          </a:p>
        </p:txBody>
      </p:sp>
      <p:sp>
        <p:nvSpPr>
          <p:cNvPr id="209" name="Google Shape;209;p14"/>
          <p:cNvSpPr txBox="1"/>
          <p:nvPr/>
        </p:nvSpPr>
        <p:spPr>
          <a:xfrm>
            <a:off x="1016000" y="2121329"/>
            <a:ext cx="3873600" cy="5055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200" dirty="0" smtClean="0">
                <a:solidFill>
                  <a:srgbClr val="A5A5A5"/>
                </a:solidFill>
                <a:latin typeface="Trebuchet MS"/>
                <a:ea typeface="Trebuchet MS"/>
                <a:cs typeface="Trebuchet MS"/>
                <a:sym typeface="Trebuchet MS"/>
              </a:rPr>
              <a:t>Monthly sales</a:t>
            </a:r>
            <a:endParaRPr sz="3200" dirty="0">
              <a:solidFill>
                <a:srgbClr val="A5A5A5"/>
              </a:solidFill>
              <a:latin typeface="Trebuchet MS"/>
              <a:ea typeface="Trebuchet MS"/>
              <a:cs typeface="Trebuchet MS"/>
              <a:sym typeface="Trebuchet MS"/>
            </a:endParaRPr>
          </a:p>
        </p:txBody>
      </p:sp>
      <p:sp>
        <p:nvSpPr>
          <p:cNvPr id="210" name="Google Shape;210;p14"/>
          <p:cNvSpPr txBox="1"/>
          <p:nvPr/>
        </p:nvSpPr>
        <p:spPr>
          <a:xfrm>
            <a:off x="1016000" y="2842075"/>
            <a:ext cx="7359000" cy="1811393"/>
          </a:xfrm>
          <a:prstGeom prst="rect">
            <a:avLst/>
          </a:prstGeom>
          <a:noFill/>
          <a:ln>
            <a:noFill/>
          </a:ln>
        </p:spPr>
        <p:txBody>
          <a:bodyPr spcFirstLastPara="1" wrap="square" lIns="0" tIns="41275" rIns="0" bIns="0" anchor="t" anchorCtr="0">
            <a:spAutoFit/>
          </a:bodyPr>
          <a:lstStyle/>
          <a:p>
            <a:pPr marL="0" marR="5080" lvl="0" indent="0" algn="l" rtl="0">
              <a:lnSpc>
                <a:spcPct val="115399"/>
              </a:lnSpc>
              <a:spcBef>
                <a:spcPts val="0"/>
              </a:spcBef>
              <a:spcAft>
                <a:spcPts val="0"/>
              </a:spcAft>
              <a:buNone/>
            </a:pPr>
            <a:r>
              <a:rPr lang="en-US" sz="2800" b="1" dirty="0">
                <a:solidFill>
                  <a:srgbClr val="181818"/>
                </a:solidFill>
                <a:latin typeface="+mj-lt"/>
                <a:ea typeface="Trebuchet MS"/>
                <a:cs typeface="Trebuchet MS"/>
                <a:sym typeface="Trebuchet MS"/>
              </a:rPr>
              <a:t>Common observation:</a:t>
            </a:r>
            <a:r>
              <a:rPr lang="en-US" sz="2800" dirty="0">
                <a:solidFill>
                  <a:srgbClr val="181818"/>
                </a:solidFill>
                <a:latin typeface="+mj-lt"/>
                <a:ea typeface="Trebuchet MS"/>
                <a:cs typeface="Trebuchet MS"/>
                <a:sym typeface="Trebuchet MS"/>
              </a:rPr>
              <a:t> </a:t>
            </a:r>
            <a:endParaRPr sz="2800" dirty="0">
              <a:solidFill>
                <a:srgbClr val="181818"/>
              </a:solidFill>
              <a:latin typeface="+mj-lt"/>
              <a:ea typeface="Trebuchet MS"/>
              <a:cs typeface="Trebuchet MS"/>
              <a:sym typeface="Trebuchet MS"/>
            </a:endParaRPr>
          </a:p>
          <a:p>
            <a:pPr marR="5080" lvl="0">
              <a:lnSpc>
                <a:spcPct val="115399"/>
              </a:lnSpc>
              <a:buClr>
                <a:schemeClr val="dk1"/>
              </a:buClr>
            </a:pPr>
            <a:r>
              <a:rPr lang="en-US" sz="2400" dirty="0">
                <a:latin typeface="+mj-lt"/>
              </a:rPr>
              <a:t>From </a:t>
            </a:r>
            <a:r>
              <a:rPr lang="en-US" sz="2400" dirty="0" smtClean="0">
                <a:latin typeface="+mj-lt"/>
              </a:rPr>
              <a:t>this chart</a:t>
            </a:r>
            <a:r>
              <a:rPr lang="en-US" sz="2400" dirty="0">
                <a:latin typeface="+mj-lt"/>
              </a:rPr>
              <a:t>, we can conclude, the growth seems to have occurred since August and reached its highest point in November 2011.</a:t>
            </a:r>
            <a:endParaRPr sz="2400" dirty="0">
              <a:solidFill>
                <a:srgbClr val="181818"/>
              </a:solidFill>
              <a:latin typeface="+mj-lt"/>
            </a:endParaRPr>
          </a:p>
        </p:txBody>
      </p:sp>
      <p:sp>
        <p:nvSpPr>
          <p:cNvPr id="211" name="Google Shape;211;p14"/>
          <p:cNvSpPr txBox="1"/>
          <p:nvPr/>
        </p:nvSpPr>
        <p:spPr>
          <a:xfrm>
            <a:off x="9922721" y="3161163"/>
            <a:ext cx="7739811" cy="1597360"/>
          </a:xfrm>
          <a:prstGeom prst="rect">
            <a:avLst/>
          </a:prstGeom>
          <a:noFill/>
          <a:ln>
            <a:noFill/>
          </a:ln>
        </p:spPr>
        <p:txBody>
          <a:bodyPr spcFirstLastPara="1" wrap="square" lIns="0" tIns="12700" rIns="0" bIns="0" anchor="t" anchorCtr="0">
            <a:spAutoFit/>
          </a:bodyPr>
          <a:lstStyle/>
          <a:p>
            <a:pPr marR="5080" lvl="0">
              <a:lnSpc>
                <a:spcPct val="116949"/>
              </a:lnSpc>
              <a:buClr>
                <a:schemeClr val="dk1"/>
              </a:buClr>
            </a:pPr>
            <a:r>
              <a:rPr lang="en-US" sz="2200" dirty="0"/>
              <a:t>We already know, if November is the highest peak of transactions. But let's make it clear by exploring what is the month that generated the highest and the lowest sales and quantity</a:t>
            </a:r>
            <a:r>
              <a:rPr lang="en-US" sz="2200" dirty="0" smtClean="0"/>
              <a:t>. – November and February</a:t>
            </a:r>
          </a:p>
        </p:txBody>
      </p:sp>
      <p:sp>
        <p:nvSpPr>
          <p:cNvPr id="2" name="AutoShape 2" descr="data:image/png;base64,iVBORw0KGgoAAAANSUhEUgAAAk8AAAHBCAYAAABwlV9bAAAAOXRFWHRTb2Z0d2FyZQBNYXRwbG90bGliIHZlcnNpb24zLjcuMSwgaHR0cHM6Ly9tYXRwbG90bGliLm9yZy/bCgiHAAAACXBIWXMAAA9hAAAPYQGoP6dpAACMEklEQVR4nOzdd3iT5frA8W/SNulu6WZ0sfceliGgQFVUFFTkIKKoRxFx4EBcgEfFcXDwcy9Qj6KgAgoCMmQIFbDsVVZLGR0U6N7J8/vjpaEBhBaSJmnvz3XlInnfJ2/upqW5+4z70SmlFEIIIYQQokr0jg5ACCGEEMKVSPIkhBBCCFENkjwJIYQQQlSDJE9CCCGEENUgyZMQQgghRDVI8iSEEEIIUQ2SPAkhhBBCVIMkT0IIIYQQ1eDu6ACcmdls5vjx4/j5+aHT6RwdjhBCCCGqQClFXl4eDRo0QK+3fT+RJE8Xcfz4cSIjIx0dhhBCCCEuw5EjR2jUqJHNryvJ00X4+fkB2pvv7+/v4GiEEEIIURW5ublERkZaPsdtTZKni6gYqvP395fkSQghhHAx9ppyIxPGhRBCCCGqQZInIYQQQohqkORJCCGEEKIaZM6TDZhMJsrKyhwdhqgCg8Fgl2WrQggh6g5Jnq6AUor09HSys7MdHYqoIr1eT2xsLAaDwdGhCCGEcFGSPF2BisQpLCwMb29vKaTp5CqKnqalpREVFSXfLyGEEJdFkqfLZDKZLIlTcHCwo8MRVRQaGsrx48cpLy/Hw8PD0eEIIYRwQTL54zJVzHHy9vZ2cCSiOiqG60wmk4MjEUII4aokebpCMvTjWuT7JYQQ4kpVO3k6duwYd911F8HBwXh5edGuXTv+/vtvy3mlFC+99BL169fHy8uLAQMGsH//fqtrnDp1ipEjR+Lv709gYCD33Xcf+fn5Vm22b99Onz598PT0JDIykjfffPO8WObOnUvLli3x9PSkXbt2/Pbbb1bnqxKLuDyzZs0iMDDQ0WEIIYQQNa5aydPp06fp1asXHh4eLF68mN27dzN9+nTq1atnafPmm28yY8YMPv74YzZs2ICPjw/x8fEUFxdb2owcOZJdu3axbNkyFi5cyJo1a/j3v/9tOZ+bm8ugQYOIjo4mMTGRt956iylTpvDpp59a2qxfv54RI0Zw3333sWXLFm655RZuueUWdu7cWa1Y6qoTJ04wduxYoqKiMBqNREREEB8fz7p16xwdmhBCCOHcVDVMnDhR9e7d+x/Pm81mFRERod566y3LsezsbGU0GtXs2bOVUkrt3r1bAWrTpk2WNosXL1Y6nU4dO3ZMKaXUhx9+qOrVq6dKSkqsXrtFixaWx3fccYcaPHiw1ev36NFDPfjgg1WO5VJycnIUoHJycs47V1RUpHbv3q2KioqqdC1n06dPH9WjRw+1cuVKlZKSojZs2KBee+01tWDBgio9f+bMmSogIMC+QdqBq3/fhBBCXNrFPr9toVo9T7/88gtdu3bl9ttvJywsjE6dOvHZZ59ZzicnJ5Oens6AAQMsxwICAujRowcJCQkAJCQkEBgYSNeuXS1tBgwYgF6vZ8OGDZY2V199tVUtnvj4eJKSkjh9+rSlTeXXqWhT8TpVieVcJSUl5ObmWt1qo+zsbNauXcsbb7xB//79iY6Opnv37kyaNImbb74ZgLfffpt27drh4+NDZGQkDz/88HlDq+dasGABnTt3xtPTk8aNGzN16lTKy8sBbQh1ypQplp6uBg0a8Oijj9r9axVCCGFbm1NPk3j4lKPDcKhqJU+HDh3io48+olmzZixdupSxY8fy6KOP8tVXXwFa3SOA8PBwq+eFh4dbzqWnpxMWFmZ13t3dnaCgIKs2F7pG5df4pzaVz18qlnNNmzaNgIAAyy0yMvJSb4kVpRSFpeUOuSmlqhynr68vvr6+zJ8/n5KSkgu20ev1zJgxg127dvHVV1+xcuVKnnnmmX+85tq1a7n77rt57LHH2L17N5988gmzZs3i1VdfBeCnn37inXfe4ZNPPmH//v3Mnz+fdu3aVev9FUII4VgHT+Rzx8cJjPx8A/kl5Y4Ox2GqVefJbDbTtWtXXnvtNQA6derEzp07+fjjjxk9erRdAqxJkyZNYsKECZbHubm51UqgispMtH5pqT1Cu6TdL8fjbajat9Pd3Z1Zs2bxwAMP8PHHH9O5c2f69u3LnXfeSfv27QF4/PHHLe1jYmJ45ZVXeOihh/jwww8veM2pU6fy7LPPWn4OGjduzH/+8x+eeeYZJk+eTGpqKhEREQwYMAAPDw+ioqLo3r37lX3RQgghatTri/dSblaUmxUpWQW0bRjg6JAcolo9T/Xr16d169ZWx1q1akVqaioAERERAGRkZFi1ycjIsJyLiIggMzPT6nx5eTmnTp2yanOha1R+jX9qU/n8pWI5l9FoxN/f3+pWWw0bNozjx4/zyy+/cN1117Fq1So6d+7MrFmzAFi+fDnXXnstDRs2xM/Pj1GjRnHy5EkKCwsveL1t27bx8ssvW3q1fH19eeCBB0hLS6OwsJDbb7+doqIiGjduzAMPPMC8efMsQ3pCCCGc38bkUyzbffYzNTmrwIHROFa1ep569epFUlKS1bF9+/YRHR0NQGxsLBEREaxYsYKOHTsCWu/Nhg0bGDt2LABxcXFkZ2eTmJhIly5dAFi5ciVms5kePXpY2jz//POUlZVZqkAvW7aMFi1aWFb2xcXFsWLFCqsekmXLlhEXF1flWGzNy8ON3S/H2+XaVXnt6vL09GTgwIEMHDiQF198kfvvv5/JkyfTr18/brzxRsaOHcurr75KUFAQf/75J/fddx+lpaUXLAyan5/P1KlTGTp06AVfJzIykqSkJJYvX86yZct4+OGHeeutt1i9erVU+hZCCCenlOLV3/YAoNOBUnD4ZN1Nnqq12m7jxo3K3d1dvfrqq2r//v3q22+/Vd7e3up///ufpc3rr7+uAgMD1YIFC9T27dvVkCFDVGxsrNXqpuuuu0516tRJbdiwQf3555+qWbNmasSIEZbz2dnZKjw8XI0aNUrt3LlTff/998rb21t98sknljbr1q1T7u7u6r///a/as2ePmjx5svLw8FA7duyoViwXU5tX213I9OnTVXBwsPrxxx+Vh4eHMplMlnP/+c9/FKBOnz6tlDp/tV3Pnj3VmDFjqvxae/fuVYBKTEy0VfhVUhu/b0IIYW+/bD2moicuVK1eXKxenL9DRU9cqJ6cs9XRYf0je6+2q1bypJRSv/76q2rbtq0yGo2qZcuW6tNPP7U6bzab1YsvvqjCw8OV0WhU1157rUpKSrJqc/LkSTVixAjl6+ur/P391b333qvy8vKs2mzbtk317t1bGY1G1bBhQ/X666+fF8ucOXNU8+bNlcFgUG3atFGLFi2qdiwXU1uTp6ysLNW/f3/1zTffqG3btqlDhw6pOXPmqPDwcDVmzBi1detWBah3331XHTx4UH399deqYcOGF02elixZotzd3dWUKVPUzp071e7du9Xs2bPV888/b2n/+eefqx07dqiDBw+qF154QXl5eamsrKwa/dpd+fsmhBCOUFxWrnq/sUJFT1yo3l22z5JIDftwnaND+0dOlzzVJbU1eSouLlbPPvus6ty5swoICFDe3t6qRYsW6oUXXlCFhYVKKaXefvttVb9+feXl5aXi4+PV119/fdHkSSktgerZs6fy8vJS/v7+qnv37pbket68eapHjx7K399f+fj4qKuuukotX768Jr9spZRrf9+EEMIRPltzUEVPXKi6vbJMFZSUqe1HslX0xIWqy3+WOTq0f2Tv5EmnVDXWuNcxubm5BAQEkJOTc97k8eLiYpKTk4mNjcXT09NBEYrqku+bEEJUXU5hGVe/9Qc5RWW8PrQdd3aPIre4jPZTfgdg59R4fI3Vmj5dIy72+W0LsjGwEEIIIS7o/T/2k1NURvNwX27vqpXu8ff0INhHK2KdUkdX3EnyJIQQQojzHDlVyFfrDwMw6fpWuOl1lnPRwdqq68MnL1y+praT5EkIIYQQ53lraRKlJjO9mgbTr0Wo1bmYYB8AUupouQJJnoQQQghhZfvRbH7ZdhydTut10ul0VudjQs4kTzJsJ4QQQoi6TinFq4u0gpi3dmx4wS1YZNhOCCGEEOKM5Xsy2ZB8CoO7nifjW1ywTcWwXbIM2wkhhBCiLis3mXl9sdbrNKZXLA0DvS7YriJ5OpFXQkFJ3dunVJInIYQQQgDw/aYjHDxRQD1vDx7u3+Qf2wV4e1DPW9uXtC4O3UnyJIQQQgjyS8p5d/k+AB67thn+nhfftD26Dq+4k+RJOKVVq1ah0+nIzs52dChCCFEnfLr6IFn5pcQEe/OvHtGXbB8bIsmTqGOOHDnCmDFjaNCgAQaDgejoaB577DFOnjxZ47H069ePxx9/3OpYz549SUtLIyBAW+Uxa9YsAgMDazw2IYSoC9Jzivl07SEAJl7XEoP7pdMDy4q7LBm2E3XAoUOH6Nq1K/v372f27NkcOHCAjz/+mBUrVhAXF8epU6ccHSIGg4GIiIjzaosIIYSwvbeXJVFcZqZLdD2uaxtRpefU5RV3kjzVQePGjcNgMPD777/Tt29foqKiuP7661m+fDnHjh3j+eefB0Cn0zF//nyr5wYGBjJr1izL44kTJ9K8eXO8vb1p3LgxL774ImVlZZbzU6ZMoWPHjnzzzTfExMQQEBDAnXfeSV5eHgD33HMPq1ev5r333kOn06HT6UhJSbEatlu1ahX33nsvOTk5ljZTpkzh5Zdfpm3btud9fR07duTFF1+0/RsnhBC10N70XOYmHgXguRtaVvmP1opCmYcleRJXRCkoLXDMTakqhXjq1CmWLl3Kww8/jJeX9RLUiIgIRo4cyQ8//ICq4vX8/PyYNWsWu3fv5r333uOzzz7jnXfesWpz8OBB5s+fz8KFC1m4cCGrV6/m9ddfB+C9994jLi6OBx54gLS0NNLS0oiMjLR6fs+ePXn33Xfx9/e3tHnqqacYM2YMe/bsYdOmTZa2W7ZsYfv27dx7771Vil8IIeq6ab/tRSm4vm0EXaKDqvy8mDPDdhm5JRSW1q1yBe6ODqBWKSuE1xo45rWfOw4Gn0s2279/P0opWrVqdcHzrVq14vTp05w4caJKL/vCCy9Y7sfExPDUU0/x/fff88wzz1iOm81mZs2ahZ+fHwCjRo1ixYoVvPrqqwQEBGAwGPD29iYi4sJdxQaDgYCAAHQ6nVUbX19f4uPjmTlzJt26dQNg5syZ9O3bl8aNG1cpfiGEqMv+3J/F6n0ncNfrmHhdy2o9N9DbQICXBzlFZRw+WUir+v52itL5SM9THXWpniWDwVCl6/zwww/06tWLiIgIfH19eeGFF0hNTbVqExMTY0mcAOrXr09mZmb1g76ABx54gNmzZ1NcXExpaSnfffcdY8aMscm1hRCiNjObFa/9phXEvOuqaMswXHXU1aE76XmyJQ9vrQfIUa9dBU2bNkWn07Fnzx5uvfXW887v2bOH0NBQAgMD0el05yVZleczJSQkMHLkSKZOnUp8fDwBAQF8//33TJ8+3To0D+taITqdDrPZXNWv7KJuuukmjEYj8+bNw2AwUFZWxm233WaTawshRG02b8sxdqfl4md059Frm13WNWKCvdl2JJuUOlYoU5InW9LpqjR05kjBwcEMHDiQDz/8kCeeeMJq3lN6ejrffvst48aNAyA0NJS0tDTL+f3791NYePY/yPr164mOjrZMMAc4fPhwtWMyGAyYTKbLauPu7s7o0aOZOXMmBoOBO++887y5XEIIIawVl5n47+9JADzcvylBPlUbbTiXpVBmVt3qeZJhuzro/fffp6SkhPj4eNasWcORI0dYsmQJAwcOpHnz5rz00ksAXHPNNbz//vts2bKFv//+m4ceesiqF6lZs2akpqby/fffc/DgQWbMmMG8efOqHU9MTAwbNmwgJSWFrKysC/ZKxcTEkJ+fz4oVK8jKyrJK4u6//35WrlzJkiVLZMhOCCGq4Is/k0nLKaZBgCf39oq57OvEhmijHnWtUKYkT3VQs2bN2LRpE40bN+aOO+4gOjqa66+/nubNm7Nu3Tp8fX0BmD59OpGRkfTp04d//etfPPXUU3h7nx0evPnmm3niiSd45JFH6NixI+vXr7+sEgFPPfUUbm5utG7dmtDQ0PPmTIG24u6hhx5i+PDhhIaG8uabb1p9PT179qRly5b06NHjMt4RIYSoO07ml/DRqoMAPBXfAk8Pt8u+VkXPU13b306nqromvQ7Kzc0lICCAnJwc/P2tVxEUFxeTnJxMbGwsnp6eDorQdiZPnszbb7/NsmXLuOqqqxwdTrUopWjWrBkPP/wwEyZMuGjb2vZ9E0KI6pq8YCdfJRymTQN/fn2kN3r95RcjPlVQSuf/LANgz8vX4WW4/ETMli72+W0LMudJADB16lRiYmL466+/6N69O3q9a3RKnjhxgu+//5709HSp7SSEEJdw6EQ+327Qevefv6HVFSVOAPW8PfD3dCe3uJzUU4W0iPC79JNqAUmehIUrJh9hYWGEhITw6aefUq9ePUeHI4QQTu3NJUmUmxX9W4TSs2nIFV9Pp9MRE+LD9qM5pJwskORJCFcgo85CCFE1m1JOsWRXOnodTLrhwoWSL0d08JnkqQ6tuHONsRkhhBBCXDalzhbEvKNrJM3DbddDFBtcseKu7kwal+RJCCGEqOV+25HOltRsvDzcmDCwuU2vfXbFnfQ8iSqSYSPXIt8vIURdU1pu5s2lewH499WNCfO37UrjmIpaTzJsJy6lolhk5WKNwvmVlpYC4ObmHMtphRDC3v7312EOnywk1M/Iv6+2/abpMWd6no7nFFNcdvHdImoLmTB+mdzc3AgMDLRscOvt7Y1Od2VLPoV9mc1mTpw4gbe3N+7u8qMvhKj9corKmLFyPwBPDGiOj9H2v/uCfAz4Gd3JKynnyKlCmtlwPpWzkk+QKxAREQFgSaCE89Pr9URFRUmiK4SoEz5cdYDswjKahvlyR9dGdnkNnU5HdIg3O4/lkpxVIMmTuDidTkf9+vUJCwujrKzM0eGIKjAYDC5TAFQIIa7E0dOFzFyXAsCk61vi7ma/330xwT7sPJZbZ7ZpkeTJBtzc3GQOjRBCCKfy36VJlJabuapxENe0DLPra1XMe6orGwTLn+BCCCFELbPjaA7ztx4H4PkbWtt9qkK0pdaTJE9CCCGEcDGVC2Le0rEB7RoF2P01Y0PO9Dxl1Y1hO0mehBBCiFrkj6RMEg6dxOCu56n4FjXymtGWcgVFlJTX/nIFkjwJIYQQtUS5ycy037SCmPf2jKFRPe8aed0QXwM+BjeUgiOnan/vkyRPQgghRC0x5++j7M/MJ9Dbg4f7N62x19XpdMTUoaE7SZ6EEEKIWqCgpJy3l+0DYPw1zQjw8qjR169LK+4keRJCCCFqgU/XHCIrv4ToYG9GXRVd469fl1bcSfIkhBBCuLjM3GI+XXMIgGfiW2Jwr/mP94phu7pQKFOSJyGEEMLFvbN8H0VlJjpFBXJDuwiHxCDDdkIIIYRwCfsy8vhh0xEAnr+hlcP27ow5M2x37HQRpeVmh8RQUyR5EkIIIVzYtN/2YFYQ3yacrjFBDosj1M+It8ENs4Ijp2v30J0kT0IIIYSLWn8giz+STuCu1zHxupYOjUWn01mKZR6u5UN3kjwJIYQQLshsVrx6ZhuWkT2iaBzq6+CIzg7dJdfyWk+SPAkhhBAuaMG2Y+w6nouf0Z1Hr23m6HCAyivupOdJCCGEEE6kuMzEf5dqBTEf6teEYF+jgyPSxFhqPUnPkxBCCCGcyKz1KRzLLqJ+gCf39Y51dDgWFXOeUrKk50kIIYQQTuJUQSkfrDwAwJODWuDp4ebgiM6KPTNsd/R0Ya0uVyDJkxBCCOFCZqzYT15JOa3q+3Nrp4aODsdKmJ8RLw+tXMGx7CJHh2M3kjwJIYQQLiIlq4D//XUY0ApiuukdUxDzn2jlCs7Me6rFQ3eSPAkhhBAu4s2leyk3K/o2D6V3sxBHh3NBdWGbFkmehBBCCBeQePg0v+1IR6+DSTc4tiDmxUSHaD1PtXmDYEmehBBCCCenlOK1MwUxb+vSiJYR/g6O6J/Fnul5SpZhOyGEEEI4ypKd6SQePo2nh54JA1s4OpyLqgtbtFQreZoyZQo6nc7q1rLl2a7D4uJixo0bR3BwML6+vgwbNoyMjAyra6SmpjJ48GC8vb0JCwvj6aefpry83KrNqlWr6Ny5M0ajkaZNmzJr1qzzYvnggw+IiYnB09OTHj16sHHjRqvzVYlFCCGEcHal5WbeWLIXgAf6NCYiwNPBEV1czJlhuyOniygz1c5yBdXueWrTpg1paWmW259//mk598QTT/Drr78yd+5cVq9ezfHjxxk6dKjlvMlkYvDgwZSWlrJ+/Xq++uorZs2axUsvvWRpk5yczODBg+nfvz9bt27l8ccf5/7772fp0qWWNj/88AMTJkxg8uTJbN68mQ4dOhAfH09mZmaVYxFCCCFcwXcbDpNyspAQXwMP9m3i6HAuKdzPE08PPSaz4tjpWlquQFXD5MmTVYcOHS54Ljs7W3l4eKi5c+daju3Zs0cBKiEhQSml1G+//ab0er1KT0+3tPnoo4+Uv7+/KikpUUop9cwzz6g2bdpYXXv48OEqPj7e8rh79+5q3Lhxlscmk0k1aNBATZs2rcqxVEVOTo4CVE5OTpWfI4QQQthKTlGp6jh1qYqeuFB9k5Di6HCqbNDbq1X0xIXqj70ZDnl9e39+V7vnaf/+/TRo0IDGjRszcuRIUlNTAUhMTKSsrIwBAwZY2rZs2ZKoqCgSEhIASEhIoF27doSHh1vaxMfHk5uby65duyxtKl+jok3FNUpLS0lMTLRqo9frGTBggKVNVWIRQgghnN1Hqw5yurCMJqE+3Nkt0tHhVFltr/XkXp3GPXr0YNasWbRo0YK0tDSmTp1Knz592LlzJ+np6RgMBgIDA62eEx4eTnp6OgDp6elWiVPF+YpzF2uTm5tLUVERp0+fxmQyXbDN3r17Lde4VCwXUlJSQklJieVxbm7uJd4RIYQQwj6OZRfx5Z/JADx7fSvc3VxnjVfFNi21dYPgaiVP119/veV++/bt6dGjB9HR0cyZMwcvLy+bB1fTpk2bxtSpUx0dhhBCCMH0pUmUlJvpHhvEgFZhjg6nWmr7irsrSmMDAwNp3rw5Bw4cICIigtLSUrKzs63aZGRkEBERAUBERMR5K94qHl+qjb+/P15eXoSEhODm5nbBNpWvcalYLmTSpEnk5ORYbkeOHKnaGyGEEELY0M5jOczbegzQtmHR6ZxrG5ZLiakYtqulPU9XlDzl5+dz8OBB6tevT5cuXfDw8GDFihWW80lJSaSmphIXFwdAXFwcO3bssFoVt2zZMvz9/WndurWlTeVrVLSpuIbBYKBLly5WbcxmMytWrLC0qUosF2I0GvH397e6CSGEEDVJKcW0xXtQCm7u0IAOkYGODqnaYs4M2x05VUh5LSxXUK1hu6eeeoqbbrqJ6Ohojh8/zuTJk3Fzc2PEiBEEBARw3333MWHCBIKCgvD392f8+PHExcVx1VVXATBo0CBat27NqFGjePPNN0lPT+eFF15g3LhxGI1GAB566CHef/99nnnmGcaMGcPKlSuZM2cOixYtssQxYcIERo8eTdeuXenevTvvvvsuBQUF3HvvvQBVikUIIYRwRqv2nWDdgZMY3PQ8He/cBTH/SYS/JwZ3PaXlZo5nFxN1pieqtqhW8nT06FFGjBjByZMnCQ0NpXfv3vz111+EhoYC8M4776DX6xk2bBglJSXEx8fz4YcfWp7v5ubGwoULGTt2LHFxcfj4+DB69GhefvllS5vY2FgWLVrEE088wXvvvUejRo34/PPPiY+Pt7QZPnw4J06c4KWXXiI9PZ2OHTuyZMkSq0nkl4pFCCGEcDYms+L137TFT6N7RhMZ5JpJh16vIzrIm/2Z+SSfLKh1yZNOKaUcHYSzys3NJSAggJycHBnCE0IIYXc/bEpl4k87CPDyYM3T/Qnw9nB0SJftga//ZtnuDF4e0oa742Jq9LXt/fntOusehRBCiFosr7iM6b/vA2D8NU1dOnGCSpPGs2rfpHFJnoQQQggH2308lyEfrCMzr4TIIC9GxUU7OqQrVlGuIKUWliuo1pwnIYQQQtiOUor//XWY/yzaQ2m5mXB/I/83ojNGdzdHh3bFzhbKlORJCCGEEDaQU1TGsz9tZ/FObeeLa1qG8d/bOxDkY3BwZLZRsUXLkVOFmMwKN71r1aq6GEmehBBCiBq2JfU042dv4ejpIjzcdEy8riX39Y51uWKYF1M/wAuDm55Sk5nj2UUuu3LwQiR5EkIIIWqI2az4bO0h3lqaRLlZERnkxfsjOrtkIcxLcdPriAr25kBmPiknCyR5EkIIIUT1ZOWX8OScbazedwKAwe3rM21oO/w9XXtV3cXEWJKnQvo0c3Q0tiPJkxBCCGFn6w9m8fj3W8nMK8HormfyTW0Y0T2yVg3TXYhlxV1W7Zo0LsmTEEIIYSflJjMzVh7g/1buRyloGubL+//qRMuIulF4uWKPu8O1bMWdJE9CCCGEHaTlFPHY91vZmHwKgDu6NmLKzW3wNtSdj15LocyTtatQZt35DgohhBA1ZOXeDJ6cs43ThWX4GNx4bWg7hnRs6OiwalzMmWG71JO1q1yBJE9CCCGEjZSWm3lzyV4+/zMZgDYN/Hn/X50tBSPrmgaBXni46Sg1mUnLKaJRvdqx4k6SJyGEEMIGUk8WMn72ZrYdzQHgnp4xTLqhZa2oFn653PQ6IoO8OXSigMMnCyV5EkIIIYRm4fbjTPppB3kl5QR4efDWbe0Z1CbC0WE5hZhgHw6dKCA5q4BeTUMcHY5NSPIkhBBCXKbiMhNTf93N7I2pAHSJrseMEZ1oGOjl4MicR8W8p9q04k6SJyGEEOIy7M/I45HvtpCUkYdOBw/3a8LjA5rj4aZ3dGhOJSak9q24k+RJCCGEqAalFHP/PspLv+ykuMxMiK+Rd4Z3oE+zUEeH5pRqY6FMSZ6EEEKIKsovKef5eTtYsPU4AH2ahTD9jg6E+Xk6ODLnFVsxbHeqELNZoa8F5QokeRJCCCGqYOexHB75bjMpJwtx0+uYMLA5Y/s2qRXJgD01CPTEXa+jtNxMem4xDWrBfDBJnoQQQoiLUEoxa30K037bS6nJTIMAT2aM6ETXmCBHh+YS3N30RAZ5k5xVQEpWgSRPQgghRG2WXVjK0z9uZ9nuDAAGtg7nrdvaE+htcHBkriUm+EzydLKQnk0dHc2Vk+RJCCGEuIC/U07x6OwtHM8pxuCm57kbWjK6Zww6nQzTVZc2afxErSlXIMmTEEIIUYnZrPho9UHeXrYPk1kRE+zN+//qTNuGAY4OzWVVbBCcXEtW3EnyJIQQQpyRmVfMhB+28eeBLACGdGzAq7e2w9coH5dXIiakolBm7aj1JD8NQgghBLB2/wme+GEbWfkleHm4MXVIG27v0kiG6WzAUmX8VEGtKFcgyZMQQog6rdxk5u1l+/ho9UGUghbhfrz/r040C/dzdGi1RsN6XrjpdRSXmcnIK6Z+gGuvuJPkSQghRJ11LLuIR2dvIfHwaQBGdI9i8k2t8fRwc3BktYuHm57Iel6knCwkJatQkichhBDCFf2+K52nf9xOTlEZfkZ3pg1rx43tGzg6rForOtiHlJOFHD5ZQFyTYEeHc0UkeRJCCFGnlJSbmPbbXmatTwGgfaMA3h/RmagzK8KEfcQEe7MaSK4F5QokeRJCCFFnJGcV8Mh3m9l1PBeA+3vH8sx1LTG46x0cWe1nWXGX5for7iR5EkIIUScs2HqM537eQUGpiXreHky/owPXtAx3dFh1RsWKuxTpeRJCCCGc36drDvLab3sB6B4bxHt3dnT5ScuuJvrMsOjhk4UopVy6BIQkT0IIIWq10nIzH68+BMCDfRvz9KAWuLvJMF1Na1TPGze9jqIyE5l5JYT7ezo6pMsmPz1CCCFqtVVJmZwqKCXE1yiJkwMZ3PU0DNR6+1JcfJsW+QkSQghRq/2YeBSAoZ0bSuLkYBVDd64+70l+ioQQQtRaJ/NLWLk3E4BhnRs5OBoRG1Ixady1V9xJ8iSEEKLWWrD1OOVmRftGAbSIkO1WHC26Yo876XkSQgghnNPcM0N2t3WRXidnEBuiDdslu3itJ0mehBBC1Eq7juewJy0Xg5uemzvItivOoHLPk1LKwdFcPkmehBBC1EoVE8UHtg4n0Nvg4GgEQGQ9b/Q6KCw1cSKvxNHhXDZJnoQQQtQ6peVmFmw9DsiQnTMxuOtpWO9MuQIXnjQuyZMQQoha548ztZ1C/Yz0aRbi6HBEJbVhmxZJnoQQQtQ6ltpOnaS2k7Ox1Hpy4UKZ8hMlhBCiVsnKL+GPitpOMmTndGIsk8Zl2E4IIYRwCvO3HKPcrOjQKIDm4VLbydnIsJ0QQgjhRJRSliG727pGOjgacSExIWeH7Vy1XIEkT0IIIWqNXcdz2Zuep9V2ai+1nZxRZJA3Oh0UlJrIyi91dDiXRZInIYQQtYaltlObcAK8PRwcjbgQo7sbDQK0cgWuuk2LJE9CCCFqBa220zFAajs5uxjLNi2SPAkhhBAOs3JvJqcLywjzM9KnqdR2cmauvuJOkichhBC1QsWQ3a2dpbaTs3P1FXfy0yWEEMLlncgr4Y8krbbT7TJk5/QshTIleRJCCCEcY8HWY5jMio6RgTQNk9pOzi425MywXVahS5YrkORJCCGES1NKMffvM7WdpNfJJVSUK8grKedUgeuVK5DkSQghhEvbdTyXpIw8DO56bpLaTi7B08ON+v6egGsO3UnyJIQQwqVVTBQf1FpqO7mSmDNDdylZrrfiTpInIYQQLquk3MR8qe3kkqIt5QrqWM/T66+/jk6n4/HHH7ccKy4uZty4cQQHB+Pr68uwYcPIyMiwel5qaiqDBw/G29ubsLAwnn76acrLy63arFq1is6dO2M0GmnatCmzZs067/U/+OADYmJi8PT0pEePHmzcuNHqfFViEUII4br+2JtJdmEZ4f5G+jQLdXQ4ohpizqy4S3bBWk+XnTxt2rSJTz75hPbt21sdf+KJJ/j111+ZO3cuq1ev5vjx4wwdOtRy3mQyMXjwYEpLS1m/fj1fffUVs2bN4qWXXrK0SU5OZvDgwfTv35+tW7fy+OOPc//997N06VJLmx9++IEJEyYwefJkNm/eTIcOHYiPjyczM7PKsQghhHBtltpOnRrhptc5OBpRHRXDdq7Y84S6DHl5eapZs2Zq2bJlqm/fvuqxxx5TSimVnZ2tPDw81Ny5cy1t9+zZowCVkJCglFLqt99+U3q9XqWnp1vafPTRR8rf31+VlJQopZR65plnVJs2baxec/jw4So+Pt7yuHv37mrcuHGWxyaTSTVo0EBNmzatyrFcSk5OjgJUTk5OldoLIYSoORm5RarxpEUqeuJCtT8jz9HhiGram5aroicuVG0nL1Fms9mm17b35/dl9TyNGzeOwYMHM2DAAKvjiYmJlJWVWR1v2bIlUVFRJCQkAJCQkEC7du0IDw+3tImPjyc3N5ddu3ZZ2px77fj4eMs1SktLSUxMtGqj1+sZMGCApU1VYjlXSUkJubm5VjchhBDOacGW45jMik5RgTQN83V0OKKaooK0Ybu84nJOF5Y5OJrqqXby9P3337N582amTZt23rn09HQMBgOBgYFWx8PDw0lPT7e0qZw4VZyvOHexNrm5uRQVFZGVlYXJZLpgm8rXuFQs55o2bRoBAQGWW2Rk5EXeCSGEEI6ilLIM2clEcdfkZXCjfoBrliuoVvJ05MgRHnvsMb799ls8PT3tFZPDTJo0iZycHMvtyJEjjg5JCCHEBew8dra2041S28llVWzT4mrznqqVPCUmJpKZmUnnzp1xd3fH3d2d1atXM2PGDNzd3QkPD6e0tJTs7Gyr52VkZBAREQFARETEeSveKh5fqo2/vz9eXl6EhITg5uZ2wTaVr3GpWM5lNBrx9/e3ugkhhHA+PyZqf9zGt4kgwEtqO7mqig2Ck12s1lO1kqdrr72WHTt2sHXrVsuta9eujBw50nLfw8ODFStWWJ6TlJREamoqcXFxAMTFxbFjxw6rVXHLli3D39+f1q1bW9pUvkZFm4prGAwGunTpYtXGbDazYsUKS5suXbpcMhYhhBCup6TcxIJtxwEZsnN1rrrizr06jf38/Gjbtq3VMR8fH4KDgy3H77vvPiZMmEBQUBD+/v6MHz+euLg4rrrqKgAGDRpE69atGTVqFG+++Sbp6em88MILjBs3DqPRCMBDDz3E+++/zzPPPMOYMWNYuXIlc+bMYdGiRZbXnTBhAqNHj6Zr1650796dd999l4KCAu69914AAgICLhmLEEII17Nyj1bbKcLfk95NQxwdjrgCFbWeUlys1lO1kqeqeOedd9Dr9QwbNoySkhLi4+P58MMPLefd3NxYuHAhY8eOJS4uDh8fH0aPHs3LL79saRMbG8uiRYt44okneO+992jUqBGff/458fHxljbDhw/nxIkTvPTSS6Snp9OxY0eWLFliNYn8UrEIIYRwPXPPTBQf2rmh1HZycRVVxlOyXKvnSaeUUo4Owlnl5uYSEBBATk6OzH8SQggnkJlbTNzrKzGZFSue7EuTUClR4MoKS8tp/ZJWAHvrSwMJ9DbY5Lr2/vyWve2EEEK4jPlbj2EyKzpHBUriVAt4G9wJ99em7LjS0J0kT0IIIVyCdW0nqcNXW7ji0J0kT0IIIVzCjmM57MvIx+iuZ3D7+o4OR9hIbEXy5EIr7iR5EkII4RIqep2ktlPtEh1SUShThu2EEEIImykpN7Fgq9R2qo3OFsqUnichhBDCZlbsySSnqIz6AZ70ktpOtUpF8uRKhTIleRJCCOH05v6tbccitZ1qn4r97U4XlpFTWObgaKpGkichhBBOLTO3mNX7TgAwrLMM2dU2PkZ3Qv0qyhW4Ru+TJE9CCCGc2rwtxzAr6BJdj8ZS26lWcrUVd5I8CSGEcFrWtZ2k16m2qhi6c5UVd5I8CSGEcFrbj+awP1NqO9V2MSGuVShTkichhBBOq6LX6bq2Efh7Sm2n2ipGhu2EEEKIK1dcZuKXbVLbqS6QYTshhBDCBpbvySCnqIwGAZ70bCK1nWqzimG7kwWl5BY7f7kCSZ6EEEI4pYohu6GdG0ltp1rO1+hOiK9WruBwlvP3PknyJIQQwulk5BazpqK2kwzZ1QkxZ4buXGHekyRPQgghnE5Fbaeu0fWIPTOkI2q36GDXWXEnyZMQQginIrWd6qbYkIqeJxm2E0IIIapl29EcDmTm4+mh5wap7VRnRLvQBsGSPAkhhHAqPyZqmwBf10ZqO9UlFcOzMudJCCGEqIbiMhO/bNVqO93eNdLB0YiaFHVmwnhWfil5Tl6uQJInIYQQTmPZ7gxyi8tpEOBJXONgR4cjapC/pwfBPgbA+YtlSvIkhBDCaVRMFB/WpRF6qe1U58S4yNCdJE9CCCGcQnpOMWv3n6nt1FlW2dVFrrJNiyRPQgghnEJFbaduMfUsPRCibqnYIDjZyWs9SfIkhBDC4bTaTtoqO6ntVHdVJM3OXq5AkichhBAOt/VINgdPFGi1ndpJbae66uwWLTJsJ4QQQlxUxUTxG9rWx09qO9VZFYUyT+SVkF9S7uBo/pkkT0IIIRyquMzEL9u02k4yZOfkzCZY+SqsftMulw/w8iDIUq7AeYfuJHkSQgjhUL/vziCvuJyGgV5cJbWdnJfZDL88CmvehD9ehVOH7PIyrrDiTpInIYQQDmWp7dS5odR2clZKwW9Pwdb/nT2Wss4uL+UKK+4keRJCCOEw6TnF/FlR20mG7JyTUrD0efj7C0AHDbtqx1P+tMvLxbjABsGSPAkhhHCYn7ccxayge0yQZbKwcDIr/wN/faDdv/n/4JoXtPspf2qJlY3FhDj/ijt3RwcghBCibtJqO2lDdjJR3EmtfgvWTtfu3/Bf6DwKSgtA7wG5R+F0CgTF2vQlK5LoFBm2E0IIIaxtOZLNoRMFeHm4cUN7qe3kdNb/H/zxinZ/0KvQ/QHtvsEHGnbR7tth6C72TPKUmVdCYalzliuQ5EkIIYRDzP1b63W6vl0EvkYZCHEqGz+D388Mz13zAvR8xPp8TG/tXzskTwHeHgR6a7W+nHXFnSRPQgghalxxmYmFUtvJOSV+pa2sA+jzFFz99PltKidPdpj35OxDd5I8CSGEqHFLd6WTV3KmtlOs1HZyGtt+gF8f0+7HPXJ2cvi5Irtbz3uysVgn36ZFkichhBA1zlLbqUsjqe3kLHbNh/kPAQq63Q+DXgHdP3xv7DzvKdrJyxVI8iSEEKJGpeUU8eeBLEArjCmcQNJi+Ok+UGboNAquf+ufE6cKdpz3VFGuwFkLZUryJIQQokb9vPkYSkH3WKnt5BQOLIc5d4O5HNrdDje9B/oqpAd2nPd0tlCmDNsJIYSo45RS/HRmyO52mSjueMlr4fuRYCqFVjfDLR+D3q1qz7XjvKeK5Ck9t5iiUpNNr20LkjwJIYSoMZtTT3MoqwBvgxs3tJPaTg6VugG+Gw7lxdD8Ohj2BbhVo2SEHec9BXp74O+pxXL4lPMN3UnyJIQQosZUTBS/vm19fKS2k+Mc2wzf3gZlBdC4P9z+Fbgbqn8dO8170ul0xIZUlCtwvqE7SZ6EEELUiKJSEwu3pQFS28mh0nfAN7dCSS5E94Y7vwMPz8u7lh3nPTnzijtJnoQQQtSI33drtZ0a1fOiR2yQo8OpmzL3wte3QHE2NOoO//oeDN6Xfz27znuqqPUkyZMQQog6ylLbqbPUdnKIkwfh6yFQmAX1O8DIuWD0u7Jr2nHeU4wM2wkhhKjLjmefre0kQ3YOcPowfHUz5KdDWBsYNR+8Am1zbTvNe5JhOyGEEHXavC1abaerGgcRGXQFw0Si+nKOwVc3aUNrIc3h7gXgbcNhUzvNe6oYtjueU0xxmXOVK5DkSQghhF0ppSxDdrd1iXRwNHVMXgZ8fTNkH4Z6sXD3L+AbatvXiOxRad5Tss0uG+RjwO9MuYLUU841dCfJkxBCCLtKPHya5DO1na5vG+HocOqOgpPaHKeTByAgEkb/Av52qK1l8IZGXbX7Nhy60+l0lmKZKU62TYskT0IIIeyqotfphnZS26nGFJ2Gb26BE3vAr76WOAVG2e/17DbvyTlX3EnyJIQQwm6KSk0s3C61nWpUcS78bxikbwefUG2oLqixfV/TTvOeLIUynWyPO0mehBBC2M3SXenkl5QTGeRF9xip7WR3pQXw3R1wLBG86mmTw0Ob2/91G1XUezpm03lPzrriTpInIYQQdiO1nWpQWRHMHgGpCWAM0MoRhLepmde207wnS6FMJ6v1JMmTEEIIuziWXcS6g1ptp2GdZcjOrspLYM7dkLwaDL5w10/QoGPNxmCHeU8VhTKP5xQ5VbmCaiVPH330Ee3bt8ff3x9/f3/i4uJYvHix5XxxcTHjxo0jODgYX19fhg0bRkZGhtU1UlNTGTx4MN7e3oSFhfH0009TXl5u1WbVqlV07twZo9FI06ZNmTVr1nmxfPDBB8TExODp6UmPHj3YuHGj1fmqxCKEEMJ+5m0+ilIQ1zhYajvZk6kMfhwD+38Hdy/41xyI7Fbzcdhh3lOwjwFfoztKwdHTztP7VK3kqVGjRrz++uskJiby999/c8011zBkyBB27doFwBNPPMGvv/7K3LlzWb16NcePH2fo0KGW55tMJgYPHkxpaSnr16/nq6++YtasWbz00kuWNsnJyQwePJj+/fuzdetWHn/8ce6//36WLl1qafPDDz8wYcIEJk+ezObNm+nQoQPx8fFkZmZa2lwqFiGEEPZjXdtJep3sxmyCeQ/C3oXgZoQRsyGml2NiscO8J51OZ1lxl+xMQ3fqCtWrV099/vnnKjs7W3l4eKi5c+dazu3Zs0cBKiEhQSml1G+//ab0er1KT0+3tPnoo4+Uv7+/KikpUUop9cwzz6g2bdpYvcbw4cNVfHy85XH37t3VuHHjLI9NJpNq0KCBmjZtmlJKVSmWqsjJyVGAysnJqfJzhBBCKLUx+aSKnrhQtX5xsSooKXN0OLWTyaTUzw8pNdlfqanBSiUtcXRESn0Rr8WT+JXNLvnwt4kqeuJC9dmag1V+jr0/vy97zpPJZOL777+noKCAuLg4EhMTKSsrY8CAAZY2LVu2JCoqioSEBAASEhJo164d4eHhljbx8fHk5uZaeq8SEhKsrlHRpuIapaWlJCYmWrXR6/UMGDDA0qYqsVxISUkJubm5VjchhBDV9+PfZ2s7eRuktpPNKQWLJsC270DnBrd9Cc3jHR2VfeY9OWGtp2onTzt27MDX1xej0chDDz3EvHnzaN26Nenp6RgMBgIDA63ah4eHk56eDkB6erpV4lRxvuLcxdrk5uZSVFREVlYWJpPpgm0qX+NSsVzItGnTCAgIsNwiI2UbASGEqK7C0nIW7ZDaTnajFCyZBIkzAR3c+gm0vtnRUWnsMO8p2lJl3HmG7aqdPLVo0YKtW7eyYcMGxo4dy+jRo9m9e7c9YqtxkyZNIicnx3I7cuSIo0MSQgiXU1HbKSrIm+6xUtvJppSCFVNhw0fa4yHvQ/vbHRtTZXaY93S2UKbz9DxVuy/VYDDQtGlTALp06cKmTZt47733GD58OKWlpWRnZ1v1+GRkZBARoe1lFBERcd6quIoVcJXbnLsqLiMjA39/f7y8vHBzc8PNze2CbSpf41KxXIjRaMRoNFbj3RBCnEspxYerDpJbVMaY3rGE+3s6OiRRwypPFNfppLaTTa1+E/58R7s/eDp0usux8Zyrot5TaoLW+2SDyuYVE8aPZxdRUm7C6O52xde8Uldc58lsNlNSUkKXLl3w8PBgxYoVlnNJSUmkpqYSFxcHQFxcHDt27LBaFbds2TL8/f1p3bq1pU3la1S0qbiGwWCgS5cuVm3MZjMrVqywtKlKLEII+/hkzSHeWprEJ2sOcfWbf/DKwt2czC9xdFiihhw9Xcj6gycBGNq5oYOjqWX+fBdWvabdj38Nut3v0HD+kY3nPYX6GvExuGFWcORUkU2ueaWq1fM0adIkrr/+eqKiosjLy+O7775j1apVLF26lICAAO677z4mTJhAUFAQ/v7+jB8/nri4OK666ioABg0aROvWrRk1ahRvvvkm6enpvPDCC4wbN87S4/PQQw/x/vvv88wzzzBmzBhWrlzJnDlzWLRokSWOCRMmMHr0aLp27Ur37t159913KSgo4N577wWoUixCCNtblZTJG0v2AtA0zJcDmfl8/mcy321MZUyvWB7o05gAbw8HRyns6efNx1AKejYJplE9qe1kM399DMsna/eveRHixjk2nouJ6Q1r3jo77+kKex+1cgU+7E7L5fDJApqG+doo0MtXreQpMzOTu+++m7S0NAICAmjfvj1Lly5l4MCBALzzzjvo9XqGDRtGSUkJ8fHxfPjhh5bnu7m5sXDhQsaOHUtcXBw+Pj6MHj2al19+2dImNjaWRYsW8cQTT/Dee+/RqFEjPv/8c+Ljz64iGD58OCdOnOCll14iPT2djh07smTJEqtJ5JeKRQhhW8lZBYyfvQWlYET3SF67tR1r9mcx/fckth/N4f0/DvB1Qgr/vrox9/SKxdcoK7BqGyW1nezj75mwZKJ2/+qn4eqnHBvPpZw778kGQ3cxId7sTst1mg2CdUrZcPvjWiY3N5eAgABycnLw9/d3dDhCOK284jJu/XA9BzLz6RJdj9kPXIXBXZsVoJTi990ZvP37PpIy8gAI8jHwcL8m3HVVNJ4ejp+/IGxjY/Ip7vgkAR+DG5teGCAlCmxh2/cw7yFAQc/xMPA/V9yTUyO+vE6b93Tz/0Hnu6/4cm8s2ctHqw4y6qpo/nNL20u2t/fnt+xtJ4S4Imaz4okftnEgM58If08+uquzJXECrcs9vk0Evz3Wh/fu7EhsiA+nCkp5ZdEern7zD75JSKG03OzAr0DYyo+J2grlwe2ltpNN7PwZ5o8FFHT/t+skTmDzeU+xwc614k6SJyHEFXl3xX6W78nA4K7nk1FdCPO78Oo6N72OIR0bsuyJq3lzWHsaBnqRmVfCiwt20f+/q5jz9xHKTZJEuarC0nIWba+o7SQ18q7Y3kXw0/2gzFrPzXVvuE7iBDav91Sx4u6wkwzbSfIkhLhsS3amMWPFfgCm3dqODpGBl3yOu5ueO7pFsvKpvrw8pA2hfkaOZRfxzI/bGfTOGn7ZdhyzWWYTuJolO9MpKDURHexNt5h6jg7Hte1fDnPvAWWCdnfAje+C3sU+rm1c7ynmTK2no6cLnaKn2sW+G0IIZ5GUnseEOdsAGNMrlmHVnCBsdHfj7rgY1jzdn+duaEk9bw8OZRXw6Owt3DBjLb/vSkemZLoOy0TxzlLb6YocWg0/jARTKbQeArd8BHoXnBdYUe8JbDJ0F+ZnxMtDK1dw9LTje58keRJCVFt2YSkPfP03haUmejUN5rkbWl72tbwMbvz76iasnXgNTw5sjp+nO3vT8/j3N4kM+WAdq/edkCTKyVXUdtLpYKissqs+s0lLMBY+AbPvhPJiaH49DPsC3Fx47pgN5z1p5QqcZ+hOkichRLWUm8yMn72F1FOFRAZ58f6Izri7XfmvEl+jO+OvbcbaZ/ozrn8TvA1ubD+aw+gvNzL8k7/YcOikDaIX9vBT4jFAq+3UMNDLwdG4CKXgyCZY/Cy83RpmDYa/v4SyQmg6AG6fBW4uXhPNxvOeKrZpSc5y/KRxF05phRCO8MaSvazdn4WXhxufjupKPR+DTa8f6G3g6fiW3Nsrlo9WHeSbvw6zMeUUwz/9iz7NQnhyUAs6VmFulbCvcpOZzanZrErKZPbGVEBqO12SUpC+A3b+BLt+huzUs+c8A6DVTdB2GMT2dc2hunPZuN5TxQbBh51gxZ0kT0KIKvt581E+W6tN/px+Rwda1bdf/bMQXyMv3tiaB/o05v9W7ueHTUdYuz+LtfuzGNAqnCcHNbfr64vzZeYVszrpBKv2nWDtvhPkFpdbzsUEexPf5p/3Dq3TTuzTEqadP8HJ/WePe/hAyxu0hKnJNeBey/ZWtfE+dzFnhu2SnWDYTpInIUSVbD+azbM/7wDgkf5NuaFd/Rp53YgAT169tR0P9W3Cu8v3M2/LUZbvyWD5ngxubF+fxwc0d4rtGmojk1mx9Ug2q5My+SPpBDuO5Vidr+ftQd/mofRrEUb/lmFS26my0ylanaadP0PGjrPH3YzQPF5LmJoN0hKM2iym99nk6QqLZVasuJOeJyGESziRV8KD3yRSWm7m2pZhTBjYvMZjiAzyZvodHRjbrwnvLt/Hwu1pLNyexm870hjauRGPXduMyKBa/kFUA04VlLJm3wn+SMpkzb4TnC4sszrfvlEA/ZqH0q9lGB0aBeKml5V1FrnHYdd8rYfp2N9nj+vdocm1WsLU4nrwrEM9pjbc5y4muKJcQRFlJjMeNphrebkkeRJCXFRpuZmx/0skLaeYxqE+vHNnR/QO/MBsGubL+//qzMP9cnl72T6W78ngx8SjzN9yjOHdIhl/TTMiAi5cqFOcz2xW7Dyewx97tYRp29Fsq7m9/p7u9GkeSv8WYfRtHkqoXy0bWrpSBVmwe77Ww3R4PXDmzdPpIaaPljC1ugm8gxwZpePYcN5TmJ8RTw89xWVmjp4uskwgdwRJnoQQFzXl1138ffg0fkZ3Pru7K/6ezrECqHUDfz4f3ZWtR7KZ/nsSa/dn8e2GVOYmHmXUVdGM7deEEF/5oL+QnMIy1uw/27uUlV9qdb5VfX/6twilf8swOkUG2mQ1Za1SlA17F2o9TIdWa8UsK0RepSVMrYeAX/g/XqLOsOG8J71eR0ywD3vT80g5WSDJkxDCOX274TDfbUhFp4MZIzrRJNT55hZ1jAzkm/t68Nehk0z/PYlNKaf54s9kZm9M5d5eMfy7TxMCvJ0j4XMUpRS703JZlXSCP/Zmsjn1NJWLuPsa3endNIT+LUPp2zxMeu4upCQf9i3REqYDy7UilhUadNISpja3QoCsODyPDec9RQd7szc9j8NZBdDCRvFdBkmehBAXtCnlFJMX7ALgqUEt6N8yzMERXdxVjYOZ82Aca/ZnMf33JLYfzeGDPw7ydcJh/t2nMff2jsXXWHd+5eUWl7FufxZ/JGWyKukEmXklVuebh/vSv0UY/VqE0SW6ntVmzuKMsmI4sExLmJKWQHnR2XNhraHtUGgzFIKbOC5GV2CHeU8pDl5xV3d+kwghqux4dhFj/5dIuVkxuH19Hu7nGh8OOp2Ovs1DubpZCL/vzuDt3/eRlJHH9GX7+HJdMmP7NeHuuBg8PWpBDZ1zKKXYl5HPH0mZ/LE3k8TDpymv1L3k5eFGrzO9S/1ahEkxy39iKoNDq7SEac9CKM07ey6o8ZkepqEQ3tphIbocG857qlhxl+LgFXeSPAkhrBSXmXjwm0Sy8ktpVd+ft25r73J7lel0OuLbRDCwVTi/bj/Ou8v3k5xVwGu/7eXztck8ck1ThneLxOju2klUQUk56w5k8UfSCVYnZXI8p9jqfONQH/q3CKN/izC6xdZz+a/XbswmOLxOS5h2L4Ci02fP+TeCtrdqSVP9jlfUa1Jn2XDek7Ns0SLJkxDCQinFpJ93sONYDvW8Pfh0VBeXrt2j1+sY0rEhg9vV5+fNx3hvxX6OZRfx0oJdfLL6EA/2bUyjel4Y3d0wuuu1fz30GN31eHpUOuaud+gKwwpKKQ6eKGBVUiZ/JGWyKfk0paazO8wb3fX0bBJM/5Zh9GseRlSwlG74R2YzHN10JmGaD/kZZ8/5hGnzl9oOg0bdQC9DmlfMRvOeKobtjpwqpNxkdthiBtf9rSiEsLkv/kxm3pZjuOl1fDCyc62pm+TupueObpEM6dSAHzYd4f9WHrAkUVXl4abD6O6Gp8fZhMrgrsd4Jsk6m2xZJ2HnPsdY6b7Vcyrdtxz3cEMpxaaUU9pk76RMjpwqsoorKsiba1qG0bdFKHGNg2vlkKTNKAVp285sjzIPco6cPecZqK2QaztM+6CvDdujOBMbzXuK8PfE6K6npNzMsewiy5YtNU2SJyEEAGv3n+C13/YA8MLgVvRsEuLgiGzP6O7G3XEx3N4lkv/9dZjlezIoLjNRUm62/FtSbqbkzP3Kc4bKTIoyUzn5JRd5gRpgcNPTo3GQVtW7RSixIT4uN6zqEAeWw2/PwKmDZ48Z/KDlYC1hatwP3G27T6OoxEbznvR6HdHB3uzLyCflZKEkT0IIxzl8soBHvtuCWWmbu97TM8bRIdmVl8GNB65uzANXX/wXeLnJfDahKjdRUmY+J9E6e6yk3ERx2Zlj5eYzx885Vikxs0rWKl/nzPHKw3ENA73o10IrVNmzabBLD6U6RPYRmHsvlOSCu1el7VEGgodMnK8RNp335KMlT1kF9G0easMgq07+BwpRxxWUlPPvrxPJKSqjQ2Qgr9zSVnoyznB30+PupsfHAbU2zWZFqUlLovyM7vI9uVxmMyx4WEucGnWDUfPA6OfoqOqmmD42mfcU6wQr7mQWnBBn/L4rnUe+20zi4VOODqXGmM2KJ+dsIykjj1A/I5+O6iJzZpyEXq/D08MNf08PSZyuxMZPIXkNeHjDrZ9I4uRIMb21f5PXYrUHUDU5w4o76XkSApi/5RgT5mzFrGDh9jSGd41k4vUtCfKp3XMg3v/jAEt2pWNw0/PxXV0I95fK0qIWOZEEyydr9wf9R4pZOlqjbuBmgLzjcOrQZX8/LIUys6TnSQiH+XnzUUvi1Lq+ttv5D38f4Zrpq5i9MRWz+fL/QnJmy3Zn8PayfQD855Y2dImu5+CIhLAhUxnMexDKi6HJtdD1PkdHJAze0LCrdj/lz8u+TEWhzCOntXIFjiDJk6jTfkw8ypNzt2FWMKJ7FAvH9+bHh+JoGeFHdmEZk37ewdCP1rPzWI6jQ7WpA5l5PPHDVgDujotmeLcoxwYkhK2tnQ7Ht2glCIa8L8UtnUXF0N0VJE/1/T0xuOspMynSzikMW1MkeRJ11py/j/D0j9tQCkb2iOLVW9qi1+voGhPEwvG9efHG1vgY3Nh6JJub3/+TKb/sIre4zNFhX7GcojIe+DqR/JJyesQG8eKNss2EqGWObYbVb2r3B08H/waOjUecVTl5usx5T3q9jqgzNeiSHTR0J8lTFRzPLrp0I+FSftiUysSftqMUjLoqmlfOJE4V3N303Nc7lpVP9eOmDg0wK5i1PoVrp69mwdZjqCuY7OhIJrPi0dlbSM4qoGGgFx+O7IyHgyr0CmEXZUXacJ0yaXvQtbvN0RGJys6d93SZKuY9HXbQijv5rVkFQz9cx7wtR132A1NY+25DKhN/2oFScE/PGF4e0uYfVzOF+3vyfyM68b/7etA4xIcTeSU89v1W/vXZBg5k5l3wOc7sraVJrN53Ak8PPZ/e3YVgXweswRfCnpZPhax94Buh9ToJ52KreU9nVtylOGjFnSRPVZBfYuKJH7bxyHdbOF1Q6uhwxBX4dsNhnpu3A4B7e8Uw+abWVVoG3rtZCIsf78PT8S0wuutJOHSS699byxtL9lJYWm7vsG1iwdZjfLxaq6781m0daNMgwMERCWFjh1bDho+0+0PeB+8gx8YjLswG856iQxy74k6Spyp4pH9T3PU6Fu1II/7dNaxKynR0SOIyfJOQwvPzdgJwX+9YXrqxaolTBaO7G+P6N2X5hL4MaBVGmUnx0aqDDHx7DUt3pTt1z+TOYzlM/Gk7AA/1bcJNHWQOiKhlinNg/sPa/S73atXDhXOywbyn2GDHFsqU5KkKHurXhJ8f7kmTUB8y80q4Z+YmXpy/k6JSk6NDE1X01foUXjyzCewDfWJ5YXCryy48GBnkzeeju/HZ3V1pGOjFsewiHvwmkfu++ptUBxZt+ydZ+SU8+E0ixWVm+rUI5en4Fo4OSQjbW/ws5B6FerEw6BVHRyMuxgbznioKZR45VYTJAeVkJHmqovaNAlk4vo9lz69v/jrM4Blr2Xok26FxiUubuS6Zyb9oidODfRvz3A2XnzhVNrB1OMsn9GVc/yZ4uOlYuTeTge+sZsaK/ZSUO0diXWYy8/C3mzmWXURsiA/v3dkJN70s2Ra1zJ5fYdt3oNPDrR+D0dfREYmLscG8pwaBXhjc9JSazA5Z1CXJUzV4GdyYcnMbvh7TnXB/I4eyChj20XreW77fYYW6xMV98WcyU3/dDcDYfk149rqWNt3qwsvgxtPxLVn82NX0bBJMSbmZt5ft47p317Jm3wmbvc7l+s/C3WxMPoWv0Z3P7u5CgJeHo0MSwrbyM+HXx7T7vR6DqKscG4+omiuc9+Sm1xEZpG3q7IhtWiR5ugxXNw9l6eNXM7h9fUxmxTvL9zHs4wQOnch3dGiiks/XHuI/C7XEaVz/JjwT38Jue4Q1DfPl2/t7MGNEJ0L9jCRnFXD3lxsZ9+1m0h1UxO2HTal8nXAYgHeGd6RpmOzpJWoZpeCXR6HwJIS3hX6THB2RqCobzHuKceC8J0meLlOgt4H3R3TivTs74ufpzrYj2Qye8Sff/HXYqScO1xWfrD7IK4v2APDoNU15apD9EqcKOp2Omzs0YMWTfbm3Vwx6HSzakca101fx+dpDlNVg72Ti4dO8MF+bHD9hYHMGtg6vsdcWosZs/Rb2Ldbmz9z6CbhL6Q2XYZN5T45bcSfJ0xXQ6XQM6diQpY9rQzZFZSZenL+Te2dtIjPXMb0NAj5adZBpi/cC8Ni1zZhQA4lTZf6eHky+qQ2/ju9N56hACkpNvLJoDzfO+JNNKafs/vrpOcU89L9EykyK69pE8Ej/pnZ/TSFq3OnD2iRxgP7PQ0Rbx8YjqscG855iQxxX60mSJxtoEOjF/+7rwYs3tsbgrmdV0gni313D4h1pjg6tzvngjwO8sURLnJ4Y0JwnBjZ3WCxtGgTw40M9eWNYO+p5e5CUkcftHyfw1NxtnMwvsctrFpeZePB/iZzIK6FFuB/T7+hgVTldiFrBbNbKEpTmQeRV0HO8oyMSl+MK5z1FO7DKuCRPNqLX67ivdywLx/emdX1/TheWMfbbzUyYs7VW7IfmCv5vxX7eWpoEwJMDm/PYgGYOjkj7uRjeLYqVT/ZjRPdIQNuM+Jrpq/l2w2GbLrFVSvHC/J1sO5JNgJcHn97dBR+ju82uL4TT+OtDOPwnePjArR+B3s3REYnLcYXznixbtJwqxFzD5QokebKx5uF+zB/Xi4f7NUGvg583H+P6d9fy16GTjg6tVntv+X6mL9sHwNPxLRh/reMTp8rq+RiYNrQ9Pz/ck9b1/ckpKuP5eTsZ+uE6dhzNsclrzFqfwo+JR9Hr4IN/dbb8VSZErZK5B1a8rN2PfxWCGjs2HnH5rnDeU4NATzzcdJSWm0mr4akykjzZgcFdzzPXtWTOg3FEBXlzLLuIEZ/9xbTf9jhN/Z/aQinFO8v28c5yLXGaeF1LxjnxHJ/OUfX45ZFeTLmpNX5Gd7YdzeHmD/7kpQU7ySm6/B7K9QeyLBPkn7uhFb2bhdgqZCGcR3kp/PxvMJVAs0HQ5R5HRySuxBXOe3J30xNZT5v3dLiGJ41L8mRHXWOC+O2xPtzZLRKl4JM1hxjy/jr2pOU6OrRaoSJxem/FfgAmXd+Ssf2aODiqS3N303NPr1hWPNmXIR0boBR8nXCYa6ev4ufN1d+A+sipQsZ9txmTWXFrp4bc1zvWTpEL4WBr3oL07eBVD27+P6jBhSDCTq543pOWPCXX8LwnSZ7szNfozuvD2vPZ3V0J9jGwNz2PIe+v45PVBx1SUr62UEox/fd9zFh5AIAXBrfiwb7OnzhVFubvyXt3duK7+3vQJNSHrPxSJszZxvBP/2JfRl6VrlFYWs4DX//N6cIy2jcKYNrQdjW6slCIGnP0b1g7Xbt/4zvgF+HYeIRtXOm8p5CKSeM1u+JOkqcaMrB1OEufuJoBrcIpNZmZtngvIz77iyOnnG8vNGenlOLNpUm8/4eWOL14Y2vu7+O68x56Ng1h8WNX88x1LfD00LMx+RQ3vLeWab/toaCk/B+fp5Ti6bnb2ZueR4ivgY/v6oKnh0ycFbVQaaE2XKdM0O52aHOroyMStnKF855iHFTrSZKnGhTia+Szu7vwxrB2eBvc2Jh8iuvfW8tPidUfqqmrlFK8vmQvH606CMDkm1rXimEqg7ueh/s1ZfmEvgxqHU65WfHJmkMMeHs1i3ekXfDn48NVB1m0Iw0PNx0f3dWFBoFeDohciBqwfDKcOgh+DeCGtxwdjbClK5z3VDFsV9NVxiV5qmE6nbZ0ffFjfegSXY/8knKenLuNh7/dzKmCUkeH59SUUrz22x4+Wa39dTL15jbc28v1E6fKGtXz5tO7u/LF6K40qudFWk4xY7/dzD0zN1n9ZbVybwb//V0ryzDl5jZ0iwlyVMhC2NfBlbDxU+3+LR9o851E7XIF855iKw3b1WS5AkmeHCQ62Ic5D8bxdHwL3PU6Fu9MJ/7dNfyRlOno0JySUopXFu3hs7XJAPxnSBtG94xxbFB2dG2rcJZP6Muj1zTF4KZn9b4TDHp3De8s28fu47k8NnsrSsG/ekQxske0o8MVwj6KTsP8cdr9bg9Ak2scG4+wjyuY99Qw0At3vY6ScjMZeTVXrkCSJwdy0+sY178p88f1olmYLyfySrh35iaen7eDwtJ/nutS1yileHnhbr74U0ucXr21LaPiYhwbVA3w9HBjwqAWLHm8D32ahVBabua9Ffu5YcZa8krK6RZTjyk3tXF0mELYz2/PaHNhgprAwKmOjkbYyxXMe3J309OonjZlIbkG5z1J8uQE2jYM4NfxvRlzZgjq2w2pDJ7xJ1tSTzs4MsdTSjH1193MXJcCwLSh7epcT0vjUF++HtOdD/7VmXB/bePT+gGefDiyCwZ3+S8saqld82DHHNDptU1/DVL0tda6wnlPjlhxJ795nYSnhxsv3dSab+/vQf0AT5KzCrjt4wTeXraPMpPZ0eE5hFKKlxbsYtb6FHQ6eGNYO0Z0j3J0WA6h0+kY3L4+K57sx+tD2zHnwThC/WQHeVFL5aXDwgna/d4TILKbY+MR9ncF854sK+5qcNK4JE9OplfTEJY8djVDOjbAZFbMWLGf2z5az8ET+Y4OrUaZzYoXF+zkm78On0mc2jO8W91MnCrzNbpzZ/coIoO8HR2KEPahFPzyKBSdgoj20HeioyMSNeEK5j1ZVtzJsF3dFuDtwXt3dmLGiE74e2pbeAyesZZvElLqREkDs1nx/Pyd/O+vVHQ6eOu2DtzRNdLRYQkhasLmr2H/UnAzwtBPwd3g6IhETbiCeU8ybCes3NyhAb8/0Zc+zUIoLjPz4oJdjJ65iYwa3gCxJpnNiufm7WD2xlT0Oph+ewdu69LI0WEJIWrCqWRY+px2/9oXIayVY+MRNecK5j1VHrarqQ4GSZ6cXESAJ1/d250pN7XG6K5nzb4TxL+7hkXb0xwdms2ZzYpnf97O95uOoNfB23d0ZGhnSZyEqBPMJpg/FkrzIboXXPWwoyMSNe0y5z01queFm15HcZmZjNwSOwR2PkmeXIBer+OeXrEserQ3bRv6k11YxrjvNvPED1vJKSpzdHg2YTIrnvlpO3P+PopeB+8M78gtnRo6OiwhRE1JeB9SE8DgC7d8CHrZaqjOucx5Tx6VyhXU1KRxSZ5cSNMwP34e24vx1zRFr4N5W45x/btrSDh40tGhXRGTWfH0j9v4MfEobnod793ZiSEdJXESos7I2AUrX9HuX/c61ItxaDjCQa5g3lN0cMW8p5pJntxr5FWEzRjc9Tw5qAX9WoQxYc5WDp8sZMRnf9Eluh4tIvxoEe5H83A/WkT4EeTj/BMtTWbFU3O3MW/LMdz0Ombc2YnB7es7OiwhRE0pL4WfHwRTKTS/Hjrd5eiIhKNUzHtKXa/1PgU3qfJTY4K9WQMkZ9XMpPFq9TxNmzaNbt264efnR1hYGLfccgtJSUlWbYqLixk3bhzBwcH4+voybNgwMjIyrNqkpqYyePBgvL29CQsL4+mnn6a83Lqi9qpVq+jcuTNGo5GmTZsya9as8+L54IMPiImJwdPTkx49erBx48Zqx+KqukTX47dH+1jqHiUePs13G1KZ/MsuRnz2F53/s4yuryxn5Od/MfXXXXy/MZXNqafJK3aeYb5yk5kJc7Yyb8sx3PU63h8hiZMQdc6qaZCxA7yD4eYZoNM5OiLhSLF9tH8vc9K4U/Y8rV69mnHjxtGtWzfKy8t57rnnGDRoELt378bHRwv8iSeeYNGiRcydO5eAgAAeeeQRhg4dyrp16wAwmUwMHjyYiIgI1q9fT1paGnfffTceHh689tprACQnJzN48GAeeughvv32W1asWMH9999P/fr1iY+PB+CHH35gwoQJfPzxx/To0YN3332X+Ph4kpKSCAsLq1Isrs7H6M60oe14oE8sO4/nsi89j6SMPPZl5JF6qpCs/BKyDpSw7oD1sF7DQC+ah/vSvFJPVdMwXzw9am6OQbnJzBNztvHrtuNa4vSvzlzXNqLGXl8I4QRSN8C6d7X7N74LvmGOjEY4g5jesPqNs/OeqphMx4RotZ5qaosWnbqCdX0nTpwgLCyM1atXc/XVV5OTk0NoaCjfffcdt912GwB79+6lVatWJCQkcNVVV7F48WJuvPFGjh8/Tnh4OAAff/wxEydO5MSJExgMBiZOnMiiRYvYuXOn5bXuvPNOsrOzWbJkCQA9evSgW7duvP/++wCYzWYiIyMZP348zz77bJViuZTc3FwCAgLIycnB39//ct8mhygsLedAZj5J6VoylZSRz770PNL/ocyBXqdl7s3D/SxJVYsIX2KCfXB3s+3UuDKTmce/38qiHWl4uOn44F+dGdRGEich6pSSfPi4N5xOhg4j4NaPHR2RcAZlRfB6lDaMO35zlYfuDp3I55rpq/HycGP3y/Hk5eXZ9fP7iuY85eTkABAUFARAYmIiZWVlDBgwwNKmZcuWREVFWRKWhIQE2rVrZ0mcAOLj4xk7diy7du2iU6dOJCQkWF2jos3jjz8OQGlpKYmJiUyaNMlyXq/XM2DAABISEqocy7lKSkooKTm7zDE3N/dy3xqH8za4075RIO0bBVodzyksY19m3tmk6kxvVXZhGYeyCjiUVcCSXemW9gY3PY1DfWgRcWYu1Zn5VA0DvdDrq9+9XmYy89j3W/htRzoebjo+GtmFAa3DL/1EIUTtsuwlLXHyb6RNEhcCwMNLmzh+eF215j01queNXgdFZSZO5JXgaecwLzt5MpvNPP744/Tq1Yu2bdsCkJ6ejsFgIDAw0KpteHg46enpljaVE6eK8xXnLtYmNzeXoqIiTp8+jclkumCbvXv3VjmWc02bNo2pU2v3zt0B3h50iwmiW0yQ5ZhSihP5JexLz9eG/SoN/xWWmtibnsfe9Dyr63gb3GgW7keLcF/LBPUW4X6E+hnR/UM3a2m5mUdnb2HJrnQMbno+uqsz17aSxEmIOmf/cvj7C+3+LR+AV6BDwxFOJqb32eSpy+gqPcXgrqdhPS+OnCoiOauAViEedg3xspOncePGsXPnTv78s/qb+DmrSZMmMWHCBMvj3NxcIiNr/7YgOp2OMD9Pwvw86d0sxHLcbFYcyy46M+xXkVTlczAzn8JSE9uOZLPtSLbVtQK9PSw9VGfnVPnibXDnke828/vuDAzuej65qwv9W8r8BiHqnMJTsGCcdr/HQ9C4n0PDEU7IMu9pbfXmPQX7cORUEYdPFtIqJMCuIV5W8vTII4+wcOFC1qxZQ6NGZytAR0REUFpaSnZ2tlWPT0ZGBhEREZY2566Kq1gBV7nNuaviMjIy8Pf3x8vLCzc3N9zc3C7YpvI1LhXLuYxGI0aj7FRfQa/XERnkTWSQt1UPUbnJTMrJQsuwX0VylZJVQHZhGRuTT7Ex+ZTVtXyN7uSXlGNw1/PpqC70ayGJkxB10m9PQX46BDeDayc7OhrhjCz1ntK0ek9VHLqLCfZh7f6sM4Uy7Zs8VWsmsFKKRx55hHnz5rFy5UpiY2Otznfp0gUPDw9WrFhhOZaUlERqaipxcXEAxMXFsWPHDjIzMy1tli1bhr+/P61bt7a0qXyNijYV1zAYDHTp0sWqjdlsZsWKFZY2VYlFXB53Nz1Nw3y5oV19nhjYnI/u6sLKJ/ux++XrWPRob94Z3oGH+jbhmpZhNAzUqr7ml5RjdNfz+d1dJXESoq7a8SPs/Al0bjD0E62ujxDnqpj3BFrvUxVFB2s/TzVSZVxVw9ixY1VAQIBatWqVSktLs9wKCwstbR566CEVFRWlVq5cqf7++28VFxen4uLiLOfLy8tV27Zt1aBBg9TWrVvVkiVLVGhoqJo0aZKlzaFDh5S3t7d6+umn1Z49e9QHH3yg3Nzc1JIlSyxtvv/+e2U0GtWsWbPU7t271b///W8VGBio0tPTqxzLpeTk5ChA5eTkVOdtEufILSpViYdPqcNZBY4ORQjhKDnHlZoWpdRkf6VWvuboaISzW/mq9rPy431Vfsry3ekqeuJCdf27a+z++V2t5Am44G3mzJmWNkVFRerhhx9W9erVU97e3urWW29VaWlpVtdJSUlR119/vfLy8lIhISHqySefVGVlZVZt/vjjD9WxY0dlMBhU48aNrV6jwv/93/+pqKgoZTAYVPfu3dVff/1ldb4qsVyMJE9CCGEDZrNSX9+qfRh+fLVS5aWOjkg4u0OrtZ+X/7bQfn6qYH9GnoqeuFC1fnGxys7Otuvn9xXVeartXLnOkxBCOI1NX8CiCeBmhIfWQmgLR0cknN1l1HsqKTfR6sUlmBWsGN+Npo3C7fb5LRsDCyGEsJ+TB+H3F7T7A6ZI4iSq5jLmPRnd3WhwZp5t6in77nEnyZMQQgj7MJtg3kNQVggxfbTSBEJUVUxv7d9q7HNXscdd6klJnoQQQriide/B0Y1g9IdbPgK9fOSIaqicPFVxhlHFijvpeRJCCOF60rbDH9pm71z/BgTW/oLDwsbOrfdUBbEhZ3qeJHkSQgjhUspLYN6DYC6DljdqG/8KUV2XMe8pOliSJyGEEK7oj1chczf4hMKN71Z5ew0hzlPNeU8xMmwnhBDC5RxOgHUztPs3vQe+oY6NR7i2as57igzyRqeDghKTXcOS5EkIIYRtlORpw3Uo6HgXtBzs6IiEq6vmvCdPDzcaBHjZPSxJnoQQQtjG0uch+zAERMF10xwdjagNLmvek/33TJTkSQghxJXbtxQ2fwXo4JYPwVN2ZRA2Ut15T2dW3NmTJE9CCCGuTMFJWPCIdj9uHMT2cWw8onap5rynmBroeXK3+ysIIYSoPZSC/Aw4nXL2tn8ZFGRCaEu45kUHByhqnXPnPV1in7uKcgX2JMmTEML2TiVDfiaEtwGjr6OjEdVVWqjNXaqcIFluh6G86Pzn6N3h1o/Bw7NGQxV1QMW8p8PrtHlPl0ieYmtg2E6SJyGE7RSdhpWvwt9fgDIDOghuCg06Qv0O2i2iPXgFOjjQOs5shvz0f0iOUrSepYvR6SGgEdSLOXtrNggi2tk1bFGHxfQ+kzz9CV3uuWjTqCAZthNCuAKzGbZ8AyumQuFJ7ZhPmDaUc3K/dtsx92z7erFnk6n6HaB+R/AJdkjotVZJ/sV7j0wlF3++MQCCYqwTpIpbQCS4edgxeCHOEdMbVr9xdt7TRQqvenq4Ee5v5Igdw5HkSQhxZY4lwqKn4Phm7XFoS7jhLYi9Whu6S9sOaVvP3LZBdiqcTtZuu+efvU5ApHUyVb8D+IXX/NfjKsxmyDv+z71HBScu/nydm7bf3IWSo3ox4FXPfrELUV3VnfcU5MPfdgxHkichxOUpOKn1NG3+GlBg8IP+k6D7v8/2SviGQbMB2q1C4Sktiap8O3UQco5ot70Lz7b1jbAe8qvfAfwb1o3tPsxmKMyCvPQzCWdKpVuydsxUevFreNX75+TIvxG4yUeAcBHVnPfUpqE/P9kxHJ1SVVj3V0fl5uYSEBBATk4O/v5Ss0QIAMwmSJwJK/4DxdnasfZ3wsCXL7+nqDgH0necTaaOb4WsfcAFfj15h1gnUw06QmC06yRU5SXanKK8DO3f/PQz99O1nrq89DPHM0FdYosJvTsERl04OQqMlrllonb54zVt6K7d7TDs84s2tffnt/zZIYSouiMbYdGTkL5dexzeThuii467sut6BmhzGirquQCUFkD6zjMJ1Vbt38w9Wm/MwRXarfLzrYb8OkJQY9DXUCk7pbStSfIzKiU/le7nnUmM8tO1SfVVpgOfEG1I84K9Rw2l90jUHdWY92Rv8r9OCHFp+ZmwbDJs+0577Bmg1fPpcq/9PrwNPhDVQ7tVKCuGzF1az1RFL1Xmbq3nKnmNdrM831db2Vd52C+kOejdqh6D2axNgK/cO1Q5EarcY1RWjV3c3QzgG67d/CK04U3fCK3nzvfMY78I8AmVidlCVKjmvCd7kuRJCPHPTOWw6TOtu7wkVzvWaRRcOxl8Q2s+Hg9PaNhFu1UoL4UTe6znUKXvgNJ8SF2v3Sq4e2nL6SuSqeAm2hysKxk6q8zof34i5Bd+TqIUrs1FcpVhRiGcRTXnPdmTJE9CiAtLWQe/Pa319IA2FDZ4OjTq6tCwzuNuOJsMVTCVa3OmKg/5pW2HsgI4ulG7VdmZobN/SoR8w88eN9i/OJ8QdVo16j3ZkyRPQghruWmw7MWzdZm86mk9TZ3vrt6QlyO5uUN4a+3WcYR2zGzSuvqPbz2bUOUc0Sagn5cIVeo58gmRoTMhnIWTzHuS5EmICmXF2odpvdi6OQm3vBQ2fKz9YirNB3TQ9V5tbpN3kKOju3J6Nwhppt3a3+7oaIQQl8NJ5j3VwU8IIS4gaYk2RJWTqvVEtLoRWg+BmD51o9fh0Crt68/apz1u2BUG/xcadHJoWEIIYcVJ5j1J8iTqtuwjsOTZSoUZddpS+MRZ2s2rHrQcDK1vgdi+2vya2iTnKCx9/mylb+8QGDgVOvyr5pb5CyFEdTjBvCdJnkTdZCqDvz6CVa9rk4j17hA3Dvo8Ccc2w+4FsOdXLZHa8j/tZgyAljdoPVKN+7v27vHlJbD+/2DtdG2JvU4P3R6A/s9JYUUhhHOL6ePweU9SYfwipMJ4LZX6Fyx8QqsPBBAVB4Pf1iYXV2Yqh9QErVdmz6/WO80b/KDFdVoi1XSA1pXsKvYvg8XPaPMFQPv6b/gvRLR1bFxCCFEVZcXwepS2ufX4zRccurP357ckTxchyVMtU3gKlr0EW77RHnsFwaD/VG2IymyCIxtg9y9ar1Te8bPnPHyg+SAtkWo2yHmXq59OgSXPQdIi7bFvOAx6RdvqQGoOCSFcyczBcPhPuOm9Cw7dSfLkQJI81RJms1YZ+/cXoeiUdqzTKG0vtstZRWY2w7FErUdq9y/aJPMK7l7aJritb4Hm8WD0s8VXcGXKimDde/DnO1BerA1R9ngI+k4ET/m5FkK4oD+mwerX/3GfO0meHEiSp1ogYzcsmqANvwGEtYYb34Goq2xzfaXg+BatN2r3fK13p4KbEZpeq/VINb+u5ucSKQVJi7UJ8dmHtWMxfbQhurCWNRuLEELYUvJa+OpG8KsPE/ac13suyZMDSfLkwkoLtAmFCR+AuVwbWuv3LFw11n6lB5TStgWpSKROHjh7Tu8BTfpriVSLG+xfN+nkQVg8EQ4s0x77NYD4V6HNrTJEJ4RwfZeY92Tvz29ZbSdqn72LtMQh54j2uOWNcN3rEBhp39fV6aB+e+12zQuQuedsInViL+z/Xbvp3SH2ai2RanmjVsHaVkoLtBV06/8PTKVa0tbzEejzFBh9bfc6QgjhSB6eZ+o9/emQek/S83QR0vPkYrJTtaQp6TftcUAU3PCWtirO0TL3wp4zk80zdp49rtNrNUtaD4GWN2lbglwOpbTrL3kOco9qx5pcA9e/qVXUFkKI2uYi855k2M6BJHlyEaYySHgfVr+p1SzSu0PP8XD1M2DwdnR058s6AHsWaIlU2rZKJ3QQ3VNLpFrdBP4Nqna9E0la6YFDq7THAVFw3Wtar5YM0QkhaquKeU++EfDkXqvfd5I8OZAkTy7g8HpYOAFO7NEeR/fSaja5yoToU8lne6SOJVqfi+xxJpG6+cJDjiV5WsL414favC43I/R6DHo/4ZxJoxBC2FLleU+PJEJIU8spSZ4cyPLmZx7FP7Sho8MRlRWc1Go2bf2f9tg7WKtZ1GGE6/a2ZKdqxTh3L9BqSlXWsMvZRKpeDOz8CX5/QdscE7TVfNdNg6DGNR62EEI4TEW9pxvf1TYyP0OSJweyvPnP+uPfoBnU7wANOmr/RrSXbSwcwWzWilwunwxFp7VjnUfDgCn2X8FWk3KPn02kDq8HKv039WtwtkhnvRi47g3nmNclhBA1rWLeU9vb4LYvLIdltZ1TUHByv3bb+ePZw/VizyZT9c/8W5s+wJ1Nxi5tW5WKXpnwtlrNpsjujo3LHvwbQI8HtVteBuw9k0il/KklTu6e2j58PR917T32hBDiSsT0htXU+D530vN0EZbM9dhB/AsPwfGt2gTftK3aEMuFBEZVSqY6asmVLZei10Ul+bBqmraRrzJpNZv6P6dVyXarY/l/QRYc2aiVQwho5OhohBDCsf5h3pP0PDkD3xBo0FjbALZC4akzidSZZCptm7bRanbq2bkrFfwbnu2Zquip8ouo4S/CBSkFexdq5Qdyj2nHWt2s1WwKqKNz0HxCoOUNjo5CCCGcw7n1nipNGrcnSZ4ul3eQVjG6Sf+zx4qyIX27lkhV9FKdPKB98OceO7shK2hLKysnU/U7akM1rjrZ2dZOp8Bvz8D+pdrjwGhtW5HmgxwalhBCCCcT0/tM8vSn1aRxe5LkyZa8ArXK0bFXnz1Wkqdt2VF5yC9rH+Snw/70s8kBgHfI+XOoAqPqVkJVXgoJ/wer34LyIq1Cdq9HtQrZsvxeCCHEuRww70mSJ3sz+mmFD6N7nj1WWgDpO62H/DL3QGEWHFiu3Sp41bNOphp01Caq18aEKuVPrWZTVpL2OKYPDJ4OoS0cG5cQQgjn1aibVucuP13b17MGhu4keXIEgw9E9dBuFcqKIGM3pG05O+yXuUdbjn9o1dnq0QDGgDN7qHWABp3O9FBFg7uhhr8QG8k/ActehG2ztcfeIdomtu2H184kUQghhO04YN6TJE/OwsMLGnXRbhXKSyBzt/WQX8YuKMnRfkBS1lpfwzsE/OuDX31tQrpfgzP/1j973DsE9Pqa/Mr+mdkMm7+C5VOgOBvQQZd7YMBkrcdNCCGEqIoanvckyZMzczdqPUsNOp09ZirTeqQqD/ml79TmBxVmabf0Hf98Tb27Nlnd78zNv1KC5Vcp8fIMsG+vT/oObYju6EbtcUQ7rUJso672e00hhBC107nznuxMkidX4+ZxZsiuPTBKO2Y2Q9EpbauO3DTt37x0rZhiXvrZ4wUntD3Qco9qt4vx8D4nqTqnB6visYdX9eIvydMqwm74WKvZZPCF/s9D93/XvZpNQgghbOPceU+GMLu+nHxa1QZ6vVb/xydE68H5J6YyyM88k1ydSbByKyVYFbfiHCgr1OpWnTp08df2DLxwUlVx868PPmGgd9M2wF387NmtRVrfou3H5t/AVu+EEEKIuujceU/Nh9n15SR5qkvcPLTikpcqMFlaWKn3Ku2c+xUJVxqUF2tzlYqz4cSei1xQp81hKjqlPawXAzdMh2YDLvIcIYQQohoqz3uS5EnUOIM3BDfRbv9EKa2H6qK9WOnaTZm0xEnvAb2fgD4Tqj/cJ4QQQlxMDc57kuRJXB6dTisK6hUIYa3+uZ3ZpO3Hlpd2ZigvvKYiFEIIUZdUnvd0qSknV8hJ1qyLWkvvpiVMDTpK4iSEEMJ+KuY9ARxOsOtLSfIkhBBCiNohprf2b6okT0IIIYQQlybJkxBCCCFENVTMeyrItOvLVDt5WrNmDTfddBMNGjRAp9Mxf/58q/NKKV566SXq16+Pl5cXAwYMYP/+/VZtTp06xciRI/H39ycwMJD77ruP/Px8qzbbt2+nT58+eHp6EhkZyZtvvnleLHPnzqVly5Z4enrSrl07fvvtt2rHIoQQQohaovK8JzuqdvJUUFBAhw4d+OCDDy54/s0332TGjBl8/PHHbNiwAR8fH+Lj4ykuLra0GTlyJLt27WLZsmUsXLiQNWvW8O9//9tyPjc3l0GDBhEdHU1iYiJvvfUWU6ZM4dNPP7W0Wb9+PSNGjOC+++5jy5Yt3HLLLdxyyy3s3LmzWrEIIYQQohapGLqzJ3UFADVv3jzLY7PZrCIiItRbb71lOZadna2MRqOaPXu2Ukqp3bt3K0Bt2rTJ0mbx4sVKp9OpY8eOKaWU+vDDD1W9evVUSUmJpc3EiRNVixYtLI/vuOMONXjwYKt4evTooR588MEqx3IpOTk5ClA5OTlVai+EEEIIBzu0RuU862fXz2+bznlKTk4mPT2dAQPOVo4OCAigR48eJCRok7cSEhIIDAyka9ezG8AOGDAAvV7Phg0bLG2uvvpqDAaDpU18fDxJSUmcPn3a0qby61S0qXidqsRyrpKSEnJzc61uQgghhHAhjbqB3nDpdlfApslTeno6AOHh1vV8wsPDLefS09MJC7PesM/d3Z2goCCrNhe6RuXX+Kc2lc9fKpZzTZs2jYCAAMstMjKyCl+1EEIIIZyGhyc07GzXl5DVdpVMmjSJnJwcy+3IkSOODkkIIYQQ1dXyRrte3qbJU0REBAAZGRlWxzMyMiznIiIiyMy0XkJYXl7OqVOnrNpc6BqVX+Of2lQ+f6lYzmU0GvH397e6CSGEEMLFdL3Hrpe3afIUGxtLREQEK1assBzLzc1lw4YNxMXFARAXF0d2djaJiYmWNitXrsRsNtOjRw9LmzVr1lBWVmZps2zZMlq0aEG9evUsbSq/TkWbitepSixCCCGEENVW3RnmeXl5asuWLWrLli0KUG+//bbasmWLOnz4sFJKqddff10FBgaqBQsWqO3bt6shQ4ao2NhYVVRUZLnGddddpzp16qQ2bNig/vzzT9WsWTM1YsQIy/ns7GwVHh6uRo0apXbu3Km+//575e3trT755BNLm3Xr1il3d3f13//+V+3Zs0dNnjxZeXh4qB07dljaVCWWi5HVdkIIIYTrsffnd7WTpz/++EMB591Gjx6tlNJKBLz44osqPDxcGY1Gde2116qkpCSra5w8eVKNGDFC+fr6Kn9/f3XvvfeqvLw8qzbbtm1TvXv3VkajUTVs2FC9/vrr58UyZ84c1bx5c2UwGFSbNm3UokWLrM5XJZaLkeRJCCGEcD32/vzWKaWUo3q9nF1ubi4BAQHk5OTI/CchhBDCRdj781tW2wkhhBBCVIMkT0IIIYQQ1SDJkxBCCCFENUjyJIQQQghRDZI8CSGEEEJUgyRPQgghhBDVIMmTEEIIIUQ1SPIkhBBCCFENkjwJIYQQQlSDu6MDcGYVxddzc3MdHIkQQgghqqric9tem6hI8nQReXl5AERGRjo4EiGEEEJUV15eHgEBATa/ruxtdxFms5nmzZuTmJiITqdzdDj/KDc3l8jISI4cOeLUe/B169aNTZs2OTqMi3KFGME14pQYbccV4pQYbccV4nT2GJVSdOnShX379qHX236GkvQ8XYRer8dgMNgla7UHf39/p06e3NzcnDo+cI0YwTXilBhtxxXilBhtxxXidIUYDQaDXRInkAnjlzRu3DhHh1BruMJ76QoxgmvEKTHajivEKTHajivEWddjlGG7WiA3N5eAgABycnKc/i8BIYQQwtVJz1MtYDQamTx5Mkaj0dGhCCGEELWe9DwJIYQQQlSD9DwJIYQQQlSDJE/CYXQ6HfPnz3d0GEK4JPn/I4Tj1Lnk6Z577kGn06HT6fDw8CA8PJyBAwfy5ZdfYjabHR2ey6n8fla+HThwwNGhWVTE+NBDD513bty4ceh0Ou65556aD+wfJCQk4ObmxuDBgx0dioWrvYegxXzLLbc4Oowqc9Z4nfHnsbITJ04wduxYoqKiMBqNREREEB8fz7p16xwd2nmOHDnCmDFjaNCgAQaDgejoaB577DFOnjxZpeevWrUKnU5Hdna2zWOr+D/++uuvWx2fP3++09Q5dKbP7zqXPAFcd911pKWlkZKSwuLFi+nfvz+PPfYYN954I+Xl5Y4Oz+VUvJ+Vb7GxsY4Oy0pkZCTff/89RUVFlmPFxcV89913REVFXdG1y8rKrjQ8K1988QXjx49nzZo1HD9+/IquZTKZbPZLxZ7voXBetvx5tIdhw4axZcsWvvrqK/bt28cvv/xCv379qpyQ1JRDhw7RtWtX9u/fz+zZszlw4AAff/wxK1asIC4ujlOnTjk6RDw9PXnjjTc4ffq0o0P5R87y+V0nk6eKv04aNmxI586dee6551iwYAGLFy9m1qxZAGRnZ3P//fcTGhqKv78/11xzDdu2bbO6zq+//kq3bt3w9PQkJCSEW2+91eaxOutfo5VVvJ+Vb25ubixYsIDOnTvj6elJ48aNmTp16nk/3GlpaVx//fV4eXnRuHFjfvzxR7vE2LlzZyIjI/n5558tx37++WeioqLo1KmT5diSJUvo3bs3gYGBBAcHc+ONN3Lw4EHL+ZSUFHQ6HT/88AN9+/bF09OTb7/91mZx5ufn88MPPzB27FgGDx5s+XmEs391Llq0iPbt2+Pp6clVV13Fzp07LW1mzZpFYGAgv/zyC61bt8ZoNJKammqT2Gz1Hl5zzTU88sgjVtc+ceIEBoOBFStW2CTWc8XExPDuu+9aHevYsSNTpkyxPNbpdHz++efceuuteHt706xZM3755Re7xHMpVYm3Jlzs57HiZ62yC/VSvPLKK4SFheHn58f999/Ps88+S8eOHW0SX3Z2NmvXruWNN96gf//+REdH0717dyZNmsTNN99saXOx3+VTpkyhY8eOfPLJJ0RGRuLt7c0dd9xBTk6OTWKsMG7cOAwGA7///jt9+/YlKiqK66+/nuXLl3Ps2DGef/55AEpKSpg4cSKRkZEYjUaaNm3KF198QUpKCv379wegXr16duntHTBgABEREUybNu0f2/z000+0adMGo9FITEwM06dPt5x77rnn6NGjx3nP6dChAy+//LJNYnSWz+86mTxdyDXXXEOHDh0sHwy33347mZmZLF68mMTERDp37sy1115r+etg0aJF3Hrrrdxwww1s2bKFFStW0L17d0d+CU5l7dq13H333Tz22GPs3r2bTz75hFmzZvHqq69atXvxxRcZNmwY27ZtY+TIkdx5553s2bPHLjGNGTOGmTNnWh5/+eWX3HvvvVZtCgoKmDBhAn///TcrVqxAr9dz6623ntd78+yzz/LYY4+xZ88e4uPjbRbjnDlzaNmyJS1atOCuu+7iyy+/PG9jy6effprp06ezadMmQkNDuemmm6x6vwoLC3njjTf4/PPP2bVrF2FhYTaLzxbv4f333893331HSUmJ5Tn/+9//aNiwIddcc43NYr0cU6dO5Y477mD79u3ccMMNjBw50il6BBylKj+PF/Ptt9/y6quv8sYbb5CYmEhUVBQfffSRzeLz9fXF19eX+fPnW/08VXap3+UABw4cYM6cOfz6668sWbKELVu28PDDD9sszlOnTrF06VIefvhhvLy8rM5FREQwcuRIfvjhB5RS3H333cyePZsZM2awZ88ePvnkE3x9fYmMjOSnn34CICkpibS0NN577z2bxQha1fDXXnuN//u//+Po0aPnnU9MTOSOO+7gzjvvZMeOHUyZMoUXX3zRkrSMHDmSjRs3Wv2xtGvXLrZv386//vUvm8ZamUM+v1UdM3r0aDVkyJALnhs+fLhq1aqVWrt2rfL391fFxcVW55s0aaI++eQTpZRScXFxauTIkfYO1yrexYsXq169eqmAgAAVFBSkBg8erA4cOGBpm5ycrAD1008/qX79+ikvLy/Vvn17tX79ervG5+bmpnx8fCy32267TV177bXqtddes2r7zTffqPr161seA+qhhx6yatOjRw81duxYm8c4ZMgQlZmZqYxGo0pJSVEpKSnK09NTnThxQg0ZMkSNHj36gs89ceKEAtSOHTuUUmff43fffdemMVbo2bOn5dplZWUqJCRE/fHHH0oppf744w8FqO+//97S/uTJk8rLy0v98MMPSimlZs6cqQC1detWm8Zly/ewqKhI1atXzxKzUkq1b99eTZkyxS4xK6VUdHS0euedd6zOd+jQQU2ePNnyGFAvvPCC5XF+fr4C1OLFi20a1z+5nHjnzZtn15gu9vM4c+ZMFRAQYNV+3rx5qvLHSo8ePdS4ceOs2vTq1Ut16NDBZjH++OOPql69esrT01P17NlTTZo0SW3btk0ppar0u3zy5MnKzc1NHT161HJ+8eLFSq/Xq7S0NJvE+Ndff130+/X2228rQG3YsEEBatmyZRdsV/E74PTp0zaJq7LKP39XXXWVGjNmjFLK+nv6r3/9Sw0cONDqeU8//bRq3bq15XGHDh3Uyy+/bHk8adIk1aNHD5vHeK6a/vyWnqdKlFLodDq2bdtGfn4+wcHBlr9sfH19SU5OtmTUW7du5dprr63R+KraK/L888/z1FNPsXXrVpo3b86IESPsOhbcv39/tm7darnNmDGDbdu28fLLL1u9fw888ABpaWkUFhZanhsXF2d1rbi4OLv1PIWGhlqGHmbOnMngwYMJCQmxarN//35GjBhB48aN8ff3JyYmBuC8oa+uXbvaPL6kpCQ2btzIiBEjAHB3d2f48OF88cUXVu0qv2dBQUG0aNHC6j0zGAy0b9/e5vGBbd5DT09PRo0axZdffgnA5s2b2blzp1NMOK/8vvn4+ODv709mZqYDI3Kcqv48Xuoa5/5Fb+se+mHDhnH8+HF++eUXrrvuOlatWkXnzp2ZNWtWlX6XA0RFRdGwYUPL47i4OMxmM0lJSTaNVV2i1y4lJQU3Nzf69u1r09etrjfeeIOvvvrqvN/Fe/bsoVevXlbHevXqxf79+zGZTIDW+/Tdd98B2tc7e/ZsRo4cafeYa/rzWzYGrmTPnj3ExsaSn59P/fr1WbVq1XltKsb4z+16rQnDhg2zevzll18SGhrK7t27adu2reX4U089ZVkZM3XqVNq0acOBAwdo2bKlXeLy8fGhadOmVsfy8/OZOnUqQ4cOPa+9p6enXeKoijFjxljm23zwwQfnnb/pppuIjo7ms88+o0GDBpjNZtq2bUtpaalVOx8fH5vH9sUXX1BeXk6DBg0sx5RSGI1G3n///Spfx8vLy66rY2zxHt5///107NiRo0ePMnPmTK655hqio6PtFrNerz/vg+tCE/09PDysHut0Ooeswq1qvPZ0qZ9HZ4ixgqenJwMHDmTgwIG8+OKL3H///UyePJmHH374kr/La0LTpk3R6XTs2bPngnNr9uzZQ7169RzyuXIhV199NfHx8UyaNKnaf9SMGDGCiRMnsnnzZoqKijhy5AjDhw+3T6CV1PTnt/Q8nbFy5Up27NjBsGHD6Ny5M+np6bi7u9O0aVOrW8Vf2e3bt7fb5NZ/UtVekcp/PdevXx+gxv967ty5M0lJSee9f02bNrXa5fqvv/6yet5ff/1Fq1at7BbXddddR2lpKWVlZefNVTp58iRJSUm88MILXHvttbRq1arGVp2Ul5fz9ddfM336dKtevG3bttGgQQNmz55taVv5PTt9+jT79u2z63t2Llu8h+3ataNr16589tlnfPfdd4wZM8auMYeGhpKWlmZ5nJubS3Jysl1f80o4Ot6q/DyGhoaSl5dHQUGB5Xlbt261uk6LFi3YtGmT1bFzH9tD69atKSgoqNLvctB+h1ZeSfjXX3+h1+tp0aKFTeIJDg5m4MCBfPjhh1arVQHS09P59ttvGT58OO3atcNsNrN69eoLXsdgMABYenns6fXXX+fXX38lISHBcqxVq1bnlYBYt24dzZs3x83NDYBGjRrRt29fvv32W7799lsGDhxo03mXF+KIz+862fNUUlJCeno6JpOJjIwMlixZwrRp07jxxhu5++670ev1xMXFccstt/Dmm2/SvHlzjh8/bplk1rVrVyZPnsy1115LkyZNuPPOOykvL+e3335j4sSJdou7qr0ilf96ruiBqOm/nl966SVuvPFGoqKiuO2229Dr9Wzbto2dO3fyyiuvWNrNnTuXrl270rt3b7799ls2btxYrWGB6nJzc7N0RVf8Z69Qr149goOD+fTTT6lfvz6pqak8++yzdoulsoULF3L69Gnuu+8+AgICrM4NGzaML774grfeeguAl19+meDgYMLDw3n++ecJCQmp0RWZtnoP77//fh555BF8fHzsslK1smuuuYZZs2Zx0003ERgYyEsvvXRe7M7E0fFW5edx6dKleHt789xzz/Hoo4+yYcMGq9V4AOPHj+eBBx6ga9eu9OzZkx9++IHt27fTuHFjm8R58uRJbr/9dsaMGUP79u3x8/Pj77//5s0332TIkCEMGDDgkr/LQeu5Gj16NP/973/Jzc3l0Ucf5Y477iAiIsImcQK8//779OzZk/j4eF555RViY2PZtWsXTz/9NA0bNuTVV18lKCiI0aNHM2bMGGbMmEGHDh04fPgwmZmZ3HHHHURHR6PT6Vi4cCE33HADXl5e+Pr62izGytq1a8fIkSOZMWOG5diTTz5Jt27d+M9//sPw4cNJSEjg/fff58MPP7R67siRI5k8eTKlpaW88847No3LaT6/r2jGlAsaPXq0AhSg3N3dVWhoqBowYID68ssvlclksrTLzc1V48ePVw0aNFAeHh4qMjJSjRw5UqWmplra/PTTT6pjx47KYDCokJAQNXToULvEO2TIEJWVlaUAtWbNGsu5tWvXWk1CrJjMvGXLFkub06dPK8AyydNe8V3IkiVLVM+ePZWXl5fy9/dX3bt3V59++qnlPKA++OADNXDgQGU0GlVMTIzVJOKaiFEpZTXZedmyZapVq1bKaDSq9u3bq1WrVl3yPbaFG2+8Ud1www0XPFcxifS9995TgPr1119VmzZtlMFgUN27d7dMjlXqwpN4bcGW72GFvLw85e3trR5++GGbx6uUUqNGjVLDhg1TSimVk5Ojhg8frvz9/VVkZKSaNWtWlSZgBwQEqJkzZ9olPnvEaytV+Xnctm2bmjdvnmratKny8vJSN954o/r000/VuR8rL7/8sgoJCVG+vr5qzJgx6tFHH1VXXXWVTeIsLi5Wzz77rOrcubMKCAhQ3t7eqkWLFuqFF15QhYWFSqlL/y6fPHmy6tChg/rwww9VgwYNlKenp7rtttvUqVOnbBJjZSkpKWr06NEqPDzcEsv48eNVVlaWpU1RUZF64oknVP369ZXBYFBNmzZVX375peX8yy+/rCIiIpROp/vHRRqX40L/x5OTk5XBYLD6nv7444+qdevWysPDQ0VFRam33nrrvGudPn1aGY1G5e3trfLy8mwao7N8fte55MnVVPxAm0wmFRwcrO666y61f/9+tWLFCtWtWzeHJ0+i5thzpY0jJCcnK71erxITE+1y/fj4+PNWejkzV4v3cg0YMEDdddddjg7DoiJ5EqI66uSwnSsxm824u7uj1+v5/vvvefTRR2nbti0tWrRgxowZ9OvXz9EhClEtZWVlnDx5khdeeIGrrrqKzp072/T6p0+fZt26daxateqC28k4G1eLtzoKCwv5+OOPiY+Px83NjdmzZ7N8+XKWLVvm6NCEuCKSPDm5zMxMy0q2AQMGsHv3bqvzqtJql5iYmPNWvwQGBlarqJ0Q9rZu3Tr69+9P8+bN7VJRfsyYMWzatIknn3ySIUOG2Pz6tuZq8VaHTqfjt99+49VXX6W4uJgWLVrw008/MWDAAEeHJsQV0Sn5ZHVKFX+N3nbbbXz//fdOv0WLEEIIUVdIz5OTqs1/jQohhBCuTHqehBBCCCGqQYpkCiGEEEJUgyRPQgghhBDVIMmTEEIIIUQ1SPLkBKZNm0a3bt3w8/MjLCyMW2655bzdvIuLixk3bpxlp+hhw4aRkZFh1ebRRx+lS5cuGI1GOnbseN7rFBcXc88999CuXTvc3d1lBZ8QQghxGSR5cgKrV69m3Lhx/PXXXyxbtoyysjIGDRpkteHmE088wa+//srcuXNZvXo1x48fZ+jQoedda8yYMf+4g7XJZMLLy4tHH31U6qwIIYQQl0lW2zmhEydOEBYWxurVq7n66qvJyckhNDSU7777jttuuw2AvXv30qpVKxISErjqqqusnj9lyhTmz59/3g7nld1zzz1kZ2czf/58O34lQgghRO0jPU9OKCcnB4CgoCAAEhMTKSsrs+otatmyJVFRUSQkJDgkRiGEEKKukuTJyZjNZh5//HF69epF27ZtAUhPT8dgMBAYGGjVNjw8nPT0dAdEKYQQQtRdUmHcyYwbN46dO3fy559/OjoUIYQQQlyA9Dw5kUceeYSFCxfyxx9/0KhRI8vxiIgISktLyc7OtmqfkZFBREREDUcphBBC1G2SPDkBpRSPPPII8+bNY+XKlcTGxlqd79KlCx4eHqxYscJyLCkpidTUVOLi4mo6XCGEEKJOk2E7JzBu3Di+++47FixYgJ+fn2UeU0BAAF5eXgQEBHDfffcxYcIEgoKC8Pf3Z/z48cTFxVmttDtw4AD5+fmkp6dTVFRkWW3XunVrDAYDALt376a0tJRTp06Rl5dnaXOhulBCCCGEOJ+UKnACOp3ugsdnzpzJPffcA2gFLp988klmz55NSUkJ8fHxfPjhh1bDdv369WP16tXnXSc5OZmYmBgAYmJiOHz48Hlt5MdACCGEqBpJnoQQQgghqkHmPAkhhBBCVIMkT0IIIYQQ1SDJkxBCCCFENUjyJIQQQghRDZI8CSGEEEJUgyRPQgghhBDVIMmTEEIIIUQ1SPIkhKgTpkyZIpX0hRA2IcmTEKLW0el0zJ8/39FhCCFqKUmehBDCSZlMJsxms6PDEEKcQ5InIYTd9OvXj/Hjx/P4449Tr149wsPD+eyzzygoKODee+/Fz8+Ppk2bsnjxYstzVq9eTffu3TEajdSvX59nn32W8vJyq2s++uijPPPMMwQFBREREcGUKVMs5yv2cbz11lvR6XSWxxW++eYbYmJiCAgI4M477yQvL++SX8fXX39NcHAwJSUlVsdvueUWRo0aZXm8YMECOnfujKenJ40bN2bq1KlWsb/99tu0a9cOHx8fIiMjefjhh8nPz7ecnzVrFoGBgfzyyy+0bt0ao9FIamrqJeMTQtQsSZ6EEHb11VdfERISwsaNGxk/fjxjx47l9ttvp2fPnmzevJlBgwYxatQoCgsLOXbsGDfccAPdunVj27ZtfPTRR3zxxRe88sor513Tx8eHDRs28Oabb/Lyyy+zbNkyADZt2gRoG2unpaVZHgMcPHiQ+fPns3DhQhYuXMjq1at5/fXXL/k13H777ZhMJn755RfLsczMTBYtWsSYMWMAWLt2LXfffTePPfYYu3fv5pNPPmHWrFm8+uqrlufo9XpmzJjBrl27+Oqrr1i5ciXPPPOM1WsVFhbyxhtv8Pnnn7Nr1y7CwsKq+Y4LIexOCSGEnfTt21f17t3b8ri8vFz5+PioUaNGWY6lpaUpQCUkJKjnnntOtWjRQpnNZsv5Dz74QPn6+iqTyXTBayqlVLdu3dTEiRMtjwE1b948qzaTJ09W3t7eKjc313Ls6aefVj169KjS1zJ27Fh1/fXXWx5Pnz5dNW7c2BLrtddeq1577TWr53zzzTeqfv36/3jNuXPnquDgYMvjmTNnKkBt3bq1SjEJIRzD3cG5mxCilmvfvr3lvpubG8HBwbRr185yLDw8HNB6cvbs2UNcXBw6nc5yvlevXuTn53P06FGioqLOuyZA/fr1yczMvGQsMTEx+Pn5Vft5AA888ADdunXj2LFjNGzYkFmzZnHPPfdYYt22bRvr1q2z6mkymUwUFxdTWFiIt7c3y5cvZ9q0aezdu5fc3FzKy8utzgMYDIbzvj4hhHOR5EkIYVceHh5Wj3U6ndWxiuSjOhOjL3TNqjz/cp8H0KlTJzp06MDXX3/NoEGD2LVrF4sWLbKcz8/PZ+rUqQwdOvS853p6epKSksKNN97I2LFjefXVVwkKCuLPP//kvvvuo7S01JI8eXl5WSWPQgjnI8mTEMJptGrVip9++gmllCWBWLduHX5+fjRq1KjK1/Hw8MBkMtk8vvvvv593332XY8eOMWDAACIjIy3nOnfuTFJSEk2bNr3gcxMTEzGbzUyfPh29XptuOmfOHJvHKISwP5kwLoRwGg8//DBHjhxh/Pjx7N27lwULFjB58mQmTJhgSTiqIiYmhhUrVpCens7p/2/fjlkNCgMwjj+37qh8AIlBKdTJoEwWg1UxWS0+hJRJZ0CxKBspH0AGFrPdsUmyvx+AcofbVXdQ3jo59+b/W9/lGf/n9L7G+LavVqvpfD5rPB7fL4r/aLVamkwmarfb2u122u/3ms/najabkqREIqHL5aLhcKjD4aDpdKrRaOTbNgCvQzwB+DMikYiWy6W2260cx1Gj0VC9Xr8HyLO63a7W67Wi0aiy2axv+8LhsCqVikKhkMrl8q+zUqmkxWKh1WqlXC6nfD6vfr+vWCwmSXIcR71eT67rKpPJaDabqdPp+LYNwOt83G63W9AjAOC/KBaLSqfTGgwGQU8BEBDiCQCeYIzRZrNRtVqV53lKJpNBTwIQEC6MA3h7p9NJqVTq4bnneSoUCjLGyHVdwgl4c/x5AvD2rterjsfjw/N4PK7PT741AXwjngAAACzw2g4AAMAC8QQAAGCBeAIAALBAPAEAAFggngAAACwQTwAAABaIJwAAAAvEEwAAgIUv9LkeOS8shZYAAAAASUVORK5CYII="/>
          <p:cNvSpPr>
            <a:spLocks noChangeAspect="1" noChangeArrowheads="1"/>
          </p:cNvSpPr>
          <p:nvPr/>
        </p:nvSpPr>
        <p:spPr bwMode="auto">
          <a:xfrm>
            <a:off x="-1672075" y="653205"/>
            <a:ext cx="5376149" cy="53761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3"/>
          <a:stretch>
            <a:fillRect/>
          </a:stretch>
        </p:blipFill>
        <p:spPr>
          <a:xfrm>
            <a:off x="972348" y="5278815"/>
            <a:ext cx="7834504" cy="4351351"/>
          </a:xfrm>
          <a:prstGeom prst="rect">
            <a:avLst/>
          </a:prstGeom>
        </p:spPr>
      </p:pic>
      <p:pic>
        <p:nvPicPr>
          <p:cNvPr id="4" name="Picture 3"/>
          <p:cNvPicPr>
            <a:picLocks noChangeAspect="1"/>
          </p:cNvPicPr>
          <p:nvPr/>
        </p:nvPicPr>
        <p:blipFill>
          <a:blip r:embed="rId4"/>
          <a:stretch>
            <a:fillRect/>
          </a:stretch>
        </p:blipFill>
        <p:spPr>
          <a:xfrm>
            <a:off x="10331804" y="5278814"/>
            <a:ext cx="6221256" cy="4351351"/>
          </a:xfrm>
          <a:prstGeom prst="rect">
            <a:avLst/>
          </a:prstGeom>
        </p:spPr>
      </p:pic>
    </p:spTree>
    <p:extLst>
      <p:ext uri="{BB962C8B-B14F-4D97-AF65-F5344CB8AC3E}">
        <p14:creationId xmlns:p14="http://schemas.microsoft.com/office/powerpoint/2010/main" val="2762292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4"/>
          <p:cNvSpPr txBox="1">
            <a:spLocks noGrp="1"/>
          </p:cNvSpPr>
          <p:nvPr>
            <p:ph type="title"/>
          </p:nvPr>
        </p:nvSpPr>
        <p:spPr>
          <a:xfrm>
            <a:off x="1015999" y="873925"/>
            <a:ext cx="13419847" cy="1247136"/>
          </a:xfrm>
          <a:prstGeom prst="rect">
            <a:avLst/>
          </a:prstGeom>
          <a:noFill/>
          <a:ln>
            <a:noFill/>
          </a:ln>
        </p:spPr>
        <p:txBody>
          <a:bodyPr spcFirstLastPara="1" wrap="square" lIns="0" tIns="15875" rIns="0" bIns="0" anchor="t" anchorCtr="0">
            <a:spAutoFit/>
          </a:bodyPr>
          <a:lstStyle/>
          <a:p>
            <a:pPr marL="12700" lvl="0" indent="0" algn="l" rtl="0">
              <a:lnSpc>
                <a:spcPct val="100000"/>
              </a:lnSpc>
              <a:spcBef>
                <a:spcPts val="0"/>
              </a:spcBef>
              <a:spcAft>
                <a:spcPts val="0"/>
              </a:spcAft>
              <a:buNone/>
            </a:pPr>
            <a:r>
              <a:rPr lang="en-US" dirty="0" smtClean="0">
                <a:solidFill>
                  <a:srgbClr val="181818"/>
                </a:solidFill>
              </a:rPr>
              <a:t>Most Selling Products </a:t>
            </a:r>
            <a:endParaRPr dirty="0"/>
          </a:p>
        </p:txBody>
      </p:sp>
      <p:sp>
        <p:nvSpPr>
          <p:cNvPr id="209" name="Google Shape;209;p14"/>
          <p:cNvSpPr txBox="1"/>
          <p:nvPr/>
        </p:nvSpPr>
        <p:spPr>
          <a:xfrm>
            <a:off x="1015999" y="2121329"/>
            <a:ext cx="4898417" cy="50526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200" dirty="0" smtClean="0">
                <a:solidFill>
                  <a:srgbClr val="A5A5A5"/>
                </a:solidFill>
                <a:latin typeface="Trebuchet MS"/>
                <a:ea typeface="Trebuchet MS"/>
                <a:cs typeface="Trebuchet MS"/>
                <a:sym typeface="Trebuchet MS"/>
              </a:rPr>
              <a:t>Monthly Trend Analysis</a:t>
            </a:r>
            <a:endParaRPr sz="3200" dirty="0">
              <a:solidFill>
                <a:srgbClr val="A5A5A5"/>
              </a:solidFill>
              <a:latin typeface="Trebuchet MS"/>
              <a:ea typeface="Trebuchet MS"/>
              <a:cs typeface="Trebuchet MS"/>
              <a:sym typeface="Trebuchet MS"/>
            </a:endParaRPr>
          </a:p>
        </p:txBody>
      </p:sp>
      <p:sp>
        <p:nvSpPr>
          <p:cNvPr id="210" name="Google Shape;210;p14"/>
          <p:cNvSpPr txBox="1"/>
          <p:nvPr/>
        </p:nvSpPr>
        <p:spPr>
          <a:xfrm>
            <a:off x="1055005" y="2811867"/>
            <a:ext cx="7359000" cy="3156377"/>
          </a:xfrm>
          <a:prstGeom prst="rect">
            <a:avLst/>
          </a:prstGeom>
          <a:noFill/>
          <a:ln>
            <a:noFill/>
          </a:ln>
        </p:spPr>
        <p:txBody>
          <a:bodyPr spcFirstLastPara="1" wrap="square" lIns="0" tIns="41275" rIns="0" bIns="0" anchor="t" anchorCtr="0">
            <a:spAutoFit/>
          </a:bodyPr>
          <a:lstStyle/>
          <a:p>
            <a:pPr marR="5080">
              <a:lnSpc>
                <a:spcPct val="115399"/>
              </a:lnSpc>
            </a:pPr>
            <a:r>
              <a:rPr lang="en-US" sz="2800" b="1" dirty="0" smtClean="0">
                <a:solidFill>
                  <a:srgbClr val="181818"/>
                </a:solidFill>
                <a:latin typeface="+mj-lt"/>
                <a:ea typeface="Trebuchet MS"/>
                <a:cs typeface="Trebuchet MS"/>
                <a:sym typeface="Trebuchet MS"/>
              </a:rPr>
              <a:t>Down Trend:</a:t>
            </a:r>
            <a:r>
              <a:rPr lang="en-US" sz="2800" dirty="0" smtClean="0">
                <a:solidFill>
                  <a:srgbClr val="181818"/>
                </a:solidFill>
                <a:latin typeface="+mj-lt"/>
                <a:ea typeface="Trebuchet MS"/>
                <a:cs typeface="Trebuchet MS"/>
                <a:sym typeface="Trebuchet MS"/>
              </a:rPr>
              <a:t> </a:t>
            </a:r>
            <a:endParaRPr lang="en-IN" sz="2000" dirty="0" smtClean="0">
              <a:solidFill>
                <a:schemeClr val="tx1"/>
              </a:solidFill>
              <a:ea typeface="Trebuchet MS"/>
              <a:cs typeface="Trebuchet MS"/>
              <a:sym typeface="Trebuchet MS"/>
            </a:endParaRPr>
          </a:p>
          <a:p>
            <a:pPr marR="5080">
              <a:lnSpc>
                <a:spcPct val="115399"/>
              </a:lnSpc>
            </a:pPr>
            <a:r>
              <a:rPr lang="en-IN" sz="2000" dirty="0" smtClean="0">
                <a:solidFill>
                  <a:schemeClr val="tx1"/>
                </a:solidFill>
                <a:sym typeface="Trebuchet MS"/>
              </a:rPr>
              <a:t>‘SPOTTY BUNTING’</a:t>
            </a:r>
          </a:p>
          <a:p>
            <a:pPr marR="5080">
              <a:lnSpc>
                <a:spcPct val="115399"/>
              </a:lnSpc>
            </a:pPr>
            <a:r>
              <a:rPr lang="en-IN" sz="2000" dirty="0" smtClean="0">
                <a:solidFill>
                  <a:schemeClr val="tx1"/>
                </a:solidFill>
                <a:sym typeface="Trebuchet MS"/>
              </a:rPr>
              <a:t>‘SET OF 3 REGENCY CAKE TINS’</a:t>
            </a:r>
            <a:endParaRPr lang="en-IN" sz="2000" dirty="0"/>
          </a:p>
          <a:p>
            <a:pPr marR="5080" lvl="0">
              <a:lnSpc>
                <a:spcPct val="115399"/>
              </a:lnSpc>
            </a:pPr>
            <a:r>
              <a:rPr lang="en-IN" sz="2000" dirty="0" smtClean="0">
                <a:solidFill>
                  <a:srgbClr val="181818"/>
                </a:solidFill>
                <a:latin typeface="+mj-lt"/>
                <a:ea typeface="Trebuchet MS"/>
                <a:cs typeface="Trebuchet MS"/>
                <a:sym typeface="Trebuchet MS"/>
              </a:rPr>
              <a:t>Strategy:</a:t>
            </a:r>
            <a:r>
              <a:rPr lang="en-US" sz="2000" dirty="0" smtClean="0">
                <a:solidFill>
                  <a:srgbClr val="181818"/>
                </a:solidFill>
                <a:ea typeface="Trebuchet MS"/>
                <a:cs typeface="Trebuchet MS"/>
                <a:sym typeface="Trebuchet MS"/>
              </a:rPr>
              <a:t> </a:t>
            </a:r>
            <a:r>
              <a:rPr lang="en-US" sz="2000" dirty="0">
                <a:solidFill>
                  <a:srgbClr val="181818"/>
                </a:solidFill>
                <a:ea typeface="Trebuchet MS"/>
                <a:cs typeface="Trebuchet MS"/>
                <a:sym typeface="Trebuchet MS"/>
              </a:rPr>
              <a:t>Product </a:t>
            </a:r>
            <a:r>
              <a:rPr lang="en-US" sz="2000" dirty="0" smtClean="0">
                <a:solidFill>
                  <a:srgbClr val="181818"/>
                </a:solidFill>
                <a:ea typeface="Trebuchet MS"/>
                <a:cs typeface="Trebuchet MS"/>
                <a:sym typeface="Trebuchet MS"/>
              </a:rPr>
              <a:t>Review/Removal</a:t>
            </a:r>
            <a:endParaRPr lang="en-IN" sz="2000" dirty="0" smtClean="0">
              <a:solidFill>
                <a:srgbClr val="181818"/>
              </a:solidFill>
              <a:latin typeface="+mj-lt"/>
              <a:ea typeface="Trebuchet MS"/>
              <a:cs typeface="Trebuchet MS"/>
              <a:sym typeface="Trebuchet MS"/>
            </a:endParaRPr>
          </a:p>
          <a:p>
            <a:pPr marR="5080">
              <a:lnSpc>
                <a:spcPct val="115399"/>
              </a:lnSpc>
            </a:pPr>
            <a:r>
              <a:rPr lang="en-US" sz="2800" b="1" dirty="0" smtClean="0">
                <a:solidFill>
                  <a:srgbClr val="181818"/>
                </a:solidFill>
                <a:ea typeface="Trebuchet MS"/>
                <a:cs typeface="Trebuchet MS"/>
                <a:sym typeface="Trebuchet MS"/>
              </a:rPr>
              <a:t>Good </a:t>
            </a:r>
            <a:r>
              <a:rPr lang="en-US" sz="2800" b="1" dirty="0">
                <a:solidFill>
                  <a:srgbClr val="181818"/>
                </a:solidFill>
                <a:ea typeface="Trebuchet MS"/>
                <a:cs typeface="Trebuchet MS"/>
                <a:sym typeface="Trebuchet MS"/>
              </a:rPr>
              <a:t>Trend:</a:t>
            </a:r>
            <a:r>
              <a:rPr lang="en-US" sz="2800" dirty="0">
                <a:solidFill>
                  <a:srgbClr val="181818"/>
                </a:solidFill>
                <a:ea typeface="Trebuchet MS"/>
                <a:cs typeface="Trebuchet MS"/>
                <a:sym typeface="Trebuchet MS"/>
              </a:rPr>
              <a:t> </a:t>
            </a:r>
            <a:r>
              <a:rPr lang="en-US" sz="2800" dirty="0" smtClean="0">
                <a:solidFill>
                  <a:srgbClr val="181818"/>
                </a:solidFill>
                <a:ea typeface="Trebuchet MS"/>
                <a:cs typeface="Trebuchet MS"/>
                <a:sym typeface="Trebuchet MS"/>
              </a:rPr>
              <a:t>(especially in sales season)</a:t>
            </a:r>
            <a:endParaRPr lang="en-IN" sz="2800" dirty="0">
              <a:solidFill>
                <a:srgbClr val="181818"/>
              </a:solidFill>
              <a:latin typeface="+mj-lt"/>
              <a:ea typeface="Trebuchet MS"/>
              <a:cs typeface="Trebuchet MS"/>
              <a:sym typeface="Trebuchet MS"/>
            </a:endParaRPr>
          </a:p>
          <a:p>
            <a:pPr marR="5080" lvl="0">
              <a:lnSpc>
                <a:spcPct val="115399"/>
              </a:lnSpc>
            </a:pPr>
            <a:r>
              <a:rPr lang="en-IN" sz="2000" dirty="0">
                <a:solidFill>
                  <a:schemeClr val="tx1"/>
                </a:solidFill>
                <a:ea typeface="Trebuchet MS"/>
                <a:cs typeface="Trebuchet MS"/>
                <a:sym typeface="Trebuchet MS"/>
              </a:rPr>
              <a:t>‘HOT WATER BOTTLE KEEP </a:t>
            </a:r>
            <a:r>
              <a:rPr lang="en-IN" sz="2000" dirty="0" smtClean="0">
                <a:solidFill>
                  <a:schemeClr val="tx1"/>
                </a:solidFill>
                <a:ea typeface="Trebuchet MS"/>
                <a:cs typeface="Trebuchet MS"/>
                <a:sym typeface="Trebuchet MS"/>
              </a:rPr>
              <a:t>CALM’</a:t>
            </a:r>
          </a:p>
          <a:p>
            <a:pPr marR="5080" lvl="0">
              <a:lnSpc>
                <a:spcPct val="115399"/>
              </a:lnSpc>
            </a:pPr>
            <a:r>
              <a:rPr lang="en-IN" sz="2000" dirty="0" smtClean="0">
                <a:solidFill>
                  <a:schemeClr val="tx1"/>
                </a:solidFill>
                <a:ea typeface="Trebuchet MS"/>
                <a:cs typeface="Trebuchet MS"/>
                <a:sym typeface="Trebuchet MS"/>
              </a:rPr>
              <a:t>‘RETROSPOT TEA SET’</a:t>
            </a:r>
          </a:p>
          <a:p>
            <a:pPr marR="5080" lvl="0">
              <a:lnSpc>
                <a:spcPct val="115399"/>
              </a:lnSpc>
            </a:pPr>
            <a:r>
              <a:rPr lang="en-IN" sz="2000" dirty="0" smtClean="0">
                <a:solidFill>
                  <a:schemeClr val="tx1"/>
                </a:solidFill>
                <a:ea typeface="Trebuchet MS"/>
                <a:cs typeface="Trebuchet MS"/>
                <a:sym typeface="Trebuchet MS"/>
              </a:rPr>
              <a:t>Strategy: Promotion</a:t>
            </a:r>
          </a:p>
        </p:txBody>
      </p:sp>
      <p:sp>
        <p:nvSpPr>
          <p:cNvPr id="211" name="Google Shape;211;p14"/>
          <p:cNvSpPr txBox="1"/>
          <p:nvPr/>
        </p:nvSpPr>
        <p:spPr>
          <a:xfrm>
            <a:off x="1003648" y="6250092"/>
            <a:ext cx="7739811" cy="805092"/>
          </a:xfrm>
          <a:prstGeom prst="rect">
            <a:avLst/>
          </a:prstGeom>
          <a:noFill/>
          <a:ln>
            <a:noFill/>
          </a:ln>
        </p:spPr>
        <p:txBody>
          <a:bodyPr spcFirstLastPara="1" wrap="square" lIns="0" tIns="12700" rIns="0" bIns="0" anchor="t" anchorCtr="0">
            <a:spAutoFit/>
          </a:bodyPr>
          <a:lstStyle/>
          <a:p>
            <a:pPr marR="5080" lvl="0">
              <a:lnSpc>
                <a:spcPct val="116949"/>
              </a:lnSpc>
              <a:buClr>
                <a:schemeClr val="dk1"/>
              </a:buClr>
            </a:pPr>
            <a:r>
              <a:rPr lang="en-US" sz="2200" dirty="0" smtClean="0"/>
              <a:t>These are the top 10 products which had the highest sales in September, October, November.</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7272" y="2121061"/>
            <a:ext cx="9544541" cy="7971552"/>
          </a:xfrm>
          <a:prstGeom prst="rect">
            <a:avLst/>
          </a:prstGeom>
        </p:spPr>
      </p:pic>
      <p:pic>
        <p:nvPicPr>
          <p:cNvPr id="10" name="Picture 9"/>
          <p:cNvPicPr>
            <a:picLocks noChangeAspect="1"/>
          </p:cNvPicPr>
          <p:nvPr/>
        </p:nvPicPr>
        <p:blipFill>
          <a:blip r:embed="rId4"/>
          <a:stretch>
            <a:fillRect/>
          </a:stretch>
        </p:blipFill>
        <p:spPr>
          <a:xfrm>
            <a:off x="2356003" y="7240455"/>
            <a:ext cx="4757005" cy="2796736"/>
          </a:xfrm>
          <a:prstGeom prst="rect">
            <a:avLst/>
          </a:prstGeom>
        </p:spPr>
      </p:pic>
    </p:spTree>
    <p:extLst>
      <p:ext uri="{BB962C8B-B14F-4D97-AF65-F5344CB8AC3E}">
        <p14:creationId xmlns:p14="http://schemas.microsoft.com/office/powerpoint/2010/main" val="2974664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7"/>
          <p:cNvSpPr/>
          <p:nvPr/>
        </p:nvSpPr>
        <p:spPr>
          <a:xfrm>
            <a:off x="0" y="10282305"/>
            <a:ext cx="18288000" cy="5080"/>
          </a:xfrm>
          <a:custGeom>
            <a:avLst/>
            <a:gdLst/>
            <a:ahLst/>
            <a:cxnLst/>
            <a:rect l="l" t="t" r="r" b="b"/>
            <a:pathLst>
              <a:path w="18288000" h="5079" extrusionOk="0">
                <a:moveTo>
                  <a:pt x="0" y="4693"/>
                </a:moveTo>
                <a:lnTo>
                  <a:pt x="18288000" y="4693"/>
                </a:lnTo>
                <a:lnTo>
                  <a:pt x="18288000" y="0"/>
                </a:lnTo>
                <a:lnTo>
                  <a:pt x="0" y="0"/>
                </a:lnTo>
                <a:lnTo>
                  <a:pt x="0" y="4693"/>
                </a:lnTo>
                <a:close/>
              </a:path>
            </a:pathLst>
          </a:custGeom>
          <a:solidFill>
            <a:srgbClr val="181818"/>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Google Shape;245;p17"/>
          <p:cNvSpPr/>
          <p:nvPr/>
        </p:nvSpPr>
        <p:spPr>
          <a:xfrm>
            <a:off x="0" y="0"/>
            <a:ext cx="18288000" cy="36194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8" name="Google Shape;248;p17"/>
          <p:cNvSpPr txBox="1">
            <a:spLocks noGrp="1"/>
          </p:cNvSpPr>
          <p:nvPr>
            <p:ph type="title"/>
          </p:nvPr>
        </p:nvSpPr>
        <p:spPr>
          <a:xfrm>
            <a:off x="6946752" y="973325"/>
            <a:ext cx="4394495" cy="1247400"/>
          </a:xfrm>
          <a:prstGeom prst="rect">
            <a:avLst/>
          </a:prstGeom>
          <a:noFill/>
          <a:ln>
            <a:noFill/>
          </a:ln>
        </p:spPr>
        <p:txBody>
          <a:bodyPr spcFirstLastPara="1" wrap="square" lIns="0" tIns="15875" rIns="0" bIns="0" anchor="t" anchorCtr="0">
            <a:spAutoFit/>
          </a:bodyPr>
          <a:lstStyle/>
          <a:p>
            <a:pPr marL="0" lvl="0" indent="0" algn="l" rtl="0">
              <a:lnSpc>
                <a:spcPct val="100000"/>
              </a:lnSpc>
              <a:spcBef>
                <a:spcPts val="0"/>
              </a:spcBef>
              <a:spcAft>
                <a:spcPts val="0"/>
              </a:spcAft>
              <a:buNone/>
            </a:pPr>
            <a:r>
              <a:rPr lang="en-US" dirty="0" smtClean="0"/>
              <a:t>Analysis</a:t>
            </a:r>
            <a:endParaRPr dirty="0"/>
          </a:p>
        </p:txBody>
      </p:sp>
      <p:sp>
        <p:nvSpPr>
          <p:cNvPr id="250" name="Google Shape;250;p17"/>
          <p:cNvSpPr txBox="1"/>
          <p:nvPr/>
        </p:nvSpPr>
        <p:spPr>
          <a:xfrm>
            <a:off x="7116385" y="2412265"/>
            <a:ext cx="3350577" cy="5055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200" dirty="0" smtClean="0">
                <a:solidFill>
                  <a:srgbClr val="D5D3D7"/>
                </a:solidFill>
                <a:latin typeface="Trebuchet MS"/>
                <a:ea typeface="Trebuchet MS"/>
                <a:cs typeface="Trebuchet MS"/>
                <a:sym typeface="Trebuchet MS"/>
              </a:rPr>
              <a:t>Weekly and Daily</a:t>
            </a:r>
            <a:endParaRPr sz="3200" dirty="0">
              <a:solidFill>
                <a:srgbClr val="D5D3D7"/>
              </a:solidFill>
              <a:latin typeface="Trebuchet MS"/>
              <a:ea typeface="Trebuchet MS"/>
              <a:cs typeface="Trebuchet MS"/>
              <a:sym typeface="Trebuchet MS"/>
            </a:endParaRPr>
          </a:p>
        </p:txBody>
      </p:sp>
      <p:sp>
        <p:nvSpPr>
          <p:cNvPr id="15" name="Google Shape;211;p14"/>
          <p:cNvSpPr txBox="1"/>
          <p:nvPr/>
        </p:nvSpPr>
        <p:spPr>
          <a:xfrm>
            <a:off x="800074" y="7766311"/>
            <a:ext cx="8071552" cy="1957202"/>
          </a:xfrm>
          <a:prstGeom prst="rect">
            <a:avLst/>
          </a:prstGeom>
          <a:noFill/>
          <a:ln>
            <a:noFill/>
          </a:ln>
        </p:spPr>
        <p:txBody>
          <a:bodyPr spcFirstLastPara="1" wrap="square" lIns="0" tIns="12700" rIns="0" bIns="0" anchor="t" anchorCtr="0">
            <a:spAutoFit/>
          </a:bodyPr>
          <a:lstStyle/>
          <a:p>
            <a:pPr marR="5080">
              <a:lnSpc>
                <a:spcPct val="116949"/>
              </a:lnSpc>
              <a:buClr>
                <a:schemeClr val="dk1"/>
              </a:buClr>
            </a:pPr>
            <a:r>
              <a:rPr lang="en-US" sz="1800" dirty="0">
                <a:latin typeface="+mj-lt"/>
              </a:rPr>
              <a:t>How about the day? Instead using of sum(), we will explore the highest average of sales and </a:t>
            </a:r>
            <a:r>
              <a:rPr lang="en-US" sz="1800" dirty="0" smtClean="0">
                <a:latin typeface="+mj-lt"/>
              </a:rPr>
              <a:t>quantity </a:t>
            </a:r>
            <a:r>
              <a:rPr lang="en-US" sz="1800" dirty="0">
                <a:latin typeface="+mj-lt"/>
              </a:rPr>
              <a:t>by day of the weekend. For note, There is no transactions during Saturday</a:t>
            </a:r>
            <a:r>
              <a:rPr lang="en-US" sz="1800" dirty="0" smtClean="0">
                <a:latin typeface="+mj-lt"/>
              </a:rPr>
              <a:t>.</a:t>
            </a:r>
          </a:p>
          <a:p>
            <a:pPr marR="5080">
              <a:lnSpc>
                <a:spcPct val="116949"/>
              </a:lnSpc>
              <a:buClr>
                <a:schemeClr val="dk1"/>
              </a:buClr>
            </a:pPr>
            <a:endParaRPr lang="en-US" sz="1800" dirty="0">
              <a:solidFill>
                <a:srgbClr val="181818"/>
              </a:solidFill>
              <a:latin typeface="+mj-lt"/>
              <a:ea typeface="Trebuchet MS"/>
              <a:cs typeface="Trebuchet MS"/>
              <a:sym typeface="Trebuchet MS"/>
            </a:endParaRPr>
          </a:p>
          <a:p>
            <a:pPr marR="5080">
              <a:lnSpc>
                <a:spcPct val="116949"/>
              </a:lnSpc>
              <a:buClr>
                <a:schemeClr val="dk1"/>
              </a:buClr>
            </a:pPr>
            <a:r>
              <a:rPr lang="en-US" sz="1800" dirty="0" smtClean="0">
                <a:latin typeface="+mj-lt"/>
              </a:rPr>
              <a:t>But </a:t>
            </a:r>
            <a:r>
              <a:rPr lang="en-US" sz="1800" dirty="0">
                <a:latin typeface="+mj-lt"/>
              </a:rPr>
              <a:t>we know, Friday is the best day for shopping and Sunday is the 'worst' day for shopping.</a:t>
            </a:r>
            <a:endParaRPr lang="en-IN" sz="1800" dirty="0" smtClean="0">
              <a:solidFill>
                <a:srgbClr val="181818"/>
              </a:solidFill>
              <a:latin typeface="+mj-lt"/>
              <a:ea typeface="Trebuchet MS"/>
              <a:cs typeface="Trebuchet MS"/>
              <a:sym typeface="Trebuchet MS"/>
            </a:endParaRPr>
          </a:p>
        </p:txBody>
      </p:sp>
      <p:sp>
        <p:nvSpPr>
          <p:cNvPr id="16" name="Google Shape;211;p14"/>
          <p:cNvSpPr txBox="1"/>
          <p:nvPr/>
        </p:nvSpPr>
        <p:spPr>
          <a:xfrm>
            <a:off x="800074" y="3796569"/>
            <a:ext cx="3743159" cy="444930"/>
          </a:xfrm>
          <a:prstGeom prst="rect">
            <a:avLst/>
          </a:prstGeom>
          <a:noFill/>
          <a:ln>
            <a:noFill/>
          </a:ln>
        </p:spPr>
        <p:txBody>
          <a:bodyPr spcFirstLastPara="1" wrap="square" lIns="0" tIns="12700" rIns="0" bIns="0" anchor="t" anchorCtr="0">
            <a:spAutoFit/>
          </a:bodyPr>
          <a:lstStyle/>
          <a:p>
            <a:pPr marL="0" marR="5080" lvl="0" indent="0" algn="l" rtl="0">
              <a:lnSpc>
                <a:spcPct val="116949"/>
              </a:lnSpc>
              <a:spcBef>
                <a:spcPts val="0"/>
              </a:spcBef>
              <a:spcAft>
                <a:spcPts val="0"/>
              </a:spcAft>
              <a:buClr>
                <a:schemeClr val="dk1"/>
              </a:buClr>
              <a:buFont typeface="Arial"/>
              <a:buNone/>
            </a:pPr>
            <a:r>
              <a:rPr lang="en-IN" sz="2400" b="1" dirty="0" smtClean="0">
                <a:solidFill>
                  <a:srgbClr val="181818"/>
                </a:solidFill>
                <a:latin typeface="Trebuchet MS"/>
                <a:ea typeface="Trebuchet MS"/>
                <a:cs typeface="Trebuchet MS"/>
                <a:sym typeface="Trebuchet MS"/>
              </a:rPr>
              <a:t>Weekly Analysis</a:t>
            </a:r>
            <a:endParaRPr lang="en-IN" sz="2400" b="1" dirty="0" smtClean="0">
              <a:solidFill>
                <a:srgbClr val="181818"/>
              </a:solidFill>
              <a:latin typeface="Trebuchet MS"/>
              <a:ea typeface="Trebuchet MS"/>
              <a:cs typeface="Trebuchet MS"/>
              <a:sym typeface="Trebuchet MS"/>
            </a:endParaRPr>
          </a:p>
        </p:txBody>
      </p:sp>
      <p:sp>
        <p:nvSpPr>
          <p:cNvPr id="20" name="Google Shape;211;p14"/>
          <p:cNvSpPr txBox="1"/>
          <p:nvPr/>
        </p:nvSpPr>
        <p:spPr>
          <a:xfrm>
            <a:off x="9544036" y="7787936"/>
            <a:ext cx="8071552" cy="1309076"/>
          </a:xfrm>
          <a:prstGeom prst="rect">
            <a:avLst/>
          </a:prstGeom>
          <a:noFill/>
          <a:ln>
            <a:noFill/>
          </a:ln>
        </p:spPr>
        <p:txBody>
          <a:bodyPr spcFirstLastPara="1" wrap="square" lIns="0" tIns="12700" rIns="0" bIns="0" anchor="t" anchorCtr="0">
            <a:spAutoFit/>
          </a:bodyPr>
          <a:lstStyle/>
          <a:p>
            <a:pPr marR="5080" lvl="0">
              <a:lnSpc>
                <a:spcPct val="116949"/>
              </a:lnSpc>
              <a:buClr>
                <a:schemeClr val="dk1"/>
              </a:buClr>
            </a:pPr>
            <a:r>
              <a:rPr lang="en-US" sz="1800" dirty="0">
                <a:latin typeface="+mj-lt"/>
              </a:rPr>
              <a:t>The answer is morning. Most of transactions happen during morning Especially at 7 </a:t>
            </a:r>
            <a:r>
              <a:rPr lang="en-US" sz="1800" dirty="0" err="1">
                <a:latin typeface="+mj-lt"/>
              </a:rPr>
              <a:t>a.m</a:t>
            </a:r>
            <a:r>
              <a:rPr lang="en-US" sz="1800" dirty="0">
                <a:latin typeface="+mj-lt"/>
              </a:rPr>
              <a:t>, and 8- 10 </a:t>
            </a:r>
            <a:r>
              <a:rPr lang="en-US" sz="1800" dirty="0" err="1">
                <a:latin typeface="+mj-lt"/>
              </a:rPr>
              <a:t>a.m</a:t>
            </a:r>
            <a:r>
              <a:rPr lang="en-US" sz="1800" dirty="0">
                <a:latin typeface="+mj-lt"/>
              </a:rPr>
              <a:t> respectively</a:t>
            </a:r>
            <a:r>
              <a:rPr lang="en-US" sz="1800" dirty="0" smtClean="0">
                <a:latin typeface="+mj-lt"/>
              </a:rPr>
              <a:t>.</a:t>
            </a:r>
          </a:p>
          <a:p>
            <a:pPr marR="5080" lvl="0">
              <a:lnSpc>
                <a:spcPct val="116949"/>
              </a:lnSpc>
              <a:buClr>
                <a:schemeClr val="dk1"/>
              </a:buClr>
            </a:pPr>
            <a:endParaRPr lang="en-US" sz="1800" dirty="0">
              <a:latin typeface="+mj-lt"/>
            </a:endParaRPr>
          </a:p>
          <a:p>
            <a:pPr marR="5080" lvl="0">
              <a:lnSpc>
                <a:spcPct val="116949"/>
              </a:lnSpc>
              <a:buClr>
                <a:schemeClr val="dk1"/>
              </a:buClr>
            </a:pPr>
            <a:r>
              <a:rPr lang="en-US" sz="1800" dirty="0" smtClean="0">
                <a:latin typeface="+mj-lt"/>
              </a:rPr>
              <a:t>Also, some customers like to do it in the evening at 6 pm.</a:t>
            </a:r>
          </a:p>
        </p:txBody>
      </p:sp>
      <p:pic>
        <p:nvPicPr>
          <p:cNvPr id="3" name="Picture 2"/>
          <p:cNvPicPr>
            <a:picLocks noChangeAspect="1"/>
          </p:cNvPicPr>
          <p:nvPr/>
        </p:nvPicPr>
        <p:blipFill>
          <a:blip r:embed="rId4"/>
          <a:stretch>
            <a:fillRect/>
          </a:stretch>
        </p:blipFill>
        <p:spPr>
          <a:xfrm>
            <a:off x="2246904" y="4334402"/>
            <a:ext cx="4592658" cy="3453534"/>
          </a:xfrm>
          <a:prstGeom prst="rect">
            <a:avLst/>
          </a:prstGeom>
        </p:spPr>
      </p:pic>
      <p:pic>
        <p:nvPicPr>
          <p:cNvPr id="4" name="Picture 3"/>
          <p:cNvPicPr>
            <a:picLocks noChangeAspect="1"/>
          </p:cNvPicPr>
          <p:nvPr/>
        </p:nvPicPr>
        <p:blipFill>
          <a:blip r:embed="rId5"/>
          <a:stretch>
            <a:fillRect/>
          </a:stretch>
        </p:blipFill>
        <p:spPr>
          <a:xfrm>
            <a:off x="10466962" y="4108798"/>
            <a:ext cx="4867275" cy="3638550"/>
          </a:xfrm>
          <a:prstGeom prst="rect">
            <a:avLst/>
          </a:prstGeom>
        </p:spPr>
      </p:pic>
    </p:spTree>
    <p:extLst>
      <p:ext uri="{BB962C8B-B14F-4D97-AF65-F5344CB8AC3E}">
        <p14:creationId xmlns:p14="http://schemas.microsoft.com/office/powerpoint/2010/main" val="3408000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86"/>
        <p:cNvGrpSpPr/>
        <p:nvPr/>
      </p:nvGrpSpPr>
      <p:grpSpPr>
        <a:xfrm>
          <a:off x="0" y="0"/>
          <a:ext cx="0" cy="0"/>
          <a:chOff x="0" y="0"/>
          <a:chExt cx="0" cy="0"/>
        </a:xfrm>
      </p:grpSpPr>
      <p:sp>
        <p:nvSpPr>
          <p:cNvPr id="287" name="Google Shape;287;p21"/>
          <p:cNvSpPr/>
          <p:nvPr/>
        </p:nvSpPr>
        <p:spPr>
          <a:xfrm>
            <a:off x="-5" y="6885723"/>
            <a:ext cx="7467600" cy="3505200"/>
          </a:xfrm>
          <a:custGeom>
            <a:avLst/>
            <a:gdLst/>
            <a:ahLst/>
            <a:cxnLst/>
            <a:rect l="l" t="t" r="r" b="b"/>
            <a:pathLst>
              <a:path w="7467600" h="3505200" extrusionOk="0">
                <a:moveTo>
                  <a:pt x="7467517" y="3505194"/>
                </a:moveTo>
                <a:lnTo>
                  <a:pt x="0" y="3505194"/>
                </a:lnTo>
                <a:lnTo>
                  <a:pt x="0" y="0"/>
                </a:lnTo>
                <a:lnTo>
                  <a:pt x="7467517" y="3505194"/>
                </a:lnTo>
                <a:close/>
              </a:path>
            </a:pathLst>
          </a:custGeom>
          <a:solidFill>
            <a:srgbClr val="E94A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8" name="Google Shape;288;p21"/>
          <p:cNvSpPr/>
          <p:nvPr/>
        </p:nvSpPr>
        <p:spPr>
          <a:xfrm>
            <a:off x="4009306" y="6364068"/>
            <a:ext cx="3458289" cy="3343098"/>
          </a:xfrm>
          <a:prstGeom prst="roundRect">
            <a:avLst>
              <a:gd name="adj" fmla="val 16667"/>
            </a:avLst>
          </a:prstGeom>
          <a:gradFill>
            <a:gsLst>
              <a:gs pos="0">
                <a:srgbClr val="DFE9FB"/>
              </a:gs>
              <a:gs pos="100000">
                <a:srgbClr val="6E9BE7"/>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2200" b="1" dirty="0" smtClean="0"/>
              <a:t>Cross Selling</a:t>
            </a:r>
          </a:p>
          <a:p>
            <a:pPr marL="0" lvl="0" indent="0" algn="ctr" rtl="0">
              <a:spcBef>
                <a:spcPts val="0"/>
              </a:spcBef>
              <a:spcAft>
                <a:spcPts val="0"/>
              </a:spcAft>
              <a:buNone/>
            </a:pPr>
            <a:endParaRPr sz="1700" b="1" dirty="0"/>
          </a:p>
          <a:p>
            <a:pPr marL="457200" lvl="0" indent="-330200" algn="l" rtl="0">
              <a:spcBef>
                <a:spcPts val="0"/>
              </a:spcBef>
              <a:spcAft>
                <a:spcPts val="0"/>
              </a:spcAft>
              <a:buSzPts val="1600"/>
              <a:buChar char="●"/>
            </a:pPr>
            <a:r>
              <a:rPr lang="en-IN" sz="1700" dirty="0" smtClean="0"/>
              <a:t>Here is a list of products that could used for the purpose od cross selling</a:t>
            </a:r>
            <a:r>
              <a:rPr lang="en-US" sz="1700" dirty="0" smtClean="0"/>
              <a:t>.</a:t>
            </a:r>
          </a:p>
          <a:p>
            <a:pPr marL="457200" lvl="0" indent="-330200" algn="l" rtl="0">
              <a:spcBef>
                <a:spcPts val="0"/>
              </a:spcBef>
              <a:spcAft>
                <a:spcPts val="0"/>
              </a:spcAft>
              <a:buSzPts val="1600"/>
              <a:buChar char="●"/>
            </a:pPr>
            <a:r>
              <a:rPr lang="en-US" sz="1700" dirty="0" smtClean="0"/>
              <a:t>Correlation&gt;0.9 is set parameter for this.</a:t>
            </a:r>
          </a:p>
          <a:p>
            <a:pPr marL="457200" lvl="0" indent="-330200" algn="l" rtl="0">
              <a:spcBef>
                <a:spcPts val="0"/>
              </a:spcBef>
              <a:spcAft>
                <a:spcPts val="0"/>
              </a:spcAft>
              <a:buSzPts val="1600"/>
              <a:buChar char="●"/>
            </a:pPr>
            <a:r>
              <a:rPr lang="en-US" sz="1700" dirty="0" smtClean="0"/>
              <a:t>Offer free products as other product as cross-selling to gain loyalty.</a:t>
            </a:r>
          </a:p>
        </p:txBody>
      </p:sp>
      <p:sp>
        <p:nvSpPr>
          <p:cNvPr id="289" name="Google Shape;289;p21"/>
          <p:cNvSpPr txBox="1">
            <a:spLocks noGrp="1"/>
          </p:cNvSpPr>
          <p:nvPr>
            <p:ph type="title"/>
          </p:nvPr>
        </p:nvSpPr>
        <p:spPr>
          <a:xfrm>
            <a:off x="836725" y="873925"/>
            <a:ext cx="13579666" cy="1316371"/>
          </a:xfrm>
          <a:prstGeom prst="rect">
            <a:avLst/>
          </a:prstGeom>
          <a:noFill/>
          <a:ln>
            <a:noFill/>
          </a:ln>
        </p:spPr>
        <p:txBody>
          <a:bodyPr spcFirstLastPara="1" wrap="square" lIns="0" tIns="12050" rIns="0" bIns="0" anchor="t" anchorCtr="0">
            <a:spAutoFit/>
          </a:bodyPr>
          <a:lstStyle/>
          <a:p>
            <a:pPr marL="12700" marR="5080" lvl="0" indent="0" algn="l" rtl="0">
              <a:lnSpc>
                <a:spcPct val="112500"/>
              </a:lnSpc>
              <a:spcBef>
                <a:spcPts val="0"/>
              </a:spcBef>
              <a:spcAft>
                <a:spcPts val="0"/>
              </a:spcAft>
              <a:buNone/>
            </a:pPr>
            <a:r>
              <a:rPr lang="en-US" sz="7500" dirty="0" smtClean="0">
                <a:solidFill>
                  <a:srgbClr val="181818"/>
                </a:solidFill>
              </a:rPr>
              <a:t>Additional Recommendations</a:t>
            </a:r>
            <a:endParaRPr sz="7500" dirty="0"/>
          </a:p>
        </p:txBody>
      </p:sp>
      <p:sp>
        <p:nvSpPr>
          <p:cNvPr id="290" name="Google Shape;290;p21"/>
          <p:cNvSpPr/>
          <p:nvPr/>
        </p:nvSpPr>
        <p:spPr>
          <a:xfrm>
            <a:off x="243600" y="2847099"/>
            <a:ext cx="3608553" cy="4837751"/>
          </a:xfrm>
          <a:prstGeom prst="roundRect">
            <a:avLst>
              <a:gd name="adj" fmla="val 16667"/>
            </a:avLst>
          </a:prstGeom>
          <a:gradFill>
            <a:gsLst>
              <a:gs pos="0">
                <a:srgbClr val="DFE9FB"/>
              </a:gs>
              <a:gs pos="100000">
                <a:srgbClr val="6E9BE7"/>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2200" b="1" dirty="0" smtClean="0"/>
              <a:t>Prediction(ARIMA)</a:t>
            </a:r>
          </a:p>
          <a:p>
            <a:pPr marL="0" lvl="0" indent="0" algn="ctr" rtl="0">
              <a:spcBef>
                <a:spcPts val="0"/>
              </a:spcBef>
              <a:spcAft>
                <a:spcPts val="0"/>
              </a:spcAft>
              <a:buNone/>
            </a:pPr>
            <a:endParaRPr sz="2200" b="1" dirty="0"/>
          </a:p>
          <a:p>
            <a:pPr marL="457200" lvl="0" indent="-336550" algn="l" rtl="0">
              <a:spcBef>
                <a:spcPts val="0"/>
              </a:spcBef>
              <a:spcAft>
                <a:spcPts val="0"/>
              </a:spcAft>
              <a:buSzPts val="1700"/>
              <a:buChar char="●"/>
            </a:pPr>
            <a:r>
              <a:rPr lang="en-IN" sz="1700" dirty="0" smtClean="0"/>
              <a:t>Sales Prediction for next 3 Months </a:t>
            </a:r>
          </a:p>
          <a:p>
            <a:pPr marL="457200" lvl="2" indent="-336550">
              <a:buSzPts val="1700"/>
              <a:buChar char="●"/>
            </a:pPr>
            <a:r>
              <a:rPr lang="en-IN" sz="1700" dirty="0" smtClean="0"/>
              <a:t>January - 312339</a:t>
            </a:r>
          </a:p>
          <a:p>
            <a:pPr marL="457200" lvl="2" indent="-336550">
              <a:buSzPts val="1700"/>
              <a:buChar char="●"/>
            </a:pPr>
            <a:r>
              <a:rPr lang="en-IN" sz="1700" dirty="0" smtClean="0"/>
              <a:t>February - 332267</a:t>
            </a:r>
          </a:p>
          <a:p>
            <a:pPr marL="457200" lvl="2" indent="-336550">
              <a:buSzPts val="1700"/>
              <a:buChar char="●"/>
            </a:pPr>
            <a:r>
              <a:rPr lang="en-IN" sz="1700" dirty="0" smtClean="0"/>
              <a:t>March – 334989</a:t>
            </a:r>
          </a:p>
          <a:p>
            <a:pPr marL="457200" lvl="2" indent="-336550">
              <a:buSzPts val="1700"/>
              <a:buChar char="●"/>
            </a:pPr>
            <a:r>
              <a:rPr lang="en-IN" sz="1700" dirty="0" smtClean="0"/>
              <a:t>Similarly, top selling products in month of January, February and March is shown-to </a:t>
            </a:r>
            <a:r>
              <a:rPr lang="en-IN" sz="1700" dirty="0" smtClean="0"/>
              <a:t>maintain </a:t>
            </a:r>
            <a:r>
              <a:rPr lang="en-IN" sz="1700" dirty="0" smtClean="0"/>
              <a:t>stock keeping levels.</a:t>
            </a:r>
          </a:p>
          <a:p>
            <a:pPr marL="457200" lvl="0" indent="-336550" algn="l" rtl="0">
              <a:spcBef>
                <a:spcPts val="0"/>
              </a:spcBef>
              <a:spcAft>
                <a:spcPts val="0"/>
              </a:spcAft>
              <a:buSzPts val="1700"/>
              <a:buChar char="●"/>
            </a:pPr>
            <a:endParaRPr sz="1700" dirty="0"/>
          </a:p>
        </p:txBody>
      </p:sp>
      <p:sp>
        <p:nvSpPr>
          <p:cNvPr id="292" name="Google Shape;292;p21"/>
          <p:cNvSpPr/>
          <p:nvPr/>
        </p:nvSpPr>
        <p:spPr>
          <a:xfrm>
            <a:off x="366208" y="7966448"/>
            <a:ext cx="3485945" cy="1712069"/>
          </a:xfrm>
          <a:prstGeom prst="roundRect">
            <a:avLst>
              <a:gd name="adj" fmla="val 16667"/>
            </a:avLst>
          </a:prstGeom>
          <a:gradFill>
            <a:gsLst>
              <a:gs pos="0">
                <a:srgbClr val="FFF6DB"/>
              </a:gs>
              <a:gs pos="100000">
                <a:srgbClr val="FAD25C"/>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2200" b="1" dirty="0" smtClean="0">
                <a:solidFill>
                  <a:schemeClr val="dk1"/>
                </a:solidFill>
              </a:rPr>
              <a:t>Seasonal Discounts</a:t>
            </a:r>
            <a:endParaRPr sz="2200" b="1" dirty="0">
              <a:solidFill>
                <a:schemeClr val="dk1"/>
              </a:solidFill>
            </a:endParaRPr>
          </a:p>
          <a:p>
            <a:pPr marL="127000" lvl="0" algn="l" rtl="0">
              <a:spcBef>
                <a:spcPts val="0"/>
              </a:spcBef>
              <a:spcAft>
                <a:spcPts val="0"/>
              </a:spcAft>
              <a:buSzPts val="1600"/>
            </a:pPr>
            <a:r>
              <a:rPr lang="en-IN" sz="1700" dirty="0" smtClean="0"/>
              <a:t>Seasonal discounts can be applied </a:t>
            </a:r>
            <a:r>
              <a:rPr lang="en-IN" sz="1700" dirty="0" smtClean="0"/>
              <a:t>from August to November to attract new customers.</a:t>
            </a:r>
            <a:endParaRPr sz="1700" dirty="0"/>
          </a:p>
        </p:txBody>
      </p:sp>
      <p:sp>
        <p:nvSpPr>
          <p:cNvPr id="293" name="Google Shape;293;p21"/>
          <p:cNvSpPr/>
          <p:nvPr/>
        </p:nvSpPr>
        <p:spPr>
          <a:xfrm>
            <a:off x="4094877" y="2847100"/>
            <a:ext cx="3278253" cy="3381820"/>
          </a:xfrm>
          <a:prstGeom prst="roundRect">
            <a:avLst>
              <a:gd name="adj" fmla="val 16667"/>
            </a:avLst>
          </a:prstGeom>
          <a:gradFill>
            <a:gsLst>
              <a:gs pos="0">
                <a:srgbClr val="DFE9FB"/>
              </a:gs>
              <a:gs pos="100000">
                <a:srgbClr val="6E9BE7"/>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IN" sz="2200" b="1" dirty="0" smtClean="0"/>
              <a:t>Bucket </a:t>
            </a:r>
            <a:r>
              <a:rPr lang="en-IN" sz="2200" b="1" dirty="0" smtClean="0"/>
              <a:t>Products</a:t>
            </a:r>
          </a:p>
          <a:p>
            <a:pPr marL="0" lvl="0" indent="0" algn="ctr" rtl="0">
              <a:spcBef>
                <a:spcPts val="0"/>
              </a:spcBef>
              <a:spcAft>
                <a:spcPts val="0"/>
              </a:spcAft>
              <a:buNone/>
            </a:pPr>
            <a:endParaRPr sz="2200" b="1" dirty="0"/>
          </a:p>
          <a:p>
            <a:pPr marL="457200" lvl="0" indent="-330200">
              <a:buSzPts val="1600"/>
              <a:buChar char="●"/>
            </a:pPr>
            <a:r>
              <a:rPr lang="en-US" sz="1800" dirty="0" smtClean="0"/>
              <a:t>Bucket 2 </a:t>
            </a:r>
            <a:r>
              <a:rPr lang="en-US" sz="1800" dirty="0"/>
              <a:t>products </a:t>
            </a:r>
            <a:r>
              <a:rPr lang="en-US" sz="1800" dirty="0" smtClean="0"/>
              <a:t>and discounts </a:t>
            </a:r>
          </a:p>
          <a:p>
            <a:pPr marL="457200" lvl="0" indent="-330200">
              <a:buSzPts val="1600"/>
              <a:buChar char="●"/>
            </a:pPr>
            <a:r>
              <a:rPr lang="en-US" sz="1800" dirty="0" smtClean="0"/>
              <a:t>This list is only for correlation of 2 products, similarly, buckets of 2/3/4 products can also increase sales.</a:t>
            </a:r>
            <a:endParaRPr lang="en-US" sz="1800" dirty="0"/>
          </a:p>
        </p:txBody>
      </p:sp>
      <p:sp>
        <p:nvSpPr>
          <p:cNvPr id="297" name="Google Shape;297;p21"/>
          <p:cNvSpPr txBox="1"/>
          <p:nvPr/>
        </p:nvSpPr>
        <p:spPr>
          <a:xfrm>
            <a:off x="836725" y="1895725"/>
            <a:ext cx="16418100" cy="6525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500" dirty="0" smtClean="0">
                <a:solidFill>
                  <a:srgbClr val="595959"/>
                </a:solidFill>
              </a:rPr>
              <a:t>Sales Prediction, Demand Forecasting and Cross-Selling.</a:t>
            </a:r>
            <a:endParaRPr sz="2500" dirty="0">
              <a:solidFill>
                <a:srgbClr val="595959"/>
              </a:solidFill>
              <a:latin typeface="Arial"/>
              <a:ea typeface="Arial"/>
              <a:cs typeface="Arial"/>
              <a:sym typeface="Aria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2323" y="6142472"/>
            <a:ext cx="6284068" cy="3901882"/>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441862814"/>
              </p:ext>
            </p:extLst>
          </p:nvPr>
        </p:nvGraphicFramePr>
        <p:xfrm>
          <a:off x="14572033" y="7093031"/>
          <a:ext cx="3434790" cy="2340061"/>
        </p:xfrm>
        <a:graphic>
          <a:graphicData uri="http://schemas.openxmlformats.org/drawingml/2006/table">
            <a:tbl>
              <a:tblPr>
                <a:tableStyleId>{69C7853C-536D-4A76-A0AE-DD22124D55A5}</a:tableStyleId>
              </a:tblPr>
              <a:tblGrid>
                <a:gridCol w="1144930">
                  <a:extLst>
                    <a:ext uri="{9D8B030D-6E8A-4147-A177-3AD203B41FA5}">
                      <a16:colId xmlns:a16="http://schemas.microsoft.com/office/drawing/2014/main" val="2401682746"/>
                    </a:ext>
                  </a:extLst>
                </a:gridCol>
                <a:gridCol w="1144930">
                  <a:extLst>
                    <a:ext uri="{9D8B030D-6E8A-4147-A177-3AD203B41FA5}">
                      <a16:colId xmlns:a16="http://schemas.microsoft.com/office/drawing/2014/main" val="3456455778"/>
                    </a:ext>
                  </a:extLst>
                </a:gridCol>
                <a:gridCol w="1144930">
                  <a:extLst>
                    <a:ext uri="{9D8B030D-6E8A-4147-A177-3AD203B41FA5}">
                      <a16:colId xmlns:a16="http://schemas.microsoft.com/office/drawing/2014/main" val="791183789"/>
                    </a:ext>
                  </a:extLst>
                </a:gridCol>
              </a:tblGrid>
              <a:tr h="386997">
                <a:tc>
                  <a:txBody>
                    <a:bodyPr/>
                    <a:lstStyle/>
                    <a:p>
                      <a:pPr algn="ctr" fontAlgn="t"/>
                      <a:r>
                        <a:rPr lang="en-IN" sz="1400" u="none" strike="noStrike" dirty="0">
                          <a:effectLst/>
                        </a:rPr>
                        <a:t>Product1</a:t>
                      </a:r>
                      <a:endParaRPr lang="en-IN" sz="1400" b="1" i="0" u="none" strike="noStrike" dirty="0">
                        <a:solidFill>
                          <a:srgbClr val="000000"/>
                        </a:solidFill>
                        <a:effectLst/>
                        <a:latin typeface="Calibri" panose="020F0502020204030204" pitchFamily="34" charset="0"/>
                      </a:endParaRPr>
                    </a:p>
                  </a:txBody>
                  <a:tcPr marL="9525" marR="9525" marT="9525" marB="0"/>
                </a:tc>
                <a:tc>
                  <a:txBody>
                    <a:bodyPr/>
                    <a:lstStyle/>
                    <a:p>
                      <a:pPr algn="ctr" fontAlgn="t"/>
                      <a:r>
                        <a:rPr lang="en-IN" sz="1400" u="none" strike="noStrike">
                          <a:effectLst/>
                        </a:rPr>
                        <a:t>Product2</a:t>
                      </a:r>
                      <a:endParaRPr lang="en-IN" sz="14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IN" sz="1400" u="none" strike="noStrike">
                          <a:effectLst/>
                        </a:rPr>
                        <a:t>Correlation</a:t>
                      </a:r>
                      <a:endParaRPr lang="en-IN" sz="1400" b="1"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965293452"/>
                  </a:ext>
                </a:extLst>
              </a:tr>
              <a:tr h="244133">
                <a:tc>
                  <a:txBody>
                    <a:bodyPr/>
                    <a:lstStyle/>
                    <a:p>
                      <a:pPr algn="r" fontAlgn="b"/>
                      <a:r>
                        <a:rPr lang="en-IN" sz="1400" u="none" strike="noStrike" dirty="0">
                          <a:effectLst/>
                        </a:rPr>
                        <a:t>22916</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22917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0.931578</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9411556"/>
                  </a:ext>
                </a:extLst>
              </a:tr>
              <a:tr h="244133">
                <a:tc>
                  <a:txBody>
                    <a:bodyPr/>
                    <a:lstStyle/>
                    <a:p>
                      <a:pPr algn="r" fontAlgn="b"/>
                      <a:r>
                        <a:rPr lang="en-IN" sz="1400" u="none" strike="noStrike">
                          <a:effectLst/>
                        </a:rPr>
                        <a:t>22917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22918</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0.920983</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60756703"/>
                  </a:ext>
                </a:extLst>
              </a:tr>
              <a:tr h="244133">
                <a:tc>
                  <a:txBody>
                    <a:bodyPr/>
                    <a:lstStyle/>
                    <a:p>
                      <a:pPr algn="r" fontAlgn="b"/>
                      <a:r>
                        <a:rPr lang="en-IN" sz="1400" u="none" strike="noStrike">
                          <a:effectLst/>
                        </a:rPr>
                        <a:t>22916</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22918</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0.911611</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240079"/>
                  </a:ext>
                </a:extLst>
              </a:tr>
              <a:tr h="244133">
                <a:tc>
                  <a:txBody>
                    <a:bodyPr/>
                    <a:lstStyle/>
                    <a:p>
                      <a:pPr algn="r" fontAlgn="b"/>
                      <a:r>
                        <a:rPr lang="en-IN" sz="1400" u="none" strike="noStrike">
                          <a:effectLst/>
                        </a:rPr>
                        <a:t>22917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22920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0.91008</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4047553"/>
                  </a:ext>
                </a:extLst>
              </a:tr>
              <a:tr h="244133">
                <a:tc>
                  <a:txBody>
                    <a:bodyPr/>
                    <a:lstStyle/>
                    <a:p>
                      <a:pPr algn="r" fontAlgn="b"/>
                      <a:r>
                        <a:rPr lang="en-IN" sz="1400" u="none" strike="noStrike">
                          <a:effectLst/>
                        </a:rPr>
                        <a:t>22918</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22920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0.906577</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65937743"/>
                  </a:ext>
                </a:extLst>
              </a:tr>
              <a:tr h="244133">
                <a:tc>
                  <a:txBody>
                    <a:bodyPr/>
                    <a:lstStyle/>
                    <a:p>
                      <a:pPr algn="r" fontAlgn="b"/>
                      <a:r>
                        <a:rPr lang="en-IN" sz="1400" u="none" strike="noStrike">
                          <a:effectLst/>
                        </a:rPr>
                        <a:t>22917</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22919</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0.905607</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10909180"/>
                  </a:ext>
                </a:extLst>
              </a:tr>
              <a:tr h="244133">
                <a:tc>
                  <a:txBody>
                    <a:bodyPr/>
                    <a:lstStyle/>
                    <a:p>
                      <a:pPr algn="r" fontAlgn="b"/>
                      <a:r>
                        <a:rPr lang="en-IN" sz="1400" u="none" strike="noStrike">
                          <a:effectLst/>
                        </a:rPr>
                        <a:t>22918</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22919</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0.902186</a:t>
                      </a:r>
                      <a:endParaRPr lang="en-IN" sz="1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57103042"/>
                  </a:ext>
                </a:extLst>
              </a:tr>
              <a:tr h="244133">
                <a:tc>
                  <a:txBody>
                    <a:bodyPr/>
                    <a:lstStyle/>
                    <a:p>
                      <a:pPr algn="r" fontAlgn="b"/>
                      <a:r>
                        <a:rPr lang="en-IN" sz="1400" u="none" strike="noStrike">
                          <a:effectLst/>
                        </a:rPr>
                        <a:t>22916</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a:effectLst/>
                        </a:rPr>
                        <a:t>22920</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400" u="none" strike="noStrike" dirty="0">
                          <a:effectLst/>
                        </a:rPr>
                        <a:t>0.90056</a:t>
                      </a:r>
                      <a:endParaRPr lang="en-IN" sz="1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61036311"/>
                  </a:ext>
                </a:extLst>
              </a:tr>
            </a:tbl>
          </a:graphicData>
        </a:graphic>
      </p:graphicFrame>
      <p:pic>
        <p:nvPicPr>
          <p:cNvPr id="6" name="Picture 5"/>
          <p:cNvPicPr>
            <a:picLocks noChangeAspect="1"/>
          </p:cNvPicPr>
          <p:nvPr/>
        </p:nvPicPr>
        <p:blipFill>
          <a:blip r:embed="rId4"/>
          <a:stretch>
            <a:fillRect/>
          </a:stretch>
        </p:blipFill>
        <p:spPr>
          <a:xfrm>
            <a:off x="8132323" y="2750780"/>
            <a:ext cx="6284068" cy="3312674"/>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633629845"/>
              </p:ext>
            </p:extLst>
          </p:nvPr>
        </p:nvGraphicFramePr>
        <p:xfrm>
          <a:off x="14416393" y="2996119"/>
          <a:ext cx="3590430" cy="2661739"/>
        </p:xfrm>
        <a:graphic>
          <a:graphicData uri="http://schemas.openxmlformats.org/drawingml/2006/table">
            <a:tbl>
              <a:tblPr>
                <a:tableStyleId>{69C7853C-536D-4A76-A0AE-DD22124D55A5}</a:tableStyleId>
              </a:tblPr>
              <a:tblGrid>
                <a:gridCol w="797667">
                  <a:extLst>
                    <a:ext uri="{9D8B030D-6E8A-4147-A177-3AD203B41FA5}">
                      <a16:colId xmlns:a16="http://schemas.microsoft.com/office/drawing/2014/main" val="1200685128"/>
                    </a:ext>
                  </a:extLst>
                </a:gridCol>
                <a:gridCol w="638505">
                  <a:extLst>
                    <a:ext uri="{9D8B030D-6E8A-4147-A177-3AD203B41FA5}">
                      <a16:colId xmlns:a16="http://schemas.microsoft.com/office/drawing/2014/main" val="3260817362"/>
                    </a:ext>
                  </a:extLst>
                </a:gridCol>
                <a:gridCol w="718086">
                  <a:extLst>
                    <a:ext uri="{9D8B030D-6E8A-4147-A177-3AD203B41FA5}">
                      <a16:colId xmlns:a16="http://schemas.microsoft.com/office/drawing/2014/main" val="496899679"/>
                    </a:ext>
                  </a:extLst>
                </a:gridCol>
                <a:gridCol w="718086">
                  <a:extLst>
                    <a:ext uri="{9D8B030D-6E8A-4147-A177-3AD203B41FA5}">
                      <a16:colId xmlns:a16="http://schemas.microsoft.com/office/drawing/2014/main" val="434689493"/>
                    </a:ext>
                  </a:extLst>
                </a:gridCol>
                <a:gridCol w="718086">
                  <a:extLst>
                    <a:ext uri="{9D8B030D-6E8A-4147-A177-3AD203B41FA5}">
                      <a16:colId xmlns:a16="http://schemas.microsoft.com/office/drawing/2014/main" val="1833024684"/>
                    </a:ext>
                  </a:extLst>
                </a:gridCol>
              </a:tblGrid>
              <a:tr h="309739">
                <a:tc>
                  <a:txBody>
                    <a:bodyPr/>
                    <a:lstStyle/>
                    <a:p>
                      <a:pPr algn="ctr" fontAlgn="t"/>
                      <a:r>
                        <a:rPr lang="en-IN" sz="1200" u="none" strike="noStrike">
                          <a:effectLst/>
                        </a:rPr>
                        <a:t>StockCode</a:t>
                      </a:r>
                      <a:endParaRPr lang="en-IN"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IN" sz="1200" u="none" strike="noStrike">
                          <a:effectLst/>
                        </a:rPr>
                        <a:t>January</a:t>
                      </a:r>
                      <a:endParaRPr lang="en-IN"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IN" sz="1200" u="none" strike="noStrike">
                          <a:effectLst/>
                        </a:rPr>
                        <a:t>February</a:t>
                      </a:r>
                      <a:endParaRPr lang="en-IN"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IN" sz="1200" u="none" strike="noStrike">
                          <a:effectLst/>
                        </a:rPr>
                        <a:t>March</a:t>
                      </a:r>
                      <a:endParaRPr lang="en-IN" sz="12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IN" sz="1200" u="none" strike="noStrike">
                          <a:effectLst/>
                        </a:rPr>
                        <a:t>Total</a:t>
                      </a:r>
                      <a:endParaRPr lang="en-IN" sz="1200" b="1" i="0" u="none" strike="noStrike">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1058343529"/>
                  </a:ext>
                </a:extLst>
              </a:tr>
              <a:tr h="235200">
                <a:tc>
                  <a:txBody>
                    <a:bodyPr/>
                    <a:lstStyle/>
                    <a:p>
                      <a:pPr algn="ctr" fontAlgn="t"/>
                      <a:r>
                        <a:rPr lang="en-IN" sz="1200" u="none" strike="noStrike">
                          <a:effectLst/>
                        </a:rPr>
                        <a:t>21212</a:t>
                      </a:r>
                      <a:endParaRPr lang="en-IN" sz="12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1200" u="none" strike="noStrike">
                          <a:effectLst/>
                        </a:rPr>
                        <a:t>926</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dirty="0">
                          <a:effectLst/>
                        </a:rPr>
                        <a:t>1144</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1511</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3581</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3733253"/>
                  </a:ext>
                </a:extLst>
              </a:tr>
              <a:tr h="235200">
                <a:tc>
                  <a:txBody>
                    <a:bodyPr/>
                    <a:lstStyle/>
                    <a:p>
                      <a:pPr algn="ctr" fontAlgn="t"/>
                      <a:r>
                        <a:rPr lang="en-IN" sz="1200" u="none" strike="noStrike">
                          <a:effectLst/>
                        </a:rPr>
                        <a:t>22961</a:t>
                      </a:r>
                      <a:endParaRPr lang="en-IN" sz="12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1200" u="none" strike="noStrike">
                          <a:effectLst/>
                        </a:rPr>
                        <a:t>727</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718</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1075</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2520</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1219199"/>
                  </a:ext>
                </a:extLst>
              </a:tr>
              <a:tr h="235200">
                <a:tc>
                  <a:txBody>
                    <a:bodyPr/>
                    <a:lstStyle/>
                    <a:p>
                      <a:pPr algn="ctr" fontAlgn="t"/>
                      <a:r>
                        <a:rPr lang="en-IN" sz="1200" u="none" strike="noStrike">
                          <a:effectLst/>
                        </a:rPr>
                        <a:t>84879</a:t>
                      </a:r>
                      <a:endParaRPr lang="en-IN" sz="12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1200" u="none" strike="noStrike">
                          <a:effectLst/>
                        </a:rPr>
                        <a:t>619</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695</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986</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2300</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1825433"/>
                  </a:ext>
                </a:extLst>
              </a:tr>
              <a:tr h="235200">
                <a:tc>
                  <a:txBody>
                    <a:bodyPr/>
                    <a:lstStyle/>
                    <a:p>
                      <a:pPr algn="ctr" fontAlgn="t"/>
                      <a:r>
                        <a:rPr lang="en-IN" sz="1200" u="none" strike="noStrike">
                          <a:effectLst/>
                        </a:rPr>
                        <a:t>21977</a:t>
                      </a:r>
                      <a:endParaRPr lang="en-IN" sz="12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1200" u="none" strike="noStrike">
                          <a:effectLst/>
                        </a:rPr>
                        <a:t>491</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598</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1104</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2193</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51975778"/>
                  </a:ext>
                </a:extLst>
              </a:tr>
              <a:tr h="235200">
                <a:tc>
                  <a:txBody>
                    <a:bodyPr/>
                    <a:lstStyle/>
                    <a:p>
                      <a:pPr algn="ctr" fontAlgn="t"/>
                      <a:r>
                        <a:rPr lang="en-IN" sz="1200" u="none" strike="noStrike">
                          <a:effectLst/>
                        </a:rPr>
                        <a:t>84991</a:t>
                      </a:r>
                      <a:endParaRPr lang="en-IN" sz="12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1200" u="none" strike="noStrike">
                          <a:effectLst/>
                        </a:rPr>
                        <a:t>614</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551</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892</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2057</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87281663"/>
                  </a:ext>
                </a:extLst>
              </a:tr>
              <a:tr h="235200">
                <a:tc>
                  <a:txBody>
                    <a:bodyPr/>
                    <a:lstStyle/>
                    <a:p>
                      <a:pPr algn="ctr" fontAlgn="t"/>
                      <a:r>
                        <a:rPr lang="en-IN" sz="1200" u="none" strike="noStrike">
                          <a:effectLst/>
                        </a:rPr>
                        <a:t>22969</a:t>
                      </a:r>
                      <a:endParaRPr lang="en-IN" sz="12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1200" u="none" strike="noStrike" dirty="0">
                          <a:effectLst/>
                        </a:rPr>
                        <a:t>651</a:t>
                      </a:r>
                      <a:endParaRPr lang="en-IN"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612</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672</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1935</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8222998"/>
                  </a:ext>
                </a:extLst>
              </a:tr>
              <a:tr h="235200">
                <a:tc>
                  <a:txBody>
                    <a:bodyPr/>
                    <a:lstStyle/>
                    <a:p>
                      <a:pPr algn="ctr" fontAlgn="t"/>
                      <a:r>
                        <a:rPr lang="en-IN" sz="1200" u="none" strike="noStrike">
                          <a:effectLst/>
                        </a:rPr>
                        <a:t>21985</a:t>
                      </a:r>
                      <a:endParaRPr lang="en-IN" sz="12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1200" u="none" strike="noStrike">
                          <a:effectLst/>
                        </a:rPr>
                        <a:t>1044</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341</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371</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1756</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4384830"/>
                  </a:ext>
                </a:extLst>
              </a:tr>
              <a:tr h="235200">
                <a:tc>
                  <a:txBody>
                    <a:bodyPr/>
                    <a:lstStyle/>
                    <a:p>
                      <a:pPr algn="ctr" fontAlgn="t"/>
                      <a:r>
                        <a:rPr lang="en-IN" sz="1200" u="none" strike="noStrike">
                          <a:effectLst/>
                        </a:rPr>
                        <a:t>22720</a:t>
                      </a:r>
                      <a:endParaRPr lang="en-IN" sz="12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1200" u="none" strike="noStrike">
                          <a:effectLst/>
                        </a:rPr>
                        <a:t>526</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563</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634</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1723</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38001852"/>
                  </a:ext>
                </a:extLst>
              </a:tr>
              <a:tr h="235200">
                <a:tc>
                  <a:txBody>
                    <a:bodyPr/>
                    <a:lstStyle/>
                    <a:p>
                      <a:pPr algn="ctr" fontAlgn="t"/>
                      <a:r>
                        <a:rPr lang="en-IN" sz="1200" u="none" strike="noStrike">
                          <a:effectLst/>
                        </a:rPr>
                        <a:t>84992</a:t>
                      </a:r>
                      <a:endParaRPr lang="en-IN" sz="12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1200" u="none" strike="noStrike">
                          <a:effectLst/>
                        </a:rPr>
                        <a:t>884</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359</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443</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1686</a:t>
                      </a:r>
                      <a:endParaRPr lang="en-IN"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43546606"/>
                  </a:ext>
                </a:extLst>
              </a:tr>
              <a:tr h="235200">
                <a:tc>
                  <a:txBody>
                    <a:bodyPr/>
                    <a:lstStyle/>
                    <a:p>
                      <a:pPr algn="ctr" fontAlgn="t"/>
                      <a:r>
                        <a:rPr lang="en-IN" sz="1200" u="none" strike="noStrike">
                          <a:effectLst/>
                        </a:rPr>
                        <a:t>22469</a:t>
                      </a:r>
                      <a:endParaRPr lang="en-IN" sz="1200" b="1" i="0" u="none" strike="noStrike">
                        <a:solidFill>
                          <a:srgbClr val="000000"/>
                        </a:solidFill>
                        <a:effectLst/>
                        <a:latin typeface="Calibri" panose="020F0502020204030204" pitchFamily="34" charset="0"/>
                      </a:endParaRPr>
                    </a:p>
                  </a:txBody>
                  <a:tcPr marL="9525" marR="9525" marT="9525" marB="0"/>
                </a:tc>
                <a:tc>
                  <a:txBody>
                    <a:bodyPr/>
                    <a:lstStyle/>
                    <a:p>
                      <a:pPr algn="r" fontAlgn="b"/>
                      <a:r>
                        <a:rPr lang="en-IN" sz="1200" u="none" strike="noStrike">
                          <a:effectLst/>
                        </a:rPr>
                        <a:t>736</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792</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a:effectLst/>
                        </a:rPr>
                        <a:t>156</a:t>
                      </a:r>
                      <a:endParaRPr lang="en-IN"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200" u="none" strike="noStrike" dirty="0">
                          <a:effectLst/>
                        </a:rPr>
                        <a:t>1684</a:t>
                      </a:r>
                      <a:endParaRPr lang="en-IN"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493141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fade">
                                      <p:cBhvr>
                                        <p:cTn id="7" dur="1000"/>
                                        <p:tgtEl>
                                          <p:spTgt spid="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639"/>
        <p:cNvGrpSpPr/>
        <p:nvPr/>
      </p:nvGrpSpPr>
      <p:grpSpPr>
        <a:xfrm>
          <a:off x="0" y="0"/>
          <a:ext cx="0" cy="0"/>
          <a:chOff x="0" y="0"/>
          <a:chExt cx="0" cy="0"/>
        </a:xfrm>
      </p:grpSpPr>
      <p:grpSp>
        <p:nvGrpSpPr>
          <p:cNvPr id="640" name="Google Shape;640;p30"/>
          <p:cNvGrpSpPr/>
          <p:nvPr/>
        </p:nvGrpSpPr>
        <p:grpSpPr>
          <a:xfrm>
            <a:off x="0" y="0"/>
            <a:ext cx="18288740" cy="10287000"/>
            <a:chOff x="0" y="0"/>
            <a:chExt cx="18288740" cy="10287000"/>
          </a:xfrm>
        </p:grpSpPr>
        <p:sp>
          <p:nvSpPr>
            <p:cNvPr id="641" name="Google Shape;641;p30"/>
            <p:cNvSpPr/>
            <p:nvPr/>
          </p:nvSpPr>
          <p:spPr>
            <a:xfrm>
              <a:off x="9143999" y="0"/>
              <a:ext cx="9143999" cy="1028699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2" name="Google Shape;642;p30"/>
            <p:cNvSpPr/>
            <p:nvPr/>
          </p:nvSpPr>
          <p:spPr>
            <a:xfrm>
              <a:off x="0" y="0"/>
              <a:ext cx="12848590" cy="10287000"/>
            </a:xfrm>
            <a:custGeom>
              <a:avLst/>
              <a:gdLst/>
              <a:ahLst/>
              <a:cxnLst/>
              <a:rect l="l" t="t" r="r" b="b"/>
              <a:pathLst>
                <a:path w="12848590" h="10287000" extrusionOk="0">
                  <a:moveTo>
                    <a:pt x="12848308" y="10286999"/>
                  </a:moveTo>
                  <a:lnTo>
                    <a:pt x="58171" y="10286998"/>
                  </a:lnTo>
                  <a:lnTo>
                    <a:pt x="0" y="10121285"/>
                  </a:lnTo>
                  <a:lnTo>
                    <a:pt x="0" y="3048933"/>
                  </a:lnTo>
                  <a:lnTo>
                    <a:pt x="8685600" y="0"/>
                  </a:lnTo>
                  <a:lnTo>
                    <a:pt x="9237221" y="0"/>
                  </a:lnTo>
                  <a:lnTo>
                    <a:pt x="12848308" y="102869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3" name="Google Shape;643;p30"/>
            <p:cNvSpPr/>
            <p:nvPr/>
          </p:nvSpPr>
          <p:spPr>
            <a:xfrm>
              <a:off x="14812756" y="31"/>
              <a:ext cx="3475354" cy="9454515"/>
            </a:xfrm>
            <a:custGeom>
              <a:avLst/>
              <a:gdLst/>
              <a:ahLst/>
              <a:cxnLst/>
              <a:rect l="l" t="t" r="r" b="b"/>
              <a:pathLst>
                <a:path w="3475355" h="9454515" extrusionOk="0">
                  <a:moveTo>
                    <a:pt x="0" y="0"/>
                  </a:moveTo>
                  <a:lnTo>
                    <a:pt x="3475242" y="0"/>
                  </a:lnTo>
                  <a:lnTo>
                    <a:pt x="3475242" y="9453999"/>
                  </a:lnTo>
                  <a:lnTo>
                    <a:pt x="0" y="0"/>
                  </a:lnTo>
                  <a:close/>
                </a:path>
              </a:pathLst>
            </a:custGeom>
            <a:solidFill>
              <a:srgbClr val="E94A3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4" name="Google Shape;644;p30"/>
            <p:cNvSpPr/>
            <p:nvPr/>
          </p:nvSpPr>
          <p:spPr>
            <a:xfrm>
              <a:off x="9972781" y="4952968"/>
              <a:ext cx="8315959" cy="5334000"/>
            </a:xfrm>
            <a:custGeom>
              <a:avLst/>
              <a:gdLst/>
              <a:ahLst/>
              <a:cxnLst/>
              <a:rect l="l" t="t" r="r" b="b"/>
              <a:pathLst>
                <a:path w="8315959" h="5334000" extrusionOk="0">
                  <a:moveTo>
                    <a:pt x="8315335" y="0"/>
                  </a:moveTo>
                  <a:lnTo>
                    <a:pt x="8315335" y="5334000"/>
                  </a:lnTo>
                  <a:lnTo>
                    <a:pt x="0" y="5334000"/>
                  </a:lnTo>
                  <a:lnTo>
                    <a:pt x="8315335" y="0"/>
                  </a:lnTo>
                  <a:close/>
                </a:path>
              </a:pathLst>
            </a:custGeom>
            <a:solidFill>
              <a:srgbClr val="04289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45" name="Google Shape;645;p30"/>
          <p:cNvSpPr txBox="1"/>
          <p:nvPr/>
        </p:nvSpPr>
        <p:spPr>
          <a:xfrm>
            <a:off x="1016000" y="3688920"/>
            <a:ext cx="6102985" cy="1515745"/>
          </a:xfrm>
          <a:prstGeom prst="rect">
            <a:avLst/>
          </a:prstGeom>
          <a:noFill/>
          <a:ln>
            <a:noFill/>
          </a:ln>
        </p:spPr>
        <p:txBody>
          <a:bodyPr spcFirstLastPara="1" wrap="square" lIns="0" tIns="16500" rIns="0" bIns="0" anchor="t" anchorCtr="0">
            <a:spAutoFit/>
          </a:bodyPr>
          <a:lstStyle/>
          <a:p>
            <a:pPr marL="12700" marR="0" lvl="0" indent="0" algn="l" rtl="0">
              <a:lnSpc>
                <a:spcPct val="100000"/>
              </a:lnSpc>
              <a:spcBef>
                <a:spcPts val="0"/>
              </a:spcBef>
              <a:spcAft>
                <a:spcPts val="0"/>
              </a:spcAft>
              <a:buNone/>
            </a:pPr>
            <a:r>
              <a:rPr lang="en-US" sz="9750">
                <a:solidFill>
                  <a:srgbClr val="181818"/>
                </a:solidFill>
                <a:latin typeface="Arial"/>
                <a:ea typeface="Arial"/>
                <a:cs typeface="Arial"/>
                <a:sym typeface="Arial"/>
              </a:rPr>
              <a:t>Thank you</a:t>
            </a:r>
            <a:r>
              <a:rPr lang="en-US" sz="7650">
                <a:solidFill>
                  <a:srgbClr val="181818"/>
                </a:solidFill>
                <a:latin typeface="Arial"/>
                <a:ea typeface="Arial"/>
                <a:cs typeface="Arial"/>
                <a:sym typeface="Arial"/>
              </a:rPr>
              <a:t>!</a:t>
            </a:r>
            <a:endParaRPr sz="7650">
              <a:solidFill>
                <a:schemeClr val="dk1"/>
              </a:solidFill>
              <a:latin typeface="Arial"/>
              <a:ea typeface="Arial"/>
              <a:cs typeface="Arial"/>
              <a:sym typeface="Arial"/>
            </a:endParaRPr>
          </a:p>
        </p:txBody>
      </p:sp>
      <p:sp>
        <p:nvSpPr>
          <p:cNvPr id="646" name="Google Shape;646;p30"/>
          <p:cNvSpPr txBox="1"/>
          <p:nvPr/>
        </p:nvSpPr>
        <p:spPr>
          <a:xfrm>
            <a:off x="1016000" y="5689475"/>
            <a:ext cx="9977700" cy="1034400"/>
          </a:xfrm>
          <a:prstGeom prst="rect">
            <a:avLst/>
          </a:prstGeom>
          <a:noFill/>
          <a:ln>
            <a:noFill/>
          </a:ln>
        </p:spPr>
        <p:txBody>
          <a:bodyPr spcFirstLastPara="1" wrap="square" lIns="0" tIns="12700" rIns="0" bIns="0" anchor="t" anchorCtr="0">
            <a:spAutoFit/>
          </a:bodyPr>
          <a:lstStyle/>
          <a:p>
            <a:pPr marL="12700" marR="5080" lvl="0" indent="0" algn="l" rtl="0">
              <a:lnSpc>
                <a:spcPct val="107400"/>
              </a:lnSpc>
              <a:spcBef>
                <a:spcPts val="0"/>
              </a:spcBef>
              <a:spcAft>
                <a:spcPts val="0"/>
              </a:spcAft>
              <a:buNone/>
            </a:pPr>
            <a:r>
              <a:rPr lang="en-US" sz="3200">
                <a:solidFill>
                  <a:srgbClr val="A5A5A5"/>
                </a:solidFill>
                <a:latin typeface="Trebuchet MS"/>
                <a:ea typeface="Trebuchet MS"/>
                <a:cs typeface="Trebuchet MS"/>
                <a:sym typeface="Trebuchet MS"/>
              </a:rPr>
              <a:t>Please feel free to share your questions, suggestions or feedback.</a:t>
            </a:r>
            <a:endParaRPr sz="3200">
              <a:solidFill>
                <a:srgbClr val="A5A5A5"/>
              </a:solidFill>
              <a:latin typeface="Trebuchet MS"/>
              <a:ea typeface="Trebuchet MS"/>
              <a:cs typeface="Trebuchet MS"/>
              <a:sym typeface="Trebuchet MS"/>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16901</TotalTime>
  <Words>800</Words>
  <Application>Microsoft Office PowerPoint</Application>
  <PresentationFormat>Custom</PresentationFormat>
  <Paragraphs>197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Trebuchet MS</vt:lpstr>
      <vt:lpstr>Office Theme</vt:lpstr>
      <vt:lpstr>PowerPoint Presentation</vt:lpstr>
      <vt:lpstr>PowerPoint Presentation</vt:lpstr>
      <vt:lpstr>Standard Insights</vt:lpstr>
      <vt:lpstr>Standard Insights</vt:lpstr>
      <vt:lpstr>Sales Trend Analysis</vt:lpstr>
      <vt:lpstr>Most Selling Products </vt:lpstr>
      <vt:lpstr>Analysis</vt:lpstr>
      <vt:lpstr>Additional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Windows User</cp:lastModifiedBy>
  <cp:revision>249</cp:revision>
  <dcterms:modified xsi:type="dcterms:W3CDTF">2024-08-24T11:29:12Z</dcterms:modified>
</cp:coreProperties>
</file>