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6B9FF"/>
    <a:srgbClr val="F9EBFF"/>
    <a:srgbClr val="BC98FE"/>
    <a:srgbClr val="8A00D6"/>
    <a:srgbClr val="FFFFCC"/>
    <a:srgbClr val="D7C2FE"/>
    <a:srgbClr val="FFFFDD"/>
    <a:srgbClr val="F5DDFF"/>
    <a:srgbClr val="F2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88968" autoAdjust="0"/>
  </p:normalViewPr>
  <p:slideViewPr>
    <p:cSldViewPr>
      <p:cViewPr>
        <p:scale>
          <a:sx n="50" d="100"/>
          <a:sy n="50" d="100"/>
        </p:scale>
        <p:origin x="24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PU\Downloads\Reactions%20-%20Contents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UPU\Downloads\Reactions%20-%20Conten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8.6684591255361376E-2"/>
          <c:w val="1"/>
          <c:h val="0.9133153029784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97792"/>
        <c:axId val="132499328"/>
      </c:barChart>
      <c:catAx>
        <c:axId val="132497792"/>
        <c:scaling>
          <c:orientation val="minMax"/>
        </c:scaling>
        <c:delete val="1"/>
        <c:axPos val="l"/>
        <c:majorTickMark val="out"/>
        <c:minorTickMark val="none"/>
        <c:tickLblPos val="nextTo"/>
        <c:crossAx val="132499328"/>
        <c:crosses val="autoZero"/>
        <c:auto val="1"/>
        <c:lblAlgn val="ctr"/>
        <c:lblOffset val="100"/>
        <c:noMultiLvlLbl val="0"/>
      </c:catAx>
      <c:valAx>
        <c:axId val="132499328"/>
        <c:scaling>
          <c:orientation val="minMax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132497792"/>
        <c:crosses val="autoZero"/>
        <c:crossBetween val="between"/>
      </c:valAx>
      <c:spPr>
        <a:solidFill>
          <a:srgbClr val="D7C2FE"/>
        </a:solidFill>
      </c:spPr>
    </c:plotArea>
    <c:plotVisOnly val="1"/>
    <c:dispBlanksAs val="gap"/>
    <c:showDLblsOverMax val="0"/>
  </c:chart>
  <c:spPr>
    <a:solidFill>
      <a:schemeClr val="accent1"/>
    </a:solidFill>
  </c:spPr>
  <c:txPr>
    <a:bodyPr/>
    <a:lstStyle/>
    <a:p>
      <a:pPr>
        <a:defRPr sz="3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solidFill>
      <a:srgbClr val="D7C2FE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2.4815159843605012E-2"/>
          <c:w val="0.94231583545932718"/>
          <c:h val="0.878773731647388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186304"/>
        <c:axId val="133187840"/>
      </c:barChart>
      <c:catAx>
        <c:axId val="133186304"/>
        <c:scaling>
          <c:orientation val="minMax"/>
        </c:scaling>
        <c:delete val="1"/>
        <c:axPos val="b"/>
        <c:majorTickMark val="out"/>
        <c:minorTickMark val="none"/>
        <c:tickLblPos val="nextTo"/>
        <c:crossAx val="133187840"/>
        <c:crosses val="autoZero"/>
        <c:auto val="1"/>
        <c:lblAlgn val="ctr"/>
        <c:lblOffset val="100"/>
        <c:noMultiLvlLbl val="0"/>
      </c:catAx>
      <c:valAx>
        <c:axId val="13318784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33186304"/>
        <c:crosses val="autoZero"/>
        <c:crossBetween val="between"/>
      </c:valAx>
    </c:plotArea>
    <c:plotVisOnly val="1"/>
    <c:dispBlanksAs val="gap"/>
    <c:showDLblsOverMax val="0"/>
  </c:chart>
  <c:spPr>
    <a:solidFill>
      <a:srgbClr val="D7C2FE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 - Contents.xlsx]Sheet13!PivotTable9</c:name>
    <c:fmtId val="12"/>
  </c:pivotSource>
  <c:chart>
    <c:autoTitleDeleted val="1"/>
    <c:pivotFmts>
      <c:pivotFmt>
        <c:idx val="0"/>
        <c:marker>
          <c:symbol val="none"/>
        </c:marker>
      </c:pivotFmt>
      <c:pivotFmt>
        <c:idx val="1"/>
        <c:spPr>
          <a:solidFill>
            <a:srgbClr val="66FF66"/>
          </a:solidFill>
          <a:ln>
            <a:solidFill>
              <a:srgbClr val="66FF33"/>
            </a:solidFill>
          </a:ln>
        </c:spPr>
      </c:pivotFmt>
      <c:pivotFmt>
        <c:idx val="2"/>
        <c:spPr>
          <a:solidFill>
            <a:srgbClr val="00823B"/>
          </a:solidFill>
        </c:spPr>
      </c:pivotFmt>
      <c:pivotFmt>
        <c:idx val="3"/>
        <c:spPr>
          <a:solidFill>
            <a:srgbClr val="FFFF00"/>
          </a:solidFill>
        </c:spPr>
      </c:pivotFmt>
      <c:pivotFmt>
        <c:idx val="4"/>
        <c:spPr>
          <a:solidFill>
            <a:srgbClr val="00FFFF"/>
          </a:solidFill>
        </c:spPr>
      </c:pivotFmt>
      <c:pivotFmt>
        <c:idx val="5"/>
        <c:spPr>
          <a:solidFill>
            <a:srgbClr val="33CCCC"/>
          </a:solidFill>
        </c:spPr>
      </c:pivotFmt>
      <c:pivotFmt>
        <c:idx val="6"/>
        <c:spPr>
          <a:solidFill>
            <a:srgbClr val="66FF99"/>
          </a:solidFill>
        </c:spPr>
      </c:pivotFmt>
      <c:pivotFmt>
        <c:idx val="7"/>
        <c:spPr>
          <a:solidFill>
            <a:srgbClr val="7030A0"/>
          </a:solidFill>
        </c:spPr>
      </c:pivotFmt>
      <c:pivotFmt>
        <c:idx val="8"/>
        <c:spPr>
          <a:solidFill>
            <a:srgbClr val="C00000"/>
          </a:solidFill>
        </c:spPr>
      </c:pivotFmt>
      <c:pivotFmt>
        <c:idx val="9"/>
        <c:spPr>
          <a:solidFill>
            <a:srgbClr val="F68222"/>
          </a:solidFill>
        </c:spPr>
      </c:pivotFmt>
      <c:pivotFmt>
        <c:idx val="10"/>
        <c:spPr>
          <a:solidFill>
            <a:srgbClr val="FF66CC"/>
          </a:solidFill>
        </c:spPr>
      </c:pivotFmt>
      <c:pivotFmt>
        <c:idx val="11"/>
        <c:marker>
          <c:symbol val="none"/>
        </c:marker>
      </c:pivotFmt>
      <c:pivotFmt>
        <c:idx val="12"/>
        <c:spPr>
          <a:solidFill>
            <a:srgbClr val="00823B"/>
          </a:solidFill>
        </c:spPr>
      </c:pivotFmt>
      <c:pivotFmt>
        <c:idx val="13"/>
        <c:spPr>
          <a:solidFill>
            <a:srgbClr val="7030A0"/>
          </a:solidFill>
        </c:spPr>
      </c:pivotFmt>
      <c:pivotFmt>
        <c:idx val="14"/>
        <c:spPr>
          <a:solidFill>
            <a:srgbClr val="C00000"/>
          </a:solidFill>
        </c:spPr>
      </c:pivotFmt>
      <c:pivotFmt>
        <c:idx val="15"/>
        <c:spPr>
          <a:solidFill>
            <a:srgbClr val="FFFF00"/>
          </a:solidFill>
        </c:spPr>
      </c:pivotFmt>
      <c:pivotFmt>
        <c:idx val="16"/>
        <c:spPr>
          <a:solidFill>
            <a:srgbClr val="00FFFF"/>
          </a:solidFill>
        </c:spPr>
      </c:pivotFmt>
      <c:pivotFmt>
        <c:idx val="17"/>
        <c:spPr>
          <a:solidFill>
            <a:srgbClr val="66FF66"/>
          </a:solidFill>
          <a:ln>
            <a:solidFill>
              <a:srgbClr val="66FF33"/>
            </a:solidFill>
          </a:ln>
        </c:spPr>
      </c:pivotFmt>
      <c:pivotFmt>
        <c:idx val="18"/>
        <c:spPr>
          <a:solidFill>
            <a:srgbClr val="33CCCC"/>
          </a:solidFill>
        </c:spPr>
      </c:pivotFmt>
      <c:pivotFmt>
        <c:idx val="19"/>
        <c:spPr>
          <a:solidFill>
            <a:srgbClr val="66FF99"/>
          </a:solidFill>
        </c:spPr>
      </c:pivotFmt>
      <c:pivotFmt>
        <c:idx val="20"/>
        <c:spPr>
          <a:solidFill>
            <a:srgbClr val="F68222"/>
          </a:solidFill>
        </c:spPr>
      </c:pivotFmt>
      <c:pivotFmt>
        <c:idx val="21"/>
        <c:spPr>
          <a:solidFill>
            <a:srgbClr val="FF66CC"/>
          </a:solidFill>
        </c:spPr>
      </c:pivotFmt>
      <c:pivotFmt>
        <c:idx val="22"/>
        <c:marker>
          <c:symbol val="none"/>
        </c:marker>
      </c:pivotFmt>
      <c:pivotFmt>
        <c:idx val="23"/>
        <c:spPr>
          <a:solidFill>
            <a:srgbClr val="00823B"/>
          </a:solidFill>
        </c:spPr>
      </c:pivotFmt>
      <c:pivotFmt>
        <c:idx val="24"/>
        <c:spPr>
          <a:solidFill>
            <a:srgbClr val="7030A0"/>
          </a:solidFill>
        </c:spPr>
      </c:pivotFmt>
      <c:pivotFmt>
        <c:idx val="25"/>
        <c:spPr>
          <a:solidFill>
            <a:srgbClr val="C00000"/>
          </a:solidFill>
        </c:spPr>
      </c:pivotFmt>
      <c:pivotFmt>
        <c:idx val="26"/>
        <c:spPr>
          <a:solidFill>
            <a:srgbClr val="FFFF00"/>
          </a:solidFill>
        </c:spPr>
      </c:pivotFmt>
      <c:pivotFmt>
        <c:idx val="27"/>
        <c:spPr>
          <a:solidFill>
            <a:srgbClr val="00FFFF"/>
          </a:solidFill>
        </c:spPr>
      </c:pivotFmt>
      <c:pivotFmt>
        <c:idx val="28"/>
        <c:spPr>
          <a:solidFill>
            <a:srgbClr val="66FF66"/>
          </a:solidFill>
          <a:ln>
            <a:solidFill>
              <a:srgbClr val="66FF33"/>
            </a:solidFill>
          </a:ln>
        </c:spPr>
      </c:pivotFmt>
      <c:pivotFmt>
        <c:idx val="29"/>
        <c:spPr>
          <a:solidFill>
            <a:srgbClr val="33CCCC"/>
          </a:solidFill>
        </c:spPr>
      </c:pivotFmt>
      <c:pivotFmt>
        <c:idx val="30"/>
        <c:spPr>
          <a:solidFill>
            <a:srgbClr val="66FF99"/>
          </a:solidFill>
        </c:spPr>
      </c:pivotFmt>
      <c:pivotFmt>
        <c:idx val="31"/>
        <c:spPr>
          <a:solidFill>
            <a:srgbClr val="F68222"/>
          </a:solidFill>
        </c:spPr>
      </c:pivotFmt>
      <c:pivotFmt>
        <c:idx val="32"/>
        <c:spPr>
          <a:solidFill>
            <a:srgbClr val="FF66CC"/>
          </a:solidFill>
        </c:spPr>
      </c:pivotFmt>
    </c:pivotFmts>
    <c:plotArea>
      <c:layout>
        <c:manualLayout>
          <c:layoutTarget val="inner"/>
          <c:xMode val="edge"/>
          <c:yMode val="edge"/>
          <c:x val="6.3803218992568356E-2"/>
          <c:y val="6.9300022898867109E-2"/>
          <c:w val="0.67934340581509489"/>
          <c:h val="0.86390487179466435"/>
        </c:manualLayout>
      </c:layout>
      <c:pieChart>
        <c:varyColors val="1"/>
        <c:ser>
          <c:idx val="0"/>
          <c:order val="0"/>
          <c:tx>
            <c:strRef>
              <c:f>Sheet13!$B$1</c:f>
              <c:strCache>
                <c:ptCount val="1"/>
                <c:pt idx="0">
                  <c:v>Total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823B"/>
              </a:solidFill>
            </c:spPr>
          </c:dPt>
          <c:dPt>
            <c:idx val="2"/>
            <c:bubble3D val="0"/>
            <c:spPr>
              <a:solidFill>
                <a:srgbClr val="7030A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6"/>
            <c:bubble3D val="0"/>
            <c:spPr>
              <a:solidFill>
                <a:srgbClr val="FFFF00"/>
              </a:solidFill>
            </c:spPr>
          </c:dPt>
          <c:dPt>
            <c:idx val="8"/>
            <c:bubble3D val="0"/>
            <c:spPr>
              <a:solidFill>
                <a:srgbClr val="00FFFF"/>
              </a:solidFill>
            </c:spPr>
          </c:dPt>
          <c:dPt>
            <c:idx val="9"/>
            <c:bubble3D val="0"/>
            <c:spPr>
              <a:solidFill>
                <a:srgbClr val="66FF66"/>
              </a:solidFill>
              <a:ln>
                <a:solidFill>
                  <a:srgbClr val="66FF33"/>
                </a:solidFill>
              </a:ln>
            </c:spPr>
          </c:dPt>
          <c:dPt>
            <c:idx val="11"/>
            <c:bubble3D val="0"/>
            <c:spPr>
              <a:solidFill>
                <a:srgbClr val="33CCCC"/>
              </a:solidFill>
            </c:spPr>
          </c:dPt>
          <c:dPt>
            <c:idx val="12"/>
            <c:bubble3D val="0"/>
            <c:spPr>
              <a:solidFill>
                <a:srgbClr val="66FF99"/>
              </a:solidFill>
            </c:spPr>
          </c:dPt>
          <c:dPt>
            <c:idx val="13"/>
            <c:bubble3D val="0"/>
            <c:spPr>
              <a:solidFill>
                <a:srgbClr val="F68222"/>
              </a:solidFill>
            </c:spPr>
          </c:dPt>
          <c:dPt>
            <c:idx val="14"/>
            <c:bubble3D val="0"/>
            <c:spPr>
              <a:solidFill>
                <a:srgbClr val="FF66CC"/>
              </a:solidFill>
            </c:spPr>
          </c:dPt>
          <c:cat>
            <c:strRef>
              <c:f>Sheet13!$A$2:$A$17</c:f>
              <c:strCache>
                <c:ptCount val="1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public speaking</c:v>
                </c:pt>
                <c:pt idx="8">
                  <c:v>science</c:v>
                </c:pt>
                <c:pt idx="9">
                  <c:v>soccer</c:v>
                </c:pt>
                <c:pt idx="10">
                  <c:v>Studying</c:v>
                </c:pt>
                <c:pt idx="11">
                  <c:v>technology</c:v>
                </c:pt>
                <c:pt idx="12">
                  <c:v>tennis</c:v>
                </c:pt>
                <c:pt idx="13">
                  <c:v>travel</c:v>
                </c:pt>
                <c:pt idx="14">
                  <c:v>veganism</c:v>
                </c:pt>
              </c:strCache>
            </c:strRef>
          </c:cat>
          <c:val>
            <c:numRef>
              <c:f>Sheet13!$B$2:$B$17</c:f>
              <c:numCache>
                <c:formatCode>General</c:formatCode>
                <c:ptCount val="15"/>
                <c:pt idx="0">
                  <c:v>75</c:v>
                </c:pt>
                <c:pt idx="1">
                  <c:v>70</c:v>
                </c:pt>
                <c:pt idx="2">
                  <c:v>72</c:v>
                </c:pt>
                <c:pt idx="3">
                  <c:v>45</c:v>
                </c:pt>
                <c:pt idx="4">
                  <c:v>12</c:v>
                </c:pt>
                <c:pt idx="5">
                  <c:v>45</c:v>
                </c:pt>
                <c:pt idx="6">
                  <c:v>15</c:v>
                </c:pt>
                <c:pt idx="7">
                  <c:v>0</c:v>
                </c:pt>
                <c:pt idx="8">
                  <c:v>70</c:v>
                </c:pt>
                <c:pt idx="9">
                  <c:v>75</c:v>
                </c:pt>
                <c:pt idx="10">
                  <c:v>45</c:v>
                </c:pt>
                <c:pt idx="11">
                  <c:v>30</c:v>
                </c:pt>
                <c:pt idx="12">
                  <c:v>10</c:v>
                </c:pt>
                <c:pt idx="13">
                  <c:v>72</c:v>
                </c:pt>
                <c:pt idx="14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8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9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0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1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2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3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4"/>
        <c:txPr>
          <a:bodyPr/>
          <a:lstStyle/>
          <a:p>
            <a:pPr>
              <a:defRPr sz="2200"/>
            </a:pPr>
            <a:endParaRPr lang="en-US"/>
          </a:p>
        </c:txPr>
      </c:legendEntry>
      <c:layout>
        <c:manualLayout>
          <c:xMode val="edge"/>
          <c:yMode val="edge"/>
          <c:x val="0.79828904417212687"/>
          <c:y val="9.9813429571303569E-2"/>
          <c:w val="0.19629734802130858"/>
          <c:h val="0.755894028871391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[Reactions - Contents.xlsx]Sheet12!PivotTable8</c:name>
    <c:fmtId val="9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  <c:spPr>
        <a:solidFill>
          <a:srgbClr val="E6B9FF"/>
        </a:solidFill>
      </c:spPr>
    </c:sideWall>
    <c:backWall>
      <c:thickness val="0"/>
      <c:spPr>
        <a:solidFill>
          <a:srgbClr val="E6B9FF"/>
        </a:solidFill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79646"/>
              </a:solidFill>
            </c:spPr>
          </c:dPt>
          <c:dPt>
            <c:idx val="1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4BACC6">
                  <a:lumMod val="60000"/>
                  <a:lumOff val="40000"/>
                </a:srgbClr>
              </a:solidFill>
            </c:spPr>
          </c:dPt>
          <c:dPt>
            <c:idx val="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BACC6">
                  <a:lumMod val="40000"/>
                  <a:lumOff val="60000"/>
                </a:srgbClr>
              </a:solidFill>
            </c:spPr>
          </c:dPt>
          <c:dPt>
            <c:idx val="6"/>
            <c:invertIfNegative val="0"/>
            <c:bubble3D val="0"/>
            <c:spPr>
              <a:solidFill>
                <a:srgbClr val="4BACC6">
                  <a:lumMod val="40000"/>
                  <a:lumOff val="60000"/>
                </a:srgbClr>
              </a:solidFill>
            </c:spPr>
          </c:dPt>
          <c:dPt>
            <c:idx val="7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8"/>
            <c:invertIfNegative val="0"/>
            <c:bubble3D val="0"/>
            <c:spPr>
              <a:solidFill>
                <a:srgbClr val="FFFF99"/>
              </a:solidFill>
            </c:spPr>
          </c:dPt>
          <c:dPt>
            <c:idx val="9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F79646">
                  <a:lumMod val="40000"/>
                  <a:lumOff val="60000"/>
                </a:srgbClr>
              </a:solidFill>
            </c:spPr>
          </c:dPt>
          <c:dPt>
            <c:idx val="11"/>
            <c:invertIfNegative val="0"/>
            <c:bubble3D val="0"/>
            <c:spPr>
              <a:solidFill>
                <a:srgbClr val="4BACC6">
                  <a:lumMod val="40000"/>
                  <a:lumOff val="60000"/>
                </a:srgbClr>
              </a:solidFill>
            </c:spPr>
          </c:dPt>
          <c:dPt>
            <c:idx val="12"/>
            <c:invertIfNegative val="0"/>
            <c:bubble3D val="0"/>
            <c:spPr>
              <a:solidFill>
                <a:srgbClr val="4BACC6">
                  <a:lumMod val="40000"/>
                  <a:lumOff val="60000"/>
                </a:srgbClr>
              </a:solidFill>
            </c:spPr>
          </c:dPt>
          <c:dPt>
            <c:idx val="13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14"/>
            <c:invertIfNegative val="0"/>
            <c:bubble3D val="0"/>
            <c:spPr>
              <a:solidFill>
                <a:srgbClr val="0070C0"/>
              </a:solidFill>
            </c:spPr>
          </c:dPt>
          <c:cat>
            <c:strRef>
              <c:f>Sheet12!$A$4:$A$19</c:f>
              <c:strCache>
                <c:ptCount val="1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public speaking</c:v>
                </c:pt>
                <c:pt idx="8">
                  <c:v>science</c:v>
                </c:pt>
                <c:pt idx="9">
                  <c:v>soccer</c:v>
                </c:pt>
                <c:pt idx="10">
                  <c:v>Studying</c:v>
                </c:pt>
                <c:pt idx="11">
                  <c:v>technology</c:v>
                </c:pt>
                <c:pt idx="12">
                  <c:v>tennis</c:v>
                </c:pt>
                <c:pt idx="13">
                  <c:v>travel</c:v>
                </c:pt>
                <c:pt idx="14">
                  <c:v>veganism</c:v>
                </c:pt>
              </c:strCache>
            </c:strRef>
          </c:cat>
          <c:val>
            <c:numRef>
              <c:f>Sheet12!$B$4:$B$19</c:f>
              <c:numCache>
                <c:formatCode>General</c:formatCode>
                <c:ptCount val="15"/>
                <c:pt idx="0">
                  <c:v>120</c:v>
                </c:pt>
                <c:pt idx="1">
                  <c:v>140</c:v>
                </c:pt>
                <c:pt idx="2">
                  <c:v>102</c:v>
                </c:pt>
                <c:pt idx="3">
                  <c:v>60</c:v>
                </c:pt>
                <c:pt idx="4">
                  <c:v>12</c:v>
                </c:pt>
                <c:pt idx="5">
                  <c:v>45</c:v>
                </c:pt>
                <c:pt idx="6">
                  <c:v>27</c:v>
                </c:pt>
                <c:pt idx="7">
                  <c:v>0</c:v>
                </c:pt>
                <c:pt idx="8">
                  <c:v>80</c:v>
                </c:pt>
                <c:pt idx="9">
                  <c:v>135</c:v>
                </c:pt>
                <c:pt idx="10">
                  <c:v>75</c:v>
                </c:pt>
                <c:pt idx="11">
                  <c:v>50</c:v>
                </c:pt>
                <c:pt idx="12">
                  <c:v>10</c:v>
                </c:pt>
                <c:pt idx="13">
                  <c:v>72</c:v>
                </c:pt>
                <c:pt idx="14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418112"/>
        <c:axId val="145419648"/>
        <c:axId val="0"/>
      </c:bar3DChart>
      <c:catAx>
        <c:axId val="14541811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45419648"/>
        <c:crosses val="autoZero"/>
        <c:auto val="1"/>
        <c:lblAlgn val="ctr"/>
        <c:lblOffset val="100"/>
        <c:noMultiLvlLbl val="0"/>
      </c:catAx>
      <c:valAx>
        <c:axId val="145419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4541811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518036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517642" y="2790179"/>
            <a:ext cx="5896964" cy="4270400"/>
          </a:xfrm>
          <a:prstGeom prst="rect">
            <a:avLst/>
          </a:prstGeom>
          <a:solidFill>
            <a:srgbClr val="8A00D6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9EBFF"/>
                </a:solidFill>
                <a:latin typeface="Graphik Regular" panose="020B0503030202060203" pitchFamily="34" charset="0"/>
              </a:rPr>
              <a:t>The Social Buzz</a:t>
            </a:r>
            <a:endParaRPr lang="en-US" sz="10533" spc="-105" dirty="0">
              <a:solidFill>
                <a:srgbClr val="F9EB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7086600" y="4961740"/>
            <a:ext cx="914400" cy="867560"/>
          </a:xfrm>
          <a:prstGeom prst="star5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963400" y="95964"/>
            <a:ext cx="5219700" cy="1009507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A00D6"/>
                </a:solidFill>
              </a:rPr>
              <a:t>With the help of above  used Charts and findings, we could see that Categories like-  </a:t>
            </a:r>
          </a:p>
          <a:p>
            <a:endParaRPr lang="en-US" sz="2400" dirty="0" smtClean="0">
              <a:solidFill>
                <a:srgbClr val="8A00D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 smtClean="0">
                <a:solidFill>
                  <a:srgbClr val="8A00D6"/>
                </a:solidFill>
              </a:rPr>
              <a:t>Cooking, Soccer </a:t>
            </a:r>
            <a:r>
              <a:rPr lang="en-US" sz="2400" u="sng" dirty="0" smtClean="0">
                <a:solidFill>
                  <a:srgbClr val="8A00D6"/>
                </a:solidFill>
              </a:rPr>
              <a:t>and</a:t>
            </a:r>
            <a:r>
              <a:rPr lang="en-US" sz="2400" b="1" u="sng" dirty="0" smtClean="0">
                <a:solidFill>
                  <a:srgbClr val="8A00D6"/>
                </a:solidFill>
              </a:rPr>
              <a:t> Animals </a:t>
            </a:r>
            <a:r>
              <a:rPr lang="en-US" sz="2400" dirty="0" smtClean="0">
                <a:solidFill>
                  <a:srgbClr val="8A00D6"/>
                </a:solidFill>
              </a:rPr>
              <a:t>are and where always </a:t>
            </a:r>
            <a:r>
              <a:rPr lang="en-US" sz="2400" b="1" u="sng" dirty="0" smtClean="0">
                <a:solidFill>
                  <a:srgbClr val="8A00D6"/>
                </a:solidFill>
              </a:rPr>
              <a:t>Trending </a:t>
            </a:r>
            <a:r>
              <a:rPr lang="en-US" sz="2400" u="sng" dirty="0" smtClean="0">
                <a:solidFill>
                  <a:srgbClr val="8A00D6"/>
                </a:solidFill>
              </a:rPr>
              <a:t>on </a:t>
            </a:r>
            <a:r>
              <a:rPr lang="en-US" sz="2400" b="1" u="sng" dirty="0" smtClean="0">
                <a:solidFill>
                  <a:srgbClr val="8A00D6"/>
                </a:solidFill>
              </a:rPr>
              <a:t>Top</a:t>
            </a:r>
            <a:r>
              <a:rPr lang="en-US" sz="2400" b="1" dirty="0" smtClean="0">
                <a:solidFill>
                  <a:srgbClr val="8A00D6"/>
                </a:solidFill>
              </a:rPr>
              <a:t>!</a:t>
            </a:r>
            <a:r>
              <a:rPr lang="en-US" sz="2400" dirty="0" smtClean="0">
                <a:solidFill>
                  <a:srgbClr val="8A00D6"/>
                </a:solidFill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u="sng" dirty="0" smtClean="0">
                <a:solidFill>
                  <a:srgbClr val="8A00D6"/>
                </a:solidFill>
              </a:rPr>
              <a:t>Veganism</a:t>
            </a:r>
            <a:r>
              <a:rPr lang="en-US" sz="2400" dirty="0" smtClean="0">
                <a:solidFill>
                  <a:srgbClr val="8A00D6"/>
                </a:solidFill>
              </a:rPr>
              <a:t> is a </a:t>
            </a:r>
            <a:r>
              <a:rPr lang="en-US" sz="2400" b="1" u="sng" dirty="0" smtClean="0">
                <a:solidFill>
                  <a:srgbClr val="8A00D6"/>
                </a:solidFill>
              </a:rPr>
              <a:t>new Trend </a:t>
            </a:r>
            <a:r>
              <a:rPr lang="en-US" sz="2400" dirty="0" smtClean="0">
                <a:solidFill>
                  <a:srgbClr val="8A00D6"/>
                </a:solidFill>
              </a:rPr>
              <a:t>along with </a:t>
            </a:r>
            <a:r>
              <a:rPr lang="en-US" sz="2400" u="sng" dirty="0" smtClean="0">
                <a:solidFill>
                  <a:srgbClr val="8A00D6"/>
                </a:solidFill>
              </a:rPr>
              <a:t>Culture</a:t>
            </a:r>
            <a:r>
              <a:rPr lang="en-US" sz="2400" dirty="0" smtClean="0">
                <a:solidFill>
                  <a:srgbClr val="8A00D6"/>
                </a:solidFill>
              </a:rPr>
              <a:t> followed by </a:t>
            </a:r>
            <a:r>
              <a:rPr lang="en-US" sz="2400" u="sng" dirty="0" smtClean="0">
                <a:solidFill>
                  <a:srgbClr val="8A00D6"/>
                </a:solidFill>
              </a:rPr>
              <a:t>Technology</a:t>
            </a:r>
            <a:r>
              <a:rPr lang="en-US" sz="2400" dirty="0" smtClean="0">
                <a:solidFill>
                  <a:srgbClr val="8A00D6"/>
                </a:solidFill>
              </a:rPr>
              <a:t> and </a:t>
            </a:r>
            <a:r>
              <a:rPr lang="en-US" sz="2400" u="sng" dirty="0" smtClean="0">
                <a:solidFill>
                  <a:srgbClr val="8A00D6"/>
                </a:solidFill>
              </a:rPr>
              <a:t>Fitness</a:t>
            </a:r>
            <a:endParaRPr lang="en-US" sz="2400" dirty="0" smtClean="0">
              <a:solidFill>
                <a:srgbClr val="8A00D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8A00D6"/>
                </a:solidFill>
              </a:rPr>
              <a:t>Topics like  </a:t>
            </a:r>
            <a:r>
              <a:rPr lang="en-US" sz="2400" u="sng" dirty="0" smtClean="0">
                <a:solidFill>
                  <a:srgbClr val="8A00D6"/>
                </a:solidFill>
              </a:rPr>
              <a:t>Travel, Technology, Science, Studying, Dogs</a:t>
            </a:r>
            <a:r>
              <a:rPr lang="en-US" sz="2400" dirty="0" smtClean="0">
                <a:solidFill>
                  <a:srgbClr val="8A00D6"/>
                </a:solidFill>
              </a:rPr>
              <a:t> have </a:t>
            </a:r>
            <a:r>
              <a:rPr lang="en-US" sz="2400" b="1" u="sng" dirty="0" smtClean="0">
                <a:solidFill>
                  <a:srgbClr val="8A00D6"/>
                </a:solidFill>
              </a:rPr>
              <a:t>Moderate Views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u="sng" dirty="0" smtClean="0">
                <a:solidFill>
                  <a:srgbClr val="8A00D6"/>
                </a:solidFill>
              </a:rPr>
              <a:t>Public-Speaking, Tennis, Food, Education</a:t>
            </a:r>
            <a:r>
              <a:rPr lang="en-US" sz="2400" dirty="0" smtClean="0">
                <a:solidFill>
                  <a:srgbClr val="8A00D6"/>
                </a:solidFill>
              </a:rPr>
              <a:t> are Slightly </a:t>
            </a:r>
            <a:r>
              <a:rPr lang="en-US" sz="2400" b="1" u="sng" dirty="0" err="1" smtClean="0">
                <a:solidFill>
                  <a:srgbClr val="8A00D6"/>
                </a:solidFill>
              </a:rPr>
              <a:t>UnPopular</a:t>
            </a:r>
            <a:r>
              <a:rPr lang="en-US" sz="2400" dirty="0" smtClean="0">
                <a:solidFill>
                  <a:srgbClr val="8A00D6"/>
                </a:solidFill>
              </a:rPr>
              <a:t>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8A00D6"/>
                </a:solidFill>
              </a:rPr>
              <a:t>And also  we could see The </a:t>
            </a:r>
            <a:r>
              <a:rPr lang="en-US" sz="2400" b="1" u="sng" dirty="0" smtClean="0">
                <a:solidFill>
                  <a:srgbClr val="8A00D6"/>
                </a:solidFill>
              </a:rPr>
              <a:t>Top 5 Categories</a:t>
            </a:r>
            <a:r>
              <a:rPr lang="en-US" sz="2400" dirty="0" smtClean="0">
                <a:solidFill>
                  <a:srgbClr val="8A00D6"/>
                </a:solidFill>
              </a:rPr>
              <a:t> Share More or Less </a:t>
            </a:r>
            <a:r>
              <a:rPr lang="en-US" sz="2400" b="1" u="sng" dirty="0" smtClean="0">
                <a:solidFill>
                  <a:srgbClr val="8A00D6"/>
                </a:solidFill>
              </a:rPr>
              <a:t>Same Percentage</a:t>
            </a:r>
            <a:r>
              <a:rPr lang="en-US" sz="2400" dirty="0" smtClean="0">
                <a:solidFill>
                  <a:srgbClr val="8A00D6"/>
                </a:solidFill>
              </a:rPr>
              <a:t> of Total Views</a:t>
            </a:r>
          </a:p>
          <a:p>
            <a:endParaRPr lang="en-US" sz="2400" dirty="0" smtClean="0">
              <a:solidFill>
                <a:srgbClr val="8A00D6"/>
              </a:solidFill>
            </a:endParaRPr>
          </a:p>
          <a:p>
            <a:r>
              <a:rPr lang="en-US" sz="2600" b="1" dirty="0" smtClean="0">
                <a:solidFill>
                  <a:srgbClr val="8A00D6"/>
                </a:solidFill>
              </a:rPr>
              <a:t>INSIGHTS:</a:t>
            </a:r>
            <a:endParaRPr lang="en-US" sz="2600" b="1" dirty="0">
              <a:solidFill>
                <a:srgbClr val="8A00D6"/>
              </a:solidFill>
            </a:endParaRPr>
          </a:p>
          <a:p>
            <a:r>
              <a:rPr lang="en-US" sz="2400" dirty="0">
                <a:solidFill>
                  <a:srgbClr val="8A00D6"/>
                </a:solidFill>
              </a:rPr>
              <a:t>That says, People Like ‘</a:t>
            </a:r>
            <a:r>
              <a:rPr lang="en-US" sz="2400" dirty="0" err="1">
                <a:solidFill>
                  <a:srgbClr val="8A00D6"/>
                </a:solidFill>
              </a:rPr>
              <a:t>Fatcual</a:t>
            </a:r>
            <a:r>
              <a:rPr lang="en-US" sz="2400" dirty="0">
                <a:solidFill>
                  <a:srgbClr val="8A00D6"/>
                </a:solidFill>
              </a:rPr>
              <a:t>’ and ‘</a:t>
            </a:r>
            <a:r>
              <a:rPr lang="en-US" sz="2400" dirty="0" err="1">
                <a:solidFill>
                  <a:srgbClr val="8A00D6"/>
                </a:solidFill>
              </a:rPr>
              <a:t>Realisitic</a:t>
            </a:r>
            <a:r>
              <a:rPr lang="en-US" sz="2400" dirty="0">
                <a:solidFill>
                  <a:srgbClr val="8A00D6"/>
                </a:solidFill>
              </a:rPr>
              <a:t>’ topics</a:t>
            </a:r>
          </a:p>
          <a:p>
            <a:r>
              <a:rPr lang="en-US" sz="2400" dirty="0" smtClean="0">
                <a:solidFill>
                  <a:srgbClr val="8A00D6"/>
                </a:solidFill>
              </a:rPr>
              <a:t>And, ‘Healthy Eating’ ranking Highest!</a:t>
            </a:r>
          </a:p>
          <a:p>
            <a:endParaRPr lang="en-US" sz="2400" b="1" dirty="0">
              <a:solidFill>
                <a:srgbClr val="8A00D6"/>
              </a:solidFill>
            </a:endParaRPr>
          </a:p>
          <a:p>
            <a:pPr algn="ctr"/>
            <a:r>
              <a:rPr lang="en-US" sz="2600" b="1" dirty="0" smtClean="0">
                <a:solidFill>
                  <a:srgbClr val="8A00D6"/>
                </a:solidFill>
              </a:rPr>
              <a:t>NEXT STEPS :	 </a:t>
            </a:r>
            <a:r>
              <a:rPr lang="en-US" sz="2400" b="1" dirty="0" smtClean="0">
                <a:solidFill>
                  <a:srgbClr val="8A00D6"/>
                </a:solidFill>
              </a:rPr>
              <a:t>T</a:t>
            </a:r>
            <a:r>
              <a:rPr lang="en-US" sz="2400" dirty="0" smtClean="0">
                <a:solidFill>
                  <a:srgbClr val="8A00D6"/>
                </a:solidFill>
              </a:rPr>
              <a:t>his ad-hoc analysis is </a:t>
            </a:r>
            <a:r>
              <a:rPr lang="en-US" sz="2400" b="1" dirty="0" smtClean="0">
                <a:solidFill>
                  <a:srgbClr val="8A00D6"/>
                </a:solidFill>
              </a:rPr>
              <a:t>Insightful </a:t>
            </a:r>
            <a:r>
              <a:rPr lang="en-US" sz="2400" dirty="0" smtClean="0">
                <a:solidFill>
                  <a:srgbClr val="8A00D6"/>
                </a:solidFill>
              </a:rPr>
              <a:t>but its time to take this into </a:t>
            </a:r>
            <a:r>
              <a:rPr lang="en-US" sz="2400" u="sng" dirty="0" smtClean="0">
                <a:solidFill>
                  <a:srgbClr val="8A00D6"/>
                </a:solidFill>
              </a:rPr>
              <a:t>large-scale</a:t>
            </a:r>
            <a:r>
              <a:rPr lang="en-US" sz="2400" dirty="0" smtClean="0">
                <a:solidFill>
                  <a:srgbClr val="8A00D6"/>
                </a:solidFill>
              </a:rPr>
              <a:t> for </a:t>
            </a:r>
            <a:r>
              <a:rPr lang="en-US" sz="2400" b="1" u="sng" dirty="0" smtClean="0">
                <a:solidFill>
                  <a:srgbClr val="8A00D6"/>
                </a:solidFill>
              </a:rPr>
              <a:t>Real-Time Understanding</a:t>
            </a:r>
            <a:r>
              <a:rPr lang="en-US" sz="2200" b="1" u="sng" dirty="0" smtClean="0">
                <a:solidFill>
                  <a:srgbClr val="8A00D6"/>
                </a:solidFill>
              </a:rPr>
              <a:t>!</a:t>
            </a:r>
            <a:endParaRPr lang="en-IN" sz="2200" b="1" u="sng" dirty="0">
              <a:solidFill>
                <a:srgbClr val="8A00D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773180" y="3402301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2232903" y="9782397"/>
            <a:ext cx="234333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Summary</a:t>
            </a:r>
            <a:endParaRPr lang="en-IN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256234" y="4582848"/>
            <a:ext cx="197436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Process</a:t>
            </a:r>
            <a:endParaRPr lang="en-IN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5768411" y="-488805"/>
            <a:ext cx="1957192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Problem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564454" y="1909667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US" sz="3400" dirty="0" smtClean="0"/>
              <a:t>Our Client, </a:t>
            </a:r>
            <a:r>
              <a:rPr lang="en-US" sz="3400" b="1" u="sng" dirty="0">
                <a:solidFill>
                  <a:srgbClr val="8A00D6"/>
                </a:solidFill>
              </a:rPr>
              <a:t>Social Buzz </a:t>
            </a:r>
            <a:r>
              <a:rPr lang="en-US" sz="3400" b="1" u="sng" dirty="0" smtClean="0">
                <a:solidFill>
                  <a:srgbClr val="8A00D6"/>
                </a:solidFill>
              </a:rPr>
              <a:t>,</a:t>
            </a:r>
            <a:r>
              <a:rPr lang="en-US" sz="3400" b="1" dirty="0" smtClean="0">
                <a:solidFill>
                  <a:srgbClr val="8A00D6"/>
                </a:solidFill>
              </a:rPr>
              <a:t>a tech Unicorn,</a:t>
            </a:r>
          </a:p>
          <a:p>
            <a:pPr algn="ctr"/>
            <a:r>
              <a:rPr lang="en-US" sz="3400" dirty="0" smtClean="0"/>
              <a:t>wanted to see details of their   </a:t>
            </a:r>
          </a:p>
          <a:p>
            <a:pPr marL="3200400" lvl="6" indent="-457200" algn="ctr">
              <a:buFont typeface="Arial" pitchFamily="34" charset="0"/>
              <a:buChar char="•"/>
            </a:pPr>
            <a:r>
              <a:rPr lang="en-US" sz="3400" dirty="0" smtClean="0"/>
              <a:t>Content, </a:t>
            </a:r>
          </a:p>
          <a:p>
            <a:pPr marL="2743200" lvl="5" indent="-457200" algn="ctr">
              <a:buFont typeface="Arial" pitchFamily="34" charset="0"/>
              <a:buChar char="•"/>
            </a:pPr>
            <a:r>
              <a:rPr lang="en-US" sz="3400" dirty="0" smtClean="0"/>
              <a:t>their </a:t>
            </a:r>
            <a:r>
              <a:rPr lang="en-US" sz="3400" dirty="0"/>
              <a:t>Categories and </a:t>
            </a:r>
            <a:r>
              <a:rPr lang="en-US" sz="3400" dirty="0" smtClean="0"/>
              <a:t>  </a:t>
            </a:r>
            <a:endParaRPr lang="en-US" sz="3400" dirty="0"/>
          </a:p>
          <a:p>
            <a:pPr marL="4114800" lvl="8" indent="-457200" algn="ctr">
              <a:buFont typeface="Arial" pitchFamily="34" charset="0"/>
              <a:buChar char="•"/>
            </a:pPr>
            <a:r>
              <a:rPr lang="en-US" sz="3200" dirty="0"/>
              <a:t>finally </a:t>
            </a:r>
            <a:r>
              <a:rPr lang="en-US" sz="3200" u="sng" dirty="0">
                <a:ln>
                  <a:solidFill>
                    <a:srgbClr val="8A00D6"/>
                  </a:solidFill>
                </a:ln>
              </a:rPr>
              <a:t>Top 5 Popular Content Categories</a:t>
            </a:r>
            <a:endParaRPr lang="en-IN" sz="3200" u="sng" dirty="0">
              <a:ln>
                <a:solidFill>
                  <a:srgbClr val="8A00D6"/>
                </a:solidFill>
              </a:ln>
            </a:endParaRPr>
          </a:p>
          <a:p>
            <a:pPr lvl="5" algn="ctr"/>
            <a:endParaRPr lang="en-US" sz="2800" dirty="0" smtClean="0"/>
          </a:p>
          <a:p>
            <a:pPr lvl="5" algn="ctr"/>
            <a:r>
              <a:rPr lang="en-US" sz="2800" dirty="0" smtClean="0"/>
              <a:t>We solved this using </a:t>
            </a:r>
            <a:r>
              <a:rPr lang="en-US" sz="3200" b="1" dirty="0" smtClean="0"/>
              <a:t>T</a:t>
            </a:r>
            <a:r>
              <a:rPr lang="en-US" sz="3200" dirty="0" smtClean="0"/>
              <a:t>echniques</a:t>
            </a:r>
            <a:r>
              <a:rPr lang="en-US" sz="2800" dirty="0" smtClean="0"/>
              <a:t> like </a:t>
            </a:r>
            <a:r>
              <a:rPr lang="en-US" sz="2400" dirty="0" smtClean="0"/>
              <a:t>:</a:t>
            </a:r>
            <a:endParaRPr lang="en-US" sz="3200" dirty="0" smtClean="0"/>
          </a:p>
          <a:p>
            <a:pPr marL="4114800" lvl="8" indent="-457200" algn="ctr">
              <a:buFont typeface="Arial" pitchFamily="34" charset="0"/>
              <a:buChar char="•"/>
            </a:pPr>
            <a:r>
              <a:rPr lang="en-US" sz="3400" dirty="0" smtClean="0"/>
              <a:t>Requirements Gathering</a:t>
            </a:r>
          </a:p>
          <a:p>
            <a:pPr marL="2743200" lvl="5" indent="-457200" algn="ctr">
              <a:buFont typeface="Arial" pitchFamily="34" charset="0"/>
              <a:buChar char="•"/>
            </a:pPr>
            <a:r>
              <a:rPr lang="en-US" sz="3400" dirty="0" smtClean="0"/>
              <a:t>Data Cleaning</a:t>
            </a:r>
          </a:p>
          <a:p>
            <a:pPr marL="2743200" lvl="5" indent="-457200" algn="ctr">
              <a:buFont typeface="Arial" pitchFamily="34" charset="0"/>
              <a:buChar char="•"/>
            </a:pPr>
            <a:r>
              <a:rPr lang="en-US" sz="3400" dirty="0" smtClean="0"/>
              <a:t>Data </a:t>
            </a:r>
            <a:r>
              <a:rPr lang="en-US" sz="3400" dirty="0" err="1" smtClean="0"/>
              <a:t>Modelling</a:t>
            </a:r>
            <a:endParaRPr lang="en-US" sz="3400" dirty="0" smtClean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5446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0" y="4841706"/>
            <a:ext cx="7341054" cy="352404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Over </a:t>
            </a:r>
            <a:r>
              <a:rPr lang="en-US" sz="4000" u="sng" dirty="0" smtClean="0">
                <a:solidFill>
                  <a:schemeClr val="bg1"/>
                </a:solidFill>
              </a:rPr>
              <a:t>1000</a:t>
            </a:r>
            <a:r>
              <a:rPr lang="en-US" sz="4000" dirty="0" smtClean="0">
                <a:solidFill>
                  <a:schemeClr val="bg1"/>
                </a:solidFill>
              </a:rPr>
              <a:t> posts everyday!</a:t>
            </a: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4000" dirty="0" err="1">
                <a:solidFill>
                  <a:schemeClr val="bg1"/>
                </a:solidFill>
              </a:rPr>
              <a:t>i</a:t>
            </a:r>
            <a:r>
              <a:rPr lang="en-US" sz="4000" dirty="0" err="1" smtClean="0">
                <a:solidFill>
                  <a:schemeClr val="bg1"/>
                </a:solidFill>
              </a:rPr>
              <a:t>e</a:t>
            </a:r>
            <a:r>
              <a:rPr lang="en-US" sz="4000" dirty="0" smtClean="0">
                <a:solidFill>
                  <a:schemeClr val="bg1"/>
                </a:solidFill>
              </a:rPr>
              <a:t>. </a:t>
            </a:r>
            <a:r>
              <a:rPr lang="en-US" sz="4000" u="sng" dirty="0" smtClean="0">
                <a:solidFill>
                  <a:schemeClr val="bg1"/>
                </a:solidFill>
              </a:rPr>
              <a:t>36,500,000</a:t>
            </a:r>
            <a:r>
              <a:rPr lang="en-US" sz="4000" dirty="0" smtClean="0">
                <a:solidFill>
                  <a:schemeClr val="bg1"/>
                </a:solidFill>
              </a:rPr>
              <a:t> pieces of content in a year</a:t>
            </a:r>
          </a:p>
          <a:p>
            <a:pPr algn="ctr"/>
            <a:r>
              <a:rPr lang="en-US" sz="3100" dirty="0" smtClean="0">
                <a:solidFill>
                  <a:schemeClr val="bg1"/>
                </a:solidFill>
              </a:rPr>
              <a:t>The Client wanted </a:t>
            </a:r>
            <a:r>
              <a:rPr lang="en-US" sz="3100" dirty="0">
                <a:solidFill>
                  <a:schemeClr val="bg1"/>
                </a:solidFill>
              </a:rPr>
              <a:t>to </a:t>
            </a:r>
            <a:r>
              <a:rPr lang="en-US" sz="3100" dirty="0" smtClean="0">
                <a:solidFill>
                  <a:schemeClr val="bg1"/>
                </a:solidFill>
              </a:rPr>
              <a:t>capitalize on it by  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Top 5 Popular Content </a:t>
            </a:r>
            <a:r>
              <a:rPr lang="en-US" sz="3200" b="1" dirty="0" smtClean="0">
                <a:solidFill>
                  <a:schemeClr val="bg1"/>
                </a:solidFill>
              </a:rPr>
              <a:t>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518964" y="1199171"/>
            <a:ext cx="2272569" cy="2272569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7000" y="2133775"/>
            <a:ext cx="3048000" cy="461665"/>
          </a:xfrm>
          <a:prstGeom prst="rect">
            <a:avLst/>
          </a:prstGeom>
          <a:gradFill flip="none" rotWithShape="1">
            <a:gsLst>
              <a:gs pos="0">
                <a:srgbClr val="8A00D6"/>
              </a:gs>
              <a:gs pos="46000">
                <a:srgbClr val="B52FFF"/>
              </a:gs>
              <a:gs pos="98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Soumyajeet</a:t>
            </a:r>
            <a:r>
              <a:rPr lang="en-US" sz="2400" b="1" dirty="0" smtClean="0">
                <a:solidFill>
                  <a:schemeClr val="bg1"/>
                </a:solidFill>
              </a:rPr>
              <a:t> Mitra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00" y="4618184"/>
            <a:ext cx="2438400" cy="75405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Marcus </a:t>
            </a:r>
            <a:r>
              <a:rPr lang="en-US" sz="2400" b="1" dirty="0" err="1"/>
              <a:t>Rompton</a:t>
            </a:r>
            <a:r>
              <a:rPr lang="en-US" sz="2400" b="1" dirty="0"/>
              <a:t> </a:t>
            </a:r>
            <a:r>
              <a:rPr lang="en-US" sz="1900" b="1" dirty="0"/>
              <a:t>(Senior Principle</a:t>
            </a:r>
            <a:r>
              <a:rPr lang="en-US" sz="1900" dirty="0"/>
              <a:t>), </a:t>
            </a:r>
            <a:endParaRPr lang="en-IN" sz="1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97000" y="7707899"/>
            <a:ext cx="2819400" cy="754053"/>
          </a:xfrm>
          <a:prstGeom prst="rect">
            <a:avLst/>
          </a:prstGeom>
          <a:solidFill>
            <a:srgbClr val="A100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Andrew Fleming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sz="1900" b="1" dirty="0">
                <a:solidFill>
                  <a:schemeClr val="bg1"/>
                </a:solidFill>
              </a:rPr>
              <a:t>Chief Technical Architect</a:t>
            </a:r>
            <a:r>
              <a:rPr lang="en-US" b="1" dirty="0"/>
              <a:t>)</a:t>
            </a:r>
            <a:endParaRPr lang="en-IN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colorTemperature colorTemp="5000"/>
                    </a14:imgEffect>
                    <a14:imgEffect>
                      <a14:saturation sat="80000"/>
                    </a14:imgEffect>
                    <a14:imgEffect>
                      <a14:brightnessContrast bright="2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06" t="4213" r="-3434" b="53341"/>
          <a:stretch/>
        </p:blipFill>
        <p:spPr>
          <a:xfrm rot="21180000">
            <a:off x="11290222" y="1010697"/>
            <a:ext cx="2373286" cy="2246155"/>
          </a:xfrm>
          <a:prstGeom prst="ellipse">
            <a:avLst/>
          </a:prstGeom>
          <a:blipFill>
            <a:blip r:embed="rId6"/>
            <a:stretch>
              <a:fillRect l="-164266" t="1917" r="-22903" b="-93994"/>
            </a:stretch>
          </a:blipFill>
          <a:ln w="28575">
            <a:solidFill>
              <a:srgbClr val="3509D5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8700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3198" y="1339567"/>
            <a:ext cx="4331818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Identified the datasets </a:t>
            </a:r>
            <a:r>
              <a:rPr lang="en-US" b="1" dirty="0">
                <a:solidFill>
                  <a:schemeClr val="tx1"/>
                </a:solidFill>
              </a:rPr>
              <a:t>which would be required to answer the client’s Business question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4189" y="3235186"/>
            <a:ext cx="254850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Clean the datasets </a:t>
            </a:r>
            <a:endParaRPr lang="en-IN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660976" y="4943913"/>
            <a:ext cx="299174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Merge them </a:t>
            </a:r>
            <a:r>
              <a:rPr lang="en-US" dirty="0"/>
              <a:t>to prepare</a:t>
            </a:r>
            <a:endParaRPr lang="en-IN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9531436" y="6217676"/>
            <a:ext cx="4528977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Determine the Answer </a:t>
            </a:r>
            <a:r>
              <a:rPr lang="en-US" dirty="0"/>
              <a:t>by Adding Up </a:t>
            </a:r>
            <a:r>
              <a:rPr lang="en-US" sz="1600" dirty="0"/>
              <a:t>to figure out </a:t>
            </a:r>
            <a:r>
              <a:rPr lang="en-US" sz="2000" dirty="0"/>
              <a:t>Popularity</a:t>
            </a:r>
            <a:r>
              <a:rPr lang="en-US" dirty="0"/>
              <a:t> </a:t>
            </a:r>
            <a:r>
              <a:rPr lang="en-US" sz="1600" dirty="0"/>
              <a:t>of</a:t>
            </a:r>
            <a:r>
              <a:rPr lang="en-US" dirty="0"/>
              <a:t> each </a:t>
            </a:r>
            <a:r>
              <a:rPr lang="en-US" sz="2000" dirty="0"/>
              <a:t>Content-Category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468100" y="8363201"/>
            <a:ext cx="359749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And </a:t>
            </a:r>
            <a:r>
              <a:rPr lang="en-US" dirty="0" smtClean="0"/>
              <a:t>Find  </a:t>
            </a:r>
            <a:r>
              <a:rPr lang="en-US" dirty="0"/>
              <a:t>the </a:t>
            </a:r>
            <a:r>
              <a:rPr lang="en-US" dirty="0" smtClean="0"/>
              <a:t> One  </a:t>
            </a:r>
            <a:r>
              <a:rPr lang="en-US" dirty="0"/>
              <a:t>with </a:t>
            </a:r>
            <a:r>
              <a:rPr lang="en-US" sz="2400" b="1" dirty="0"/>
              <a:t>The Largest Score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66253557"/>
              </p:ext>
            </p:extLst>
          </p:nvPr>
        </p:nvGraphicFramePr>
        <p:xfrm>
          <a:off x="11455849" y="266700"/>
          <a:ext cx="270060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84633733"/>
              </p:ext>
            </p:extLst>
          </p:nvPr>
        </p:nvGraphicFramePr>
        <p:xfrm>
          <a:off x="14859000" y="419100"/>
          <a:ext cx="30985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012664893"/>
              </p:ext>
            </p:extLst>
          </p:nvPr>
        </p:nvGraphicFramePr>
        <p:xfrm>
          <a:off x="5461181" y="266700"/>
          <a:ext cx="5196735" cy="2761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45485" y="5399668"/>
            <a:ext cx="2002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BC98FE"/>
                </a:solidFill>
              </a:rPr>
              <a:t>Unique</a:t>
            </a:r>
            <a:r>
              <a:rPr lang="en-US" sz="3200" dirty="0" smtClean="0">
                <a:solidFill>
                  <a:srgbClr val="BC98FE"/>
                </a:solidFill>
              </a:rPr>
              <a:t>  Categories</a:t>
            </a:r>
            <a:endParaRPr lang="en-IN" dirty="0">
              <a:solidFill>
                <a:srgbClr val="BC98F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4247" y="4762499"/>
            <a:ext cx="10012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dirty="0" smtClean="0">
                <a:solidFill>
                  <a:srgbClr val="8A00D6"/>
                </a:solidFill>
              </a:rPr>
              <a:t>16</a:t>
            </a:r>
            <a:endParaRPr lang="en-IN" sz="6200" b="1" dirty="0">
              <a:solidFill>
                <a:srgbClr val="8A00D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24792" y="5399668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BC98FE"/>
                </a:solidFill>
              </a:rPr>
              <a:t>Reactions</a:t>
            </a:r>
            <a:r>
              <a:rPr lang="en-US" sz="3200" dirty="0" smtClean="0">
                <a:solidFill>
                  <a:srgbClr val="BC98FE"/>
                </a:solidFill>
              </a:rPr>
              <a:t> to ‘</a:t>
            </a:r>
            <a:r>
              <a:rPr lang="en-US" sz="3200" b="1" dirty="0" smtClean="0">
                <a:solidFill>
                  <a:srgbClr val="BC98FE"/>
                </a:solidFill>
              </a:rPr>
              <a:t>Animals’ </a:t>
            </a:r>
            <a:r>
              <a:rPr lang="en-US" sz="3200" dirty="0" smtClean="0">
                <a:solidFill>
                  <a:srgbClr val="BC98FE"/>
                </a:solidFill>
              </a:rPr>
              <a:t>Post</a:t>
            </a:r>
            <a:endParaRPr lang="en-IN" sz="3200" dirty="0">
              <a:solidFill>
                <a:srgbClr val="BC98F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3895" y="4751733"/>
            <a:ext cx="184879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00" b="1" dirty="0" smtClean="0">
                <a:solidFill>
                  <a:srgbClr val="8A00D6"/>
                </a:solidFill>
              </a:rPr>
              <a:t>1897</a:t>
            </a:r>
            <a:endParaRPr lang="en-IN" sz="6100" b="1" dirty="0">
              <a:solidFill>
                <a:srgbClr val="8A00D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22861" y="4743317"/>
            <a:ext cx="3409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8A00D6"/>
                </a:solidFill>
              </a:rPr>
              <a:t>JANUARY</a:t>
            </a:r>
            <a:endParaRPr lang="en-IN" sz="6000" b="1" dirty="0">
              <a:solidFill>
                <a:srgbClr val="8A00D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29934" y="5524500"/>
            <a:ext cx="3221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BC98FE"/>
                </a:solidFill>
              </a:rPr>
              <a:t>Month</a:t>
            </a:r>
            <a:r>
              <a:rPr lang="en-US" sz="3200" dirty="0" smtClean="0">
                <a:solidFill>
                  <a:srgbClr val="BC98FE"/>
                </a:solidFill>
              </a:rPr>
              <a:t> with </a:t>
            </a:r>
            <a:r>
              <a:rPr lang="en-US" sz="3200" b="1" u="sng" dirty="0" smtClean="0">
                <a:solidFill>
                  <a:srgbClr val="BC98FE"/>
                </a:solidFill>
              </a:rPr>
              <a:t>Most Posts</a:t>
            </a:r>
            <a:endParaRPr lang="en-IN" sz="3200" b="1" u="sng" dirty="0">
              <a:solidFill>
                <a:srgbClr val="BC98F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199387"/>
              </p:ext>
            </p:extLst>
          </p:nvPr>
        </p:nvGraphicFramePr>
        <p:xfrm>
          <a:off x="2824654" y="723900"/>
          <a:ext cx="14075641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724116" y="1562101"/>
            <a:ext cx="344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Popular Categories</a:t>
            </a:r>
            <a:endParaRPr lang="en-IN" sz="2800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816392"/>
              </p:ext>
            </p:extLst>
          </p:nvPr>
        </p:nvGraphicFramePr>
        <p:xfrm>
          <a:off x="3505200" y="941488"/>
          <a:ext cx="11125200" cy="840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069359" y="1010944"/>
            <a:ext cx="294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Unique Categories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316</Words>
  <Application>Microsoft Office PowerPoint</Application>
  <PresentationFormat>Custom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PUPU</cp:lastModifiedBy>
  <cp:revision>32</cp:revision>
  <dcterms:created xsi:type="dcterms:W3CDTF">2006-08-16T00:00:00Z</dcterms:created>
  <dcterms:modified xsi:type="dcterms:W3CDTF">2024-06-26T16:34:30Z</dcterms:modified>
  <dc:identifier>DAEhDyfaYKE</dc:identifier>
</cp:coreProperties>
</file>