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0" r:id="rId3"/>
    <p:sldId id="257" r:id="rId4"/>
    <p:sldId id="258" r:id="rId5"/>
    <p:sldId id="259" r:id="rId6"/>
    <p:sldId id="274" r:id="rId7"/>
    <p:sldId id="262" r:id="rId8"/>
    <p:sldId id="261" r:id="rId9"/>
    <p:sldId id="271" r:id="rId10"/>
    <p:sldId id="272"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9A9D"/>
    <a:srgbClr val="29E8B2"/>
    <a:srgbClr val="2F4474"/>
    <a:srgbClr val="EEFDFA"/>
    <a:srgbClr val="3C3C3C"/>
    <a:srgbClr val="0E0E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C61749-E9B1-4585-88E5-B9C430F5F061}" type="datetimeFigureOut">
              <a:rPr lang="en-US" smtClean="0"/>
              <a:t>21-Nov-23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2F41A-C020-453A-81B0-02CB52ACE4D2}" type="slidenum">
              <a:rPr lang="en-US" smtClean="0"/>
              <a:t>‹#›</a:t>
            </a:fld>
            <a:endParaRPr lang="en-US"/>
          </a:p>
        </p:txBody>
      </p:sp>
    </p:spTree>
    <p:extLst>
      <p:ext uri="{BB962C8B-B14F-4D97-AF65-F5344CB8AC3E}">
        <p14:creationId xmlns:p14="http://schemas.microsoft.com/office/powerpoint/2010/main" val="213448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646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440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864D3-0846-4073-922B-B0F50E5BFD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F77A64-B267-44F8-87F3-FD64B8C739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2118CF-12B5-472C-90E5-A6AFE6136297}"/>
              </a:ext>
            </a:extLst>
          </p:cNvPr>
          <p:cNvSpPr>
            <a:spLocks noGrp="1"/>
          </p:cNvSpPr>
          <p:nvPr>
            <p:ph type="dt" sz="half" idx="10"/>
          </p:nvPr>
        </p:nvSpPr>
        <p:spPr/>
        <p:txBody>
          <a:bodyPr/>
          <a:lstStyle/>
          <a:p>
            <a:fld id="{965DCD5F-7DAF-4FE9-8EAD-690011DE767E}" type="datetimeFigureOut">
              <a:rPr lang="en-US" smtClean="0"/>
              <a:t>21-Nov-23</a:t>
            </a:fld>
            <a:endParaRPr lang="en-US"/>
          </a:p>
        </p:txBody>
      </p:sp>
      <p:sp>
        <p:nvSpPr>
          <p:cNvPr id="5" name="Footer Placeholder 4">
            <a:extLst>
              <a:ext uri="{FF2B5EF4-FFF2-40B4-BE49-F238E27FC236}">
                <a16:creationId xmlns:a16="http://schemas.microsoft.com/office/drawing/2014/main" id="{E6687E45-F3EF-4386-951E-3AB23F484B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E74F0-EF28-4777-9B90-544EFB58FDC6}"/>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1226467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FC5F-5139-4EF7-9E0C-2B774AE52B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EBAD72-D6A4-4EC7-BFE9-137A05AFCCB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B4C494-6CC8-449C-BE26-399359E8EF98}"/>
              </a:ext>
            </a:extLst>
          </p:cNvPr>
          <p:cNvSpPr>
            <a:spLocks noGrp="1"/>
          </p:cNvSpPr>
          <p:nvPr>
            <p:ph type="dt" sz="half" idx="10"/>
          </p:nvPr>
        </p:nvSpPr>
        <p:spPr/>
        <p:txBody>
          <a:bodyPr/>
          <a:lstStyle/>
          <a:p>
            <a:fld id="{965DCD5F-7DAF-4FE9-8EAD-690011DE767E}" type="datetimeFigureOut">
              <a:rPr lang="en-US" smtClean="0"/>
              <a:t>21-Nov-23</a:t>
            </a:fld>
            <a:endParaRPr lang="en-US"/>
          </a:p>
        </p:txBody>
      </p:sp>
      <p:sp>
        <p:nvSpPr>
          <p:cNvPr id="5" name="Footer Placeholder 4">
            <a:extLst>
              <a:ext uri="{FF2B5EF4-FFF2-40B4-BE49-F238E27FC236}">
                <a16:creationId xmlns:a16="http://schemas.microsoft.com/office/drawing/2014/main" id="{106741B5-1E10-4306-B262-F3F3FC68E7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BF250E-24A2-442F-A8DD-55BB04E32D7D}"/>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130024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83B4B5-0CA0-409E-B657-094F40B8CC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0AE68A-AA4B-4557-81ED-272E268332E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FD2749-E90F-4831-978A-DD0A3DA6DEA0}"/>
              </a:ext>
            </a:extLst>
          </p:cNvPr>
          <p:cNvSpPr>
            <a:spLocks noGrp="1"/>
          </p:cNvSpPr>
          <p:nvPr>
            <p:ph type="dt" sz="half" idx="10"/>
          </p:nvPr>
        </p:nvSpPr>
        <p:spPr/>
        <p:txBody>
          <a:bodyPr/>
          <a:lstStyle/>
          <a:p>
            <a:fld id="{965DCD5F-7DAF-4FE9-8EAD-690011DE767E}" type="datetimeFigureOut">
              <a:rPr lang="en-US" smtClean="0"/>
              <a:t>21-Nov-23</a:t>
            </a:fld>
            <a:endParaRPr lang="en-US"/>
          </a:p>
        </p:txBody>
      </p:sp>
      <p:sp>
        <p:nvSpPr>
          <p:cNvPr id="5" name="Footer Placeholder 4">
            <a:extLst>
              <a:ext uri="{FF2B5EF4-FFF2-40B4-BE49-F238E27FC236}">
                <a16:creationId xmlns:a16="http://schemas.microsoft.com/office/drawing/2014/main" id="{5F389076-5977-4F85-8479-2E04E1151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AE4FB-FA58-4655-B0E2-DA817C2939FC}"/>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3015527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IMAGE">
  <p:cSld name="TITLE + IMAGE">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415600" y="859400"/>
            <a:ext cx="113608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endParaRPr/>
          </a:p>
        </p:txBody>
      </p:sp>
    </p:spTree>
    <p:extLst>
      <p:ext uri="{BB962C8B-B14F-4D97-AF65-F5344CB8AC3E}">
        <p14:creationId xmlns:p14="http://schemas.microsoft.com/office/powerpoint/2010/main" val="934570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B12E-357A-48D6-BD7F-4D3EDFDF0F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FE2D4D-B6E4-4A3C-9A53-A1EAF8FD20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686ABE-FA27-4770-BE0E-F6ED9D4E7319}"/>
              </a:ext>
            </a:extLst>
          </p:cNvPr>
          <p:cNvSpPr>
            <a:spLocks noGrp="1"/>
          </p:cNvSpPr>
          <p:nvPr>
            <p:ph type="dt" sz="half" idx="10"/>
          </p:nvPr>
        </p:nvSpPr>
        <p:spPr/>
        <p:txBody>
          <a:bodyPr/>
          <a:lstStyle/>
          <a:p>
            <a:fld id="{965DCD5F-7DAF-4FE9-8EAD-690011DE767E}" type="datetimeFigureOut">
              <a:rPr lang="en-US" smtClean="0"/>
              <a:t>21-Nov-23</a:t>
            </a:fld>
            <a:endParaRPr lang="en-US"/>
          </a:p>
        </p:txBody>
      </p:sp>
      <p:sp>
        <p:nvSpPr>
          <p:cNvPr id="5" name="Footer Placeholder 4">
            <a:extLst>
              <a:ext uri="{FF2B5EF4-FFF2-40B4-BE49-F238E27FC236}">
                <a16:creationId xmlns:a16="http://schemas.microsoft.com/office/drawing/2014/main" id="{BF4AC494-8BB5-44A2-A50B-4B114D6DA1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0F776-E4E9-4F78-B178-98A24EB68ED1}"/>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3677741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4D86D-4645-4A4B-8694-0B2E77FEBC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E364BB-B254-4D55-8AAA-9A6A89D341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8AAEAC-9F35-4C19-8647-1B4FE467BBA2}"/>
              </a:ext>
            </a:extLst>
          </p:cNvPr>
          <p:cNvSpPr>
            <a:spLocks noGrp="1"/>
          </p:cNvSpPr>
          <p:nvPr>
            <p:ph type="dt" sz="half" idx="10"/>
          </p:nvPr>
        </p:nvSpPr>
        <p:spPr/>
        <p:txBody>
          <a:bodyPr/>
          <a:lstStyle/>
          <a:p>
            <a:fld id="{965DCD5F-7DAF-4FE9-8EAD-690011DE767E}" type="datetimeFigureOut">
              <a:rPr lang="en-US" smtClean="0"/>
              <a:t>21-Nov-23</a:t>
            </a:fld>
            <a:endParaRPr lang="en-US"/>
          </a:p>
        </p:txBody>
      </p:sp>
      <p:sp>
        <p:nvSpPr>
          <p:cNvPr id="5" name="Footer Placeholder 4">
            <a:extLst>
              <a:ext uri="{FF2B5EF4-FFF2-40B4-BE49-F238E27FC236}">
                <a16:creationId xmlns:a16="http://schemas.microsoft.com/office/drawing/2014/main" id="{218D1136-A931-4C05-9E56-79D3D872C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52E4F-5916-4B2D-BEB2-9762B5CFEF75}"/>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68545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A5B1-FDCE-4BD2-801F-587DF550F8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E0F1DF-B5C3-44EC-8C79-435CC5ED118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C7E42D-0E7D-410C-B360-091E4E0C24F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03C541-EDDD-4B12-B98A-64010CF8E5CF}"/>
              </a:ext>
            </a:extLst>
          </p:cNvPr>
          <p:cNvSpPr>
            <a:spLocks noGrp="1"/>
          </p:cNvSpPr>
          <p:nvPr>
            <p:ph type="dt" sz="half" idx="10"/>
          </p:nvPr>
        </p:nvSpPr>
        <p:spPr/>
        <p:txBody>
          <a:bodyPr/>
          <a:lstStyle/>
          <a:p>
            <a:fld id="{965DCD5F-7DAF-4FE9-8EAD-690011DE767E}" type="datetimeFigureOut">
              <a:rPr lang="en-US" smtClean="0"/>
              <a:t>21-Nov-23</a:t>
            </a:fld>
            <a:endParaRPr lang="en-US"/>
          </a:p>
        </p:txBody>
      </p:sp>
      <p:sp>
        <p:nvSpPr>
          <p:cNvPr id="6" name="Footer Placeholder 5">
            <a:extLst>
              <a:ext uri="{FF2B5EF4-FFF2-40B4-BE49-F238E27FC236}">
                <a16:creationId xmlns:a16="http://schemas.microsoft.com/office/drawing/2014/main" id="{E33DABAA-0EB0-4946-8925-8FF470A994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98E24E-FDB4-4DFF-B467-2123C7B3F1A3}"/>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4056192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4C3A-3FD4-4D68-A978-9A4933966A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DAD54D-5E74-445B-B5E6-7BA9C65C6C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17690D-BC3B-4360-A9F2-1427D6340D1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AC0E74-B469-4697-8797-C8F7ABFD78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087C76-3019-48B8-9B80-02649DA8FF1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3E05DB-32E8-4FDE-B73E-FE8006D8E882}"/>
              </a:ext>
            </a:extLst>
          </p:cNvPr>
          <p:cNvSpPr>
            <a:spLocks noGrp="1"/>
          </p:cNvSpPr>
          <p:nvPr>
            <p:ph type="dt" sz="half" idx="10"/>
          </p:nvPr>
        </p:nvSpPr>
        <p:spPr/>
        <p:txBody>
          <a:bodyPr/>
          <a:lstStyle/>
          <a:p>
            <a:fld id="{965DCD5F-7DAF-4FE9-8EAD-690011DE767E}" type="datetimeFigureOut">
              <a:rPr lang="en-US" smtClean="0"/>
              <a:t>21-Nov-23</a:t>
            </a:fld>
            <a:endParaRPr lang="en-US"/>
          </a:p>
        </p:txBody>
      </p:sp>
      <p:sp>
        <p:nvSpPr>
          <p:cNvPr id="8" name="Footer Placeholder 7">
            <a:extLst>
              <a:ext uri="{FF2B5EF4-FFF2-40B4-BE49-F238E27FC236}">
                <a16:creationId xmlns:a16="http://schemas.microsoft.com/office/drawing/2014/main" id="{70195AAD-9996-4EFE-87C9-1E9493BCE9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8E6DE8-25C7-49C4-B204-61040E9D8CC8}"/>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3920422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D1FE-6570-41A1-961F-C80E94AC1A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A866EE-8C74-41F4-8DEF-D06E6E3F03FD}"/>
              </a:ext>
            </a:extLst>
          </p:cNvPr>
          <p:cNvSpPr>
            <a:spLocks noGrp="1"/>
          </p:cNvSpPr>
          <p:nvPr>
            <p:ph type="dt" sz="half" idx="10"/>
          </p:nvPr>
        </p:nvSpPr>
        <p:spPr/>
        <p:txBody>
          <a:bodyPr/>
          <a:lstStyle/>
          <a:p>
            <a:fld id="{965DCD5F-7DAF-4FE9-8EAD-690011DE767E}" type="datetimeFigureOut">
              <a:rPr lang="en-US" smtClean="0"/>
              <a:t>21-Nov-23</a:t>
            </a:fld>
            <a:endParaRPr lang="en-US"/>
          </a:p>
        </p:txBody>
      </p:sp>
      <p:sp>
        <p:nvSpPr>
          <p:cNvPr id="4" name="Footer Placeholder 3">
            <a:extLst>
              <a:ext uri="{FF2B5EF4-FFF2-40B4-BE49-F238E27FC236}">
                <a16:creationId xmlns:a16="http://schemas.microsoft.com/office/drawing/2014/main" id="{33B82418-1A9B-4F60-943E-C8B42A3A6B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55F6F6-9AEA-4FE6-AF5E-CD79C8E5FC24}"/>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2429528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96A695-9817-4DA5-B53A-C537D6DA8817}"/>
              </a:ext>
            </a:extLst>
          </p:cNvPr>
          <p:cNvSpPr>
            <a:spLocks noGrp="1"/>
          </p:cNvSpPr>
          <p:nvPr>
            <p:ph type="dt" sz="half" idx="10"/>
          </p:nvPr>
        </p:nvSpPr>
        <p:spPr/>
        <p:txBody>
          <a:bodyPr/>
          <a:lstStyle/>
          <a:p>
            <a:fld id="{965DCD5F-7DAF-4FE9-8EAD-690011DE767E}" type="datetimeFigureOut">
              <a:rPr lang="en-US" smtClean="0"/>
              <a:t>21-Nov-23</a:t>
            </a:fld>
            <a:endParaRPr lang="en-US"/>
          </a:p>
        </p:txBody>
      </p:sp>
      <p:sp>
        <p:nvSpPr>
          <p:cNvPr id="3" name="Footer Placeholder 2">
            <a:extLst>
              <a:ext uri="{FF2B5EF4-FFF2-40B4-BE49-F238E27FC236}">
                <a16:creationId xmlns:a16="http://schemas.microsoft.com/office/drawing/2014/main" id="{1EBBD47E-6E3D-4428-9335-117E94F9EC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210E07-11BB-4E29-AEC1-77A661FCC402}"/>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4162071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964A0-7298-428A-9938-6F70D3553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73375B-3C67-4E80-A836-CFA6885C64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CAFDA8-CE71-4663-AF8C-0F44DDAC9A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996236-65D5-423A-BAAC-E3457959975A}"/>
              </a:ext>
            </a:extLst>
          </p:cNvPr>
          <p:cNvSpPr>
            <a:spLocks noGrp="1"/>
          </p:cNvSpPr>
          <p:nvPr>
            <p:ph type="dt" sz="half" idx="10"/>
          </p:nvPr>
        </p:nvSpPr>
        <p:spPr/>
        <p:txBody>
          <a:bodyPr/>
          <a:lstStyle/>
          <a:p>
            <a:fld id="{965DCD5F-7DAF-4FE9-8EAD-690011DE767E}" type="datetimeFigureOut">
              <a:rPr lang="en-US" smtClean="0"/>
              <a:t>21-Nov-23</a:t>
            </a:fld>
            <a:endParaRPr lang="en-US"/>
          </a:p>
        </p:txBody>
      </p:sp>
      <p:sp>
        <p:nvSpPr>
          <p:cNvPr id="6" name="Footer Placeholder 5">
            <a:extLst>
              <a:ext uri="{FF2B5EF4-FFF2-40B4-BE49-F238E27FC236}">
                <a16:creationId xmlns:a16="http://schemas.microsoft.com/office/drawing/2014/main" id="{872B9CD5-98B3-4F32-B130-F3C4621921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BB6819-CAD5-496C-A418-3D274817E7A3}"/>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1351862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C8766-3674-4651-B49C-971A0C1FE9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8D0B80-8FA2-4F49-92D2-7BFC7F6F3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890E19-73E0-4A0D-9566-BC1FD3A49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66E7C4-285A-427F-A307-288C926B29DB}"/>
              </a:ext>
            </a:extLst>
          </p:cNvPr>
          <p:cNvSpPr>
            <a:spLocks noGrp="1"/>
          </p:cNvSpPr>
          <p:nvPr>
            <p:ph type="dt" sz="half" idx="10"/>
          </p:nvPr>
        </p:nvSpPr>
        <p:spPr/>
        <p:txBody>
          <a:bodyPr/>
          <a:lstStyle/>
          <a:p>
            <a:fld id="{965DCD5F-7DAF-4FE9-8EAD-690011DE767E}" type="datetimeFigureOut">
              <a:rPr lang="en-US" smtClean="0"/>
              <a:t>21-Nov-23</a:t>
            </a:fld>
            <a:endParaRPr lang="en-US"/>
          </a:p>
        </p:txBody>
      </p:sp>
      <p:sp>
        <p:nvSpPr>
          <p:cNvPr id="6" name="Footer Placeholder 5">
            <a:extLst>
              <a:ext uri="{FF2B5EF4-FFF2-40B4-BE49-F238E27FC236}">
                <a16:creationId xmlns:a16="http://schemas.microsoft.com/office/drawing/2014/main" id="{A735701A-49FB-4DA9-9CF3-D6768E13F4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8C752D-BB83-4227-A754-BCC62BBA626E}"/>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2317783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282180-B7C8-48CD-BC27-A20C75AA3D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13A9ED-F4DD-45DF-9933-7151687CD6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9E7187-D205-4D58-9633-94CDD18349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5DCD5F-7DAF-4FE9-8EAD-690011DE767E}" type="datetimeFigureOut">
              <a:rPr lang="en-US" smtClean="0"/>
              <a:t>21-Nov-23</a:t>
            </a:fld>
            <a:endParaRPr lang="en-US"/>
          </a:p>
        </p:txBody>
      </p:sp>
      <p:sp>
        <p:nvSpPr>
          <p:cNvPr id="5" name="Footer Placeholder 4">
            <a:extLst>
              <a:ext uri="{FF2B5EF4-FFF2-40B4-BE49-F238E27FC236}">
                <a16:creationId xmlns:a16="http://schemas.microsoft.com/office/drawing/2014/main" id="{148917BD-3C0E-4A32-A304-B7534A4F92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4AA862-0488-48BC-A3E4-0EBED4098B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FA3DD5-A09C-4AA7-A60C-8625D311E5A2}" type="slidenum">
              <a:rPr lang="en-US" smtClean="0"/>
              <a:t>‹#›</a:t>
            </a:fld>
            <a:endParaRPr lang="en-US"/>
          </a:p>
        </p:txBody>
      </p:sp>
    </p:spTree>
    <p:extLst>
      <p:ext uri="{BB962C8B-B14F-4D97-AF65-F5344CB8AC3E}">
        <p14:creationId xmlns:p14="http://schemas.microsoft.com/office/powerpoint/2010/main" val="2604003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pic>
        <p:nvPicPr>
          <p:cNvPr id="1026" name="Picture 2" descr="Smart glasses - Free electronics icons">
            <a:extLst>
              <a:ext uri="{FF2B5EF4-FFF2-40B4-BE49-F238E27FC236}">
                <a16:creationId xmlns:a16="http://schemas.microsoft.com/office/drawing/2014/main" id="{19DCE44B-0D92-4342-9104-4EE652E55A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040" y="1905000"/>
            <a:ext cx="3048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352C4F5-04CF-4640-BB42-8CAD51C60C59}"/>
              </a:ext>
            </a:extLst>
          </p:cNvPr>
          <p:cNvSpPr txBox="1"/>
          <p:nvPr/>
        </p:nvSpPr>
        <p:spPr>
          <a:xfrm>
            <a:off x="6372520" y="1977450"/>
            <a:ext cx="5517821" cy="1107996"/>
          </a:xfrm>
          <a:prstGeom prst="rect">
            <a:avLst/>
          </a:prstGeom>
          <a:noFill/>
        </p:spPr>
        <p:txBody>
          <a:bodyPr wrap="square" rtlCol="0">
            <a:spAutoFit/>
          </a:bodyPr>
          <a:lstStyle/>
          <a:p>
            <a:pPr algn="ctr"/>
            <a:r>
              <a:rPr lang="en-US" sz="6600" dirty="0" err="1">
                <a:solidFill>
                  <a:srgbClr val="2D9A9D"/>
                </a:solidFill>
                <a:latin typeface="Agency FB" panose="020B0503020202020204" pitchFamily="34" charset="0"/>
              </a:rPr>
              <a:t>VisionXplorer</a:t>
            </a:r>
            <a:endParaRPr lang="en-US" sz="6600" dirty="0">
              <a:solidFill>
                <a:srgbClr val="2D9A9D"/>
              </a:solidFill>
              <a:latin typeface="Agency FB" panose="020B0503020202020204" pitchFamily="34" charset="0"/>
            </a:endParaRPr>
          </a:p>
        </p:txBody>
      </p:sp>
      <p:sp>
        <p:nvSpPr>
          <p:cNvPr id="6" name="TextBox 5">
            <a:extLst>
              <a:ext uri="{FF2B5EF4-FFF2-40B4-BE49-F238E27FC236}">
                <a16:creationId xmlns:a16="http://schemas.microsoft.com/office/drawing/2014/main" id="{A58748D0-5798-4968-A0A9-EA7813DE7094}"/>
              </a:ext>
            </a:extLst>
          </p:cNvPr>
          <p:cNvSpPr txBox="1"/>
          <p:nvPr/>
        </p:nvSpPr>
        <p:spPr>
          <a:xfrm>
            <a:off x="6815579" y="3228945"/>
            <a:ext cx="4260915" cy="400110"/>
          </a:xfrm>
          <a:prstGeom prst="rect">
            <a:avLst/>
          </a:prstGeom>
          <a:noFill/>
        </p:spPr>
        <p:txBody>
          <a:bodyPr wrap="square" rtlCol="0">
            <a:spAutoFit/>
          </a:bodyPr>
          <a:lstStyle/>
          <a:p>
            <a:pPr algn="ctr"/>
            <a:r>
              <a:rPr lang="en-US" sz="2000" dirty="0">
                <a:solidFill>
                  <a:schemeClr val="bg1"/>
                </a:solidFill>
                <a:latin typeface="Bahnschrift" panose="020B0502040204020203" pitchFamily="34" charset="0"/>
              </a:rPr>
              <a:t>Smart Glasses, made for the future</a:t>
            </a:r>
          </a:p>
        </p:txBody>
      </p:sp>
      <p:cxnSp>
        <p:nvCxnSpPr>
          <p:cNvPr id="8" name="Google Shape;298;p26">
            <a:extLst>
              <a:ext uri="{FF2B5EF4-FFF2-40B4-BE49-F238E27FC236}">
                <a16:creationId xmlns:a16="http://schemas.microsoft.com/office/drawing/2014/main" id="{97F5BC39-8B00-4B0F-A7F8-97AE85C21EDA}"/>
              </a:ext>
            </a:extLst>
          </p:cNvPr>
          <p:cNvCxnSpPr>
            <a:cxnSpLocks/>
          </p:cNvCxnSpPr>
          <p:nvPr/>
        </p:nvCxnSpPr>
        <p:spPr>
          <a:xfrm>
            <a:off x="6598763" y="3041493"/>
            <a:ext cx="5593237" cy="15923"/>
          </a:xfrm>
          <a:prstGeom prst="straightConnector1">
            <a:avLst/>
          </a:prstGeom>
          <a:noFill/>
          <a:ln w="9525" cap="flat" cmpd="sng">
            <a:solidFill>
              <a:srgbClr val="2D9A9D"/>
            </a:solidFill>
            <a:prstDash val="solid"/>
            <a:round/>
            <a:headEnd type="none" w="med" len="med"/>
            <a:tailEnd type="none" w="med" len="med"/>
          </a:ln>
        </p:spPr>
      </p:cxnSp>
    </p:spTree>
    <p:extLst>
      <p:ext uri="{BB962C8B-B14F-4D97-AF65-F5344CB8AC3E}">
        <p14:creationId xmlns:p14="http://schemas.microsoft.com/office/powerpoint/2010/main" val="1465558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Shape 1002"/>
        <p:cNvGrpSpPr/>
        <p:nvPr/>
      </p:nvGrpSpPr>
      <p:grpSpPr>
        <a:xfrm>
          <a:off x="0" y="0"/>
          <a:ext cx="0" cy="0"/>
          <a:chOff x="0" y="0"/>
          <a:chExt cx="0" cy="0"/>
        </a:xfrm>
      </p:grpSpPr>
      <p:sp>
        <p:nvSpPr>
          <p:cNvPr id="1003" name="Google Shape;1003;p37"/>
          <p:cNvSpPr txBox="1">
            <a:spLocks noGrp="1"/>
          </p:cNvSpPr>
          <p:nvPr>
            <p:ph type="ctrTitle"/>
          </p:nvPr>
        </p:nvSpPr>
        <p:spPr>
          <a:xfrm>
            <a:off x="0" y="238760"/>
            <a:ext cx="12192000" cy="808800"/>
          </a:xfrm>
          <a:prstGeom prst="rect">
            <a:avLst/>
          </a:prstGeom>
        </p:spPr>
        <p:txBody>
          <a:bodyPr spcFirstLastPara="1" vert="horz" wrap="square" lIns="121900" tIns="121900" rIns="121900" bIns="121900" rtlCol="0" anchor="b" anchorCtr="0">
            <a:noAutofit/>
          </a:bodyPr>
          <a:lstStyle/>
          <a:p>
            <a:r>
              <a:rPr lang="en-US" dirty="0">
                <a:solidFill>
                  <a:srgbClr val="2D9A9D"/>
                </a:solidFill>
                <a:latin typeface="Agency FB" panose="020B0503020202020204" pitchFamily="34" charset="0"/>
              </a:rPr>
              <a:t>The </a:t>
            </a:r>
            <a:r>
              <a:rPr lang="en-US" dirty="0" err="1">
                <a:solidFill>
                  <a:srgbClr val="2D9A9D"/>
                </a:solidFill>
                <a:latin typeface="Agency FB" panose="020B0503020202020204" pitchFamily="34" charset="0"/>
              </a:rPr>
              <a:t>VisionXplorer</a:t>
            </a:r>
            <a:r>
              <a:rPr lang="en-US" dirty="0">
                <a:solidFill>
                  <a:srgbClr val="2D9A9D"/>
                </a:solidFill>
                <a:latin typeface="Agency FB" panose="020B0503020202020204" pitchFamily="34" charset="0"/>
              </a:rPr>
              <a:t> team</a:t>
            </a:r>
            <a:endParaRPr dirty="0">
              <a:solidFill>
                <a:srgbClr val="2D9A9D"/>
              </a:solidFill>
              <a:latin typeface="Agency FB" panose="020B0503020202020204" pitchFamily="34" charset="0"/>
            </a:endParaRPr>
          </a:p>
        </p:txBody>
      </p:sp>
      <p:cxnSp>
        <p:nvCxnSpPr>
          <p:cNvPr id="61" name="Google Shape;298;p26">
            <a:extLst>
              <a:ext uri="{FF2B5EF4-FFF2-40B4-BE49-F238E27FC236}">
                <a16:creationId xmlns:a16="http://schemas.microsoft.com/office/drawing/2014/main" id="{B7587CFB-08BF-4162-AD78-14A0343F46C8}"/>
              </a:ext>
            </a:extLst>
          </p:cNvPr>
          <p:cNvCxnSpPr>
            <a:cxnSpLocks/>
          </p:cNvCxnSpPr>
          <p:nvPr/>
        </p:nvCxnSpPr>
        <p:spPr>
          <a:xfrm>
            <a:off x="-64296" y="922041"/>
            <a:ext cx="12256296" cy="34892"/>
          </a:xfrm>
          <a:prstGeom prst="straightConnector1">
            <a:avLst/>
          </a:prstGeom>
          <a:noFill/>
          <a:ln w="9525" cap="flat" cmpd="sng">
            <a:solidFill>
              <a:srgbClr val="2D9A9D"/>
            </a:solidFill>
            <a:prstDash val="solid"/>
            <a:round/>
            <a:headEnd type="none" w="med" len="med"/>
            <a:tailEnd type="none" w="med" len="med"/>
          </a:ln>
        </p:spPr>
      </p:cxnSp>
      <p:sp>
        <p:nvSpPr>
          <p:cNvPr id="4" name="TextBox 3">
            <a:extLst>
              <a:ext uri="{FF2B5EF4-FFF2-40B4-BE49-F238E27FC236}">
                <a16:creationId xmlns:a16="http://schemas.microsoft.com/office/drawing/2014/main" id="{569DF932-EDA8-4584-90ED-96234FBA08D6}"/>
              </a:ext>
            </a:extLst>
          </p:cNvPr>
          <p:cNvSpPr txBox="1"/>
          <p:nvPr/>
        </p:nvSpPr>
        <p:spPr>
          <a:xfrm>
            <a:off x="75414" y="3723588"/>
            <a:ext cx="2988025" cy="1446550"/>
          </a:xfrm>
          <a:prstGeom prst="rect">
            <a:avLst/>
          </a:prstGeom>
          <a:noFill/>
        </p:spPr>
        <p:txBody>
          <a:bodyPr wrap="square" rtlCol="0">
            <a:spAutoFit/>
          </a:bodyPr>
          <a:lstStyle/>
          <a:p>
            <a:r>
              <a:rPr lang="en-US" sz="2400" dirty="0" err="1">
                <a:solidFill>
                  <a:srgbClr val="29E8B2"/>
                </a:solidFill>
                <a:latin typeface="Agency FB" panose="020B0503020202020204" pitchFamily="34" charset="0"/>
              </a:rPr>
              <a:t>Garvith</a:t>
            </a:r>
            <a:r>
              <a:rPr lang="en-US" sz="2400" dirty="0">
                <a:solidFill>
                  <a:srgbClr val="29E8B2"/>
                </a:solidFill>
                <a:latin typeface="Agency FB" panose="020B0503020202020204" pitchFamily="34" charset="0"/>
              </a:rPr>
              <a:t> </a:t>
            </a:r>
            <a:r>
              <a:rPr lang="en-US" sz="2400" dirty="0" err="1">
                <a:solidFill>
                  <a:srgbClr val="29E8B2"/>
                </a:solidFill>
                <a:latin typeface="Agency FB" panose="020B0503020202020204" pitchFamily="34" charset="0"/>
              </a:rPr>
              <a:t>Murthal</a:t>
            </a:r>
            <a:endParaRPr lang="en-US" sz="2400" dirty="0">
              <a:solidFill>
                <a:srgbClr val="2D9A9D"/>
              </a:solidFill>
              <a:latin typeface="Agency FB" panose="020B0503020202020204" pitchFamily="34" charset="0"/>
            </a:endParaRPr>
          </a:p>
          <a:p>
            <a:r>
              <a:rPr lang="en-US" sz="2400" b="1" dirty="0">
                <a:solidFill>
                  <a:srgbClr val="2D9A9D"/>
                </a:solidFill>
                <a:latin typeface="Agency FB" panose="020B0503020202020204" pitchFamily="34" charset="0"/>
              </a:rPr>
              <a:t>The </a:t>
            </a:r>
            <a:r>
              <a:rPr lang="en-US" sz="3200" b="1" dirty="0">
                <a:solidFill>
                  <a:srgbClr val="2D9A9D"/>
                </a:solidFill>
                <a:latin typeface="Agency FB" panose="020B0503020202020204" pitchFamily="34" charset="0"/>
              </a:rPr>
              <a:t>Technical</a:t>
            </a:r>
            <a:r>
              <a:rPr lang="en-US" sz="2400" b="1" dirty="0">
                <a:solidFill>
                  <a:srgbClr val="EEFDFA"/>
                </a:solidFill>
                <a:latin typeface="Agency FB" panose="020B0503020202020204" pitchFamily="34" charset="0"/>
              </a:rPr>
              <a:t> </a:t>
            </a:r>
            <a:r>
              <a:rPr lang="en-US" sz="3200" b="1" dirty="0">
                <a:solidFill>
                  <a:srgbClr val="2D9A9D"/>
                </a:solidFill>
                <a:latin typeface="Agency FB" panose="020B0503020202020204" pitchFamily="34" charset="0"/>
              </a:rPr>
              <a:t>head</a:t>
            </a:r>
            <a:r>
              <a:rPr lang="en-US" sz="2400" b="1" dirty="0">
                <a:solidFill>
                  <a:srgbClr val="2D9A9D"/>
                </a:solidFill>
                <a:latin typeface="Agency FB" panose="020B0503020202020204" pitchFamily="34" charset="0"/>
              </a:rPr>
              <a:t>;</a:t>
            </a:r>
          </a:p>
          <a:p>
            <a:r>
              <a:rPr lang="en-US" sz="3200" b="1" dirty="0">
                <a:solidFill>
                  <a:srgbClr val="2D9A9D"/>
                </a:solidFill>
                <a:latin typeface="Agency FB" panose="020B0503020202020204" pitchFamily="34" charset="0"/>
              </a:rPr>
              <a:t>Coding</a:t>
            </a:r>
            <a:r>
              <a:rPr lang="en-US" sz="2400" b="1" dirty="0">
                <a:solidFill>
                  <a:srgbClr val="2D9A9D"/>
                </a:solidFill>
                <a:latin typeface="Agency FB" panose="020B0503020202020204" pitchFamily="34" charset="0"/>
              </a:rPr>
              <a:t> head;</a:t>
            </a:r>
          </a:p>
        </p:txBody>
      </p:sp>
      <p:sp>
        <p:nvSpPr>
          <p:cNvPr id="65" name="TextBox 64">
            <a:extLst>
              <a:ext uri="{FF2B5EF4-FFF2-40B4-BE49-F238E27FC236}">
                <a16:creationId xmlns:a16="http://schemas.microsoft.com/office/drawing/2014/main" id="{F0A499F2-3DD5-4A14-8CB4-F01CF6F634E7}"/>
              </a:ext>
            </a:extLst>
          </p:cNvPr>
          <p:cNvSpPr txBox="1"/>
          <p:nvPr/>
        </p:nvSpPr>
        <p:spPr>
          <a:xfrm>
            <a:off x="3063439" y="3877560"/>
            <a:ext cx="2741097" cy="1323439"/>
          </a:xfrm>
          <a:prstGeom prst="rect">
            <a:avLst/>
          </a:prstGeom>
          <a:noFill/>
        </p:spPr>
        <p:txBody>
          <a:bodyPr wrap="square" rtlCol="0">
            <a:spAutoFit/>
          </a:bodyPr>
          <a:lstStyle/>
          <a:p>
            <a:r>
              <a:rPr lang="en-US" sz="2400" dirty="0" err="1">
                <a:solidFill>
                  <a:srgbClr val="29E8B2"/>
                </a:solidFill>
                <a:latin typeface="Agency FB" panose="020B0503020202020204" pitchFamily="34" charset="0"/>
              </a:rPr>
              <a:t>Pritish</a:t>
            </a:r>
            <a:r>
              <a:rPr lang="en-US" sz="2400" dirty="0">
                <a:solidFill>
                  <a:srgbClr val="29E8B2"/>
                </a:solidFill>
                <a:latin typeface="Agency FB" panose="020B0503020202020204" pitchFamily="34" charset="0"/>
              </a:rPr>
              <a:t> Dash</a:t>
            </a:r>
          </a:p>
          <a:p>
            <a:r>
              <a:rPr lang="en-US" sz="3200" b="1" dirty="0">
                <a:solidFill>
                  <a:srgbClr val="2D9A9D"/>
                </a:solidFill>
                <a:latin typeface="Agency FB" panose="020B0503020202020204" pitchFamily="34" charset="0"/>
              </a:rPr>
              <a:t>Funder</a:t>
            </a:r>
            <a:r>
              <a:rPr lang="en-US" sz="2400" b="1" dirty="0">
                <a:solidFill>
                  <a:srgbClr val="2D9A9D"/>
                </a:solidFill>
                <a:latin typeface="Agency FB" panose="020B0503020202020204" pitchFamily="34" charset="0"/>
              </a:rPr>
              <a:t>;</a:t>
            </a:r>
          </a:p>
          <a:p>
            <a:r>
              <a:rPr lang="en-US" sz="2400" b="1" dirty="0">
                <a:solidFill>
                  <a:srgbClr val="2D9A9D"/>
                </a:solidFill>
                <a:latin typeface="Agency FB" panose="020B0503020202020204" pitchFamily="34" charset="0"/>
              </a:rPr>
              <a:t>Mechanical head;</a:t>
            </a:r>
          </a:p>
        </p:txBody>
      </p:sp>
      <p:sp>
        <p:nvSpPr>
          <p:cNvPr id="66" name="TextBox 65">
            <a:extLst>
              <a:ext uri="{FF2B5EF4-FFF2-40B4-BE49-F238E27FC236}">
                <a16:creationId xmlns:a16="http://schemas.microsoft.com/office/drawing/2014/main" id="{395F936A-9C6D-4614-97C9-5E1EF14E5C4B}"/>
              </a:ext>
            </a:extLst>
          </p:cNvPr>
          <p:cNvSpPr txBox="1"/>
          <p:nvPr/>
        </p:nvSpPr>
        <p:spPr>
          <a:xfrm>
            <a:off x="6314210" y="3871277"/>
            <a:ext cx="2741097" cy="830997"/>
          </a:xfrm>
          <a:prstGeom prst="rect">
            <a:avLst/>
          </a:prstGeom>
          <a:noFill/>
        </p:spPr>
        <p:txBody>
          <a:bodyPr wrap="square" rtlCol="0">
            <a:spAutoFit/>
          </a:bodyPr>
          <a:lstStyle/>
          <a:p>
            <a:r>
              <a:rPr lang="en-US" sz="2400" dirty="0" err="1">
                <a:solidFill>
                  <a:srgbClr val="29E8B2"/>
                </a:solidFill>
                <a:latin typeface="Agency FB" panose="020B0503020202020204" pitchFamily="34" charset="0"/>
              </a:rPr>
              <a:t>Labeeb</a:t>
            </a:r>
            <a:endParaRPr lang="en-US" sz="2400" dirty="0">
              <a:solidFill>
                <a:srgbClr val="29E8B2"/>
              </a:solidFill>
              <a:latin typeface="Agency FB" panose="020B0503020202020204" pitchFamily="34" charset="0"/>
            </a:endParaRPr>
          </a:p>
          <a:p>
            <a:r>
              <a:rPr lang="en-US" sz="2400" b="1" dirty="0">
                <a:solidFill>
                  <a:srgbClr val="2D9A9D"/>
                </a:solidFill>
                <a:latin typeface="Agency FB" panose="020B0503020202020204" pitchFamily="34" charset="0"/>
              </a:rPr>
              <a:t>Tech support</a:t>
            </a:r>
            <a:endParaRPr lang="en-US" b="1" dirty="0">
              <a:solidFill>
                <a:srgbClr val="2D9A9D"/>
              </a:solidFill>
              <a:latin typeface="Agency FB" panose="020B0503020202020204" pitchFamily="34" charset="0"/>
            </a:endParaRPr>
          </a:p>
        </p:txBody>
      </p:sp>
      <p:sp>
        <p:nvSpPr>
          <p:cNvPr id="67" name="TextBox 66">
            <a:extLst>
              <a:ext uri="{FF2B5EF4-FFF2-40B4-BE49-F238E27FC236}">
                <a16:creationId xmlns:a16="http://schemas.microsoft.com/office/drawing/2014/main" id="{27FB11CF-6903-4A0B-8D36-1E6A1C0B12EA}"/>
              </a:ext>
            </a:extLst>
          </p:cNvPr>
          <p:cNvSpPr txBox="1"/>
          <p:nvPr/>
        </p:nvSpPr>
        <p:spPr>
          <a:xfrm>
            <a:off x="9564981" y="3871277"/>
            <a:ext cx="2627019" cy="1384995"/>
          </a:xfrm>
          <a:prstGeom prst="rect">
            <a:avLst/>
          </a:prstGeom>
          <a:noFill/>
        </p:spPr>
        <p:txBody>
          <a:bodyPr wrap="square" rtlCol="0">
            <a:spAutoFit/>
          </a:bodyPr>
          <a:lstStyle/>
          <a:p>
            <a:r>
              <a:rPr lang="en-US" sz="2400" dirty="0">
                <a:solidFill>
                  <a:srgbClr val="29E8B2"/>
                </a:solidFill>
                <a:latin typeface="Agency FB" panose="020B0503020202020204" pitchFamily="34" charset="0"/>
              </a:rPr>
              <a:t>Soumyajit </a:t>
            </a:r>
            <a:r>
              <a:rPr lang="en-US" sz="2400" dirty="0" err="1">
                <a:solidFill>
                  <a:srgbClr val="29E8B2"/>
                </a:solidFill>
                <a:latin typeface="Agency FB" panose="020B0503020202020204" pitchFamily="34" charset="0"/>
              </a:rPr>
              <a:t>Dass</a:t>
            </a:r>
            <a:endParaRPr lang="en-US" sz="2400" dirty="0">
              <a:solidFill>
                <a:srgbClr val="29E8B2"/>
              </a:solidFill>
              <a:latin typeface="Agency FB" panose="020B0503020202020204" pitchFamily="34" charset="0"/>
            </a:endParaRPr>
          </a:p>
          <a:p>
            <a:r>
              <a:rPr lang="en-US" sz="2800" b="1" dirty="0">
                <a:solidFill>
                  <a:srgbClr val="2D9A9D"/>
                </a:solidFill>
                <a:latin typeface="Agency FB" panose="020B0503020202020204" pitchFamily="34" charset="0"/>
              </a:rPr>
              <a:t>Project Supervisor</a:t>
            </a:r>
          </a:p>
          <a:p>
            <a:r>
              <a:rPr lang="en-US" sz="3200" b="1" dirty="0">
                <a:solidFill>
                  <a:srgbClr val="2D9A9D"/>
                </a:solidFill>
                <a:latin typeface="Agency FB" panose="020B0503020202020204" pitchFamily="34" charset="0"/>
              </a:rPr>
              <a:t>UI developer</a:t>
            </a:r>
            <a:endParaRPr lang="en-US" sz="2400" b="1" dirty="0">
              <a:solidFill>
                <a:srgbClr val="2D9A9D"/>
              </a:solidFill>
              <a:latin typeface="Agency FB" panose="020B0503020202020204" pitchFamily="34" charset="0"/>
            </a:endParaRPr>
          </a:p>
        </p:txBody>
      </p:sp>
      <p:pic>
        <p:nvPicPr>
          <p:cNvPr id="2050" name="Picture 2" descr="Download Free PERSON PNG transparent background and clipart">
            <a:extLst>
              <a:ext uri="{FF2B5EF4-FFF2-40B4-BE49-F238E27FC236}">
                <a16:creationId xmlns:a16="http://schemas.microsoft.com/office/drawing/2014/main" id="{432F0893-3EF0-4F40-846F-BBD5D6E341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19661" y="1044233"/>
            <a:ext cx="1044046" cy="25787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Download Free PERSON PNG transparent background and clipart">
            <a:extLst>
              <a:ext uri="{FF2B5EF4-FFF2-40B4-BE49-F238E27FC236}">
                <a16:creationId xmlns:a16="http://schemas.microsoft.com/office/drawing/2014/main" id="{21FA5DF3-2FBF-4D0F-BF14-0B9634225B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337961" y="1144811"/>
            <a:ext cx="1044046" cy="257877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Download Free PERSON PNG transparent background and clipart">
            <a:extLst>
              <a:ext uri="{FF2B5EF4-FFF2-40B4-BE49-F238E27FC236}">
                <a16:creationId xmlns:a16="http://schemas.microsoft.com/office/drawing/2014/main" id="{B96583F7-28F8-481F-980D-1DC7A9DBAE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489795" y="1110319"/>
            <a:ext cx="1058012" cy="261326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Download Free PERSON PNG transparent background and clipart">
            <a:extLst>
              <a:ext uri="{FF2B5EF4-FFF2-40B4-BE49-F238E27FC236}">
                <a16:creationId xmlns:a16="http://schemas.microsoft.com/office/drawing/2014/main" id="{3B954893-F3FA-45E9-872E-BC81C4ECA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944084" y="1077272"/>
            <a:ext cx="1058013" cy="261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34326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5FB14C9-987E-46FD-859B-7C9CCF63D7B5}"/>
              </a:ext>
            </a:extLst>
          </p:cNvPr>
          <p:cNvSpPr/>
          <p:nvPr/>
        </p:nvSpPr>
        <p:spPr>
          <a:xfrm>
            <a:off x="4402319" y="952107"/>
            <a:ext cx="7789682" cy="5231877"/>
          </a:xfrm>
          <a:prstGeom prst="rect">
            <a:avLst/>
          </a:prstGeom>
          <a:solidFill>
            <a:srgbClr val="2D9A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D84C069-EC33-44FC-9AC6-65DB50F0803B}"/>
              </a:ext>
            </a:extLst>
          </p:cNvPr>
          <p:cNvSpPr txBox="1"/>
          <p:nvPr/>
        </p:nvSpPr>
        <p:spPr>
          <a:xfrm>
            <a:off x="4402319" y="3063711"/>
            <a:ext cx="7720551" cy="646331"/>
          </a:xfrm>
          <a:prstGeom prst="rect">
            <a:avLst/>
          </a:prstGeom>
          <a:noFill/>
        </p:spPr>
        <p:txBody>
          <a:bodyPr wrap="square" rtlCol="0">
            <a:spAutoFit/>
          </a:bodyPr>
          <a:lstStyle/>
          <a:p>
            <a:r>
              <a:rPr lang="en-US" sz="3600" dirty="0">
                <a:solidFill>
                  <a:srgbClr val="2F4474"/>
                </a:solidFill>
                <a:latin typeface="Agency FB" panose="020B0503020202020204" pitchFamily="34" charset="0"/>
              </a:rPr>
              <a:t>THANKS!</a:t>
            </a:r>
          </a:p>
        </p:txBody>
      </p:sp>
    </p:spTree>
    <p:extLst>
      <p:ext uri="{BB962C8B-B14F-4D97-AF65-F5344CB8AC3E}">
        <p14:creationId xmlns:p14="http://schemas.microsoft.com/office/powerpoint/2010/main" val="129534004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pic>
        <p:nvPicPr>
          <p:cNvPr id="1026" name="Picture 2" descr="Smart glasses - Free electronics icons">
            <a:extLst>
              <a:ext uri="{FF2B5EF4-FFF2-40B4-BE49-F238E27FC236}">
                <a16:creationId xmlns:a16="http://schemas.microsoft.com/office/drawing/2014/main" id="{19DCE44B-0D92-4342-9104-4EE652E55A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040" y="1905000"/>
            <a:ext cx="3048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352C4F5-04CF-4640-BB42-8CAD51C60C59}"/>
              </a:ext>
            </a:extLst>
          </p:cNvPr>
          <p:cNvSpPr txBox="1"/>
          <p:nvPr/>
        </p:nvSpPr>
        <p:spPr>
          <a:xfrm>
            <a:off x="0" y="264160"/>
            <a:ext cx="12192000" cy="1107996"/>
          </a:xfrm>
          <a:prstGeom prst="rect">
            <a:avLst/>
          </a:prstGeom>
          <a:noFill/>
        </p:spPr>
        <p:txBody>
          <a:bodyPr wrap="square" rtlCol="0">
            <a:spAutoFit/>
          </a:bodyPr>
          <a:lstStyle/>
          <a:p>
            <a:pPr algn="ctr"/>
            <a:r>
              <a:rPr lang="en-US" sz="6600" dirty="0">
                <a:solidFill>
                  <a:srgbClr val="2D9A9D"/>
                </a:solidFill>
                <a:latin typeface="Agency FB" panose="020B0503020202020204" pitchFamily="34" charset="0"/>
              </a:rPr>
              <a:t>About </a:t>
            </a:r>
            <a:r>
              <a:rPr lang="en-US" sz="6600" dirty="0" err="1">
                <a:solidFill>
                  <a:srgbClr val="2D9A9D"/>
                </a:solidFill>
                <a:latin typeface="Agency FB" panose="020B0503020202020204" pitchFamily="34" charset="0"/>
              </a:rPr>
              <a:t>VisionXplorer</a:t>
            </a:r>
            <a:endParaRPr lang="en-US" sz="6600" dirty="0">
              <a:solidFill>
                <a:srgbClr val="2D9A9D"/>
              </a:solidFill>
              <a:latin typeface="Agency FB" panose="020B0503020202020204" pitchFamily="34" charset="0"/>
            </a:endParaRPr>
          </a:p>
        </p:txBody>
      </p:sp>
      <p:sp>
        <p:nvSpPr>
          <p:cNvPr id="9" name="TextBox 8">
            <a:extLst>
              <a:ext uri="{FF2B5EF4-FFF2-40B4-BE49-F238E27FC236}">
                <a16:creationId xmlns:a16="http://schemas.microsoft.com/office/drawing/2014/main" id="{4D023DDE-B44F-4008-B7C3-465AE8443CB5}"/>
              </a:ext>
            </a:extLst>
          </p:cNvPr>
          <p:cNvSpPr txBox="1"/>
          <p:nvPr/>
        </p:nvSpPr>
        <p:spPr>
          <a:xfrm>
            <a:off x="4155440" y="1659285"/>
            <a:ext cx="8036560" cy="3970318"/>
          </a:xfrm>
          <a:prstGeom prst="rect">
            <a:avLst/>
          </a:prstGeom>
          <a:noFill/>
        </p:spPr>
        <p:txBody>
          <a:bodyPr wrap="square" rtlCol="0">
            <a:spAutoFit/>
          </a:bodyPr>
          <a:lstStyle/>
          <a:p>
            <a:r>
              <a:rPr lang="en-US" sz="2800" dirty="0">
                <a:solidFill>
                  <a:srgbClr val="29E8B2"/>
                </a:solidFill>
                <a:latin typeface="Agency FB" panose="020B0503020202020204" pitchFamily="34" charset="0"/>
              </a:rPr>
              <a:t>Our cutting-edge product is a pair of smart glasses designed to revolutionize how we perceive and interact with the world. Featuring live text translation, augmented reality, monitoring and navigation functionalities, these glasses provide users with real-time language translation, immersive digital overlays, and seamless guidance through their surroundings. With these features, our smart glasses open up new possibilities for communication, information access, and exploration, making them a must-have innovation for tech-savvy individuals.</a:t>
            </a:r>
          </a:p>
        </p:txBody>
      </p:sp>
    </p:spTree>
    <p:extLst>
      <p:ext uri="{BB962C8B-B14F-4D97-AF65-F5344CB8AC3E}">
        <p14:creationId xmlns:p14="http://schemas.microsoft.com/office/powerpoint/2010/main" val="300748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352C4F5-04CF-4640-BB42-8CAD51C60C59}"/>
              </a:ext>
            </a:extLst>
          </p:cNvPr>
          <p:cNvSpPr txBox="1"/>
          <p:nvPr/>
        </p:nvSpPr>
        <p:spPr>
          <a:xfrm>
            <a:off x="0" y="-111760"/>
            <a:ext cx="12192000" cy="923330"/>
          </a:xfrm>
          <a:prstGeom prst="rect">
            <a:avLst/>
          </a:prstGeom>
          <a:noFill/>
        </p:spPr>
        <p:txBody>
          <a:bodyPr wrap="square" rtlCol="0">
            <a:spAutoFit/>
          </a:bodyPr>
          <a:lstStyle/>
          <a:p>
            <a:pPr algn="ctr"/>
            <a:r>
              <a:rPr lang="en-US" sz="5400" dirty="0" err="1">
                <a:solidFill>
                  <a:srgbClr val="2D9A9D"/>
                </a:solidFill>
                <a:latin typeface="Agency FB" panose="020B0503020202020204" pitchFamily="34" charset="0"/>
              </a:rPr>
              <a:t>VisionXplorer</a:t>
            </a:r>
            <a:r>
              <a:rPr lang="en-US" sz="5400" dirty="0">
                <a:solidFill>
                  <a:srgbClr val="2D9A9D"/>
                </a:solidFill>
                <a:latin typeface="Agency FB" panose="020B0503020202020204" pitchFamily="34" charset="0"/>
              </a:rPr>
              <a:t>: Product Objectives</a:t>
            </a:r>
          </a:p>
        </p:txBody>
      </p:sp>
      <p:sp>
        <p:nvSpPr>
          <p:cNvPr id="11" name="AutoShape 2" descr="Language, transtlation, translate Icon">
            <a:extLst>
              <a:ext uri="{FF2B5EF4-FFF2-40B4-BE49-F238E27FC236}">
                <a16:creationId xmlns:a16="http://schemas.microsoft.com/office/drawing/2014/main" id="{9860CBA4-D625-4472-B357-10EF9EB346A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6" descr="Language, transtlation, translate Icon">
            <a:extLst>
              <a:ext uri="{FF2B5EF4-FFF2-40B4-BE49-F238E27FC236}">
                <a16:creationId xmlns:a16="http://schemas.microsoft.com/office/drawing/2014/main" id="{B55A0B6B-E79E-4BB5-9F51-6911FEBEE56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8" name="Google Shape;298;p26">
            <a:extLst>
              <a:ext uri="{FF2B5EF4-FFF2-40B4-BE49-F238E27FC236}">
                <a16:creationId xmlns:a16="http://schemas.microsoft.com/office/drawing/2014/main" id="{05F6B133-7BDE-41E8-B912-B2F3C2C32F40}"/>
              </a:ext>
            </a:extLst>
          </p:cNvPr>
          <p:cNvCxnSpPr>
            <a:cxnSpLocks/>
          </p:cNvCxnSpPr>
          <p:nvPr/>
        </p:nvCxnSpPr>
        <p:spPr>
          <a:xfrm>
            <a:off x="0" y="769700"/>
            <a:ext cx="12192000" cy="34710"/>
          </a:xfrm>
          <a:prstGeom prst="straightConnector1">
            <a:avLst/>
          </a:prstGeom>
          <a:noFill/>
          <a:ln w="9525" cap="flat" cmpd="sng">
            <a:solidFill>
              <a:srgbClr val="2D9A9D"/>
            </a:solidFill>
            <a:prstDash val="solid"/>
            <a:round/>
            <a:headEnd type="none" w="med" len="med"/>
            <a:tailEnd type="none" w="med" len="med"/>
          </a:ln>
        </p:spPr>
      </p:cxnSp>
      <p:sp>
        <p:nvSpPr>
          <p:cNvPr id="45" name="TextBox 44">
            <a:extLst>
              <a:ext uri="{FF2B5EF4-FFF2-40B4-BE49-F238E27FC236}">
                <a16:creationId xmlns:a16="http://schemas.microsoft.com/office/drawing/2014/main" id="{E045040E-9AC5-41CB-8060-438B08CAF985}"/>
              </a:ext>
            </a:extLst>
          </p:cNvPr>
          <p:cNvSpPr txBox="1"/>
          <p:nvPr/>
        </p:nvSpPr>
        <p:spPr>
          <a:xfrm>
            <a:off x="3278687" y="3855075"/>
            <a:ext cx="1232900" cy="369332"/>
          </a:xfrm>
          <a:prstGeom prst="rect">
            <a:avLst/>
          </a:prstGeom>
          <a:noFill/>
        </p:spPr>
        <p:txBody>
          <a:bodyPr wrap="square" rtlCol="0">
            <a:spAutoFit/>
          </a:bodyPr>
          <a:lstStyle/>
          <a:p>
            <a:pPr algn="ctr"/>
            <a:endParaRPr lang="en-US" dirty="0">
              <a:solidFill>
                <a:srgbClr val="29E8B2"/>
              </a:solidFill>
              <a:latin typeface="Agency FB" panose="020B0503020202020204" pitchFamily="34" charset="0"/>
            </a:endParaRPr>
          </a:p>
        </p:txBody>
      </p:sp>
      <p:grpSp>
        <p:nvGrpSpPr>
          <p:cNvPr id="28" name="Group 27">
            <a:extLst>
              <a:ext uri="{FF2B5EF4-FFF2-40B4-BE49-F238E27FC236}">
                <a16:creationId xmlns:a16="http://schemas.microsoft.com/office/drawing/2014/main" id="{F75DFF52-FB56-48FE-9D38-11DF88051A37}"/>
              </a:ext>
            </a:extLst>
          </p:cNvPr>
          <p:cNvGrpSpPr/>
          <p:nvPr/>
        </p:nvGrpSpPr>
        <p:grpSpPr>
          <a:xfrm>
            <a:off x="3418021" y="843675"/>
            <a:ext cx="5553578" cy="5170649"/>
            <a:chOff x="3372003" y="883252"/>
            <a:chExt cx="5553578" cy="5170649"/>
          </a:xfrm>
        </p:grpSpPr>
        <p:pic>
          <p:nvPicPr>
            <p:cNvPr id="1026" name="Picture 2" descr="Smart glasses - Free electronics icons">
              <a:extLst>
                <a:ext uri="{FF2B5EF4-FFF2-40B4-BE49-F238E27FC236}">
                  <a16:creationId xmlns:a16="http://schemas.microsoft.com/office/drawing/2014/main" id="{19DCE44B-0D92-4342-9104-4EE652E55A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5900" y="2628900"/>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a:extLst>
                <a:ext uri="{FF2B5EF4-FFF2-40B4-BE49-F238E27FC236}">
                  <a16:creationId xmlns:a16="http://schemas.microsoft.com/office/drawing/2014/main" id="{D6A4DEF7-344C-4384-B7D6-59B108C5097A}"/>
                </a:ext>
              </a:extLst>
            </p:cNvPr>
            <p:cNvSpPr/>
            <p:nvPr/>
          </p:nvSpPr>
          <p:spPr>
            <a:xfrm rot="12576653">
              <a:off x="5007812" y="2452862"/>
              <a:ext cx="576174" cy="337756"/>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sp>
          <p:nvSpPr>
            <p:cNvPr id="13" name="Arrow: Right 12">
              <a:extLst>
                <a:ext uri="{FF2B5EF4-FFF2-40B4-BE49-F238E27FC236}">
                  <a16:creationId xmlns:a16="http://schemas.microsoft.com/office/drawing/2014/main" id="{569F2CFB-D446-439D-93D9-60E0C24C7253}"/>
                </a:ext>
              </a:extLst>
            </p:cNvPr>
            <p:cNvSpPr/>
            <p:nvPr/>
          </p:nvSpPr>
          <p:spPr>
            <a:xfrm rot="16200000">
              <a:off x="5842929" y="2261260"/>
              <a:ext cx="576174" cy="337756"/>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sp>
          <p:nvSpPr>
            <p:cNvPr id="17" name="Arrow: Right 16">
              <a:extLst>
                <a:ext uri="{FF2B5EF4-FFF2-40B4-BE49-F238E27FC236}">
                  <a16:creationId xmlns:a16="http://schemas.microsoft.com/office/drawing/2014/main" id="{87C9A227-3A3C-480B-BFDB-43E28AD4B373}"/>
                </a:ext>
              </a:extLst>
            </p:cNvPr>
            <p:cNvSpPr/>
            <p:nvPr/>
          </p:nvSpPr>
          <p:spPr>
            <a:xfrm rot="19393825">
              <a:off x="6655913" y="2412359"/>
              <a:ext cx="576174" cy="337756"/>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sp>
          <p:nvSpPr>
            <p:cNvPr id="19" name="Arrow: Right 18">
              <a:extLst>
                <a:ext uri="{FF2B5EF4-FFF2-40B4-BE49-F238E27FC236}">
                  <a16:creationId xmlns:a16="http://schemas.microsoft.com/office/drawing/2014/main" id="{36A23204-CADD-4E01-A932-418BBBF44E7A}"/>
                </a:ext>
              </a:extLst>
            </p:cNvPr>
            <p:cNvSpPr/>
            <p:nvPr/>
          </p:nvSpPr>
          <p:spPr>
            <a:xfrm>
              <a:off x="6987775" y="3276600"/>
              <a:ext cx="576174" cy="337756"/>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sp>
          <p:nvSpPr>
            <p:cNvPr id="20" name="Arrow: Right 19">
              <a:extLst>
                <a:ext uri="{FF2B5EF4-FFF2-40B4-BE49-F238E27FC236}">
                  <a16:creationId xmlns:a16="http://schemas.microsoft.com/office/drawing/2014/main" id="{C4E9B8E5-E5FA-4274-9116-1162815854E7}"/>
                </a:ext>
              </a:extLst>
            </p:cNvPr>
            <p:cNvSpPr/>
            <p:nvPr/>
          </p:nvSpPr>
          <p:spPr>
            <a:xfrm rot="10800000">
              <a:off x="4552772" y="3234965"/>
              <a:ext cx="576174" cy="337756"/>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sp>
          <p:nvSpPr>
            <p:cNvPr id="21" name="Arrow: Right 20">
              <a:extLst>
                <a:ext uri="{FF2B5EF4-FFF2-40B4-BE49-F238E27FC236}">
                  <a16:creationId xmlns:a16="http://schemas.microsoft.com/office/drawing/2014/main" id="{FA4BC344-F951-4138-9A8D-17DAA657A64A}"/>
                </a:ext>
              </a:extLst>
            </p:cNvPr>
            <p:cNvSpPr/>
            <p:nvPr/>
          </p:nvSpPr>
          <p:spPr>
            <a:xfrm rot="5604568">
              <a:off x="5836119" y="4212623"/>
              <a:ext cx="576174" cy="337756"/>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sp>
          <p:nvSpPr>
            <p:cNvPr id="22" name="Arrow: Right 21">
              <a:extLst>
                <a:ext uri="{FF2B5EF4-FFF2-40B4-BE49-F238E27FC236}">
                  <a16:creationId xmlns:a16="http://schemas.microsoft.com/office/drawing/2014/main" id="{3C5604E9-C965-4B54-832A-34469FA2F025}"/>
                </a:ext>
              </a:extLst>
            </p:cNvPr>
            <p:cNvSpPr/>
            <p:nvPr/>
          </p:nvSpPr>
          <p:spPr>
            <a:xfrm rot="2795654">
              <a:off x="6699688" y="4158456"/>
              <a:ext cx="576174" cy="337756"/>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sp>
          <p:nvSpPr>
            <p:cNvPr id="23" name="Arrow: Right 22">
              <a:extLst>
                <a:ext uri="{FF2B5EF4-FFF2-40B4-BE49-F238E27FC236}">
                  <a16:creationId xmlns:a16="http://schemas.microsoft.com/office/drawing/2014/main" id="{DB0EE88C-7A64-44F7-AF7C-DB4EC9D49F20}"/>
                </a:ext>
              </a:extLst>
            </p:cNvPr>
            <p:cNvSpPr/>
            <p:nvPr/>
          </p:nvSpPr>
          <p:spPr>
            <a:xfrm rot="7971411">
              <a:off x="4852665" y="4212622"/>
              <a:ext cx="576174" cy="337756"/>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grpSp>
          <p:nvGrpSpPr>
            <p:cNvPr id="6" name="Group 5">
              <a:extLst>
                <a:ext uri="{FF2B5EF4-FFF2-40B4-BE49-F238E27FC236}">
                  <a16:creationId xmlns:a16="http://schemas.microsoft.com/office/drawing/2014/main" id="{24117257-3E96-478F-9231-2F1FEA95D3CE}"/>
                </a:ext>
              </a:extLst>
            </p:cNvPr>
            <p:cNvGrpSpPr/>
            <p:nvPr/>
          </p:nvGrpSpPr>
          <p:grpSpPr>
            <a:xfrm>
              <a:off x="3794309" y="1389099"/>
              <a:ext cx="1383876" cy="1185256"/>
              <a:chOff x="2401786" y="1383391"/>
              <a:chExt cx="1783579" cy="1561514"/>
            </a:xfrm>
          </p:grpSpPr>
          <p:pic>
            <p:nvPicPr>
              <p:cNvPr id="3" name="Picture 2" descr="C:\Users\Soumyajit\Downloads\visionexplorer images\language.png">
                <a:extLst>
                  <a:ext uri="{FF2B5EF4-FFF2-40B4-BE49-F238E27FC236}">
                    <a16:creationId xmlns:a16="http://schemas.microsoft.com/office/drawing/2014/main" id="{CAF390E8-F538-4FDB-ACE3-3CF810CF08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675" t="24028" r="24144" b="23263"/>
              <a:stretch/>
            </p:blipFill>
            <p:spPr bwMode="auto">
              <a:xfrm>
                <a:off x="2660019" y="1383391"/>
                <a:ext cx="1035679" cy="10075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A9AD6D-785F-4B80-9273-5615695D24BA}"/>
                  </a:ext>
                </a:extLst>
              </p:cNvPr>
              <p:cNvSpPr txBox="1"/>
              <p:nvPr/>
            </p:nvSpPr>
            <p:spPr>
              <a:xfrm>
                <a:off x="2401786" y="2298574"/>
                <a:ext cx="1783579"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Language Barrier Breakdown</a:t>
                </a:r>
                <a:endParaRPr lang="en-US" dirty="0"/>
              </a:p>
            </p:txBody>
          </p:sp>
        </p:grpSp>
        <p:grpSp>
          <p:nvGrpSpPr>
            <p:cNvPr id="8" name="Group 7">
              <a:extLst>
                <a:ext uri="{FF2B5EF4-FFF2-40B4-BE49-F238E27FC236}">
                  <a16:creationId xmlns:a16="http://schemas.microsoft.com/office/drawing/2014/main" id="{789A03B3-182E-4D70-A10F-B3F3C33B42E1}"/>
                </a:ext>
              </a:extLst>
            </p:cNvPr>
            <p:cNvGrpSpPr/>
            <p:nvPr/>
          </p:nvGrpSpPr>
          <p:grpSpPr>
            <a:xfrm>
              <a:off x="5544470" y="883252"/>
              <a:ext cx="1232900" cy="1200510"/>
              <a:chOff x="8900914" y="1350178"/>
              <a:chExt cx="1383876" cy="1368047"/>
            </a:xfrm>
          </p:grpSpPr>
          <p:pic>
            <p:nvPicPr>
              <p:cNvPr id="1028" name="Picture 4" descr="C:\Users\Soumyajit\Downloads\visionexplorer images\navigation.png">
                <a:extLst>
                  <a:ext uri="{FF2B5EF4-FFF2-40B4-BE49-F238E27FC236}">
                    <a16:creationId xmlns:a16="http://schemas.microsoft.com/office/drawing/2014/main" id="{F51AA1DE-47F7-4089-B21C-C5C39C448A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1187" y="1350178"/>
                <a:ext cx="923330" cy="92333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C678C336-AA4C-44FE-8C24-D8A942E52981}"/>
                  </a:ext>
                </a:extLst>
              </p:cNvPr>
              <p:cNvSpPr txBox="1"/>
              <p:nvPr/>
            </p:nvSpPr>
            <p:spPr>
              <a:xfrm>
                <a:off x="8900914" y="2071894"/>
                <a:ext cx="1383876"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Enhanced Navigation</a:t>
                </a:r>
              </a:p>
            </p:txBody>
          </p:sp>
        </p:grpSp>
        <p:grpSp>
          <p:nvGrpSpPr>
            <p:cNvPr id="10" name="Group 9">
              <a:extLst>
                <a:ext uri="{FF2B5EF4-FFF2-40B4-BE49-F238E27FC236}">
                  <a16:creationId xmlns:a16="http://schemas.microsoft.com/office/drawing/2014/main" id="{E6EDED21-FDE0-45E7-B18D-5D401FB6FC07}"/>
                </a:ext>
              </a:extLst>
            </p:cNvPr>
            <p:cNvGrpSpPr/>
            <p:nvPr/>
          </p:nvGrpSpPr>
          <p:grpSpPr>
            <a:xfrm>
              <a:off x="7176762" y="1308273"/>
              <a:ext cx="1232900" cy="1285872"/>
              <a:chOff x="9281204" y="1515386"/>
              <a:chExt cx="1459048" cy="1463516"/>
            </a:xfrm>
          </p:grpSpPr>
          <p:pic>
            <p:nvPicPr>
              <p:cNvPr id="1032" name="Picture 8" descr="C:\Users\Soumyajit\Downloads\visionexplorer images\information.png">
                <a:extLst>
                  <a:ext uri="{FF2B5EF4-FFF2-40B4-BE49-F238E27FC236}">
                    <a16:creationId xmlns:a16="http://schemas.microsoft.com/office/drawing/2014/main" id="{931D939B-D941-41AE-8A4E-9C0068CBDF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3155" y="1515386"/>
                <a:ext cx="808998" cy="808998"/>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764D7B67-1F55-4DA3-A648-EC0F53AEFDFD}"/>
                  </a:ext>
                </a:extLst>
              </p:cNvPr>
              <p:cNvSpPr txBox="1"/>
              <p:nvPr/>
            </p:nvSpPr>
            <p:spPr>
              <a:xfrm>
                <a:off x="9281204" y="2332571"/>
                <a:ext cx="1459048"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Information at a Glance</a:t>
                </a:r>
              </a:p>
            </p:txBody>
          </p:sp>
        </p:grpSp>
        <p:sp>
          <p:nvSpPr>
            <p:cNvPr id="39" name="TextBox 38">
              <a:extLst>
                <a:ext uri="{FF2B5EF4-FFF2-40B4-BE49-F238E27FC236}">
                  <a16:creationId xmlns:a16="http://schemas.microsoft.com/office/drawing/2014/main" id="{8EF51838-ED8B-45C3-A01F-E6A6A39CE407}"/>
                </a:ext>
              </a:extLst>
            </p:cNvPr>
            <p:cNvSpPr txBox="1"/>
            <p:nvPr/>
          </p:nvSpPr>
          <p:spPr>
            <a:xfrm>
              <a:off x="7501768" y="3758772"/>
              <a:ext cx="1423813" cy="369332"/>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Object Detection</a:t>
              </a:r>
            </a:p>
          </p:txBody>
        </p:sp>
        <p:grpSp>
          <p:nvGrpSpPr>
            <p:cNvPr id="27" name="Group 26">
              <a:extLst>
                <a:ext uri="{FF2B5EF4-FFF2-40B4-BE49-F238E27FC236}">
                  <a16:creationId xmlns:a16="http://schemas.microsoft.com/office/drawing/2014/main" id="{23C4DA21-A58C-43F8-844B-F9179BF6DBE7}"/>
                </a:ext>
              </a:extLst>
            </p:cNvPr>
            <p:cNvGrpSpPr/>
            <p:nvPr/>
          </p:nvGrpSpPr>
          <p:grpSpPr>
            <a:xfrm>
              <a:off x="7221309" y="4650968"/>
              <a:ext cx="1138610" cy="1138888"/>
              <a:chOff x="7221309" y="4650968"/>
              <a:chExt cx="1138610" cy="1138888"/>
            </a:xfrm>
          </p:grpSpPr>
          <p:pic>
            <p:nvPicPr>
              <p:cNvPr id="1036" name="Picture 12" descr="C:\Users\Soumyajit\Downloads\visionexplorer images\interaction.png">
                <a:extLst>
                  <a:ext uri="{FF2B5EF4-FFF2-40B4-BE49-F238E27FC236}">
                    <a16:creationId xmlns:a16="http://schemas.microsoft.com/office/drawing/2014/main" id="{1D70275E-642F-4DA1-B2D7-0B3F07965B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67554" y="4650968"/>
                <a:ext cx="846121" cy="846121"/>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808F883D-199B-461C-BD75-5EADB2BB1E00}"/>
                  </a:ext>
                </a:extLst>
              </p:cNvPr>
              <p:cNvSpPr txBox="1"/>
              <p:nvPr/>
            </p:nvSpPr>
            <p:spPr>
              <a:xfrm>
                <a:off x="7221309" y="5420523"/>
                <a:ext cx="1138610" cy="369333"/>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Interaction</a:t>
                </a:r>
              </a:p>
            </p:txBody>
          </p:sp>
        </p:grpSp>
        <p:grpSp>
          <p:nvGrpSpPr>
            <p:cNvPr id="26" name="Group 25">
              <a:extLst>
                <a:ext uri="{FF2B5EF4-FFF2-40B4-BE49-F238E27FC236}">
                  <a16:creationId xmlns:a16="http://schemas.microsoft.com/office/drawing/2014/main" id="{AD8D1387-8368-4DCD-89AF-9586B3BC3AF6}"/>
                </a:ext>
              </a:extLst>
            </p:cNvPr>
            <p:cNvGrpSpPr/>
            <p:nvPr/>
          </p:nvGrpSpPr>
          <p:grpSpPr>
            <a:xfrm>
              <a:off x="5507756" y="4525429"/>
              <a:ext cx="1248719" cy="1251473"/>
              <a:chOff x="5507756" y="4525429"/>
              <a:chExt cx="1248719" cy="1251473"/>
            </a:xfrm>
          </p:grpSpPr>
          <p:pic>
            <p:nvPicPr>
              <p:cNvPr id="1038" name="Picture 14" descr="C:\Users\Soumyajit\Downloads\visionexplorer images\safety.png">
                <a:extLst>
                  <a:ext uri="{FF2B5EF4-FFF2-40B4-BE49-F238E27FC236}">
                    <a16:creationId xmlns:a16="http://schemas.microsoft.com/office/drawing/2014/main" id="{D4297F60-A34C-41C6-8868-31832DE7DC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4470" y="4525429"/>
                <a:ext cx="1212005" cy="1212005"/>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022DEBB2-E3DF-4502-A477-0EA569465024}"/>
                  </a:ext>
                </a:extLst>
              </p:cNvPr>
              <p:cNvSpPr txBox="1"/>
              <p:nvPr/>
            </p:nvSpPr>
            <p:spPr>
              <a:xfrm>
                <a:off x="5507756" y="5407570"/>
                <a:ext cx="1232900" cy="369332"/>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Safety</a:t>
                </a:r>
              </a:p>
            </p:txBody>
          </p:sp>
        </p:grpSp>
        <p:grpSp>
          <p:nvGrpSpPr>
            <p:cNvPr id="25" name="Group 24">
              <a:extLst>
                <a:ext uri="{FF2B5EF4-FFF2-40B4-BE49-F238E27FC236}">
                  <a16:creationId xmlns:a16="http://schemas.microsoft.com/office/drawing/2014/main" id="{2BBD4CB6-EB3A-43BD-A9B4-026189C7648A}"/>
                </a:ext>
              </a:extLst>
            </p:cNvPr>
            <p:cNvGrpSpPr/>
            <p:nvPr/>
          </p:nvGrpSpPr>
          <p:grpSpPr>
            <a:xfrm>
              <a:off x="4181804" y="4523596"/>
              <a:ext cx="1232900" cy="1530305"/>
              <a:chOff x="4181804" y="4523596"/>
              <a:chExt cx="1232900" cy="1530305"/>
            </a:xfrm>
          </p:grpSpPr>
          <p:pic>
            <p:nvPicPr>
              <p:cNvPr id="1040" name="Picture 16" descr="C:\Users\Soumyajit\Downloads\visionexplorer images\travel.png">
                <a:extLst>
                  <a:ext uri="{FF2B5EF4-FFF2-40B4-BE49-F238E27FC236}">
                    <a16:creationId xmlns:a16="http://schemas.microsoft.com/office/drawing/2014/main" id="{F3099673-47B0-43D4-9AFC-87AE2FD6616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58205" y="4523596"/>
                <a:ext cx="1037320" cy="103732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42631895-0BEC-4E31-AA8A-8645DCBF105C}"/>
                  </a:ext>
                </a:extLst>
              </p:cNvPr>
              <p:cNvSpPr txBox="1"/>
              <p:nvPr/>
            </p:nvSpPr>
            <p:spPr>
              <a:xfrm>
                <a:off x="4181804" y="5407570"/>
                <a:ext cx="1232900"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Tourism &amp; Travel</a:t>
                </a:r>
              </a:p>
            </p:txBody>
          </p:sp>
        </p:grpSp>
        <p:grpSp>
          <p:nvGrpSpPr>
            <p:cNvPr id="24" name="Group 23">
              <a:extLst>
                <a:ext uri="{FF2B5EF4-FFF2-40B4-BE49-F238E27FC236}">
                  <a16:creationId xmlns:a16="http://schemas.microsoft.com/office/drawing/2014/main" id="{87F68EAE-D23F-4E7D-94E6-BBBE9F7EEE0E}"/>
                </a:ext>
              </a:extLst>
            </p:cNvPr>
            <p:cNvGrpSpPr/>
            <p:nvPr/>
          </p:nvGrpSpPr>
          <p:grpSpPr>
            <a:xfrm>
              <a:off x="3372003" y="2888966"/>
              <a:ext cx="1232900" cy="1203841"/>
              <a:chOff x="3372003" y="2888966"/>
              <a:chExt cx="1232900" cy="1203841"/>
            </a:xfrm>
          </p:grpSpPr>
          <p:pic>
            <p:nvPicPr>
              <p:cNvPr id="1046" name="Picture 22" descr="C:\Users\Soumyajit\Downloads\visionexplorer images\productivity.png">
                <a:extLst>
                  <a:ext uri="{FF2B5EF4-FFF2-40B4-BE49-F238E27FC236}">
                    <a16:creationId xmlns:a16="http://schemas.microsoft.com/office/drawing/2014/main" id="{8E19F3B5-45CD-4924-9DA2-17EB779CEF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91995" y="2888966"/>
                <a:ext cx="1006285" cy="1006285"/>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1DE8E385-EC11-49F2-B2DE-8F155C288099}"/>
                  </a:ext>
                </a:extLst>
              </p:cNvPr>
              <p:cNvSpPr txBox="1"/>
              <p:nvPr/>
            </p:nvSpPr>
            <p:spPr>
              <a:xfrm>
                <a:off x="3372003" y="3723475"/>
                <a:ext cx="1232900" cy="369332"/>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Productivity</a:t>
                </a:r>
              </a:p>
            </p:txBody>
          </p:sp>
        </p:grpSp>
      </p:grpSp>
      <p:sp>
        <p:nvSpPr>
          <p:cNvPr id="43" name="Arrow: Right 42">
            <a:extLst>
              <a:ext uri="{FF2B5EF4-FFF2-40B4-BE49-F238E27FC236}">
                <a16:creationId xmlns:a16="http://schemas.microsoft.com/office/drawing/2014/main" id="{ABA601FB-6028-4BC5-B6AD-A8272168F207}"/>
              </a:ext>
            </a:extLst>
          </p:cNvPr>
          <p:cNvSpPr/>
          <p:nvPr/>
        </p:nvSpPr>
        <p:spPr>
          <a:xfrm rot="8879041">
            <a:off x="4201755" y="3829872"/>
            <a:ext cx="934268" cy="342167"/>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1AA1512E-CAF8-4D4B-887A-1E89E45F60F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36632" y="2976980"/>
            <a:ext cx="777907" cy="777907"/>
          </a:xfrm>
          <a:prstGeom prst="rect">
            <a:avLst/>
          </a:prstGeom>
        </p:spPr>
      </p:pic>
    </p:spTree>
    <p:extLst>
      <p:ext uri="{BB962C8B-B14F-4D97-AF65-F5344CB8AC3E}">
        <p14:creationId xmlns:p14="http://schemas.microsoft.com/office/powerpoint/2010/main" val="383565083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AC57E6BA-DDAD-4F0D-B5EA-403E2366131C}"/>
              </a:ext>
            </a:extLst>
          </p:cNvPr>
          <p:cNvGrpSpPr/>
          <p:nvPr/>
        </p:nvGrpSpPr>
        <p:grpSpPr>
          <a:xfrm>
            <a:off x="1236795" y="2785202"/>
            <a:ext cx="1335660" cy="324951"/>
            <a:chOff x="523596" y="911573"/>
            <a:chExt cx="1335660" cy="324951"/>
          </a:xfrm>
        </p:grpSpPr>
        <p:sp>
          <p:nvSpPr>
            <p:cNvPr id="28" name="Google Shape;392;p27">
              <a:extLst>
                <a:ext uri="{FF2B5EF4-FFF2-40B4-BE49-F238E27FC236}">
                  <a16:creationId xmlns:a16="http://schemas.microsoft.com/office/drawing/2014/main" id="{E8D86D8B-525A-4E24-A2C3-18AF8DDCAB03}"/>
                </a:ext>
              </a:extLst>
            </p:cNvPr>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7" name="Google Shape;391;p27">
              <a:extLst>
                <a:ext uri="{FF2B5EF4-FFF2-40B4-BE49-F238E27FC236}">
                  <a16:creationId xmlns:a16="http://schemas.microsoft.com/office/drawing/2014/main" id="{051906A8-ACF8-440D-BC4F-E5A1DC07BC50}"/>
                </a:ext>
              </a:extLst>
            </p:cNvPr>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2D9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grpSp>
        <p:nvGrpSpPr>
          <p:cNvPr id="2" name="Group 1">
            <a:extLst>
              <a:ext uri="{FF2B5EF4-FFF2-40B4-BE49-F238E27FC236}">
                <a16:creationId xmlns:a16="http://schemas.microsoft.com/office/drawing/2014/main" id="{571083D8-DD0B-42C7-89C0-E9EA096A268F}"/>
              </a:ext>
            </a:extLst>
          </p:cNvPr>
          <p:cNvGrpSpPr/>
          <p:nvPr/>
        </p:nvGrpSpPr>
        <p:grpSpPr>
          <a:xfrm>
            <a:off x="8803941" y="5416325"/>
            <a:ext cx="2295930" cy="617996"/>
            <a:chOff x="6101900" y="804152"/>
            <a:chExt cx="2295930" cy="617996"/>
          </a:xfrm>
        </p:grpSpPr>
        <p:sp>
          <p:nvSpPr>
            <p:cNvPr id="17" name="Google Shape;382;p27">
              <a:extLst>
                <a:ext uri="{FF2B5EF4-FFF2-40B4-BE49-F238E27FC236}">
                  <a16:creationId xmlns:a16="http://schemas.microsoft.com/office/drawing/2014/main" id="{9898C753-AEC9-4696-A8A3-23832DE2A41F}"/>
                </a:ext>
              </a:extLst>
            </p:cNvPr>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8" name="Google Shape;383;p27">
              <a:extLst>
                <a:ext uri="{FF2B5EF4-FFF2-40B4-BE49-F238E27FC236}">
                  <a16:creationId xmlns:a16="http://schemas.microsoft.com/office/drawing/2014/main" id="{B342A4AC-245A-423F-A2AC-A82B81F77066}"/>
                </a:ext>
              </a:extLst>
            </p:cNvPr>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9" name="Google Shape;384;p27">
              <a:extLst>
                <a:ext uri="{FF2B5EF4-FFF2-40B4-BE49-F238E27FC236}">
                  <a16:creationId xmlns:a16="http://schemas.microsoft.com/office/drawing/2014/main" id="{68CFA5A3-64D8-4AB6-9FA2-D26D83860CEE}"/>
                </a:ext>
              </a:extLst>
            </p:cNvPr>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0" name="Google Shape;385;p27">
              <a:extLst>
                <a:ext uri="{FF2B5EF4-FFF2-40B4-BE49-F238E27FC236}">
                  <a16:creationId xmlns:a16="http://schemas.microsoft.com/office/drawing/2014/main" id="{31CB18A2-A71E-4AAA-8D04-EDB52710A6B6}"/>
                </a:ext>
              </a:extLst>
            </p:cNvPr>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1" name="Google Shape;386;p27">
              <a:extLst>
                <a:ext uri="{FF2B5EF4-FFF2-40B4-BE49-F238E27FC236}">
                  <a16:creationId xmlns:a16="http://schemas.microsoft.com/office/drawing/2014/main" id="{2DFFE828-3776-4E00-9622-CD2DC287AC04}"/>
                </a:ext>
              </a:extLst>
            </p:cNvPr>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2" name="Google Shape;387;p27">
              <a:extLst>
                <a:ext uri="{FF2B5EF4-FFF2-40B4-BE49-F238E27FC236}">
                  <a16:creationId xmlns:a16="http://schemas.microsoft.com/office/drawing/2014/main" id="{85A1551C-AD52-47F3-A672-C06AE7025DA8}"/>
                </a:ext>
              </a:extLst>
            </p:cNvPr>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3" name="Google Shape;388;p27">
              <a:extLst>
                <a:ext uri="{FF2B5EF4-FFF2-40B4-BE49-F238E27FC236}">
                  <a16:creationId xmlns:a16="http://schemas.microsoft.com/office/drawing/2014/main" id="{90C5ACE1-C581-4CD0-859C-A2A3DF2BE6AE}"/>
                </a:ext>
              </a:extLst>
            </p:cNvPr>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4" name="Google Shape;389;p27">
              <a:extLst>
                <a:ext uri="{FF2B5EF4-FFF2-40B4-BE49-F238E27FC236}">
                  <a16:creationId xmlns:a16="http://schemas.microsoft.com/office/drawing/2014/main" id="{C225C370-3E90-48F8-9758-C2FE786AC0ED}"/>
                </a:ext>
              </a:extLst>
            </p:cNvPr>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5" name="Google Shape;390;p27">
              <a:extLst>
                <a:ext uri="{FF2B5EF4-FFF2-40B4-BE49-F238E27FC236}">
                  <a16:creationId xmlns:a16="http://schemas.microsoft.com/office/drawing/2014/main" id="{4CDEA7A4-4930-4AE4-A0C3-1C9181EA5896}"/>
                </a:ext>
              </a:extLst>
            </p:cNvPr>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
        <p:nvSpPr>
          <p:cNvPr id="4" name="Rectangle 3">
            <a:extLst>
              <a:ext uri="{FF2B5EF4-FFF2-40B4-BE49-F238E27FC236}">
                <a16:creationId xmlns:a16="http://schemas.microsoft.com/office/drawing/2014/main" id="{9CF35710-8EF2-48F4-96B2-3AA4FCEBCE2E}"/>
              </a:ext>
            </a:extLst>
          </p:cNvPr>
          <p:cNvSpPr/>
          <p:nvPr/>
        </p:nvSpPr>
        <p:spPr>
          <a:xfrm>
            <a:off x="2556235" y="1332514"/>
            <a:ext cx="7079530" cy="4192971"/>
          </a:xfrm>
          <a:prstGeom prst="rect">
            <a:avLst/>
          </a:prstGeom>
          <a:solidFill>
            <a:srgbClr val="2D9A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7" name="TextBox 6">
            <a:extLst>
              <a:ext uri="{FF2B5EF4-FFF2-40B4-BE49-F238E27FC236}">
                <a16:creationId xmlns:a16="http://schemas.microsoft.com/office/drawing/2014/main" id="{6352C4F5-04CF-4640-BB42-8CAD51C60C59}"/>
              </a:ext>
            </a:extLst>
          </p:cNvPr>
          <p:cNvSpPr txBox="1"/>
          <p:nvPr/>
        </p:nvSpPr>
        <p:spPr>
          <a:xfrm>
            <a:off x="0" y="-111760"/>
            <a:ext cx="12192000" cy="1107996"/>
          </a:xfrm>
          <a:prstGeom prst="rect">
            <a:avLst/>
          </a:prstGeom>
          <a:noFill/>
        </p:spPr>
        <p:txBody>
          <a:bodyPr wrap="square" rtlCol="0">
            <a:spAutoFit/>
          </a:bodyPr>
          <a:lstStyle/>
          <a:p>
            <a:pPr algn="ctr"/>
            <a:r>
              <a:rPr lang="en-US" sz="6600" dirty="0" err="1">
                <a:solidFill>
                  <a:srgbClr val="2D9A9D"/>
                </a:solidFill>
                <a:latin typeface="Agency FB" panose="020B0503020202020204" pitchFamily="34" charset="0"/>
              </a:rPr>
              <a:t>VisionXplorer</a:t>
            </a:r>
            <a:endParaRPr lang="en-US" sz="6600" dirty="0">
              <a:solidFill>
                <a:srgbClr val="2D9A9D"/>
              </a:solidFill>
              <a:latin typeface="Agency FB" panose="020B0503020202020204" pitchFamily="34" charset="0"/>
            </a:endParaRPr>
          </a:p>
        </p:txBody>
      </p:sp>
      <p:sp>
        <p:nvSpPr>
          <p:cNvPr id="9" name="TextBox 8">
            <a:extLst>
              <a:ext uri="{FF2B5EF4-FFF2-40B4-BE49-F238E27FC236}">
                <a16:creationId xmlns:a16="http://schemas.microsoft.com/office/drawing/2014/main" id="{4EE67FBA-7AA1-4532-8139-654296BF488E}"/>
              </a:ext>
            </a:extLst>
          </p:cNvPr>
          <p:cNvSpPr txBox="1"/>
          <p:nvPr/>
        </p:nvSpPr>
        <p:spPr>
          <a:xfrm>
            <a:off x="2954020" y="2736501"/>
            <a:ext cx="6283960" cy="1384995"/>
          </a:xfrm>
          <a:prstGeom prst="rect">
            <a:avLst/>
          </a:prstGeom>
          <a:noFill/>
        </p:spPr>
        <p:txBody>
          <a:bodyPr wrap="square" rtlCol="0">
            <a:spAutoFit/>
          </a:bodyPr>
          <a:lstStyle/>
          <a:p>
            <a:pPr algn="ctr"/>
            <a:r>
              <a:rPr lang="en-US" sz="4000" dirty="0">
                <a:solidFill>
                  <a:schemeClr val="bg1"/>
                </a:solidFill>
                <a:latin typeface="Agency FB" panose="020B0503020202020204" pitchFamily="34" charset="0"/>
              </a:rPr>
              <a:t>“Productivity</a:t>
            </a:r>
            <a:r>
              <a:rPr lang="en-US" sz="3600" dirty="0">
                <a:solidFill>
                  <a:schemeClr val="bg1"/>
                </a:solidFill>
                <a:latin typeface="Agency FB" panose="020B0503020202020204" pitchFamily="34" charset="0"/>
              </a:rPr>
              <a:t> is not about being busy; it's about making </a:t>
            </a:r>
            <a:r>
              <a:rPr lang="en-US" sz="4400" dirty="0">
                <a:solidFill>
                  <a:schemeClr val="bg1"/>
                </a:solidFill>
                <a:latin typeface="Agency FB" panose="020B0503020202020204" pitchFamily="34" charset="0"/>
              </a:rPr>
              <a:t>every</a:t>
            </a:r>
            <a:r>
              <a:rPr lang="en-US" sz="3600" dirty="0">
                <a:solidFill>
                  <a:schemeClr val="bg1"/>
                </a:solidFill>
                <a:latin typeface="Agency FB" panose="020B0503020202020204" pitchFamily="34" charset="0"/>
              </a:rPr>
              <a:t> </a:t>
            </a:r>
            <a:r>
              <a:rPr lang="en-US" sz="4400" dirty="0">
                <a:solidFill>
                  <a:schemeClr val="bg1"/>
                </a:solidFill>
                <a:latin typeface="Agency FB" panose="020B0503020202020204" pitchFamily="34" charset="0"/>
              </a:rPr>
              <a:t>minute</a:t>
            </a:r>
            <a:r>
              <a:rPr lang="en-US" sz="3600" dirty="0">
                <a:solidFill>
                  <a:schemeClr val="bg1"/>
                </a:solidFill>
                <a:latin typeface="Agency FB" panose="020B0503020202020204" pitchFamily="34" charset="0"/>
              </a:rPr>
              <a:t> </a:t>
            </a:r>
            <a:r>
              <a:rPr lang="en-US" sz="4400" dirty="0">
                <a:solidFill>
                  <a:schemeClr val="bg1"/>
                </a:solidFill>
                <a:latin typeface="Agency FB" panose="020B0503020202020204" pitchFamily="34" charset="0"/>
              </a:rPr>
              <a:t>count</a:t>
            </a:r>
            <a:r>
              <a:rPr lang="en-US" sz="3600" dirty="0">
                <a:solidFill>
                  <a:schemeClr val="bg1"/>
                </a:solidFill>
                <a:latin typeface="Agency FB" panose="020B0503020202020204" pitchFamily="34" charset="0"/>
              </a:rPr>
              <a:t>”</a:t>
            </a:r>
          </a:p>
        </p:txBody>
      </p:sp>
      <p:sp>
        <p:nvSpPr>
          <p:cNvPr id="10" name="TextBox 9">
            <a:extLst>
              <a:ext uri="{FF2B5EF4-FFF2-40B4-BE49-F238E27FC236}">
                <a16:creationId xmlns:a16="http://schemas.microsoft.com/office/drawing/2014/main" id="{94774A56-958F-4293-B153-9457E28C8E4D}"/>
              </a:ext>
            </a:extLst>
          </p:cNvPr>
          <p:cNvSpPr txBox="1"/>
          <p:nvPr/>
        </p:nvSpPr>
        <p:spPr>
          <a:xfrm>
            <a:off x="5999480" y="4521437"/>
            <a:ext cx="3149600" cy="461665"/>
          </a:xfrm>
          <a:prstGeom prst="rect">
            <a:avLst/>
          </a:prstGeom>
          <a:noFill/>
        </p:spPr>
        <p:txBody>
          <a:bodyPr wrap="square" rtlCol="0">
            <a:spAutoFit/>
          </a:bodyPr>
          <a:lstStyle/>
          <a:p>
            <a:pPr algn="r"/>
            <a:r>
              <a:rPr lang="en-US" sz="2400" dirty="0">
                <a:solidFill>
                  <a:schemeClr val="bg1"/>
                </a:solidFill>
                <a:latin typeface="Agency FB" panose="020B0503020202020204" pitchFamily="34" charset="0"/>
              </a:rPr>
              <a:t>-Someone famous</a:t>
            </a:r>
          </a:p>
        </p:txBody>
      </p:sp>
      <p:sp>
        <p:nvSpPr>
          <p:cNvPr id="31" name="Google Shape;380;p27">
            <a:extLst>
              <a:ext uri="{FF2B5EF4-FFF2-40B4-BE49-F238E27FC236}">
                <a16:creationId xmlns:a16="http://schemas.microsoft.com/office/drawing/2014/main" id="{C63FF566-DDFB-4347-AF30-4208AE8D390C}"/>
              </a:ext>
            </a:extLst>
          </p:cNvPr>
          <p:cNvSpPr/>
          <p:nvPr/>
        </p:nvSpPr>
        <p:spPr>
          <a:xfrm>
            <a:off x="2153652" y="521370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 name="Group 33">
            <a:extLst>
              <a:ext uri="{FF2B5EF4-FFF2-40B4-BE49-F238E27FC236}">
                <a16:creationId xmlns:a16="http://schemas.microsoft.com/office/drawing/2014/main" id="{E5AEC0B6-A180-448D-9D7E-62D4CB0C91B5}"/>
              </a:ext>
            </a:extLst>
          </p:cNvPr>
          <p:cNvGrpSpPr/>
          <p:nvPr/>
        </p:nvGrpSpPr>
        <p:grpSpPr>
          <a:xfrm>
            <a:off x="9080419" y="757331"/>
            <a:ext cx="874209" cy="755592"/>
            <a:chOff x="2985840" y="660412"/>
            <a:chExt cx="874209" cy="755592"/>
          </a:xfrm>
        </p:grpSpPr>
        <p:sp>
          <p:nvSpPr>
            <p:cNvPr id="32" name="Google Shape;377;p27">
              <a:extLst>
                <a:ext uri="{FF2B5EF4-FFF2-40B4-BE49-F238E27FC236}">
                  <a16:creationId xmlns:a16="http://schemas.microsoft.com/office/drawing/2014/main" id="{98612241-38A1-47F9-BE1C-7B15724DA274}"/>
                </a:ext>
              </a:extLst>
            </p:cNvPr>
            <p:cNvSpPr/>
            <p:nvPr/>
          </p:nvSpPr>
          <p:spPr>
            <a:xfrm rot="18426422">
              <a:off x="3045149" y="601103"/>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rgbClr val="2D9A9D"/>
            </a:solidFill>
            <a:ln w="13850" cap="rnd" cmpd="sng">
              <a:solidFill>
                <a:srgbClr val="2D9A9D"/>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33" name="Google Shape;381;p27">
              <a:extLst>
                <a:ext uri="{FF2B5EF4-FFF2-40B4-BE49-F238E27FC236}">
                  <a16:creationId xmlns:a16="http://schemas.microsoft.com/office/drawing/2014/main" id="{7BD3F995-F22F-43B3-B737-B7AD4E4E6647}"/>
                </a:ext>
              </a:extLst>
            </p:cNvPr>
            <p:cNvSpPr/>
            <p:nvPr/>
          </p:nvSpPr>
          <p:spPr>
            <a:xfrm rot="18426422">
              <a:off x="3105382" y="822431"/>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rgbClr val="2D9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101804743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352C4F5-04CF-4640-BB42-8CAD51C60C59}"/>
              </a:ext>
            </a:extLst>
          </p:cNvPr>
          <p:cNvSpPr txBox="1"/>
          <p:nvPr/>
        </p:nvSpPr>
        <p:spPr>
          <a:xfrm>
            <a:off x="0" y="-111760"/>
            <a:ext cx="12192000" cy="1107996"/>
          </a:xfrm>
          <a:prstGeom prst="rect">
            <a:avLst/>
          </a:prstGeom>
          <a:noFill/>
        </p:spPr>
        <p:txBody>
          <a:bodyPr wrap="square" rtlCol="0">
            <a:spAutoFit/>
          </a:bodyPr>
          <a:lstStyle/>
          <a:p>
            <a:pPr algn="ctr"/>
            <a:r>
              <a:rPr lang="en-US" sz="6600" dirty="0" err="1">
                <a:solidFill>
                  <a:srgbClr val="2D9A9D"/>
                </a:solidFill>
                <a:latin typeface="Agency FB" panose="020B0503020202020204" pitchFamily="34" charset="0"/>
              </a:rPr>
              <a:t>VisionXplorer</a:t>
            </a:r>
            <a:endParaRPr lang="en-US" sz="6600" dirty="0">
              <a:solidFill>
                <a:srgbClr val="2D9A9D"/>
              </a:solidFill>
              <a:latin typeface="Agency FB" panose="020B0503020202020204" pitchFamily="34" charset="0"/>
            </a:endParaRPr>
          </a:p>
        </p:txBody>
      </p:sp>
      <p:sp>
        <p:nvSpPr>
          <p:cNvPr id="2" name="Rectangle 1">
            <a:extLst>
              <a:ext uri="{FF2B5EF4-FFF2-40B4-BE49-F238E27FC236}">
                <a16:creationId xmlns:a16="http://schemas.microsoft.com/office/drawing/2014/main" id="{FE08D258-2831-427C-9596-774BB8993C3C}"/>
              </a:ext>
            </a:extLst>
          </p:cNvPr>
          <p:cNvSpPr/>
          <p:nvPr/>
        </p:nvSpPr>
        <p:spPr>
          <a:xfrm>
            <a:off x="0" y="996236"/>
            <a:ext cx="11054080" cy="769441"/>
          </a:xfrm>
          <a:prstGeom prst="rect">
            <a:avLst/>
          </a:prstGeom>
          <a:noFill/>
        </p:spPr>
        <p:txBody>
          <a:bodyPr wrap="square" lIns="91440" tIns="45720" rIns="91440" bIns="45720">
            <a:spAutoFit/>
          </a:bodyPr>
          <a:lstStyle/>
          <a:p>
            <a:r>
              <a:rPr lang="en-US" sz="4400" dirty="0">
                <a:ln w="0"/>
                <a:solidFill>
                  <a:schemeClr val="bg1"/>
                </a:solidFill>
                <a:effectLst>
                  <a:outerShdw blurRad="38100" dist="19050" dir="2700000" algn="tl" rotWithShape="0">
                    <a:schemeClr val="dk1">
                      <a:alpha val="40000"/>
                    </a:schemeClr>
                  </a:outerShdw>
                </a:effectLst>
                <a:latin typeface="Koulen" pitchFamily="2" charset="0"/>
                <a:cs typeface="Koulen" pitchFamily="2" charset="0"/>
              </a:rPr>
              <a:t>WHAT IF YOU DON’T USE THIS?</a:t>
            </a:r>
            <a:endParaRPr lang="en-US" sz="4400" b="0" cap="none" spc="0" dirty="0">
              <a:ln w="0"/>
              <a:solidFill>
                <a:schemeClr val="bg1"/>
              </a:solidFill>
              <a:effectLst>
                <a:outerShdw blurRad="38100" dist="19050" dir="2700000" algn="tl" rotWithShape="0">
                  <a:schemeClr val="dk1">
                    <a:alpha val="40000"/>
                  </a:schemeClr>
                </a:outerShdw>
              </a:effectLst>
              <a:latin typeface="Koulen" pitchFamily="2" charset="0"/>
              <a:cs typeface="Koulen" pitchFamily="2" charset="0"/>
            </a:endParaRPr>
          </a:p>
        </p:txBody>
      </p:sp>
      <p:cxnSp>
        <p:nvCxnSpPr>
          <p:cNvPr id="6" name="Google Shape;298;p26">
            <a:extLst>
              <a:ext uri="{FF2B5EF4-FFF2-40B4-BE49-F238E27FC236}">
                <a16:creationId xmlns:a16="http://schemas.microsoft.com/office/drawing/2014/main" id="{F29D911E-D4C3-41F2-A2EE-781681AD5A58}"/>
              </a:ext>
            </a:extLst>
          </p:cNvPr>
          <p:cNvCxnSpPr>
            <a:cxnSpLocks/>
          </p:cNvCxnSpPr>
          <p:nvPr/>
        </p:nvCxnSpPr>
        <p:spPr>
          <a:xfrm>
            <a:off x="0" y="1676725"/>
            <a:ext cx="12192000" cy="34710"/>
          </a:xfrm>
          <a:prstGeom prst="straightConnector1">
            <a:avLst/>
          </a:prstGeom>
          <a:noFill/>
          <a:ln w="9525" cap="flat" cmpd="sng">
            <a:solidFill>
              <a:srgbClr val="2D9A9D"/>
            </a:solidFill>
            <a:prstDash val="solid"/>
            <a:round/>
            <a:headEnd type="none" w="med" len="med"/>
            <a:tailEnd type="none" w="med" len="med"/>
          </a:ln>
        </p:spPr>
      </p:cxnSp>
      <p:sp>
        <p:nvSpPr>
          <p:cNvPr id="8" name="TextBox 7">
            <a:extLst>
              <a:ext uri="{FF2B5EF4-FFF2-40B4-BE49-F238E27FC236}">
                <a16:creationId xmlns:a16="http://schemas.microsoft.com/office/drawing/2014/main" id="{CF13231A-89D3-4A0E-9923-54450FB73A46}"/>
              </a:ext>
            </a:extLst>
          </p:cNvPr>
          <p:cNvSpPr txBox="1"/>
          <p:nvPr/>
        </p:nvSpPr>
        <p:spPr>
          <a:xfrm>
            <a:off x="153350" y="1750289"/>
            <a:ext cx="12038650" cy="707886"/>
          </a:xfrm>
          <a:prstGeom prst="rect">
            <a:avLst/>
          </a:prstGeom>
          <a:noFill/>
        </p:spPr>
        <p:txBody>
          <a:bodyPr wrap="square" rtlCol="0">
            <a:spAutoFit/>
          </a:bodyPr>
          <a:lstStyle/>
          <a:p>
            <a:r>
              <a:rPr lang="en-US" sz="4000" b="1" dirty="0">
                <a:solidFill>
                  <a:srgbClr val="29E8B2"/>
                </a:solidFill>
                <a:effectLst>
                  <a:outerShdw blurRad="38100" dist="38100" dir="2700000" algn="tl">
                    <a:srgbClr val="000000">
                      <a:alpha val="43137"/>
                    </a:srgbClr>
                  </a:outerShdw>
                </a:effectLst>
                <a:latin typeface="Agency FB" panose="020B0503020202020204" pitchFamily="34" charset="0"/>
              </a:rPr>
              <a:t>LESSER EFFICIENCY. </a:t>
            </a:r>
            <a:r>
              <a:rPr lang="en-US" sz="3200" b="1" dirty="0">
                <a:solidFill>
                  <a:srgbClr val="29E8B2"/>
                </a:solidFill>
                <a:effectLst>
                  <a:outerShdw blurRad="38100" dist="38100" dir="2700000" algn="tl">
                    <a:srgbClr val="000000">
                      <a:alpha val="43137"/>
                    </a:srgbClr>
                  </a:outerShdw>
                </a:effectLst>
                <a:latin typeface="Agency FB" panose="020B0503020202020204" pitchFamily="34" charset="0"/>
              </a:rPr>
              <a:t>Don’t believe? Let’s see an example</a:t>
            </a:r>
            <a:endParaRPr lang="en-US" sz="4000" b="1" dirty="0">
              <a:solidFill>
                <a:srgbClr val="29E8B2"/>
              </a:solidFill>
              <a:effectLst>
                <a:outerShdw blurRad="38100" dist="38100" dir="2700000" algn="tl">
                  <a:srgbClr val="000000">
                    <a:alpha val="43137"/>
                  </a:srgbClr>
                </a:outerShdw>
              </a:effectLst>
              <a:latin typeface="Agency FB" panose="020B0503020202020204" pitchFamily="34" charset="0"/>
            </a:endParaRPr>
          </a:p>
        </p:txBody>
      </p:sp>
      <p:graphicFrame>
        <p:nvGraphicFramePr>
          <p:cNvPr id="12" name="Table 11">
            <a:extLst>
              <a:ext uri="{FF2B5EF4-FFF2-40B4-BE49-F238E27FC236}">
                <a16:creationId xmlns:a16="http://schemas.microsoft.com/office/drawing/2014/main" id="{28DE71F5-1FAD-46B9-AC14-48AEF5D17644}"/>
              </a:ext>
            </a:extLst>
          </p:cNvPr>
          <p:cNvGraphicFramePr>
            <a:graphicFrameLocks noGrp="1"/>
          </p:cNvGraphicFramePr>
          <p:nvPr>
            <p:extLst>
              <p:ext uri="{D42A27DB-BD31-4B8C-83A1-F6EECF244321}">
                <p14:modId xmlns:p14="http://schemas.microsoft.com/office/powerpoint/2010/main" val="3418532301"/>
              </p:ext>
            </p:extLst>
          </p:nvPr>
        </p:nvGraphicFramePr>
        <p:xfrm>
          <a:off x="0" y="2702560"/>
          <a:ext cx="12192000" cy="2771300"/>
        </p:xfrm>
        <a:graphic>
          <a:graphicData uri="http://schemas.openxmlformats.org/drawingml/2006/table">
            <a:tbl>
              <a:tblPr firstRow="1" bandRow="1">
                <a:tableStyleId>{9D7B26C5-4107-4FEC-AEDC-1716B250A1EF}</a:tableStyleId>
              </a:tblPr>
              <a:tblGrid>
                <a:gridCol w="1849120">
                  <a:extLst>
                    <a:ext uri="{9D8B030D-6E8A-4147-A177-3AD203B41FA5}">
                      <a16:colId xmlns:a16="http://schemas.microsoft.com/office/drawing/2014/main" val="3777796952"/>
                    </a:ext>
                  </a:extLst>
                </a:gridCol>
                <a:gridCol w="5689600">
                  <a:extLst>
                    <a:ext uri="{9D8B030D-6E8A-4147-A177-3AD203B41FA5}">
                      <a16:colId xmlns:a16="http://schemas.microsoft.com/office/drawing/2014/main" val="2977686928"/>
                    </a:ext>
                  </a:extLst>
                </a:gridCol>
                <a:gridCol w="4653280">
                  <a:extLst>
                    <a:ext uri="{9D8B030D-6E8A-4147-A177-3AD203B41FA5}">
                      <a16:colId xmlns:a16="http://schemas.microsoft.com/office/drawing/2014/main" val="265226318"/>
                    </a:ext>
                  </a:extLst>
                </a:gridCol>
              </a:tblGrid>
              <a:tr h="259711">
                <a:tc>
                  <a:txBody>
                    <a:bodyPr/>
                    <a:lstStyle/>
                    <a:p>
                      <a:r>
                        <a:rPr lang="en-US" sz="3200" b="1" dirty="0">
                          <a:solidFill>
                            <a:schemeClr val="bg1"/>
                          </a:solidFill>
                          <a:latin typeface="Agency FB" panose="020B0503020202020204" pitchFamily="34" charset="0"/>
                        </a:rPr>
                        <a:t>TASK</a:t>
                      </a:r>
                    </a:p>
                  </a:txBody>
                  <a:tcPr/>
                </a:tc>
                <a:tc>
                  <a:txBody>
                    <a:bodyPr/>
                    <a:lstStyle/>
                    <a:p>
                      <a:r>
                        <a:rPr lang="en-US" sz="3200" b="1" dirty="0">
                          <a:solidFill>
                            <a:schemeClr val="bg1"/>
                          </a:solidFill>
                          <a:latin typeface="Agency FB" panose="020B0503020202020204" pitchFamily="34" charset="0"/>
                        </a:rPr>
                        <a:t>YOUR MOBILE</a:t>
                      </a:r>
                    </a:p>
                  </a:txBody>
                  <a:tcPr/>
                </a:tc>
                <a:tc>
                  <a:txBody>
                    <a:bodyPr/>
                    <a:lstStyle/>
                    <a:p>
                      <a:r>
                        <a:rPr lang="en-US" sz="3200" b="1" dirty="0" err="1">
                          <a:solidFill>
                            <a:schemeClr val="bg1"/>
                          </a:solidFill>
                          <a:latin typeface="Agency FB" panose="020B0503020202020204" pitchFamily="34" charset="0"/>
                        </a:rPr>
                        <a:t>VisionExplorer</a:t>
                      </a:r>
                      <a:endParaRPr lang="en-US" sz="3200" b="1" dirty="0">
                        <a:solidFill>
                          <a:schemeClr val="bg1"/>
                        </a:solidFill>
                        <a:latin typeface="Agency FB" panose="020B0503020202020204" pitchFamily="34" charset="0"/>
                      </a:endParaRPr>
                    </a:p>
                  </a:txBody>
                  <a:tcPr/>
                </a:tc>
                <a:extLst>
                  <a:ext uri="{0D108BD9-81ED-4DB2-BD59-A6C34878D82A}">
                    <a16:rowId xmlns:a16="http://schemas.microsoft.com/office/drawing/2014/main" val="2592403051"/>
                  </a:ext>
                </a:extLst>
              </a:tr>
              <a:tr h="2192180">
                <a:tc>
                  <a:txBody>
                    <a:bodyPr/>
                    <a:lstStyle/>
                    <a:p>
                      <a:r>
                        <a:rPr lang="en-US" sz="2400" b="0" dirty="0">
                          <a:solidFill>
                            <a:schemeClr val="bg1"/>
                          </a:solidFill>
                          <a:latin typeface="Agency FB" panose="020B0503020202020204" pitchFamily="34" charset="0"/>
                        </a:rPr>
                        <a:t>Text translation from image</a:t>
                      </a:r>
                    </a:p>
                  </a:txBody>
                  <a:tcPr/>
                </a:tc>
                <a:tc>
                  <a:txBody>
                    <a:bodyPr/>
                    <a:lstStyle/>
                    <a:p>
                      <a:r>
                        <a:rPr lang="en-US" sz="2400" b="1" dirty="0">
                          <a:solidFill>
                            <a:schemeClr val="bg1"/>
                          </a:solidFill>
                          <a:latin typeface="Agency FB" panose="020B0503020202020204" pitchFamily="34" charset="0"/>
                        </a:rPr>
                        <a:t>Unlock device </a:t>
                      </a:r>
                      <a:r>
                        <a:rPr lang="en-US" sz="2400" b="1" dirty="0">
                          <a:solidFill>
                            <a:schemeClr val="bg1"/>
                          </a:solidFill>
                          <a:latin typeface="Agency FB" panose="020B0503020202020204" pitchFamily="34" charset="0"/>
                          <a:sym typeface="Wingdings" panose="05000000000000000000" pitchFamily="2" charset="2"/>
                        </a:rPr>
                        <a:t> Open Google Lens Take photo</a:t>
                      </a:r>
                    </a:p>
                    <a:p>
                      <a:r>
                        <a:rPr lang="en-US" sz="2400" b="1" dirty="0">
                          <a:solidFill>
                            <a:schemeClr val="bg1"/>
                          </a:solidFill>
                          <a:latin typeface="Agency FB" panose="020B0503020202020204" pitchFamily="34" charset="0"/>
                          <a:sym typeface="Wingdings" panose="05000000000000000000" pitchFamily="2" charset="2"/>
                        </a:rPr>
                        <a:t> Search</a:t>
                      </a:r>
                    </a:p>
                    <a:p>
                      <a:endParaRPr lang="en-US" sz="3200" b="1" dirty="0">
                        <a:solidFill>
                          <a:schemeClr val="bg1"/>
                        </a:solidFill>
                        <a:latin typeface="Agency FB" panose="020B0503020202020204" pitchFamily="34" charset="0"/>
                        <a:sym typeface="Wingdings" panose="05000000000000000000" pitchFamily="2" charset="2"/>
                      </a:endParaRPr>
                    </a:p>
                    <a:p>
                      <a:r>
                        <a:rPr lang="en-US" sz="3200" b="1" dirty="0">
                          <a:solidFill>
                            <a:schemeClr val="bg1"/>
                          </a:solidFill>
                          <a:latin typeface="Agency FB" panose="020B0503020202020204" pitchFamily="34" charset="0"/>
                          <a:sym typeface="Wingdings" panose="05000000000000000000" pitchFamily="2" charset="2"/>
                        </a:rPr>
                        <a:t>Time taken: 10-12 seconds</a:t>
                      </a:r>
                      <a:endParaRPr lang="en-US" sz="3200" b="1" dirty="0">
                        <a:solidFill>
                          <a:schemeClr val="bg1"/>
                        </a:solidFill>
                        <a:latin typeface="Agency FB" panose="020B0503020202020204" pitchFamily="34" charset="0"/>
                      </a:endParaRPr>
                    </a:p>
                  </a:txBody>
                  <a:tcPr/>
                </a:tc>
                <a:tc>
                  <a:txBody>
                    <a:bodyPr/>
                    <a:lstStyle/>
                    <a:p>
                      <a:r>
                        <a:rPr lang="en-US" sz="4800" b="1" dirty="0">
                          <a:solidFill>
                            <a:schemeClr val="bg1"/>
                          </a:solidFill>
                          <a:latin typeface="Agency FB" panose="020B0503020202020204" pitchFamily="34" charset="0"/>
                        </a:rPr>
                        <a:t>JUST SEE THE TEXT</a:t>
                      </a:r>
                    </a:p>
                    <a:p>
                      <a:endParaRPr lang="en-US" sz="3200" b="1" dirty="0">
                        <a:solidFill>
                          <a:schemeClr val="bg1"/>
                        </a:solidFill>
                        <a:latin typeface="Agency FB" panose="020B0503020202020204" pitchFamily="34" charset="0"/>
                      </a:endParaRPr>
                    </a:p>
                    <a:p>
                      <a:r>
                        <a:rPr lang="en-US" sz="3200" b="1" dirty="0">
                          <a:solidFill>
                            <a:schemeClr val="bg1"/>
                          </a:solidFill>
                          <a:latin typeface="Agency FB" panose="020B0503020202020204" pitchFamily="34" charset="0"/>
                        </a:rPr>
                        <a:t>Time taken: 0.5-1.25 seconds</a:t>
                      </a:r>
                    </a:p>
                  </a:txBody>
                  <a:tcPr/>
                </a:tc>
                <a:extLst>
                  <a:ext uri="{0D108BD9-81ED-4DB2-BD59-A6C34878D82A}">
                    <a16:rowId xmlns:a16="http://schemas.microsoft.com/office/drawing/2014/main" val="212849312"/>
                  </a:ext>
                </a:extLst>
              </a:tr>
            </a:tbl>
          </a:graphicData>
        </a:graphic>
      </p:graphicFrame>
    </p:spTree>
    <p:extLst>
      <p:ext uri="{BB962C8B-B14F-4D97-AF65-F5344CB8AC3E}">
        <p14:creationId xmlns:p14="http://schemas.microsoft.com/office/powerpoint/2010/main" val="75578822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352C4F5-04CF-4640-BB42-8CAD51C60C59}"/>
              </a:ext>
            </a:extLst>
          </p:cNvPr>
          <p:cNvSpPr txBox="1"/>
          <p:nvPr/>
        </p:nvSpPr>
        <p:spPr>
          <a:xfrm>
            <a:off x="0" y="-111760"/>
            <a:ext cx="12192000" cy="1107996"/>
          </a:xfrm>
          <a:prstGeom prst="rect">
            <a:avLst/>
          </a:prstGeom>
          <a:noFill/>
        </p:spPr>
        <p:txBody>
          <a:bodyPr wrap="square" rtlCol="0">
            <a:spAutoFit/>
          </a:bodyPr>
          <a:lstStyle/>
          <a:p>
            <a:pPr algn="ctr"/>
            <a:r>
              <a:rPr lang="en-US" sz="6600" dirty="0" err="1">
                <a:solidFill>
                  <a:srgbClr val="2D9A9D"/>
                </a:solidFill>
                <a:latin typeface="Agency FB" panose="020B0503020202020204" pitchFamily="34" charset="0"/>
              </a:rPr>
              <a:t>VisionXplorer</a:t>
            </a:r>
            <a:endParaRPr lang="en-US" sz="6600" dirty="0">
              <a:solidFill>
                <a:srgbClr val="2D9A9D"/>
              </a:solidFill>
              <a:latin typeface="Agency FB" panose="020B0503020202020204" pitchFamily="34" charset="0"/>
            </a:endParaRPr>
          </a:p>
        </p:txBody>
      </p:sp>
      <p:sp>
        <p:nvSpPr>
          <p:cNvPr id="2" name="Rectangle 1">
            <a:extLst>
              <a:ext uri="{FF2B5EF4-FFF2-40B4-BE49-F238E27FC236}">
                <a16:creationId xmlns:a16="http://schemas.microsoft.com/office/drawing/2014/main" id="{FE08D258-2831-427C-9596-774BB8993C3C}"/>
              </a:ext>
            </a:extLst>
          </p:cNvPr>
          <p:cNvSpPr/>
          <p:nvPr/>
        </p:nvSpPr>
        <p:spPr>
          <a:xfrm>
            <a:off x="0" y="713432"/>
            <a:ext cx="11054080" cy="769441"/>
          </a:xfrm>
          <a:prstGeom prst="rect">
            <a:avLst/>
          </a:prstGeom>
          <a:noFill/>
        </p:spPr>
        <p:txBody>
          <a:bodyPr wrap="square" lIns="91440" tIns="45720" rIns="91440" bIns="45720">
            <a:spAutoFit/>
          </a:bodyPr>
          <a:lstStyle/>
          <a:p>
            <a:r>
              <a:rPr lang="en-US" sz="4400" dirty="0">
                <a:ln w="0"/>
                <a:solidFill>
                  <a:schemeClr val="bg1"/>
                </a:solidFill>
                <a:effectLst>
                  <a:outerShdw blurRad="38100" dist="19050" dir="2700000" algn="tl" rotWithShape="0">
                    <a:schemeClr val="dk1">
                      <a:alpha val="40000"/>
                    </a:schemeClr>
                  </a:outerShdw>
                </a:effectLst>
                <a:latin typeface="Koulen" pitchFamily="2" charset="0"/>
                <a:cs typeface="Koulen" pitchFamily="2" charset="0"/>
              </a:rPr>
              <a:t>Working PRINCIPLE:</a:t>
            </a:r>
            <a:endParaRPr lang="en-US" sz="4400" b="0" cap="none" spc="0" dirty="0">
              <a:ln w="0"/>
              <a:solidFill>
                <a:schemeClr val="bg1"/>
              </a:solidFill>
              <a:effectLst>
                <a:outerShdw blurRad="38100" dist="19050" dir="2700000" algn="tl" rotWithShape="0">
                  <a:schemeClr val="dk1">
                    <a:alpha val="40000"/>
                  </a:schemeClr>
                </a:outerShdw>
              </a:effectLst>
              <a:latin typeface="Koulen" pitchFamily="2" charset="0"/>
              <a:cs typeface="Koulen" pitchFamily="2" charset="0"/>
            </a:endParaRPr>
          </a:p>
        </p:txBody>
      </p:sp>
      <p:graphicFrame>
        <p:nvGraphicFramePr>
          <p:cNvPr id="4" name="Table 3">
            <a:extLst>
              <a:ext uri="{FF2B5EF4-FFF2-40B4-BE49-F238E27FC236}">
                <a16:creationId xmlns:a16="http://schemas.microsoft.com/office/drawing/2014/main" id="{07DA172C-FA2B-4FBA-8A04-28F93CA68AC0}"/>
              </a:ext>
            </a:extLst>
          </p:cNvPr>
          <p:cNvGraphicFramePr>
            <a:graphicFrameLocks noGrp="1"/>
          </p:cNvGraphicFramePr>
          <p:nvPr>
            <p:extLst>
              <p:ext uri="{D42A27DB-BD31-4B8C-83A1-F6EECF244321}">
                <p14:modId xmlns:p14="http://schemas.microsoft.com/office/powerpoint/2010/main" val="2318356045"/>
              </p:ext>
            </p:extLst>
          </p:nvPr>
        </p:nvGraphicFramePr>
        <p:xfrm>
          <a:off x="689833" y="1586029"/>
          <a:ext cx="10364247" cy="4200246"/>
        </p:xfrm>
        <a:graphic>
          <a:graphicData uri="http://schemas.openxmlformats.org/drawingml/2006/table">
            <a:tbl>
              <a:tblPr firstRow="1" bandRow="1">
                <a:tableStyleId>{5FD0F851-EC5A-4D38-B0AD-8093EC10F338}</a:tableStyleId>
              </a:tblPr>
              <a:tblGrid>
                <a:gridCol w="2837992">
                  <a:extLst>
                    <a:ext uri="{9D8B030D-6E8A-4147-A177-3AD203B41FA5}">
                      <a16:colId xmlns:a16="http://schemas.microsoft.com/office/drawing/2014/main" val="4199367492"/>
                    </a:ext>
                  </a:extLst>
                </a:gridCol>
                <a:gridCol w="7526255">
                  <a:extLst>
                    <a:ext uri="{9D8B030D-6E8A-4147-A177-3AD203B41FA5}">
                      <a16:colId xmlns:a16="http://schemas.microsoft.com/office/drawing/2014/main" val="1913836524"/>
                    </a:ext>
                  </a:extLst>
                </a:gridCol>
              </a:tblGrid>
              <a:tr h="2100123">
                <a:tc>
                  <a:txBody>
                    <a:bodyPr/>
                    <a:lstStyle/>
                    <a:p>
                      <a:r>
                        <a:rPr lang="en-US" sz="2800" b="0" dirty="0">
                          <a:solidFill>
                            <a:srgbClr val="2D9A9D"/>
                          </a:solidFill>
                          <a:latin typeface="Agency FB" panose="020B0503020202020204" pitchFamily="34" charset="0"/>
                        </a:rPr>
                        <a:t>Live text translation</a:t>
                      </a:r>
                    </a:p>
                  </a:txBody>
                  <a:tcPr/>
                </a:tc>
                <a:tc>
                  <a:txBody>
                    <a:bodyPr/>
                    <a:lstStyle/>
                    <a:p>
                      <a:endParaRPr lang="en-US" sz="2800" b="0" dirty="0">
                        <a:solidFill>
                          <a:srgbClr val="2D9A9D"/>
                        </a:solidFill>
                        <a:latin typeface="Agency FB" panose="020B0503020202020204" pitchFamily="34" charset="0"/>
                      </a:endParaRPr>
                    </a:p>
                  </a:txBody>
                  <a:tcPr/>
                </a:tc>
                <a:extLst>
                  <a:ext uri="{0D108BD9-81ED-4DB2-BD59-A6C34878D82A}">
                    <a16:rowId xmlns:a16="http://schemas.microsoft.com/office/drawing/2014/main" val="2747934260"/>
                  </a:ext>
                </a:extLst>
              </a:tr>
              <a:tr h="2100123">
                <a:tc>
                  <a:txBody>
                    <a:bodyPr/>
                    <a:lstStyle/>
                    <a:p>
                      <a:r>
                        <a:rPr lang="en-US" sz="2800" b="0" dirty="0">
                          <a:solidFill>
                            <a:srgbClr val="2D9A9D"/>
                          </a:solidFill>
                          <a:latin typeface="Agency FB" panose="020B0503020202020204" pitchFamily="34" charset="0"/>
                        </a:rPr>
                        <a:t>Information Search</a:t>
                      </a:r>
                    </a:p>
                  </a:txBody>
                  <a:tcPr/>
                </a:tc>
                <a:tc>
                  <a:txBody>
                    <a:bodyPr/>
                    <a:lstStyle/>
                    <a:p>
                      <a:endParaRPr lang="en-US" sz="2800" b="0" dirty="0">
                        <a:solidFill>
                          <a:srgbClr val="2D9A9D"/>
                        </a:solidFill>
                        <a:latin typeface="Agency FB" panose="020B0503020202020204" pitchFamily="34" charset="0"/>
                      </a:endParaRPr>
                    </a:p>
                  </a:txBody>
                  <a:tcPr/>
                </a:tc>
                <a:extLst>
                  <a:ext uri="{0D108BD9-81ED-4DB2-BD59-A6C34878D82A}">
                    <a16:rowId xmlns:a16="http://schemas.microsoft.com/office/drawing/2014/main" val="709203762"/>
                  </a:ext>
                </a:extLst>
              </a:tr>
            </a:tbl>
          </a:graphicData>
        </a:graphic>
      </p:graphicFrame>
      <p:grpSp>
        <p:nvGrpSpPr>
          <p:cNvPr id="33" name="Group 32">
            <a:extLst>
              <a:ext uri="{FF2B5EF4-FFF2-40B4-BE49-F238E27FC236}">
                <a16:creationId xmlns:a16="http://schemas.microsoft.com/office/drawing/2014/main" id="{601AFC2F-C0B4-43A0-9C50-891AE5EA9004}"/>
              </a:ext>
            </a:extLst>
          </p:cNvPr>
          <p:cNvGrpSpPr/>
          <p:nvPr/>
        </p:nvGrpSpPr>
        <p:grpSpPr>
          <a:xfrm>
            <a:off x="3338356" y="1332073"/>
            <a:ext cx="7715724" cy="2166452"/>
            <a:chOff x="3417217" y="1398060"/>
            <a:chExt cx="7715724" cy="2166452"/>
          </a:xfrm>
        </p:grpSpPr>
        <p:pic>
          <p:nvPicPr>
            <p:cNvPr id="1028" name="Picture 4" descr="Explore 87+ Free Cam Illustrations: Download Now - Pixabay">
              <a:extLst>
                <a:ext uri="{FF2B5EF4-FFF2-40B4-BE49-F238E27FC236}">
                  <a16:creationId xmlns:a16="http://schemas.microsoft.com/office/drawing/2014/main" id="{7156340D-1ED5-4626-8FE5-059B12113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801" y="1398060"/>
              <a:ext cx="1814660" cy="181466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2ECC444-C82A-4F75-A8E4-E3DFB815ABDA}"/>
                </a:ext>
              </a:extLst>
            </p:cNvPr>
            <p:cNvSpPr txBox="1"/>
            <p:nvPr/>
          </p:nvSpPr>
          <p:spPr>
            <a:xfrm>
              <a:off x="3417217" y="2813901"/>
              <a:ext cx="2088036"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Image input through camera module</a:t>
              </a:r>
            </a:p>
          </p:txBody>
        </p:sp>
        <p:cxnSp>
          <p:nvCxnSpPr>
            <p:cNvPr id="25" name="Straight Arrow Connector 24">
              <a:extLst>
                <a:ext uri="{FF2B5EF4-FFF2-40B4-BE49-F238E27FC236}">
                  <a16:creationId xmlns:a16="http://schemas.microsoft.com/office/drawing/2014/main" id="{1A1442BD-2D42-4CAC-BAB3-9258424AAFDE}"/>
                </a:ext>
              </a:extLst>
            </p:cNvPr>
            <p:cNvCxnSpPr>
              <a:cxnSpLocks/>
            </p:cNvCxnSpPr>
            <p:nvPr/>
          </p:nvCxnSpPr>
          <p:spPr>
            <a:xfrm>
              <a:off x="7833674" y="2480565"/>
              <a:ext cx="1136348" cy="0"/>
            </a:xfrm>
            <a:prstGeom prst="straightConnector1">
              <a:avLst/>
            </a:prstGeom>
            <a:ln>
              <a:solidFill>
                <a:srgbClr val="2D9A9D"/>
              </a:solidFill>
              <a:tailEnd type="triangle"/>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9E45389-547B-4597-8220-6DB575E5C3FF}"/>
                </a:ext>
              </a:extLst>
            </p:cNvPr>
            <p:cNvSpPr txBox="1"/>
            <p:nvPr/>
          </p:nvSpPr>
          <p:spPr>
            <a:xfrm>
              <a:off x="7577397" y="1843363"/>
              <a:ext cx="1752071"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Raspberry processes the information</a:t>
              </a:r>
            </a:p>
          </p:txBody>
        </p:sp>
        <p:cxnSp>
          <p:nvCxnSpPr>
            <p:cNvPr id="29" name="Straight Arrow Connector 28">
              <a:extLst>
                <a:ext uri="{FF2B5EF4-FFF2-40B4-BE49-F238E27FC236}">
                  <a16:creationId xmlns:a16="http://schemas.microsoft.com/office/drawing/2014/main" id="{75375F2F-DCDD-4D0E-BEBE-330AB4CB03F3}"/>
                </a:ext>
              </a:extLst>
            </p:cNvPr>
            <p:cNvCxnSpPr>
              <a:cxnSpLocks/>
            </p:cNvCxnSpPr>
            <p:nvPr/>
          </p:nvCxnSpPr>
          <p:spPr>
            <a:xfrm>
              <a:off x="4871689" y="2523701"/>
              <a:ext cx="1050966" cy="0"/>
            </a:xfrm>
            <a:prstGeom prst="straightConnector1">
              <a:avLst/>
            </a:prstGeom>
            <a:ln>
              <a:solidFill>
                <a:srgbClr val="2D9A9D"/>
              </a:solidFill>
              <a:tailEnd type="triangle"/>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FCF05E41-21E5-4998-8077-CEAF1288EA89}"/>
                </a:ext>
              </a:extLst>
            </p:cNvPr>
            <p:cNvSpPr txBox="1"/>
            <p:nvPr/>
          </p:nvSpPr>
          <p:spPr>
            <a:xfrm>
              <a:off x="4614721" y="1887372"/>
              <a:ext cx="1507688"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Data sent to Raspberry PI</a:t>
              </a:r>
            </a:p>
          </p:txBody>
        </p:sp>
        <p:pic>
          <p:nvPicPr>
            <p:cNvPr id="31" name="Picture 30">
              <a:extLst>
                <a:ext uri="{FF2B5EF4-FFF2-40B4-BE49-F238E27FC236}">
                  <a16:creationId xmlns:a16="http://schemas.microsoft.com/office/drawing/2014/main" id="{2DA64D6B-5281-4800-8829-D5346D32F732}"/>
                </a:ext>
              </a:extLst>
            </p:cNvPr>
            <p:cNvPicPr>
              <a:picLocks noChangeAspect="1"/>
            </p:cNvPicPr>
            <p:nvPr/>
          </p:nvPicPr>
          <p:blipFill rotWithShape="1">
            <a:blip r:embed="rId3">
              <a:extLst>
                <a:ext uri="{28A0092B-C50C-407E-A947-70E740481C1C}">
                  <a14:useLocalDpi xmlns:a14="http://schemas.microsoft.com/office/drawing/2010/main" val="0"/>
                </a:ext>
              </a:extLst>
            </a:blip>
            <a:srcRect l="40675" t="39937" r="40182" b="33392"/>
            <a:stretch/>
          </p:blipFill>
          <p:spPr>
            <a:xfrm>
              <a:off x="9466718" y="1782150"/>
              <a:ext cx="1144854" cy="1197213"/>
            </a:xfrm>
            <a:prstGeom prst="rect">
              <a:avLst/>
            </a:prstGeom>
          </p:spPr>
        </p:pic>
        <p:sp>
          <p:nvSpPr>
            <p:cNvPr id="34" name="TextBox 33">
              <a:extLst>
                <a:ext uri="{FF2B5EF4-FFF2-40B4-BE49-F238E27FC236}">
                  <a16:creationId xmlns:a16="http://schemas.microsoft.com/office/drawing/2014/main" id="{EC2C956A-1C0E-4471-81CB-755A241F9C9D}"/>
                </a:ext>
              </a:extLst>
            </p:cNvPr>
            <p:cNvSpPr txBox="1"/>
            <p:nvPr/>
          </p:nvSpPr>
          <p:spPr>
            <a:xfrm>
              <a:off x="9059158" y="3102847"/>
              <a:ext cx="2073783" cy="461665"/>
            </a:xfrm>
            <a:prstGeom prst="rect">
              <a:avLst/>
            </a:prstGeom>
            <a:noFill/>
          </p:spPr>
          <p:txBody>
            <a:bodyPr wrap="square" rtlCol="0">
              <a:spAutoFit/>
            </a:bodyPr>
            <a:lstStyle/>
            <a:p>
              <a:pPr algn="ctr"/>
              <a:r>
                <a:rPr lang="en-US" sz="2400" dirty="0">
                  <a:solidFill>
                    <a:srgbClr val="29E8B2"/>
                  </a:solidFill>
                  <a:latin typeface="Agency FB" panose="020B0503020202020204" pitchFamily="34" charset="0"/>
                </a:rPr>
                <a:t>Output on display</a:t>
              </a:r>
            </a:p>
          </p:txBody>
        </p:sp>
        <p:sp>
          <p:nvSpPr>
            <p:cNvPr id="35" name="TextBox 34">
              <a:extLst>
                <a:ext uri="{FF2B5EF4-FFF2-40B4-BE49-F238E27FC236}">
                  <a16:creationId xmlns:a16="http://schemas.microsoft.com/office/drawing/2014/main" id="{59112678-4ED2-46F4-B227-3D735D741ACF}"/>
                </a:ext>
              </a:extLst>
            </p:cNvPr>
            <p:cNvSpPr txBox="1"/>
            <p:nvPr/>
          </p:nvSpPr>
          <p:spPr>
            <a:xfrm>
              <a:off x="7611564" y="2547274"/>
              <a:ext cx="1814293"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Computer Vision(CV), text translation API </a:t>
              </a:r>
            </a:p>
          </p:txBody>
        </p:sp>
      </p:grpSp>
      <p:grpSp>
        <p:nvGrpSpPr>
          <p:cNvPr id="38" name="Group 37">
            <a:extLst>
              <a:ext uri="{FF2B5EF4-FFF2-40B4-BE49-F238E27FC236}">
                <a16:creationId xmlns:a16="http://schemas.microsoft.com/office/drawing/2014/main" id="{89D2A9F2-90AB-4DC1-A96D-782FE0D4BAE2}"/>
              </a:ext>
            </a:extLst>
          </p:cNvPr>
          <p:cNvGrpSpPr/>
          <p:nvPr/>
        </p:nvGrpSpPr>
        <p:grpSpPr>
          <a:xfrm>
            <a:off x="2816987" y="3446355"/>
            <a:ext cx="8203887" cy="2199032"/>
            <a:chOff x="3417217" y="1400735"/>
            <a:chExt cx="8203887" cy="2199032"/>
          </a:xfrm>
        </p:grpSpPr>
        <p:pic>
          <p:nvPicPr>
            <p:cNvPr id="39" name="Picture 4" descr="Explore 87+ Free Cam Illustrations: Download Now - Pixabay">
              <a:extLst>
                <a:ext uri="{FF2B5EF4-FFF2-40B4-BE49-F238E27FC236}">
                  <a16:creationId xmlns:a16="http://schemas.microsoft.com/office/drawing/2014/main" id="{B8A9CC11-4BAE-440A-B8D1-B334D7F5B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3905" y="1400735"/>
              <a:ext cx="1814660" cy="1814660"/>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95DCB983-FCEF-4684-BBB4-BF8E91B4D314}"/>
                </a:ext>
              </a:extLst>
            </p:cNvPr>
            <p:cNvSpPr txBox="1"/>
            <p:nvPr/>
          </p:nvSpPr>
          <p:spPr>
            <a:xfrm>
              <a:off x="3417217" y="2813901"/>
              <a:ext cx="2088036"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Image input through camera module</a:t>
              </a:r>
            </a:p>
          </p:txBody>
        </p:sp>
        <p:cxnSp>
          <p:nvCxnSpPr>
            <p:cNvPr id="42" name="Straight Arrow Connector 41">
              <a:extLst>
                <a:ext uri="{FF2B5EF4-FFF2-40B4-BE49-F238E27FC236}">
                  <a16:creationId xmlns:a16="http://schemas.microsoft.com/office/drawing/2014/main" id="{90A6576D-989F-4E9F-9B97-A7FBC30B8846}"/>
                </a:ext>
              </a:extLst>
            </p:cNvPr>
            <p:cNvCxnSpPr>
              <a:cxnSpLocks/>
            </p:cNvCxnSpPr>
            <p:nvPr/>
          </p:nvCxnSpPr>
          <p:spPr>
            <a:xfrm>
              <a:off x="7833674" y="2480565"/>
              <a:ext cx="1136348" cy="0"/>
            </a:xfrm>
            <a:prstGeom prst="straightConnector1">
              <a:avLst/>
            </a:prstGeom>
            <a:ln>
              <a:solidFill>
                <a:srgbClr val="2D9A9D"/>
              </a:solidFill>
              <a:tailEnd type="triangle"/>
            </a:ln>
          </p:spPr>
          <p:style>
            <a:lnRef idx="3">
              <a:schemeClr val="dk1"/>
            </a:lnRef>
            <a:fillRef idx="0">
              <a:schemeClr val="dk1"/>
            </a:fillRef>
            <a:effectRef idx="2">
              <a:schemeClr val="dk1"/>
            </a:effectRef>
            <a:fontRef idx="minor">
              <a:schemeClr val="tx1"/>
            </a:fontRef>
          </p:style>
        </p:cxnSp>
        <p:sp>
          <p:nvSpPr>
            <p:cNvPr id="43" name="TextBox 42">
              <a:extLst>
                <a:ext uri="{FF2B5EF4-FFF2-40B4-BE49-F238E27FC236}">
                  <a16:creationId xmlns:a16="http://schemas.microsoft.com/office/drawing/2014/main" id="{BAAF4A1F-BEF6-469F-8BE9-BB43799F1238}"/>
                </a:ext>
              </a:extLst>
            </p:cNvPr>
            <p:cNvSpPr txBox="1"/>
            <p:nvPr/>
          </p:nvSpPr>
          <p:spPr>
            <a:xfrm>
              <a:off x="7577397" y="1843363"/>
              <a:ext cx="1752071"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Raspberry processes the information</a:t>
              </a:r>
            </a:p>
          </p:txBody>
        </p:sp>
        <p:cxnSp>
          <p:nvCxnSpPr>
            <p:cNvPr id="44" name="Straight Arrow Connector 43">
              <a:extLst>
                <a:ext uri="{FF2B5EF4-FFF2-40B4-BE49-F238E27FC236}">
                  <a16:creationId xmlns:a16="http://schemas.microsoft.com/office/drawing/2014/main" id="{F7715265-8887-408C-8306-C529B45EAEBA}"/>
                </a:ext>
              </a:extLst>
            </p:cNvPr>
            <p:cNvCxnSpPr>
              <a:cxnSpLocks/>
            </p:cNvCxnSpPr>
            <p:nvPr/>
          </p:nvCxnSpPr>
          <p:spPr>
            <a:xfrm>
              <a:off x="4871689" y="2523701"/>
              <a:ext cx="1050966" cy="0"/>
            </a:xfrm>
            <a:prstGeom prst="straightConnector1">
              <a:avLst/>
            </a:prstGeom>
            <a:ln>
              <a:solidFill>
                <a:srgbClr val="2D9A9D"/>
              </a:solidFill>
              <a:tailEnd type="triangle"/>
            </a:ln>
          </p:spPr>
          <p:style>
            <a:lnRef idx="3">
              <a:schemeClr val="dk1"/>
            </a:lnRef>
            <a:fillRef idx="0">
              <a:schemeClr val="dk1"/>
            </a:fillRef>
            <a:effectRef idx="2">
              <a:schemeClr val="dk1"/>
            </a:effectRef>
            <a:fontRef idx="minor">
              <a:schemeClr val="tx1"/>
            </a:fontRef>
          </p:style>
        </p:cxnSp>
        <p:sp>
          <p:nvSpPr>
            <p:cNvPr id="45" name="TextBox 44">
              <a:extLst>
                <a:ext uri="{FF2B5EF4-FFF2-40B4-BE49-F238E27FC236}">
                  <a16:creationId xmlns:a16="http://schemas.microsoft.com/office/drawing/2014/main" id="{A36D8E7D-7FB2-4E62-85EC-96A3CC8DF04F}"/>
                </a:ext>
              </a:extLst>
            </p:cNvPr>
            <p:cNvSpPr txBox="1"/>
            <p:nvPr/>
          </p:nvSpPr>
          <p:spPr>
            <a:xfrm>
              <a:off x="4614721" y="1887372"/>
              <a:ext cx="1507688"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Data sent to Raspberry PI</a:t>
              </a:r>
            </a:p>
          </p:txBody>
        </p:sp>
        <p:sp>
          <p:nvSpPr>
            <p:cNvPr id="47" name="TextBox 46">
              <a:extLst>
                <a:ext uri="{FF2B5EF4-FFF2-40B4-BE49-F238E27FC236}">
                  <a16:creationId xmlns:a16="http://schemas.microsoft.com/office/drawing/2014/main" id="{DCAEEC44-CC99-4F8E-BB1D-C78C89BD20DD}"/>
                </a:ext>
              </a:extLst>
            </p:cNvPr>
            <p:cNvSpPr txBox="1"/>
            <p:nvPr/>
          </p:nvSpPr>
          <p:spPr>
            <a:xfrm>
              <a:off x="9329468" y="2953436"/>
              <a:ext cx="2291636"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Searched information being read aloud via audio module</a:t>
              </a:r>
            </a:p>
          </p:txBody>
        </p:sp>
        <p:sp>
          <p:nvSpPr>
            <p:cNvPr id="48" name="TextBox 47">
              <a:extLst>
                <a:ext uri="{FF2B5EF4-FFF2-40B4-BE49-F238E27FC236}">
                  <a16:creationId xmlns:a16="http://schemas.microsoft.com/office/drawing/2014/main" id="{F6986A1B-862D-400D-8017-8EE03AC9D93E}"/>
                </a:ext>
              </a:extLst>
            </p:cNvPr>
            <p:cNvSpPr txBox="1"/>
            <p:nvPr/>
          </p:nvSpPr>
          <p:spPr>
            <a:xfrm>
              <a:off x="7611564" y="2547274"/>
              <a:ext cx="1814293" cy="369332"/>
            </a:xfrm>
            <a:prstGeom prst="rect">
              <a:avLst/>
            </a:prstGeom>
            <a:noFill/>
          </p:spPr>
          <p:txBody>
            <a:bodyPr wrap="square" rtlCol="0">
              <a:spAutoFit/>
            </a:bodyPr>
            <a:lstStyle/>
            <a:p>
              <a:pPr algn="ctr"/>
              <a:endParaRPr lang="en-US" dirty="0">
                <a:solidFill>
                  <a:srgbClr val="29E8B2"/>
                </a:solidFill>
                <a:latin typeface="Agency FB" panose="020B0503020202020204" pitchFamily="34" charset="0"/>
              </a:endParaRPr>
            </a:p>
          </p:txBody>
        </p:sp>
      </p:grpSp>
      <p:pic>
        <p:nvPicPr>
          <p:cNvPr id="1034" name="Picture 10" descr="Speaker Icon PNGs for Free Download">
            <a:extLst>
              <a:ext uri="{FF2B5EF4-FFF2-40B4-BE49-F238E27FC236}">
                <a16:creationId xmlns:a16="http://schemas.microsoft.com/office/drawing/2014/main" id="{C840D273-6302-45BC-B80C-ED17770FED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8801" y="3931464"/>
            <a:ext cx="1185715" cy="865486"/>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D7FF87D7-9F35-4F11-8B91-91AC09D85DA6}"/>
              </a:ext>
            </a:extLst>
          </p:cNvPr>
          <p:cNvSpPr txBox="1"/>
          <p:nvPr/>
        </p:nvSpPr>
        <p:spPr>
          <a:xfrm>
            <a:off x="7055802" y="4510299"/>
            <a:ext cx="1814293"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CV, web search API, Text to speech API</a:t>
            </a:r>
          </a:p>
        </p:txBody>
      </p:sp>
    </p:spTree>
    <p:extLst>
      <p:ext uri="{BB962C8B-B14F-4D97-AF65-F5344CB8AC3E}">
        <p14:creationId xmlns:p14="http://schemas.microsoft.com/office/powerpoint/2010/main" val="5526340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352C4F5-04CF-4640-BB42-8CAD51C60C59}"/>
              </a:ext>
            </a:extLst>
          </p:cNvPr>
          <p:cNvSpPr txBox="1"/>
          <p:nvPr/>
        </p:nvSpPr>
        <p:spPr>
          <a:xfrm>
            <a:off x="0" y="-111760"/>
            <a:ext cx="12192000" cy="1107996"/>
          </a:xfrm>
          <a:prstGeom prst="rect">
            <a:avLst/>
          </a:prstGeom>
          <a:noFill/>
        </p:spPr>
        <p:txBody>
          <a:bodyPr wrap="square" rtlCol="0">
            <a:spAutoFit/>
          </a:bodyPr>
          <a:lstStyle/>
          <a:p>
            <a:pPr algn="ctr"/>
            <a:r>
              <a:rPr lang="en-US" sz="6600" dirty="0" err="1">
                <a:solidFill>
                  <a:srgbClr val="2D9A9D"/>
                </a:solidFill>
                <a:latin typeface="Agency FB" panose="020B0503020202020204" pitchFamily="34" charset="0"/>
              </a:rPr>
              <a:t>VisionXplorer</a:t>
            </a:r>
            <a:endParaRPr lang="en-US" sz="6600" dirty="0">
              <a:solidFill>
                <a:srgbClr val="2D9A9D"/>
              </a:solidFill>
              <a:latin typeface="Agency FB" panose="020B0503020202020204" pitchFamily="34" charset="0"/>
            </a:endParaRPr>
          </a:p>
        </p:txBody>
      </p:sp>
      <p:sp>
        <p:nvSpPr>
          <p:cNvPr id="2" name="Rectangle 1">
            <a:extLst>
              <a:ext uri="{FF2B5EF4-FFF2-40B4-BE49-F238E27FC236}">
                <a16:creationId xmlns:a16="http://schemas.microsoft.com/office/drawing/2014/main" id="{FE08D258-2831-427C-9596-774BB8993C3C}"/>
              </a:ext>
            </a:extLst>
          </p:cNvPr>
          <p:cNvSpPr/>
          <p:nvPr/>
        </p:nvSpPr>
        <p:spPr>
          <a:xfrm>
            <a:off x="242370" y="996236"/>
            <a:ext cx="10811709" cy="769441"/>
          </a:xfrm>
          <a:prstGeom prst="rect">
            <a:avLst/>
          </a:prstGeom>
          <a:noFill/>
        </p:spPr>
        <p:txBody>
          <a:bodyPr wrap="square" lIns="91440" tIns="45720" rIns="91440" bIns="45720">
            <a:spAutoFit/>
          </a:bodyPr>
          <a:lstStyle/>
          <a:p>
            <a:r>
              <a:rPr lang="en-US" sz="4400" dirty="0">
                <a:ln w="0"/>
                <a:solidFill>
                  <a:schemeClr val="bg1"/>
                </a:solidFill>
                <a:effectLst>
                  <a:outerShdw blurRad="38100" dist="19050" dir="2700000" algn="tl" rotWithShape="0">
                    <a:schemeClr val="dk1">
                      <a:alpha val="40000"/>
                    </a:schemeClr>
                  </a:outerShdw>
                </a:effectLst>
                <a:latin typeface="Koulen" pitchFamily="2" charset="0"/>
                <a:cs typeface="Koulen" pitchFamily="2" charset="0"/>
              </a:rPr>
              <a:t>PRICE COMPARISON</a:t>
            </a:r>
            <a:endParaRPr lang="en-US" sz="4400" b="0" cap="none" spc="0" dirty="0">
              <a:ln w="0"/>
              <a:solidFill>
                <a:schemeClr val="bg1"/>
              </a:solidFill>
              <a:effectLst>
                <a:outerShdw blurRad="38100" dist="19050" dir="2700000" algn="tl" rotWithShape="0">
                  <a:schemeClr val="dk1">
                    <a:alpha val="40000"/>
                  </a:schemeClr>
                </a:outerShdw>
              </a:effectLst>
              <a:latin typeface="Koulen" pitchFamily="2" charset="0"/>
              <a:cs typeface="Koulen" pitchFamily="2" charset="0"/>
            </a:endParaRPr>
          </a:p>
        </p:txBody>
      </p:sp>
      <p:pic>
        <p:nvPicPr>
          <p:cNvPr id="5" name="Picture 4">
            <a:extLst>
              <a:ext uri="{FF2B5EF4-FFF2-40B4-BE49-F238E27FC236}">
                <a16:creationId xmlns:a16="http://schemas.microsoft.com/office/drawing/2014/main" id="{CF1DECFC-42D1-4D15-AD0E-78BDD524E314}"/>
              </a:ext>
            </a:extLst>
          </p:cNvPr>
          <p:cNvPicPr>
            <a:picLocks noChangeAspect="1"/>
          </p:cNvPicPr>
          <p:nvPr/>
        </p:nvPicPr>
        <p:blipFill>
          <a:blip r:embed="rId2"/>
          <a:stretch>
            <a:fillRect/>
          </a:stretch>
        </p:blipFill>
        <p:spPr>
          <a:xfrm>
            <a:off x="6283400" y="2569289"/>
            <a:ext cx="1719422" cy="1719422"/>
          </a:xfrm>
          <a:prstGeom prst="rect">
            <a:avLst/>
          </a:prstGeom>
        </p:spPr>
      </p:pic>
      <p:graphicFrame>
        <p:nvGraphicFramePr>
          <p:cNvPr id="4" name="Table 3">
            <a:extLst>
              <a:ext uri="{FF2B5EF4-FFF2-40B4-BE49-F238E27FC236}">
                <a16:creationId xmlns:a16="http://schemas.microsoft.com/office/drawing/2014/main" id="{54644AE8-AFCB-4FF8-B21B-9363C714A5ED}"/>
              </a:ext>
            </a:extLst>
          </p:cNvPr>
          <p:cNvGraphicFramePr>
            <a:graphicFrameLocks noGrp="1"/>
          </p:cNvGraphicFramePr>
          <p:nvPr>
            <p:extLst>
              <p:ext uri="{D42A27DB-BD31-4B8C-83A1-F6EECF244321}">
                <p14:modId xmlns:p14="http://schemas.microsoft.com/office/powerpoint/2010/main" val="567881532"/>
              </p:ext>
            </p:extLst>
          </p:nvPr>
        </p:nvGraphicFramePr>
        <p:xfrm>
          <a:off x="1413831" y="2414697"/>
          <a:ext cx="9364338" cy="3373665"/>
        </p:xfrm>
        <a:graphic>
          <a:graphicData uri="http://schemas.openxmlformats.org/drawingml/2006/table">
            <a:tbl>
              <a:tblPr firstRow="1" bandRow="1">
                <a:tableStyleId>{3B4B98B0-60AC-42C2-AFA5-B58CD77FA1E5}</a:tableStyleId>
              </a:tblPr>
              <a:tblGrid>
                <a:gridCol w="4682169">
                  <a:extLst>
                    <a:ext uri="{9D8B030D-6E8A-4147-A177-3AD203B41FA5}">
                      <a16:colId xmlns:a16="http://schemas.microsoft.com/office/drawing/2014/main" val="3961083387"/>
                    </a:ext>
                  </a:extLst>
                </a:gridCol>
                <a:gridCol w="4682169">
                  <a:extLst>
                    <a:ext uri="{9D8B030D-6E8A-4147-A177-3AD203B41FA5}">
                      <a16:colId xmlns:a16="http://schemas.microsoft.com/office/drawing/2014/main" val="2455512482"/>
                    </a:ext>
                  </a:extLst>
                </a:gridCol>
              </a:tblGrid>
              <a:tr h="2223404">
                <a:tc>
                  <a:txBody>
                    <a:bodyPr/>
                    <a:lstStyle/>
                    <a:p>
                      <a:r>
                        <a:rPr lang="en-US" sz="3200" dirty="0">
                          <a:solidFill>
                            <a:schemeClr val="bg1"/>
                          </a:solidFill>
                          <a:latin typeface="Agency FB" panose="020B0503020202020204" pitchFamily="34" charset="0"/>
                        </a:rPr>
                        <a:t>APPLE VISION PRO</a:t>
                      </a:r>
                    </a:p>
                  </a:txBody>
                  <a:tcPr/>
                </a:tc>
                <a:tc>
                  <a:txBody>
                    <a:bodyPr/>
                    <a:lstStyle/>
                    <a:p>
                      <a:r>
                        <a:rPr lang="en-US" sz="4000" dirty="0">
                          <a:solidFill>
                            <a:schemeClr val="bg1"/>
                          </a:solidFill>
                          <a:latin typeface="Agency FB" panose="020B0503020202020204" pitchFamily="34" charset="0"/>
                        </a:rPr>
                        <a:t>             </a:t>
                      </a:r>
                    </a:p>
                    <a:p>
                      <a:r>
                        <a:rPr lang="en-US" sz="4000" dirty="0">
                          <a:solidFill>
                            <a:schemeClr val="bg1"/>
                          </a:solidFill>
                          <a:latin typeface="Agency FB" panose="020B0503020202020204" pitchFamily="34" charset="0"/>
                        </a:rPr>
                        <a:t>                    </a:t>
                      </a:r>
                      <a:r>
                        <a:rPr lang="en-US" sz="3200" dirty="0" err="1">
                          <a:solidFill>
                            <a:schemeClr val="bg1"/>
                          </a:solidFill>
                          <a:latin typeface="Agency FB" panose="020B0503020202020204" pitchFamily="34" charset="0"/>
                        </a:rPr>
                        <a:t>VisionXplorer</a:t>
                      </a:r>
                      <a:endParaRPr lang="en-US" sz="2400" dirty="0">
                        <a:solidFill>
                          <a:schemeClr val="bg1"/>
                        </a:solidFill>
                        <a:latin typeface="Agency FB" panose="020B0503020202020204" pitchFamily="34" charset="0"/>
                      </a:endParaRPr>
                    </a:p>
                  </a:txBody>
                  <a:tcPr/>
                </a:tc>
                <a:extLst>
                  <a:ext uri="{0D108BD9-81ED-4DB2-BD59-A6C34878D82A}">
                    <a16:rowId xmlns:a16="http://schemas.microsoft.com/office/drawing/2014/main" val="408370764"/>
                  </a:ext>
                </a:extLst>
              </a:tr>
              <a:tr h="1150261">
                <a:tc>
                  <a:txBody>
                    <a:bodyPr/>
                    <a:lstStyle/>
                    <a:p>
                      <a:pPr algn="ctr"/>
                      <a:r>
                        <a:rPr lang="en-US" sz="2400" dirty="0">
                          <a:solidFill>
                            <a:schemeClr val="bg1"/>
                          </a:solidFill>
                          <a:latin typeface="Agency FB" panose="020B0503020202020204" pitchFamily="34" charset="0"/>
                        </a:rPr>
                        <a:t>$3499 </a:t>
                      </a:r>
                      <a:r>
                        <a:rPr lang="en-US" sz="2000" b="0" i="0" kern="1200" dirty="0">
                          <a:solidFill>
                            <a:schemeClr val="bg1"/>
                          </a:solidFill>
                          <a:effectLst/>
                          <a:latin typeface="+mn-lt"/>
                          <a:ea typeface="+mn-ea"/>
                          <a:cs typeface="+mn-cs"/>
                        </a:rPr>
                        <a:t>≈</a:t>
                      </a:r>
                      <a:r>
                        <a:rPr lang="en-US" sz="2800" dirty="0">
                          <a:solidFill>
                            <a:schemeClr val="bg1"/>
                          </a:solidFill>
                          <a:latin typeface="Agency FB" panose="020B0503020202020204" pitchFamily="34" charset="0"/>
                        </a:rPr>
                        <a:t> </a:t>
                      </a:r>
                      <a:r>
                        <a:rPr lang="en-US" sz="2400" dirty="0">
                          <a:solidFill>
                            <a:schemeClr val="bg1"/>
                          </a:solidFill>
                          <a:latin typeface="Agency FB" panose="020B0503020202020204" pitchFamily="34" charset="0"/>
                        </a:rPr>
                        <a:t>Rs. 2.9 Lakh</a:t>
                      </a:r>
                    </a:p>
                  </a:txBody>
                  <a:tcPr/>
                </a:tc>
                <a:tc>
                  <a:txBody>
                    <a:bodyPr/>
                    <a:lstStyle/>
                    <a:p>
                      <a:pPr algn="ctr"/>
                      <a:r>
                        <a:rPr lang="en-US" sz="2400" dirty="0">
                          <a:solidFill>
                            <a:schemeClr val="bg1"/>
                          </a:solidFill>
                          <a:latin typeface="Agency FB" panose="020B0503020202020204" pitchFamily="34" charset="0"/>
                        </a:rPr>
                        <a:t> </a:t>
                      </a:r>
                    </a:p>
                  </a:txBody>
                  <a:tcPr/>
                </a:tc>
                <a:extLst>
                  <a:ext uri="{0D108BD9-81ED-4DB2-BD59-A6C34878D82A}">
                    <a16:rowId xmlns:a16="http://schemas.microsoft.com/office/drawing/2014/main" val="3178085343"/>
                  </a:ext>
                </a:extLst>
              </a:tr>
            </a:tbl>
          </a:graphicData>
        </a:graphic>
      </p:graphicFrame>
      <p:sp>
        <p:nvSpPr>
          <p:cNvPr id="6" name="TextBox 5">
            <a:extLst>
              <a:ext uri="{FF2B5EF4-FFF2-40B4-BE49-F238E27FC236}">
                <a16:creationId xmlns:a16="http://schemas.microsoft.com/office/drawing/2014/main" id="{8A2B416C-2730-490E-B039-FFD9A975B721}"/>
              </a:ext>
            </a:extLst>
          </p:cNvPr>
          <p:cNvSpPr txBox="1"/>
          <p:nvPr/>
        </p:nvSpPr>
        <p:spPr>
          <a:xfrm>
            <a:off x="7027172" y="4706898"/>
            <a:ext cx="2137272" cy="461665"/>
          </a:xfrm>
          <a:prstGeom prst="rect">
            <a:avLst/>
          </a:prstGeom>
          <a:noFill/>
        </p:spPr>
        <p:txBody>
          <a:bodyPr wrap="square" rtlCol="0">
            <a:spAutoFit/>
          </a:bodyPr>
          <a:lstStyle/>
          <a:p>
            <a:r>
              <a:rPr lang="en-US" sz="2400" dirty="0">
                <a:solidFill>
                  <a:schemeClr val="bg1"/>
                </a:solidFill>
                <a:latin typeface="Agency FB" panose="020B0503020202020204" pitchFamily="34" charset="0"/>
              </a:rPr>
              <a:t>Rs. 6200</a:t>
            </a:r>
          </a:p>
        </p:txBody>
      </p:sp>
      <p:pic>
        <p:nvPicPr>
          <p:cNvPr id="3" name="Picture 2">
            <a:extLst>
              <a:ext uri="{FF2B5EF4-FFF2-40B4-BE49-F238E27FC236}">
                <a16:creationId xmlns:a16="http://schemas.microsoft.com/office/drawing/2014/main" id="{19922A1F-F567-4218-9808-1C5D3DFEAB20}"/>
              </a:ext>
            </a:extLst>
          </p:cNvPr>
          <p:cNvPicPr>
            <a:picLocks noChangeAspect="1"/>
          </p:cNvPicPr>
          <p:nvPr/>
        </p:nvPicPr>
        <p:blipFill>
          <a:blip r:embed="rId3"/>
          <a:stretch>
            <a:fillRect/>
          </a:stretch>
        </p:blipFill>
        <p:spPr>
          <a:xfrm>
            <a:off x="2294641" y="3054294"/>
            <a:ext cx="2569589" cy="1349034"/>
          </a:xfrm>
          <a:prstGeom prst="rect">
            <a:avLst/>
          </a:prstGeom>
        </p:spPr>
      </p:pic>
    </p:spTree>
    <p:extLst>
      <p:ext uri="{BB962C8B-B14F-4D97-AF65-F5344CB8AC3E}">
        <p14:creationId xmlns:p14="http://schemas.microsoft.com/office/powerpoint/2010/main" val="12207984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ppt_x</p:attrName>
                                        </p:attrNameLst>
                                      </p:cBhvr>
                                      <p:tavLst>
                                        <p:tav tm="0">
                                          <p:val>
                                            <p:strVal val="#ppt_x"/>
                                          </p:val>
                                        </p:tav>
                                        <p:tav tm="100000">
                                          <p:val>
                                            <p:strVal val="#ppt_x"/>
                                          </p:val>
                                        </p:tav>
                                      </p:tavLst>
                                    </p:anim>
                                    <p:anim calcmode="lin" valueType="num">
                                      <p:cBhvr>
                                        <p:cTn id="9" dur="1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352C4F5-04CF-4640-BB42-8CAD51C60C59}"/>
              </a:ext>
            </a:extLst>
          </p:cNvPr>
          <p:cNvSpPr txBox="1"/>
          <p:nvPr/>
        </p:nvSpPr>
        <p:spPr>
          <a:xfrm>
            <a:off x="0" y="-111760"/>
            <a:ext cx="12192000" cy="1107996"/>
          </a:xfrm>
          <a:prstGeom prst="rect">
            <a:avLst/>
          </a:prstGeom>
          <a:noFill/>
        </p:spPr>
        <p:txBody>
          <a:bodyPr wrap="square" rtlCol="0">
            <a:spAutoFit/>
          </a:bodyPr>
          <a:lstStyle/>
          <a:p>
            <a:pPr algn="ctr"/>
            <a:r>
              <a:rPr lang="en-US" sz="6600" dirty="0" err="1">
                <a:solidFill>
                  <a:srgbClr val="2D9A9D"/>
                </a:solidFill>
                <a:latin typeface="Agency FB" panose="020B0503020202020204" pitchFamily="34" charset="0"/>
              </a:rPr>
              <a:t>VisionXplorer</a:t>
            </a:r>
            <a:endParaRPr lang="en-US" sz="6600" dirty="0">
              <a:solidFill>
                <a:srgbClr val="2D9A9D"/>
              </a:solidFill>
              <a:latin typeface="Agency FB" panose="020B0503020202020204" pitchFamily="34" charset="0"/>
            </a:endParaRPr>
          </a:p>
        </p:txBody>
      </p:sp>
      <p:sp>
        <p:nvSpPr>
          <p:cNvPr id="2" name="Rectangle 1">
            <a:extLst>
              <a:ext uri="{FF2B5EF4-FFF2-40B4-BE49-F238E27FC236}">
                <a16:creationId xmlns:a16="http://schemas.microsoft.com/office/drawing/2014/main" id="{FE08D258-2831-427C-9596-774BB8993C3C}"/>
              </a:ext>
            </a:extLst>
          </p:cNvPr>
          <p:cNvSpPr/>
          <p:nvPr/>
        </p:nvSpPr>
        <p:spPr>
          <a:xfrm>
            <a:off x="0" y="996236"/>
            <a:ext cx="11054080" cy="769441"/>
          </a:xfrm>
          <a:prstGeom prst="rect">
            <a:avLst/>
          </a:prstGeom>
          <a:noFill/>
        </p:spPr>
        <p:txBody>
          <a:bodyPr wrap="square" lIns="91440" tIns="45720" rIns="91440" bIns="45720">
            <a:spAutoFit/>
          </a:bodyPr>
          <a:lstStyle/>
          <a:p>
            <a:r>
              <a:rPr lang="en-US" sz="4400" dirty="0">
                <a:ln w="0"/>
                <a:solidFill>
                  <a:schemeClr val="bg1"/>
                </a:solidFill>
                <a:effectLst>
                  <a:outerShdw blurRad="38100" dist="19050" dir="2700000" algn="tl" rotWithShape="0">
                    <a:schemeClr val="dk1">
                      <a:alpha val="40000"/>
                    </a:schemeClr>
                  </a:outerShdw>
                </a:effectLst>
                <a:latin typeface="Koulen" pitchFamily="2" charset="0"/>
                <a:cs typeface="Koulen" pitchFamily="2" charset="0"/>
              </a:rPr>
              <a:t>COST BREAKDOWN</a:t>
            </a:r>
            <a:endParaRPr lang="en-US" sz="4400" b="0" cap="none" spc="0" dirty="0">
              <a:ln w="0"/>
              <a:solidFill>
                <a:schemeClr val="bg1"/>
              </a:solidFill>
              <a:effectLst>
                <a:outerShdw blurRad="38100" dist="19050" dir="2700000" algn="tl" rotWithShape="0">
                  <a:schemeClr val="dk1">
                    <a:alpha val="40000"/>
                  </a:schemeClr>
                </a:outerShdw>
              </a:effectLst>
              <a:latin typeface="Koulen" pitchFamily="2" charset="0"/>
              <a:cs typeface="Koulen" pitchFamily="2" charset="0"/>
            </a:endParaRPr>
          </a:p>
        </p:txBody>
      </p:sp>
      <p:graphicFrame>
        <p:nvGraphicFramePr>
          <p:cNvPr id="3" name="Table 2">
            <a:extLst>
              <a:ext uri="{FF2B5EF4-FFF2-40B4-BE49-F238E27FC236}">
                <a16:creationId xmlns:a16="http://schemas.microsoft.com/office/drawing/2014/main" id="{A414CC15-E272-4686-B716-C197505FA596}"/>
              </a:ext>
            </a:extLst>
          </p:cNvPr>
          <p:cNvGraphicFramePr>
            <a:graphicFrameLocks noGrp="1"/>
          </p:cNvGraphicFramePr>
          <p:nvPr>
            <p:extLst>
              <p:ext uri="{D42A27DB-BD31-4B8C-83A1-F6EECF244321}">
                <p14:modId xmlns:p14="http://schemas.microsoft.com/office/powerpoint/2010/main" val="3437628788"/>
              </p:ext>
            </p:extLst>
          </p:nvPr>
        </p:nvGraphicFramePr>
        <p:xfrm>
          <a:off x="2032000" y="1874520"/>
          <a:ext cx="8128000" cy="3108960"/>
        </p:xfrm>
        <a:graphic>
          <a:graphicData uri="http://schemas.openxmlformats.org/drawingml/2006/table">
            <a:tbl>
              <a:tblPr firstRow="1" bandRow="1">
                <a:tableStyleId>{3B4B98B0-60AC-42C2-AFA5-B58CD77FA1E5}</a:tableStyleId>
              </a:tblPr>
              <a:tblGrid>
                <a:gridCol w="4064000">
                  <a:extLst>
                    <a:ext uri="{9D8B030D-6E8A-4147-A177-3AD203B41FA5}">
                      <a16:colId xmlns:a16="http://schemas.microsoft.com/office/drawing/2014/main" val="112353170"/>
                    </a:ext>
                  </a:extLst>
                </a:gridCol>
                <a:gridCol w="4064000">
                  <a:extLst>
                    <a:ext uri="{9D8B030D-6E8A-4147-A177-3AD203B41FA5}">
                      <a16:colId xmlns:a16="http://schemas.microsoft.com/office/drawing/2014/main" val="2763768591"/>
                    </a:ext>
                  </a:extLst>
                </a:gridCol>
              </a:tblGrid>
              <a:tr h="370840">
                <a:tc>
                  <a:txBody>
                    <a:bodyPr/>
                    <a:lstStyle/>
                    <a:p>
                      <a:r>
                        <a:rPr lang="en-US" sz="2800" b="0" dirty="0">
                          <a:latin typeface="Agency FB" panose="020B0503020202020204" pitchFamily="34" charset="0"/>
                        </a:rPr>
                        <a:t>Transparent OLED display</a:t>
                      </a:r>
                    </a:p>
                  </a:txBody>
                  <a:tcPr/>
                </a:tc>
                <a:tc>
                  <a:txBody>
                    <a:bodyPr/>
                    <a:lstStyle/>
                    <a:p>
                      <a:r>
                        <a:rPr lang="en-US" sz="2800" b="0" dirty="0">
                          <a:latin typeface="Agency FB" panose="020B0503020202020204" pitchFamily="34" charset="0"/>
                        </a:rPr>
                        <a:t>Rs. 1600</a:t>
                      </a:r>
                    </a:p>
                  </a:txBody>
                  <a:tcPr/>
                </a:tc>
                <a:extLst>
                  <a:ext uri="{0D108BD9-81ED-4DB2-BD59-A6C34878D82A}">
                    <a16:rowId xmlns:a16="http://schemas.microsoft.com/office/drawing/2014/main" val="3203990299"/>
                  </a:ext>
                </a:extLst>
              </a:tr>
              <a:tr h="370840">
                <a:tc>
                  <a:txBody>
                    <a:bodyPr/>
                    <a:lstStyle/>
                    <a:p>
                      <a:r>
                        <a:rPr lang="en-US" sz="2800" dirty="0">
                          <a:latin typeface="Agency FB" panose="020B0503020202020204" pitchFamily="34" charset="0"/>
                        </a:rPr>
                        <a:t>Frame</a:t>
                      </a:r>
                    </a:p>
                  </a:txBody>
                  <a:tcPr/>
                </a:tc>
                <a:tc>
                  <a:txBody>
                    <a:bodyPr/>
                    <a:lstStyle/>
                    <a:p>
                      <a:r>
                        <a:rPr lang="en-US" sz="2800" dirty="0">
                          <a:latin typeface="Agency FB" panose="020B0503020202020204" pitchFamily="34" charset="0"/>
                        </a:rPr>
                        <a:t>Rs. 100</a:t>
                      </a:r>
                    </a:p>
                  </a:txBody>
                  <a:tcPr/>
                </a:tc>
                <a:extLst>
                  <a:ext uri="{0D108BD9-81ED-4DB2-BD59-A6C34878D82A}">
                    <a16:rowId xmlns:a16="http://schemas.microsoft.com/office/drawing/2014/main" val="1726042343"/>
                  </a:ext>
                </a:extLst>
              </a:tr>
              <a:tr h="370840">
                <a:tc>
                  <a:txBody>
                    <a:bodyPr/>
                    <a:lstStyle/>
                    <a:p>
                      <a:r>
                        <a:rPr lang="en-US" sz="2800">
                          <a:latin typeface="Agency FB" panose="020B0503020202020204" pitchFamily="34" charset="0"/>
                        </a:rPr>
                        <a:t>Raspberry PI</a:t>
                      </a:r>
                      <a:endParaRPr lang="en-US" sz="2800" dirty="0">
                        <a:latin typeface="Agency FB" panose="020B0503020202020204" pitchFamily="34" charset="0"/>
                      </a:endParaRPr>
                    </a:p>
                  </a:txBody>
                  <a:tcPr/>
                </a:tc>
                <a:tc>
                  <a:txBody>
                    <a:bodyPr/>
                    <a:lstStyle/>
                    <a:p>
                      <a:r>
                        <a:rPr lang="en-US" sz="2800" dirty="0">
                          <a:latin typeface="Agency FB" panose="020B0503020202020204" pitchFamily="34" charset="0"/>
                        </a:rPr>
                        <a:t>Rs. 2900</a:t>
                      </a:r>
                    </a:p>
                  </a:txBody>
                  <a:tcPr/>
                </a:tc>
                <a:extLst>
                  <a:ext uri="{0D108BD9-81ED-4DB2-BD59-A6C34878D82A}">
                    <a16:rowId xmlns:a16="http://schemas.microsoft.com/office/drawing/2014/main" val="1872937598"/>
                  </a:ext>
                </a:extLst>
              </a:tr>
              <a:tr h="370840">
                <a:tc>
                  <a:txBody>
                    <a:bodyPr/>
                    <a:lstStyle/>
                    <a:p>
                      <a:r>
                        <a:rPr lang="en-US" sz="2800" dirty="0">
                          <a:latin typeface="Agency FB" panose="020B0503020202020204" pitchFamily="34" charset="0"/>
                        </a:rPr>
                        <a:t>Camera Module</a:t>
                      </a:r>
                    </a:p>
                  </a:txBody>
                  <a:tcPr/>
                </a:tc>
                <a:tc>
                  <a:txBody>
                    <a:bodyPr/>
                    <a:lstStyle/>
                    <a:p>
                      <a:r>
                        <a:rPr lang="en-US" sz="2800" dirty="0">
                          <a:latin typeface="Agency FB" panose="020B0503020202020204" pitchFamily="34" charset="0"/>
                        </a:rPr>
                        <a:t>Rs. 400</a:t>
                      </a:r>
                    </a:p>
                  </a:txBody>
                  <a:tcPr/>
                </a:tc>
                <a:extLst>
                  <a:ext uri="{0D108BD9-81ED-4DB2-BD59-A6C34878D82A}">
                    <a16:rowId xmlns:a16="http://schemas.microsoft.com/office/drawing/2014/main" val="1930272069"/>
                  </a:ext>
                </a:extLst>
              </a:tr>
              <a:tr h="370840">
                <a:tc>
                  <a:txBody>
                    <a:bodyPr/>
                    <a:lstStyle/>
                    <a:p>
                      <a:r>
                        <a:rPr lang="en-US" sz="2800" dirty="0">
                          <a:latin typeface="Agency FB" panose="020B0503020202020204" pitchFamily="34" charset="0"/>
                        </a:rPr>
                        <a:t>In/out audio module</a:t>
                      </a:r>
                    </a:p>
                  </a:txBody>
                  <a:tcPr/>
                </a:tc>
                <a:tc>
                  <a:txBody>
                    <a:bodyPr/>
                    <a:lstStyle/>
                    <a:p>
                      <a:r>
                        <a:rPr lang="en-US" sz="2800" dirty="0">
                          <a:latin typeface="Agency FB" panose="020B0503020202020204" pitchFamily="34" charset="0"/>
                        </a:rPr>
                        <a:t>Rs. 700</a:t>
                      </a:r>
                    </a:p>
                  </a:txBody>
                  <a:tcPr/>
                </a:tc>
                <a:extLst>
                  <a:ext uri="{0D108BD9-81ED-4DB2-BD59-A6C34878D82A}">
                    <a16:rowId xmlns:a16="http://schemas.microsoft.com/office/drawing/2014/main" val="2121456835"/>
                  </a:ext>
                </a:extLst>
              </a:tr>
              <a:tr h="370840">
                <a:tc>
                  <a:txBody>
                    <a:bodyPr/>
                    <a:lstStyle/>
                    <a:p>
                      <a:r>
                        <a:rPr lang="en-US" sz="2800" dirty="0">
                          <a:latin typeface="Agency FB" panose="020B0503020202020204" pitchFamily="34" charset="0"/>
                        </a:rPr>
                        <a:t>GPS module</a:t>
                      </a:r>
                    </a:p>
                  </a:txBody>
                  <a:tcPr/>
                </a:tc>
                <a:tc>
                  <a:txBody>
                    <a:bodyPr/>
                    <a:lstStyle/>
                    <a:p>
                      <a:r>
                        <a:rPr lang="en-US" sz="2800" dirty="0">
                          <a:latin typeface="Agency FB" panose="020B0503020202020204" pitchFamily="34" charset="0"/>
                        </a:rPr>
                        <a:t>Rs. 500</a:t>
                      </a:r>
                    </a:p>
                  </a:txBody>
                  <a:tcPr/>
                </a:tc>
                <a:extLst>
                  <a:ext uri="{0D108BD9-81ED-4DB2-BD59-A6C34878D82A}">
                    <a16:rowId xmlns:a16="http://schemas.microsoft.com/office/drawing/2014/main" val="1945945834"/>
                  </a:ext>
                </a:extLst>
              </a:tr>
            </a:tbl>
          </a:graphicData>
        </a:graphic>
      </p:graphicFrame>
      <p:sp>
        <p:nvSpPr>
          <p:cNvPr id="9" name="TextBox 8">
            <a:extLst>
              <a:ext uri="{FF2B5EF4-FFF2-40B4-BE49-F238E27FC236}">
                <a16:creationId xmlns:a16="http://schemas.microsoft.com/office/drawing/2014/main" id="{52B17A3D-C7DC-4914-92BA-2FBB9D734FAE}"/>
              </a:ext>
            </a:extLst>
          </p:cNvPr>
          <p:cNvSpPr txBox="1"/>
          <p:nvPr/>
        </p:nvSpPr>
        <p:spPr>
          <a:xfrm>
            <a:off x="6096000" y="5092323"/>
            <a:ext cx="4064000" cy="523220"/>
          </a:xfrm>
          <a:prstGeom prst="rect">
            <a:avLst/>
          </a:prstGeom>
          <a:noFill/>
        </p:spPr>
        <p:txBody>
          <a:bodyPr wrap="square" rtlCol="0">
            <a:spAutoFit/>
          </a:bodyPr>
          <a:lstStyle/>
          <a:p>
            <a:r>
              <a:rPr lang="en-US" sz="2800" dirty="0">
                <a:solidFill>
                  <a:schemeClr val="bg1"/>
                </a:solidFill>
                <a:latin typeface="Agency FB" panose="020B0503020202020204" pitchFamily="34" charset="0"/>
              </a:rPr>
              <a:t>Rs. 6200</a:t>
            </a:r>
          </a:p>
        </p:txBody>
      </p:sp>
    </p:spTree>
    <p:extLst>
      <p:ext uri="{BB962C8B-B14F-4D97-AF65-F5344CB8AC3E}">
        <p14:creationId xmlns:p14="http://schemas.microsoft.com/office/powerpoint/2010/main" val="281002954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Shape 1002"/>
        <p:cNvGrpSpPr/>
        <p:nvPr/>
      </p:nvGrpSpPr>
      <p:grpSpPr>
        <a:xfrm>
          <a:off x="0" y="0"/>
          <a:ext cx="0" cy="0"/>
          <a:chOff x="0" y="0"/>
          <a:chExt cx="0" cy="0"/>
        </a:xfrm>
      </p:grpSpPr>
      <p:sp>
        <p:nvSpPr>
          <p:cNvPr id="1003" name="Google Shape;1003;p37"/>
          <p:cNvSpPr txBox="1">
            <a:spLocks noGrp="1"/>
          </p:cNvSpPr>
          <p:nvPr>
            <p:ph type="ctrTitle"/>
          </p:nvPr>
        </p:nvSpPr>
        <p:spPr>
          <a:xfrm>
            <a:off x="0" y="238760"/>
            <a:ext cx="12192000" cy="808800"/>
          </a:xfrm>
          <a:prstGeom prst="rect">
            <a:avLst/>
          </a:prstGeom>
        </p:spPr>
        <p:txBody>
          <a:bodyPr spcFirstLastPara="1" vert="horz" wrap="square" lIns="121900" tIns="121900" rIns="121900" bIns="121900" rtlCol="0" anchor="b" anchorCtr="0">
            <a:noAutofit/>
          </a:bodyPr>
          <a:lstStyle/>
          <a:p>
            <a:r>
              <a:rPr lang="en-US" dirty="0">
                <a:solidFill>
                  <a:srgbClr val="2D9A9D"/>
                </a:solidFill>
                <a:latin typeface="Agency FB" panose="020B0503020202020204" pitchFamily="34" charset="0"/>
              </a:rPr>
              <a:t>Future plans of </a:t>
            </a:r>
            <a:r>
              <a:rPr lang="en-US" dirty="0" err="1">
                <a:solidFill>
                  <a:srgbClr val="2D9A9D"/>
                </a:solidFill>
                <a:latin typeface="Agency FB" panose="020B0503020202020204" pitchFamily="34" charset="0"/>
              </a:rPr>
              <a:t>VisionXplorer</a:t>
            </a:r>
            <a:r>
              <a:rPr lang="en-US" dirty="0">
                <a:solidFill>
                  <a:srgbClr val="2D9A9D"/>
                </a:solidFill>
                <a:latin typeface="Agency FB" panose="020B0503020202020204" pitchFamily="34" charset="0"/>
              </a:rPr>
              <a:t> team</a:t>
            </a:r>
            <a:endParaRPr dirty="0">
              <a:solidFill>
                <a:srgbClr val="2D9A9D"/>
              </a:solidFill>
              <a:latin typeface="Agency FB" panose="020B0503020202020204" pitchFamily="34" charset="0"/>
            </a:endParaRPr>
          </a:p>
        </p:txBody>
      </p:sp>
      <p:sp>
        <p:nvSpPr>
          <p:cNvPr id="1007" name="Google Shape;1007;p37"/>
          <p:cNvSpPr/>
          <p:nvPr/>
        </p:nvSpPr>
        <p:spPr>
          <a:xfrm>
            <a:off x="3714381" y="2402432"/>
            <a:ext cx="173183" cy="17316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08" name="Google Shape;1008;p37"/>
          <p:cNvSpPr/>
          <p:nvPr/>
        </p:nvSpPr>
        <p:spPr>
          <a:xfrm>
            <a:off x="3752136" y="2440167"/>
            <a:ext cx="97691" cy="97691"/>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29E8B2"/>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09" name="Google Shape;1009;p37"/>
          <p:cNvSpPr/>
          <p:nvPr/>
        </p:nvSpPr>
        <p:spPr>
          <a:xfrm>
            <a:off x="3800961" y="2562270"/>
            <a:ext cx="21" cy="823623"/>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2D9A9D"/>
            </a:solidFill>
            <a:prstDash val="solid"/>
            <a:miter lim="52153"/>
            <a:headEnd type="none" w="sm" len="sm"/>
            <a:tailEnd type="none" w="sm" len="sm"/>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17" name="Google Shape;1017;p37"/>
          <p:cNvSpPr/>
          <p:nvPr/>
        </p:nvSpPr>
        <p:spPr>
          <a:xfrm>
            <a:off x="6478299" y="2402432"/>
            <a:ext cx="174289" cy="17316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0" name="Google Shape;1020;p37"/>
          <p:cNvSpPr/>
          <p:nvPr/>
        </p:nvSpPr>
        <p:spPr>
          <a:xfrm>
            <a:off x="6565986" y="2488991"/>
            <a:ext cx="21" cy="920228"/>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2D9A9D"/>
            </a:solidFill>
            <a:prstDash val="solid"/>
            <a:miter lim="52153"/>
            <a:headEnd type="none" w="sm" len="sm"/>
            <a:tailEnd type="none" w="sm" len="sm"/>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1" name="Google Shape;1021;p37"/>
          <p:cNvSpPr/>
          <p:nvPr/>
        </p:nvSpPr>
        <p:spPr>
          <a:xfrm>
            <a:off x="6517141" y="2440167"/>
            <a:ext cx="96605" cy="96584"/>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29E8B2"/>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4" name="Google Shape;1024;p37"/>
          <p:cNvSpPr/>
          <p:nvPr/>
        </p:nvSpPr>
        <p:spPr>
          <a:xfrm>
            <a:off x="5096350" y="4983164"/>
            <a:ext cx="173183" cy="174289"/>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7" name="Google Shape;1027;p37"/>
          <p:cNvSpPr/>
          <p:nvPr/>
        </p:nvSpPr>
        <p:spPr>
          <a:xfrm>
            <a:off x="5182930" y="4066299"/>
            <a:ext cx="21" cy="1003467"/>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2D9A9D"/>
            </a:solidFill>
            <a:prstDash val="solid"/>
            <a:miter lim="52153"/>
            <a:headEnd type="none" w="sm" len="sm"/>
            <a:tailEnd type="none" w="sm" len="sm"/>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8" name="Google Shape;1028;p37"/>
          <p:cNvSpPr/>
          <p:nvPr/>
        </p:nvSpPr>
        <p:spPr>
          <a:xfrm>
            <a:off x="5135193" y="5022027"/>
            <a:ext cx="96605" cy="96584"/>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grpSp>
        <p:nvGrpSpPr>
          <p:cNvPr id="11" name="Group 10">
            <a:extLst>
              <a:ext uri="{FF2B5EF4-FFF2-40B4-BE49-F238E27FC236}">
                <a16:creationId xmlns:a16="http://schemas.microsoft.com/office/drawing/2014/main" id="{A552470E-B8D7-4BAC-B721-848BA34BEB1E}"/>
              </a:ext>
            </a:extLst>
          </p:cNvPr>
          <p:cNvGrpSpPr/>
          <p:nvPr/>
        </p:nvGrpSpPr>
        <p:grpSpPr>
          <a:xfrm>
            <a:off x="7860246" y="3948645"/>
            <a:ext cx="174311" cy="1208808"/>
            <a:chOff x="8091203" y="4215713"/>
            <a:chExt cx="174311" cy="1208808"/>
          </a:xfrm>
        </p:grpSpPr>
        <p:sp>
          <p:nvSpPr>
            <p:cNvPr id="1031" name="Google Shape;1031;p37"/>
            <p:cNvSpPr/>
            <p:nvPr/>
          </p:nvSpPr>
          <p:spPr>
            <a:xfrm>
              <a:off x="8091203" y="5250232"/>
              <a:ext cx="174311" cy="174289"/>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34" name="Google Shape;1034;p37"/>
            <p:cNvSpPr/>
            <p:nvPr/>
          </p:nvSpPr>
          <p:spPr>
            <a:xfrm>
              <a:off x="8178912" y="4215713"/>
              <a:ext cx="21" cy="112112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2D9A9D"/>
              </a:solidFill>
              <a:prstDash val="solid"/>
              <a:miter lim="52153"/>
              <a:headEnd type="none" w="sm" len="sm"/>
              <a:tailEnd type="none" w="sm" len="sm"/>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35" name="Google Shape;1035;p37"/>
            <p:cNvSpPr/>
            <p:nvPr/>
          </p:nvSpPr>
          <p:spPr>
            <a:xfrm>
              <a:off x="8130067" y="5287967"/>
              <a:ext cx="96584" cy="96605"/>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grpSp>
      <p:sp>
        <p:nvSpPr>
          <p:cNvPr id="1039" name="Google Shape;1039;p37"/>
          <p:cNvSpPr txBox="1">
            <a:spLocks noGrp="1"/>
          </p:cNvSpPr>
          <p:nvPr>
            <p:ph type="ctrTitle" idx="4294967295"/>
          </p:nvPr>
        </p:nvSpPr>
        <p:spPr>
          <a:xfrm>
            <a:off x="3143852" y="1640214"/>
            <a:ext cx="1452191" cy="246473"/>
          </a:xfrm>
          <a:prstGeom prst="rect">
            <a:avLst/>
          </a:prstGeom>
        </p:spPr>
        <p:txBody>
          <a:bodyPr spcFirstLastPara="1" vert="horz" wrap="square" lIns="121900" tIns="121900" rIns="121900" bIns="121900" rtlCol="0" anchor="t" anchorCtr="0">
            <a:noAutofit/>
          </a:bodyPr>
          <a:lstStyle/>
          <a:p>
            <a:pPr algn="ctr">
              <a:spcBef>
                <a:spcPts val="0"/>
              </a:spcBef>
            </a:pPr>
            <a:r>
              <a:rPr lang="en-IN" sz="2000" dirty="0">
                <a:solidFill>
                  <a:srgbClr val="FFFFFF"/>
                </a:solidFill>
                <a:latin typeface="Agency FB" panose="020B0503020202020204" pitchFamily="34" charset="0"/>
              </a:rPr>
              <a:t>(Initial stage)</a:t>
            </a:r>
            <a:endParaRPr sz="2000" dirty="0">
              <a:solidFill>
                <a:srgbClr val="FFFFFF"/>
              </a:solidFill>
              <a:latin typeface="Agency FB" panose="020B0503020202020204" pitchFamily="34" charset="0"/>
            </a:endParaRPr>
          </a:p>
        </p:txBody>
      </p:sp>
      <p:sp>
        <p:nvSpPr>
          <p:cNvPr id="1040" name="Google Shape;1040;p37"/>
          <p:cNvSpPr txBox="1">
            <a:spLocks noGrp="1"/>
          </p:cNvSpPr>
          <p:nvPr>
            <p:ph type="ctrTitle" idx="4294967295"/>
          </p:nvPr>
        </p:nvSpPr>
        <p:spPr>
          <a:xfrm>
            <a:off x="4526523" y="5020899"/>
            <a:ext cx="1277860" cy="280209"/>
          </a:xfrm>
          <a:prstGeom prst="rect">
            <a:avLst/>
          </a:prstGeom>
        </p:spPr>
        <p:txBody>
          <a:bodyPr spcFirstLastPara="1" vert="horz" wrap="square" lIns="121900" tIns="121900" rIns="121900" bIns="121900" rtlCol="0" anchor="t" anchorCtr="0">
            <a:noAutofit/>
          </a:bodyPr>
          <a:lstStyle/>
          <a:p>
            <a:pPr algn="ctr">
              <a:spcBef>
                <a:spcPts val="0"/>
              </a:spcBef>
            </a:pPr>
            <a:r>
              <a:rPr lang="en-US" sz="2000" dirty="0">
                <a:solidFill>
                  <a:schemeClr val="bg1"/>
                </a:solidFill>
                <a:latin typeface="Agency FB" panose="020B0503020202020204" pitchFamily="34" charset="0"/>
              </a:rPr>
              <a:t>Process those suggestions</a:t>
            </a:r>
            <a:endParaRPr sz="2000" dirty="0">
              <a:solidFill>
                <a:schemeClr val="bg1"/>
              </a:solidFill>
              <a:latin typeface="Agency FB" panose="020B0503020202020204" pitchFamily="34" charset="0"/>
            </a:endParaRPr>
          </a:p>
        </p:txBody>
      </p:sp>
      <p:sp>
        <p:nvSpPr>
          <p:cNvPr id="1042" name="Google Shape;1042;p37"/>
          <p:cNvSpPr txBox="1">
            <a:spLocks noGrp="1"/>
          </p:cNvSpPr>
          <p:nvPr>
            <p:ph type="ctrTitle" idx="4294967295"/>
          </p:nvPr>
        </p:nvSpPr>
        <p:spPr>
          <a:xfrm>
            <a:off x="7102451" y="5061653"/>
            <a:ext cx="1842360" cy="949531"/>
          </a:xfrm>
          <a:prstGeom prst="rect">
            <a:avLst/>
          </a:prstGeom>
        </p:spPr>
        <p:txBody>
          <a:bodyPr spcFirstLastPara="1" vert="horz" wrap="square" lIns="121900" tIns="121900" rIns="121900" bIns="121900" rtlCol="0" anchor="t" anchorCtr="0">
            <a:noAutofit/>
          </a:bodyPr>
          <a:lstStyle/>
          <a:p>
            <a:pPr algn="ctr">
              <a:spcBef>
                <a:spcPts val="0"/>
              </a:spcBef>
            </a:pPr>
            <a:r>
              <a:rPr lang="en-US" sz="2000" dirty="0">
                <a:solidFill>
                  <a:srgbClr val="FFFFFF"/>
                </a:solidFill>
                <a:latin typeface="Agency FB" panose="020B0503020202020204" pitchFamily="34" charset="0"/>
              </a:rPr>
              <a:t>Reach masses &amp; make this a product of everyday use</a:t>
            </a:r>
            <a:endParaRPr sz="2000" dirty="0">
              <a:solidFill>
                <a:srgbClr val="FFFFFF"/>
              </a:solidFill>
              <a:latin typeface="Agency FB" panose="020B0503020202020204" pitchFamily="34" charset="0"/>
            </a:endParaRPr>
          </a:p>
        </p:txBody>
      </p:sp>
      <p:sp>
        <p:nvSpPr>
          <p:cNvPr id="1043" name="Google Shape;1043;p37"/>
          <p:cNvSpPr txBox="1">
            <a:spLocks noGrp="1"/>
          </p:cNvSpPr>
          <p:nvPr>
            <p:ph type="subTitle" idx="4294967295"/>
          </p:nvPr>
        </p:nvSpPr>
        <p:spPr>
          <a:xfrm>
            <a:off x="5739388" y="1688677"/>
            <a:ext cx="1826400" cy="545200"/>
          </a:xfrm>
          <a:prstGeom prst="rect">
            <a:avLst/>
          </a:prstGeom>
        </p:spPr>
        <p:txBody>
          <a:bodyPr spcFirstLastPara="1" vert="horz" wrap="square" lIns="121900" tIns="121900" rIns="121900" bIns="121900" rtlCol="0" anchor="t" anchorCtr="0">
            <a:noAutofit/>
          </a:bodyPr>
          <a:lstStyle/>
          <a:p>
            <a:pPr marL="0" indent="0" algn="ctr">
              <a:spcBef>
                <a:spcPts val="0"/>
              </a:spcBef>
              <a:spcAft>
                <a:spcPts val="2133"/>
              </a:spcAft>
              <a:buNone/>
            </a:pPr>
            <a:r>
              <a:rPr lang="en-US" sz="2000" dirty="0">
                <a:solidFill>
                  <a:schemeClr val="bg1"/>
                </a:solidFill>
                <a:latin typeface="Agency FB" panose="020B0503020202020204" pitchFamily="34" charset="0"/>
              </a:rPr>
              <a:t>Benefit the life of people</a:t>
            </a:r>
            <a:endParaRPr sz="2000" dirty="0">
              <a:solidFill>
                <a:schemeClr val="bg1"/>
              </a:solidFill>
              <a:latin typeface="Agency FB" panose="020B0503020202020204" pitchFamily="34" charset="0"/>
            </a:endParaRPr>
          </a:p>
        </p:txBody>
      </p:sp>
      <p:sp>
        <p:nvSpPr>
          <p:cNvPr id="1045" name="Google Shape;1045;p37"/>
          <p:cNvSpPr txBox="1">
            <a:spLocks noGrp="1"/>
          </p:cNvSpPr>
          <p:nvPr>
            <p:ph type="subTitle" idx="4294967295"/>
          </p:nvPr>
        </p:nvSpPr>
        <p:spPr>
          <a:xfrm>
            <a:off x="2643546" y="1915549"/>
            <a:ext cx="2452804" cy="283689"/>
          </a:xfrm>
          <a:prstGeom prst="rect">
            <a:avLst/>
          </a:prstGeom>
        </p:spPr>
        <p:txBody>
          <a:bodyPr spcFirstLastPara="1" vert="horz" wrap="square" lIns="121900" tIns="121900" rIns="121900" bIns="121900" rtlCol="0" anchor="t" anchorCtr="0">
            <a:noAutofit/>
          </a:bodyPr>
          <a:lstStyle/>
          <a:p>
            <a:pPr marL="0" indent="0" algn="ctr">
              <a:spcBef>
                <a:spcPts val="0"/>
              </a:spcBef>
              <a:spcAft>
                <a:spcPts val="2133"/>
              </a:spcAft>
              <a:buNone/>
            </a:pPr>
            <a:r>
              <a:rPr lang="es" sz="2000" dirty="0">
                <a:solidFill>
                  <a:srgbClr val="FFFFFF"/>
                </a:solidFill>
                <a:latin typeface="Agency FB" panose="020B0503020202020204" pitchFamily="34" charset="0"/>
              </a:rPr>
              <a:t>Suggestions</a:t>
            </a:r>
            <a:endParaRPr sz="2000" dirty="0">
              <a:solidFill>
                <a:srgbClr val="FFFFFF"/>
              </a:solidFill>
              <a:latin typeface="Agency FB" panose="020B0503020202020204" pitchFamily="34" charset="0"/>
            </a:endParaRPr>
          </a:p>
        </p:txBody>
      </p:sp>
      <p:sp>
        <p:nvSpPr>
          <p:cNvPr id="1046" name="Google Shape;1046;p37"/>
          <p:cNvSpPr txBox="1">
            <a:spLocks noGrp="1"/>
          </p:cNvSpPr>
          <p:nvPr>
            <p:ph type="ctrTitle" idx="4294967295"/>
          </p:nvPr>
        </p:nvSpPr>
        <p:spPr>
          <a:xfrm>
            <a:off x="1515276" y="3503099"/>
            <a:ext cx="1180800" cy="261600"/>
          </a:xfrm>
          <a:prstGeom prst="rect">
            <a:avLst/>
          </a:prstGeom>
        </p:spPr>
        <p:txBody>
          <a:bodyPr spcFirstLastPara="1" vert="horz" wrap="square" lIns="121900" tIns="121900" rIns="121900" bIns="121900" rtlCol="0" anchor="t" anchorCtr="0">
            <a:noAutofit/>
          </a:bodyPr>
          <a:lstStyle/>
          <a:p>
            <a:pPr algn="r">
              <a:spcBef>
                <a:spcPts val="0"/>
              </a:spcBef>
            </a:pPr>
            <a:r>
              <a:rPr lang="es" sz="2000" dirty="0">
                <a:solidFill>
                  <a:srgbClr val="FFFFFF"/>
                </a:solidFill>
                <a:latin typeface="Agency FB" panose="020B0503020202020204" pitchFamily="34" charset="0"/>
              </a:rPr>
              <a:t>BETA</a:t>
            </a:r>
            <a:endParaRPr sz="2000" dirty="0">
              <a:solidFill>
                <a:srgbClr val="FFFFFF"/>
              </a:solidFill>
              <a:latin typeface="Agency FB" panose="020B0503020202020204" pitchFamily="34" charset="0"/>
            </a:endParaRPr>
          </a:p>
          <a:p>
            <a:pPr algn="r">
              <a:spcBef>
                <a:spcPts val="0"/>
              </a:spcBef>
            </a:pPr>
            <a:r>
              <a:rPr lang="es" sz="2000" dirty="0">
                <a:solidFill>
                  <a:schemeClr val="bg1"/>
                </a:solidFill>
                <a:latin typeface="Agency FB" panose="020B0503020202020204" pitchFamily="34" charset="0"/>
              </a:rPr>
              <a:t>RELEASE</a:t>
            </a:r>
            <a:endParaRPr sz="2000" dirty="0">
              <a:solidFill>
                <a:schemeClr val="bg1"/>
              </a:solidFill>
              <a:latin typeface="Agency FB" panose="020B0503020202020204" pitchFamily="34" charset="0"/>
            </a:endParaRPr>
          </a:p>
        </p:txBody>
      </p:sp>
      <p:sp>
        <p:nvSpPr>
          <p:cNvPr id="1047" name="Google Shape;1047;p37"/>
          <p:cNvSpPr txBox="1">
            <a:spLocks noGrp="1"/>
          </p:cNvSpPr>
          <p:nvPr>
            <p:ph type="ctrTitle" idx="4294967295"/>
          </p:nvPr>
        </p:nvSpPr>
        <p:spPr>
          <a:xfrm>
            <a:off x="8792691" y="3534938"/>
            <a:ext cx="2389743" cy="563200"/>
          </a:xfrm>
          <a:prstGeom prst="rect">
            <a:avLst/>
          </a:prstGeom>
        </p:spPr>
        <p:txBody>
          <a:bodyPr spcFirstLastPara="1" vert="horz" wrap="square" lIns="121900" tIns="121900" rIns="121900" bIns="121900" rtlCol="0" anchor="t" anchorCtr="0">
            <a:noAutofit/>
          </a:bodyPr>
          <a:lstStyle/>
          <a:p>
            <a:pPr>
              <a:spcBef>
                <a:spcPts val="0"/>
              </a:spcBef>
            </a:pPr>
            <a:r>
              <a:rPr lang="en-US" sz="2000" dirty="0">
                <a:solidFill>
                  <a:srgbClr val="FFFFFF"/>
                </a:solidFill>
                <a:latin typeface="Agency FB" panose="020B0503020202020204" pitchFamily="34" charset="0"/>
              </a:rPr>
              <a:t>DEVELOPMENT CONTINUES…</a:t>
            </a:r>
            <a:endParaRPr sz="2000" dirty="0">
              <a:solidFill>
                <a:srgbClr val="FFFFFF"/>
              </a:solidFill>
              <a:latin typeface="Agency FB" panose="020B0503020202020204" pitchFamily="34" charset="0"/>
            </a:endParaRPr>
          </a:p>
        </p:txBody>
      </p:sp>
      <p:grpSp>
        <p:nvGrpSpPr>
          <p:cNvPr id="10" name="Group 9">
            <a:extLst>
              <a:ext uri="{FF2B5EF4-FFF2-40B4-BE49-F238E27FC236}">
                <a16:creationId xmlns:a16="http://schemas.microsoft.com/office/drawing/2014/main" id="{4FEDE079-14EF-41D0-A2FF-88F3E4E72D55}"/>
              </a:ext>
            </a:extLst>
          </p:cNvPr>
          <p:cNvGrpSpPr/>
          <p:nvPr/>
        </p:nvGrpSpPr>
        <p:grpSpPr>
          <a:xfrm>
            <a:off x="2826398" y="3260447"/>
            <a:ext cx="6077285" cy="1038988"/>
            <a:chOff x="3057355" y="3527515"/>
            <a:chExt cx="6077285" cy="1038988"/>
          </a:xfrm>
        </p:grpSpPr>
        <p:sp>
          <p:nvSpPr>
            <p:cNvPr id="1004" name="Google Shape;1004;p37"/>
            <p:cNvSpPr/>
            <p:nvPr/>
          </p:nvSpPr>
          <p:spPr>
            <a:xfrm>
              <a:off x="3057355" y="3527515"/>
              <a:ext cx="6077285" cy="1038988"/>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05" name="Google Shape;1005;p37"/>
            <p:cNvSpPr/>
            <p:nvPr/>
          </p:nvSpPr>
          <p:spPr>
            <a:xfrm>
              <a:off x="3610126" y="3625205"/>
              <a:ext cx="843629" cy="843608"/>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06" name="Google Shape;1006;p37"/>
            <p:cNvSpPr/>
            <p:nvPr/>
          </p:nvSpPr>
          <p:spPr>
            <a:xfrm>
              <a:off x="3951999" y="3556377"/>
              <a:ext cx="159859" cy="76620"/>
            </a:xfrm>
            <a:custGeom>
              <a:avLst/>
              <a:gdLst/>
              <a:ahLst/>
              <a:cxnLst/>
              <a:rect l="l" t="t" r="r" b="b"/>
              <a:pathLst>
                <a:path w="7511" h="3600" extrusionOk="0">
                  <a:moveTo>
                    <a:pt x="3756" y="1"/>
                  </a:moveTo>
                  <a:lnTo>
                    <a:pt x="1" y="3599"/>
                  </a:lnTo>
                  <a:lnTo>
                    <a:pt x="7511" y="3599"/>
                  </a:lnTo>
                  <a:lnTo>
                    <a:pt x="3756" y="1"/>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10" name="Google Shape;1010;p37"/>
            <p:cNvSpPr/>
            <p:nvPr/>
          </p:nvSpPr>
          <p:spPr>
            <a:xfrm>
              <a:off x="3724459" y="3739519"/>
              <a:ext cx="613853" cy="613853"/>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11" name="Google Shape;1011;p37"/>
            <p:cNvSpPr/>
            <p:nvPr/>
          </p:nvSpPr>
          <p:spPr>
            <a:xfrm>
              <a:off x="3724459" y="3739519"/>
              <a:ext cx="613853" cy="613853"/>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grpSp>
          <p:nvGrpSpPr>
            <p:cNvPr id="9" name="Group 8">
              <a:extLst>
                <a:ext uri="{FF2B5EF4-FFF2-40B4-BE49-F238E27FC236}">
                  <a16:creationId xmlns:a16="http://schemas.microsoft.com/office/drawing/2014/main" id="{67AFD043-4D92-48EF-A5CF-E1E5722183F9}"/>
                </a:ext>
              </a:extLst>
            </p:cNvPr>
            <p:cNvGrpSpPr/>
            <p:nvPr/>
          </p:nvGrpSpPr>
          <p:grpSpPr>
            <a:xfrm>
              <a:off x="3874315" y="3851639"/>
              <a:ext cx="314143" cy="392955"/>
              <a:chOff x="3874315" y="3851639"/>
              <a:chExt cx="314143" cy="392955"/>
            </a:xfrm>
          </p:grpSpPr>
          <p:sp>
            <p:nvSpPr>
              <p:cNvPr id="1013" name="Google Shape;1013;p37"/>
              <p:cNvSpPr/>
              <p:nvPr/>
            </p:nvSpPr>
            <p:spPr>
              <a:xfrm>
                <a:off x="3942018" y="3851639"/>
                <a:ext cx="246440" cy="246440"/>
              </a:xfrm>
              <a:custGeom>
                <a:avLst/>
                <a:gdLst/>
                <a:ahLst/>
                <a:cxnLst/>
                <a:rect l="l" t="t" r="r" b="b"/>
                <a:pathLst>
                  <a:path w="11579" h="11579" extrusionOk="0">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14" name="Google Shape;1014;p37"/>
              <p:cNvSpPr/>
              <p:nvPr/>
            </p:nvSpPr>
            <p:spPr>
              <a:xfrm>
                <a:off x="3970878" y="3904911"/>
                <a:ext cx="164308" cy="140533"/>
              </a:xfrm>
              <a:custGeom>
                <a:avLst/>
                <a:gdLst/>
                <a:ahLst/>
                <a:cxnLst/>
                <a:rect l="l" t="t" r="r" b="b"/>
                <a:pathLst>
                  <a:path w="7720" h="6603" extrusionOk="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15" name="Google Shape;1015;p37"/>
              <p:cNvSpPr/>
              <p:nvPr/>
            </p:nvSpPr>
            <p:spPr>
              <a:xfrm>
                <a:off x="3874315" y="4069198"/>
                <a:ext cx="174289" cy="175396"/>
              </a:xfrm>
              <a:custGeom>
                <a:avLst/>
                <a:gdLst/>
                <a:ahLst/>
                <a:cxnLst/>
                <a:rect l="l" t="t" r="r" b="b"/>
                <a:pathLst>
                  <a:path w="8189" h="8241" extrusionOk="0">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16" name="Google Shape;1016;p37"/>
              <p:cNvSpPr/>
              <p:nvPr/>
            </p:nvSpPr>
            <p:spPr>
              <a:xfrm>
                <a:off x="3897620" y="4108041"/>
                <a:ext cx="113248" cy="96733"/>
              </a:xfrm>
              <a:custGeom>
                <a:avLst/>
                <a:gdLst/>
                <a:ahLst/>
                <a:cxnLst/>
                <a:rect l="l" t="t" r="r" b="b"/>
                <a:pathLst>
                  <a:path w="5321" h="4545" extrusionOk="0">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grpSp>
        <p:sp>
          <p:nvSpPr>
            <p:cNvPr id="1018" name="Google Shape;1018;p37"/>
            <p:cNvSpPr/>
            <p:nvPr/>
          </p:nvSpPr>
          <p:spPr>
            <a:xfrm>
              <a:off x="6374043" y="3625205"/>
              <a:ext cx="844736" cy="843608"/>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19" name="Google Shape;1019;p37"/>
            <p:cNvSpPr/>
            <p:nvPr/>
          </p:nvSpPr>
          <p:spPr>
            <a:xfrm>
              <a:off x="6715916" y="3556377"/>
              <a:ext cx="160965" cy="76620"/>
            </a:xfrm>
            <a:custGeom>
              <a:avLst/>
              <a:gdLst/>
              <a:ahLst/>
              <a:cxnLst/>
              <a:rect l="l" t="t" r="r" b="b"/>
              <a:pathLst>
                <a:path w="7563" h="3600" extrusionOk="0">
                  <a:moveTo>
                    <a:pt x="3808" y="1"/>
                  </a:moveTo>
                  <a:lnTo>
                    <a:pt x="1" y="3599"/>
                  </a:lnTo>
                  <a:lnTo>
                    <a:pt x="7563" y="3599"/>
                  </a:lnTo>
                  <a:lnTo>
                    <a:pt x="3808" y="1"/>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2" name="Google Shape;1022;p37"/>
            <p:cNvSpPr/>
            <p:nvPr/>
          </p:nvSpPr>
          <p:spPr>
            <a:xfrm>
              <a:off x="6489483" y="3739519"/>
              <a:ext cx="613853" cy="613853"/>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3" name="Google Shape;1023;p37"/>
            <p:cNvSpPr/>
            <p:nvPr/>
          </p:nvSpPr>
          <p:spPr>
            <a:xfrm>
              <a:off x="6489483" y="3739519"/>
              <a:ext cx="613853" cy="613853"/>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5" name="Google Shape;1025;p37"/>
            <p:cNvSpPr/>
            <p:nvPr/>
          </p:nvSpPr>
          <p:spPr>
            <a:xfrm>
              <a:off x="4992074" y="3625205"/>
              <a:ext cx="843629" cy="843608"/>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6" name="Google Shape;1026;p37"/>
            <p:cNvSpPr/>
            <p:nvPr/>
          </p:nvSpPr>
          <p:spPr>
            <a:xfrm>
              <a:off x="5331733" y="4459918"/>
              <a:ext cx="159880" cy="76620"/>
            </a:xfrm>
            <a:custGeom>
              <a:avLst/>
              <a:gdLst/>
              <a:ahLst/>
              <a:cxnLst/>
              <a:rect l="l" t="t" r="r" b="b"/>
              <a:pathLst>
                <a:path w="7512" h="3600" extrusionOk="0">
                  <a:moveTo>
                    <a:pt x="1" y="0"/>
                  </a:moveTo>
                  <a:lnTo>
                    <a:pt x="3756" y="3599"/>
                  </a:lnTo>
                  <a:lnTo>
                    <a:pt x="7511" y="0"/>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9" name="Google Shape;1029;p37"/>
            <p:cNvSpPr/>
            <p:nvPr/>
          </p:nvSpPr>
          <p:spPr>
            <a:xfrm>
              <a:off x="5107514" y="3739519"/>
              <a:ext cx="613853" cy="613853"/>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30" name="Google Shape;1030;p37"/>
            <p:cNvSpPr/>
            <p:nvPr/>
          </p:nvSpPr>
          <p:spPr>
            <a:xfrm>
              <a:off x="5107514" y="3739519"/>
              <a:ext cx="613853" cy="613853"/>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32" name="Google Shape;1032;p37"/>
            <p:cNvSpPr/>
            <p:nvPr/>
          </p:nvSpPr>
          <p:spPr>
            <a:xfrm>
              <a:off x="7755991" y="3625205"/>
              <a:ext cx="844736" cy="843608"/>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33" name="Google Shape;1033;p37"/>
            <p:cNvSpPr/>
            <p:nvPr/>
          </p:nvSpPr>
          <p:spPr>
            <a:xfrm>
              <a:off x="8096757" y="4459918"/>
              <a:ext cx="159859" cy="76620"/>
            </a:xfrm>
            <a:custGeom>
              <a:avLst/>
              <a:gdLst/>
              <a:ahLst/>
              <a:cxnLst/>
              <a:rect l="l" t="t" r="r" b="b"/>
              <a:pathLst>
                <a:path w="7511" h="3600" extrusionOk="0">
                  <a:moveTo>
                    <a:pt x="1" y="0"/>
                  </a:moveTo>
                  <a:lnTo>
                    <a:pt x="3756" y="3599"/>
                  </a:lnTo>
                  <a:lnTo>
                    <a:pt x="7511" y="0"/>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36" name="Google Shape;1036;p37"/>
            <p:cNvSpPr/>
            <p:nvPr/>
          </p:nvSpPr>
          <p:spPr>
            <a:xfrm>
              <a:off x="7871431" y="3739519"/>
              <a:ext cx="613853" cy="613853"/>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37" name="Google Shape;1037;p37"/>
            <p:cNvSpPr/>
            <p:nvPr/>
          </p:nvSpPr>
          <p:spPr>
            <a:xfrm>
              <a:off x="7871431" y="3739519"/>
              <a:ext cx="613853" cy="613853"/>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grpSp>
          <p:nvGrpSpPr>
            <p:cNvPr id="8" name="Group 7">
              <a:extLst>
                <a:ext uri="{FF2B5EF4-FFF2-40B4-BE49-F238E27FC236}">
                  <a16:creationId xmlns:a16="http://schemas.microsoft.com/office/drawing/2014/main" id="{F205897C-4946-447D-9088-EBBA85C3A2A9}"/>
                </a:ext>
              </a:extLst>
            </p:cNvPr>
            <p:cNvGrpSpPr/>
            <p:nvPr/>
          </p:nvGrpSpPr>
          <p:grpSpPr>
            <a:xfrm>
              <a:off x="6647659" y="3870024"/>
              <a:ext cx="296391" cy="317315"/>
              <a:chOff x="6647659" y="3870024"/>
              <a:chExt cx="296391" cy="317315"/>
            </a:xfrm>
          </p:grpSpPr>
          <p:sp>
            <p:nvSpPr>
              <p:cNvPr id="1049" name="Google Shape;1049;p37"/>
              <p:cNvSpPr/>
              <p:nvPr/>
            </p:nvSpPr>
            <p:spPr>
              <a:xfrm>
                <a:off x="6647659" y="4118625"/>
                <a:ext cx="46227" cy="68714"/>
              </a:xfrm>
              <a:custGeom>
                <a:avLst/>
                <a:gdLst/>
                <a:ahLst/>
                <a:cxnLst/>
                <a:rect l="l" t="t" r="r" b="b"/>
                <a:pathLst>
                  <a:path w="9732" h="14466" extrusionOk="0">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50" name="Google Shape;1050;p37"/>
              <p:cNvSpPr/>
              <p:nvPr/>
            </p:nvSpPr>
            <p:spPr>
              <a:xfrm>
                <a:off x="6709808" y="4068964"/>
                <a:ext cx="45918" cy="118375"/>
              </a:xfrm>
              <a:custGeom>
                <a:avLst/>
                <a:gdLst/>
                <a:ahLst/>
                <a:cxnLst/>
                <a:rect l="l" t="t" r="r" b="b"/>
                <a:pathLst>
                  <a:path w="9667" h="24921" extrusionOk="0">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51" name="Google Shape;1051;p37"/>
              <p:cNvSpPr/>
              <p:nvPr/>
            </p:nvSpPr>
            <p:spPr>
              <a:xfrm>
                <a:off x="6801004" y="3870024"/>
                <a:ext cx="143046" cy="317315"/>
              </a:xfrm>
              <a:custGeom>
                <a:avLst/>
                <a:gdLst/>
                <a:ahLst/>
                <a:cxnLst/>
                <a:rect l="l" t="t" r="r" b="b"/>
                <a:pathLst>
                  <a:path w="30115" h="66803" extrusionOk="0">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52" name="Google Shape;1052;p37"/>
              <p:cNvSpPr/>
              <p:nvPr/>
            </p:nvSpPr>
            <p:spPr>
              <a:xfrm>
                <a:off x="6771335" y="4018994"/>
                <a:ext cx="46227" cy="168345"/>
              </a:xfrm>
              <a:custGeom>
                <a:avLst/>
                <a:gdLst/>
                <a:ahLst/>
                <a:cxnLst/>
                <a:rect l="l" t="t" r="r" b="b"/>
                <a:pathLst>
                  <a:path w="9732" h="35441" extrusionOk="0">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grpSp>
        <p:grpSp>
          <p:nvGrpSpPr>
            <p:cNvPr id="7" name="Group 6">
              <a:extLst>
                <a:ext uri="{FF2B5EF4-FFF2-40B4-BE49-F238E27FC236}">
                  <a16:creationId xmlns:a16="http://schemas.microsoft.com/office/drawing/2014/main" id="{81C06F4A-FFE5-4963-BBE7-5B957E48EC9A}"/>
                </a:ext>
              </a:extLst>
            </p:cNvPr>
            <p:cNvGrpSpPr/>
            <p:nvPr/>
          </p:nvGrpSpPr>
          <p:grpSpPr>
            <a:xfrm>
              <a:off x="8046726" y="3884960"/>
              <a:ext cx="261367" cy="324081"/>
              <a:chOff x="8046726" y="3884960"/>
              <a:chExt cx="261367" cy="324081"/>
            </a:xfrm>
          </p:grpSpPr>
          <p:sp>
            <p:nvSpPr>
              <p:cNvPr id="1054" name="Google Shape;1054;p37"/>
              <p:cNvSpPr/>
              <p:nvPr/>
            </p:nvSpPr>
            <p:spPr>
              <a:xfrm>
                <a:off x="8064390" y="3884960"/>
                <a:ext cx="225782" cy="220331"/>
              </a:xfrm>
              <a:custGeom>
                <a:avLst/>
                <a:gdLst/>
                <a:ahLst/>
                <a:cxnLst/>
                <a:rect l="l" t="t" r="r" b="b"/>
                <a:pathLst>
                  <a:path w="57992" h="56592" extrusionOk="0">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55" name="Google Shape;1055;p37"/>
              <p:cNvSpPr/>
              <p:nvPr/>
            </p:nvSpPr>
            <p:spPr>
              <a:xfrm>
                <a:off x="8046726" y="4083606"/>
                <a:ext cx="105470" cy="123901"/>
              </a:xfrm>
              <a:custGeom>
                <a:avLst/>
                <a:gdLst/>
                <a:ahLst/>
                <a:cxnLst/>
                <a:rect l="l" t="t" r="r" b="b"/>
                <a:pathLst>
                  <a:path w="27090" h="31824" extrusionOk="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56" name="Google Shape;1056;p37"/>
              <p:cNvSpPr/>
              <p:nvPr/>
            </p:nvSpPr>
            <p:spPr>
              <a:xfrm>
                <a:off x="8201085" y="4087187"/>
                <a:ext cx="107008" cy="121854"/>
              </a:xfrm>
              <a:custGeom>
                <a:avLst/>
                <a:gdLst/>
                <a:ahLst/>
                <a:cxnLst/>
                <a:rect l="l" t="t" r="r" b="b"/>
                <a:pathLst>
                  <a:path w="27485" h="31298" extrusionOk="0">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57" name="Google Shape;1057;p37"/>
              <p:cNvSpPr/>
              <p:nvPr/>
            </p:nvSpPr>
            <p:spPr>
              <a:xfrm>
                <a:off x="8133247" y="3953050"/>
                <a:ext cx="88063" cy="83457"/>
              </a:xfrm>
              <a:custGeom>
                <a:avLst/>
                <a:gdLst/>
                <a:ahLst/>
                <a:cxnLst/>
                <a:rect l="l" t="t" r="r" b="b"/>
                <a:pathLst>
                  <a:path w="22619" h="21436" extrusionOk="0">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grpSp>
        <p:grpSp>
          <p:nvGrpSpPr>
            <p:cNvPr id="6" name="Group 5">
              <a:extLst>
                <a:ext uri="{FF2B5EF4-FFF2-40B4-BE49-F238E27FC236}">
                  <a16:creationId xmlns:a16="http://schemas.microsoft.com/office/drawing/2014/main" id="{DFF40E34-3AE5-4637-9903-18325E57B4E2}"/>
                </a:ext>
              </a:extLst>
            </p:cNvPr>
            <p:cNvGrpSpPr/>
            <p:nvPr/>
          </p:nvGrpSpPr>
          <p:grpSpPr>
            <a:xfrm>
              <a:off x="5306624" y="3895546"/>
              <a:ext cx="214536" cy="301813"/>
              <a:chOff x="5306624" y="3895546"/>
              <a:chExt cx="214536" cy="301813"/>
            </a:xfrm>
          </p:grpSpPr>
          <p:sp>
            <p:nvSpPr>
              <p:cNvPr id="1059" name="Google Shape;1059;p37"/>
              <p:cNvSpPr/>
              <p:nvPr/>
            </p:nvSpPr>
            <p:spPr>
              <a:xfrm>
                <a:off x="5357282" y="3895546"/>
                <a:ext cx="113405" cy="147531"/>
              </a:xfrm>
              <a:custGeom>
                <a:avLst/>
                <a:gdLst/>
                <a:ahLst/>
                <a:cxnLst/>
                <a:rect l="l" t="t" r="r" b="b"/>
                <a:pathLst>
                  <a:path w="41950" h="54574" extrusionOk="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60" name="Google Shape;1060;p37"/>
              <p:cNvSpPr/>
              <p:nvPr/>
            </p:nvSpPr>
            <p:spPr>
              <a:xfrm>
                <a:off x="5306624" y="4048584"/>
                <a:ext cx="214536" cy="148775"/>
              </a:xfrm>
              <a:custGeom>
                <a:avLst/>
                <a:gdLst/>
                <a:ahLst/>
                <a:cxnLst/>
                <a:rect l="l" t="t" r="r" b="b"/>
                <a:pathLst>
                  <a:path w="79360" h="55034" extrusionOk="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grpSp>
      </p:grpSp>
      <p:cxnSp>
        <p:nvCxnSpPr>
          <p:cNvPr id="61" name="Google Shape;298;p26">
            <a:extLst>
              <a:ext uri="{FF2B5EF4-FFF2-40B4-BE49-F238E27FC236}">
                <a16:creationId xmlns:a16="http://schemas.microsoft.com/office/drawing/2014/main" id="{B7587CFB-08BF-4162-AD78-14A0343F46C8}"/>
              </a:ext>
            </a:extLst>
          </p:cNvPr>
          <p:cNvCxnSpPr>
            <a:cxnSpLocks/>
          </p:cNvCxnSpPr>
          <p:nvPr/>
        </p:nvCxnSpPr>
        <p:spPr>
          <a:xfrm>
            <a:off x="-64296" y="922041"/>
            <a:ext cx="12256296" cy="34892"/>
          </a:xfrm>
          <a:prstGeom prst="straightConnector1">
            <a:avLst/>
          </a:prstGeom>
          <a:noFill/>
          <a:ln w="9525" cap="flat" cmpd="sng">
            <a:solidFill>
              <a:srgbClr val="2D9A9D"/>
            </a:solidFill>
            <a:prstDash val="solid"/>
            <a:round/>
            <a:headEnd type="none" w="med" len="med"/>
            <a:tailEnd type="none" w="med" len="med"/>
          </a:ln>
        </p:spPr>
      </p:cxnSp>
    </p:spTree>
  </p:cSld>
  <p:clrMapOvr>
    <a:masterClrMapping/>
  </p:clrMapOvr>
  <p:transition spd="slow">
    <p:wheel spokes="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372</Words>
  <Application>Microsoft Office PowerPoint</Application>
  <PresentationFormat>Widescreen</PresentationFormat>
  <Paragraphs>89</Paragraphs>
  <Slides>11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Agency FB</vt:lpstr>
      <vt:lpstr>Arial</vt:lpstr>
      <vt:lpstr>Bahnschrift</vt:lpstr>
      <vt:lpstr>Calibri</vt:lpstr>
      <vt:lpstr>Calibri Light</vt:lpstr>
      <vt:lpstr>Koulen</vt:lpstr>
      <vt:lpstr>Roboto Black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plans of VisionXplorer team</vt:lpstr>
      <vt:lpstr>The VisionXplorer team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Soumyajit</dc:creator>
  <cp:lastModifiedBy>Soumyajit</cp:lastModifiedBy>
  <cp:revision>119</cp:revision>
  <dcterms:created xsi:type="dcterms:W3CDTF">2023-10-18T08:38:57Z</dcterms:created>
  <dcterms:modified xsi:type="dcterms:W3CDTF">2023-11-20T18:59:31Z</dcterms:modified>
</cp:coreProperties>
</file>