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57" r:id="rId4"/>
    <p:sldId id="258" r:id="rId5"/>
    <p:sldId id="259" r:id="rId6"/>
    <p:sldId id="274" r:id="rId7"/>
    <p:sldId id="262" r:id="rId8"/>
    <p:sldId id="261"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A9D"/>
    <a:srgbClr val="29E8B2"/>
    <a:srgbClr val="2F4474"/>
    <a:srgbClr val="EEFDFA"/>
    <a:srgbClr val="3C3C3C"/>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61749-E9B1-4585-88E5-B9C430F5F061}" type="datetimeFigureOut">
              <a:rPr lang="en-US" smtClean="0"/>
              <a:t>19-Nov-23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2F41A-C020-453A-81B0-02CB52ACE4D2}" type="slidenum">
              <a:rPr lang="en-US" smtClean="0"/>
              <a:t>‹#›</a:t>
            </a:fld>
            <a:endParaRPr lang="en-US"/>
          </a:p>
        </p:txBody>
      </p:sp>
    </p:spTree>
    <p:extLst>
      <p:ext uri="{BB962C8B-B14F-4D97-AF65-F5344CB8AC3E}">
        <p14:creationId xmlns:p14="http://schemas.microsoft.com/office/powerpoint/2010/main" val="21344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64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44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64D3-0846-4073-922B-B0F50E5BF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F77A64-B267-44F8-87F3-FD64B8C73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118CF-12B5-472C-90E5-A6AFE6136297}"/>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5" name="Footer Placeholder 4">
            <a:extLst>
              <a:ext uri="{FF2B5EF4-FFF2-40B4-BE49-F238E27FC236}">
                <a16:creationId xmlns:a16="http://schemas.microsoft.com/office/drawing/2014/main" id="{E6687E45-F3EF-4386-951E-3AB23F484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74F0-EF28-4777-9B90-544EFB58FDC6}"/>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22646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FC5F-5139-4EF7-9E0C-2B774AE52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BAD72-D6A4-4EC7-BFE9-137A05AFCC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4C494-6CC8-449C-BE26-399359E8EF98}"/>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5" name="Footer Placeholder 4">
            <a:extLst>
              <a:ext uri="{FF2B5EF4-FFF2-40B4-BE49-F238E27FC236}">
                <a16:creationId xmlns:a16="http://schemas.microsoft.com/office/drawing/2014/main" id="{106741B5-1E10-4306-B262-F3F3FC68E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F250E-24A2-442F-A8DD-55BB04E32D7D}"/>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3002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B4B5-0CA0-409E-B657-094F40B8CC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AE68A-AA4B-4557-81ED-272E268332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D2749-E90F-4831-978A-DD0A3DA6DEA0}"/>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5" name="Footer Placeholder 4">
            <a:extLst>
              <a:ext uri="{FF2B5EF4-FFF2-40B4-BE49-F238E27FC236}">
                <a16:creationId xmlns:a16="http://schemas.microsoft.com/office/drawing/2014/main" id="{5F389076-5977-4F85-8479-2E04E1151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AE4FB-FA58-4655-B0E2-DA817C2939FC}"/>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01552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endParaRPr/>
          </a:p>
        </p:txBody>
      </p:sp>
    </p:spTree>
    <p:extLst>
      <p:ext uri="{BB962C8B-B14F-4D97-AF65-F5344CB8AC3E}">
        <p14:creationId xmlns:p14="http://schemas.microsoft.com/office/powerpoint/2010/main" val="93457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B12E-357A-48D6-BD7F-4D3EDFDF0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E2D4D-B6E4-4A3C-9A53-A1EAF8FD20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86ABE-FA27-4770-BE0E-F6ED9D4E7319}"/>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5" name="Footer Placeholder 4">
            <a:extLst>
              <a:ext uri="{FF2B5EF4-FFF2-40B4-BE49-F238E27FC236}">
                <a16:creationId xmlns:a16="http://schemas.microsoft.com/office/drawing/2014/main" id="{BF4AC494-8BB5-44A2-A50B-4B114D6DA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0F776-E4E9-4F78-B178-98A24EB68ED1}"/>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67774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D86D-4645-4A4B-8694-0B2E77FEB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364BB-B254-4D55-8AAA-9A6A89D34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8AAEAC-9F35-4C19-8647-1B4FE467BBA2}"/>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5" name="Footer Placeholder 4">
            <a:extLst>
              <a:ext uri="{FF2B5EF4-FFF2-40B4-BE49-F238E27FC236}">
                <a16:creationId xmlns:a16="http://schemas.microsoft.com/office/drawing/2014/main" id="{218D1136-A931-4C05-9E56-79D3D872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52E4F-5916-4B2D-BEB2-9762B5CFEF75}"/>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68545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A5B1-FDCE-4BD2-801F-587DF550F8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0F1DF-B5C3-44EC-8C79-435CC5ED11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C7E42D-0E7D-410C-B360-091E4E0C24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3C541-EDDD-4B12-B98A-64010CF8E5CF}"/>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6" name="Footer Placeholder 5">
            <a:extLst>
              <a:ext uri="{FF2B5EF4-FFF2-40B4-BE49-F238E27FC236}">
                <a16:creationId xmlns:a16="http://schemas.microsoft.com/office/drawing/2014/main" id="{E33DABAA-0EB0-4946-8925-8FF470A99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8E24E-FDB4-4DFF-B467-2123C7B3F1A3}"/>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405619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4C3A-3FD4-4D68-A978-9A4933966A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AD54D-5E74-445B-B5E6-7BA9C65C6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17690D-BC3B-4360-A9F2-1427D6340D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C0E74-B469-4697-8797-C8F7ABFD7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087C76-3019-48B8-9B80-02649DA8FF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3E05DB-32E8-4FDE-B73E-FE8006D8E882}"/>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8" name="Footer Placeholder 7">
            <a:extLst>
              <a:ext uri="{FF2B5EF4-FFF2-40B4-BE49-F238E27FC236}">
                <a16:creationId xmlns:a16="http://schemas.microsoft.com/office/drawing/2014/main" id="{70195AAD-9996-4EFE-87C9-1E9493BCE9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8E6DE8-25C7-49C4-B204-61040E9D8CC8}"/>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92042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D1FE-6570-41A1-961F-C80E94AC1A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A866EE-8C74-41F4-8DEF-D06E6E3F03FD}"/>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4" name="Footer Placeholder 3">
            <a:extLst>
              <a:ext uri="{FF2B5EF4-FFF2-40B4-BE49-F238E27FC236}">
                <a16:creationId xmlns:a16="http://schemas.microsoft.com/office/drawing/2014/main" id="{33B82418-1A9B-4F60-943E-C8B42A3A6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5F6F6-9AEA-4FE6-AF5E-CD79C8E5FC24}"/>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242952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6A695-9817-4DA5-B53A-C537D6DA8817}"/>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3" name="Footer Placeholder 2">
            <a:extLst>
              <a:ext uri="{FF2B5EF4-FFF2-40B4-BE49-F238E27FC236}">
                <a16:creationId xmlns:a16="http://schemas.microsoft.com/office/drawing/2014/main" id="{1EBBD47E-6E3D-4428-9335-117E94F9EC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10E07-11BB-4E29-AEC1-77A661FCC402}"/>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416207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64A0-7298-428A-9938-6F70D3553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73375B-3C67-4E80-A836-CFA6885C6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AFDA8-CE71-4663-AF8C-0F44DDAC9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96236-65D5-423A-BAAC-E3457959975A}"/>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6" name="Footer Placeholder 5">
            <a:extLst>
              <a:ext uri="{FF2B5EF4-FFF2-40B4-BE49-F238E27FC236}">
                <a16:creationId xmlns:a16="http://schemas.microsoft.com/office/drawing/2014/main" id="{872B9CD5-98B3-4F32-B130-F3C462192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B6819-CAD5-496C-A418-3D274817E7A3}"/>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35186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8766-3674-4651-B49C-971A0C1FE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8D0B80-8FA2-4F49-92D2-7BFC7F6F3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90E19-73E0-4A0D-9566-BC1FD3A49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66E7C4-285A-427F-A307-288C926B29DB}"/>
              </a:ext>
            </a:extLst>
          </p:cNvPr>
          <p:cNvSpPr>
            <a:spLocks noGrp="1"/>
          </p:cNvSpPr>
          <p:nvPr>
            <p:ph type="dt" sz="half" idx="10"/>
          </p:nvPr>
        </p:nvSpPr>
        <p:spPr/>
        <p:txBody>
          <a:bodyPr/>
          <a:lstStyle/>
          <a:p>
            <a:fld id="{965DCD5F-7DAF-4FE9-8EAD-690011DE767E}" type="datetimeFigureOut">
              <a:rPr lang="en-US" smtClean="0"/>
              <a:t>19-Nov-23</a:t>
            </a:fld>
            <a:endParaRPr lang="en-US"/>
          </a:p>
        </p:txBody>
      </p:sp>
      <p:sp>
        <p:nvSpPr>
          <p:cNvPr id="6" name="Footer Placeholder 5">
            <a:extLst>
              <a:ext uri="{FF2B5EF4-FFF2-40B4-BE49-F238E27FC236}">
                <a16:creationId xmlns:a16="http://schemas.microsoft.com/office/drawing/2014/main" id="{A735701A-49FB-4DA9-9CF3-D6768E13F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C752D-BB83-4227-A754-BCC62BBA626E}"/>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231778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82180-B7C8-48CD-BC27-A20C75AA3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13A9ED-F4DD-45DF-9933-7151687CD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E7187-D205-4D58-9633-94CDD1834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DCD5F-7DAF-4FE9-8EAD-690011DE767E}" type="datetimeFigureOut">
              <a:rPr lang="en-US" smtClean="0"/>
              <a:t>19-Nov-23</a:t>
            </a:fld>
            <a:endParaRPr lang="en-US"/>
          </a:p>
        </p:txBody>
      </p:sp>
      <p:sp>
        <p:nvSpPr>
          <p:cNvPr id="5" name="Footer Placeholder 4">
            <a:extLst>
              <a:ext uri="{FF2B5EF4-FFF2-40B4-BE49-F238E27FC236}">
                <a16:creationId xmlns:a16="http://schemas.microsoft.com/office/drawing/2014/main" id="{148917BD-3C0E-4A32-A304-B7534A4F9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4AA862-0488-48BC-A3E4-0EBED4098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A3DD5-A09C-4AA7-A60C-8625D311E5A2}" type="slidenum">
              <a:rPr lang="en-US" smtClean="0"/>
              <a:t>‹#›</a:t>
            </a:fld>
            <a:endParaRPr lang="en-US"/>
          </a:p>
        </p:txBody>
      </p:sp>
    </p:spTree>
    <p:extLst>
      <p:ext uri="{BB962C8B-B14F-4D97-AF65-F5344CB8AC3E}">
        <p14:creationId xmlns:p14="http://schemas.microsoft.com/office/powerpoint/2010/main" val="2604003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 y="1905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2C4F5-04CF-4640-BB42-8CAD51C60C59}"/>
              </a:ext>
            </a:extLst>
          </p:cNvPr>
          <p:cNvSpPr txBox="1"/>
          <p:nvPr/>
        </p:nvSpPr>
        <p:spPr>
          <a:xfrm>
            <a:off x="6372520" y="1977450"/>
            <a:ext cx="5517821"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6" name="TextBox 5">
            <a:extLst>
              <a:ext uri="{FF2B5EF4-FFF2-40B4-BE49-F238E27FC236}">
                <a16:creationId xmlns:a16="http://schemas.microsoft.com/office/drawing/2014/main" id="{A58748D0-5798-4968-A0A9-EA7813DE7094}"/>
              </a:ext>
            </a:extLst>
          </p:cNvPr>
          <p:cNvSpPr txBox="1"/>
          <p:nvPr/>
        </p:nvSpPr>
        <p:spPr>
          <a:xfrm>
            <a:off x="6815579" y="3228945"/>
            <a:ext cx="4260915" cy="400110"/>
          </a:xfrm>
          <a:prstGeom prst="rect">
            <a:avLst/>
          </a:prstGeom>
          <a:noFill/>
        </p:spPr>
        <p:txBody>
          <a:bodyPr wrap="square" rtlCol="0">
            <a:spAutoFit/>
          </a:bodyPr>
          <a:lstStyle/>
          <a:p>
            <a:pPr algn="ctr"/>
            <a:r>
              <a:rPr lang="en-US" sz="2000" dirty="0">
                <a:solidFill>
                  <a:schemeClr val="bg1"/>
                </a:solidFill>
                <a:latin typeface="Bahnschrift" panose="020B0502040204020203" pitchFamily="34" charset="0"/>
              </a:rPr>
              <a:t>Smart Glasses, made for the future</a:t>
            </a:r>
          </a:p>
        </p:txBody>
      </p:sp>
      <p:cxnSp>
        <p:nvCxnSpPr>
          <p:cNvPr id="8" name="Google Shape;298;p26">
            <a:extLst>
              <a:ext uri="{FF2B5EF4-FFF2-40B4-BE49-F238E27FC236}">
                <a16:creationId xmlns:a16="http://schemas.microsoft.com/office/drawing/2014/main" id="{97F5BC39-8B00-4B0F-A7F8-97AE85C21EDA}"/>
              </a:ext>
            </a:extLst>
          </p:cNvPr>
          <p:cNvCxnSpPr>
            <a:cxnSpLocks/>
          </p:cNvCxnSpPr>
          <p:nvPr/>
        </p:nvCxnSpPr>
        <p:spPr>
          <a:xfrm>
            <a:off x="6598763" y="3041493"/>
            <a:ext cx="5593237" cy="15923"/>
          </a:xfrm>
          <a:prstGeom prst="straightConnector1">
            <a:avLst/>
          </a:prstGeom>
          <a:noFill/>
          <a:ln w="9525" cap="flat" cmpd="sng">
            <a:solidFill>
              <a:srgbClr val="2D9A9D"/>
            </a:solidFill>
            <a:prstDash val="solid"/>
            <a:round/>
            <a:headEnd type="none" w="med" len="med"/>
            <a:tailEnd type="none" w="med" len="med"/>
          </a:ln>
        </p:spPr>
      </p:cxnSp>
    </p:spTree>
    <p:extLst>
      <p:ext uri="{BB962C8B-B14F-4D97-AF65-F5344CB8AC3E}">
        <p14:creationId xmlns:p14="http://schemas.microsoft.com/office/powerpoint/2010/main" val="146555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0" y="238760"/>
            <a:ext cx="12192000" cy="808800"/>
          </a:xfrm>
          <a:prstGeom prst="rect">
            <a:avLst/>
          </a:prstGeom>
        </p:spPr>
        <p:txBody>
          <a:bodyPr spcFirstLastPara="1" vert="horz" wrap="square" lIns="121900" tIns="121900" rIns="121900" bIns="121900" rtlCol="0" anchor="b" anchorCtr="0">
            <a:noAutofit/>
          </a:bodyPr>
          <a:lstStyle/>
          <a:p>
            <a:r>
              <a:rPr lang="en-US" dirty="0">
                <a:solidFill>
                  <a:srgbClr val="2D9A9D"/>
                </a:solidFill>
                <a:latin typeface="Agency FB" panose="020B0503020202020204" pitchFamily="34" charset="0"/>
              </a:rPr>
              <a:t>The </a:t>
            </a:r>
            <a:r>
              <a:rPr lang="en-US" dirty="0" err="1">
                <a:solidFill>
                  <a:srgbClr val="2D9A9D"/>
                </a:solidFill>
                <a:latin typeface="Agency FB" panose="020B0503020202020204" pitchFamily="34" charset="0"/>
              </a:rPr>
              <a:t>VisionXplorer</a:t>
            </a:r>
            <a:r>
              <a:rPr lang="en-US" dirty="0">
                <a:solidFill>
                  <a:srgbClr val="2D9A9D"/>
                </a:solidFill>
                <a:latin typeface="Agency FB" panose="020B0503020202020204" pitchFamily="34" charset="0"/>
              </a:rPr>
              <a:t> team</a:t>
            </a:r>
            <a:endParaRPr dirty="0">
              <a:solidFill>
                <a:srgbClr val="2D9A9D"/>
              </a:solidFill>
              <a:latin typeface="Agency FB" panose="020B0503020202020204" pitchFamily="34" charset="0"/>
            </a:endParaRPr>
          </a:p>
        </p:txBody>
      </p:sp>
      <p:cxnSp>
        <p:nvCxnSpPr>
          <p:cNvPr id="61" name="Google Shape;298;p26">
            <a:extLst>
              <a:ext uri="{FF2B5EF4-FFF2-40B4-BE49-F238E27FC236}">
                <a16:creationId xmlns:a16="http://schemas.microsoft.com/office/drawing/2014/main" id="{B7587CFB-08BF-4162-AD78-14A0343F46C8}"/>
              </a:ext>
            </a:extLst>
          </p:cNvPr>
          <p:cNvCxnSpPr>
            <a:cxnSpLocks/>
          </p:cNvCxnSpPr>
          <p:nvPr/>
        </p:nvCxnSpPr>
        <p:spPr>
          <a:xfrm>
            <a:off x="-64296" y="922041"/>
            <a:ext cx="12256296" cy="34892"/>
          </a:xfrm>
          <a:prstGeom prst="straightConnector1">
            <a:avLst/>
          </a:prstGeom>
          <a:noFill/>
          <a:ln w="9525" cap="flat" cmpd="sng">
            <a:solidFill>
              <a:srgbClr val="2D9A9D"/>
            </a:solidFill>
            <a:prstDash val="solid"/>
            <a:round/>
            <a:headEnd type="none" w="med" len="med"/>
            <a:tailEnd type="none" w="med" len="med"/>
          </a:ln>
        </p:spPr>
      </p:cxnSp>
      <p:sp>
        <p:nvSpPr>
          <p:cNvPr id="4" name="TextBox 3">
            <a:extLst>
              <a:ext uri="{FF2B5EF4-FFF2-40B4-BE49-F238E27FC236}">
                <a16:creationId xmlns:a16="http://schemas.microsoft.com/office/drawing/2014/main" id="{569DF932-EDA8-4584-90ED-96234FBA08D6}"/>
              </a:ext>
            </a:extLst>
          </p:cNvPr>
          <p:cNvSpPr txBox="1"/>
          <p:nvPr/>
        </p:nvSpPr>
        <p:spPr>
          <a:xfrm>
            <a:off x="75414" y="3723588"/>
            <a:ext cx="2988025" cy="1446550"/>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Garvith</a:t>
            </a:r>
            <a:r>
              <a:rPr lang="en-US" sz="2400" dirty="0">
                <a:solidFill>
                  <a:srgbClr val="29E8B2"/>
                </a:solidFill>
                <a:latin typeface="Agency FB" panose="020B0503020202020204" pitchFamily="34" charset="0"/>
              </a:rPr>
              <a:t> </a:t>
            </a:r>
            <a:r>
              <a:rPr lang="en-US" sz="2400" dirty="0" err="1">
                <a:solidFill>
                  <a:srgbClr val="29E8B2"/>
                </a:solidFill>
                <a:latin typeface="Agency FB" panose="020B0503020202020204" pitchFamily="34" charset="0"/>
              </a:rPr>
              <a:t>Murthal</a:t>
            </a:r>
            <a:endParaRPr lang="en-US" sz="2400" dirty="0">
              <a:solidFill>
                <a:srgbClr val="2D9A9D"/>
              </a:solidFill>
              <a:latin typeface="Agency FB" panose="020B0503020202020204" pitchFamily="34" charset="0"/>
            </a:endParaRPr>
          </a:p>
          <a:p>
            <a:r>
              <a:rPr lang="en-US" sz="2400" b="1" dirty="0">
                <a:solidFill>
                  <a:srgbClr val="2D9A9D"/>
                </a:solidFill>
                <a:latin typeface="Agency FB" panose="020B0503020202020204" pitchFamily="34" charset="0"/>
              </a:rPr>
              <a:t>The </a:t>
            </a:r>
            <a:r>
              <a:rPr lang="en-US" sz="3200" b="1" dirty="0">
                <a:solidFill>
                  <a:srgbClr val="2D9A9D"/>
                </a:solidFill>
                <a:latin typeface="Agency FB" panose="020B0503020202020204" pitchFamily="34" charset="0"/>
              </a:rPr>
              <a:t>Technical</a:t>
            </a:r>
            <a:r>
              <a:rPr lang="en-US" sz="2400" b="1" dirty="0">
                <a:solidFill>
                  <a:srgbClr val="EEFDFA"/>
                </a:solidFill>
                <a:latin typeface="Agency FB" panose="020B0503020202020204" pitchFamily="34" charset="0"/>
              </a:rPr>
              <a:t> </a:t>
            </a:r>
            <a:r>
              <a:rPr lang="en-US" sz="3200" b="1" dirty="0">
                <a:solidFill>
                  <a:srgbClr val="2D9A9D"/>
                </a:solidFill>
                <a:latin typeface="Agency FB" panose="020B0503020202020204" pitchFamily="34" charset="0"/>
              </a:rPr>
              <a:t>head</a:t>
            </a:r>
            <a:r>
              <a:rPr lang="en-US" sz="2400" b="1" dirty="0">
                <a:solidFill>
                  <a:srgbClr val="2D9A9D"/>
                </a:solidFill>
                <a:latin typeface="Agency FB" panose="020B0503020202020204" pitchFamily="34" charset="0"/>
              </a:rPr>
              <a:t>;</a:t>
            </a:r>
          </a:p>
          <a:p>
            <a:r>
              <a:rPr lang="en-US" sz="3200" b="1" dirty="0">
                <a:solidFill>
                  <a:srgbClr val="2D9A9D"/>
                </a:solidFill>
                <a:latin typeface="Agency FB" panose="020B0503020202020204" pitchFamily="34" charset="0"/>
              </a:rPr>
              <a:t>Coding</a:t>
            </a:r>
            <a:r>
              <a:rPr lang="en-US" sz="2400" b="1" dirty="0">
                <a:solidFill>
                  <a:srgbClr val="2D9A9D"/>
                </a:solidFill>
                <a:latin typeface="Agency FB" panose="020B0503020202020204" pitchFamily="34" charset="0"/>
              </a:rPr>
              <a:t> head;</a:t>
            </a:r>
          </a:p>
        </p:txBody>
      </p:sp>
      <p:sp>
        <p:nvSpPr>
          <p:cNvPr id="65" name="TextBox 64">
            <a:extLst>
              <a:ext uri="{FF2B5EF4-FFF2-40B4-BE49-F238E27FC236}">
                <a16:creationId xmlns:a16="http://schemas.microsoft.com/office/drawing/2014/main" id="{F0A499F2-3DD5-4A14-8CB4-F01CF6F634E7}"/>
              </a:ext>
            </a:extLst>
          </p:cNvPr>
          <p:cNvSpPr txBox="1"/>
          <p:nvPr/>
        </p:nvSpPr>
        <p:spPr>
          <a:xfrm>
            <a:off x="3063439" y="3877560"/>
            <a:ext cx="2741097" cy="1323439"/>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Pritish</a:t>
            </a:r>
            <a:r>
              <a:rPr lang="en-US" sz="2400" dirty="0">
                <a:solidFill>
                  <a:srgbClr val="29E8B2"/>
                </a:solidFill>
                <a:latin typeface="Agency FB" panose="020B0503020202020204" pitchFamily="34" charset="0"/>
              </a:rPr>
              <a:t> Dash</a:t>
            </a:r>
          </a:p>
          <a:p>
            <a:r>
              <a:rPr lang="en-US" sz="3200" b="1" dirty="0">
                <a:solidFill>
                  <a:srgbClr val="2D9A9D"/>
                </a:solidFill>
                <a:latin typeface="Agency FB" panose="020B0503020202020204" pitchFamily="34" charset="0"/>
              </a:rPr>
              <a:t>Funder</a:t>
            </a:r>
            <a:r>
              <a:rPr lang="en-US" sz="2400" b="1" dirty="0">
                <a:solidFill>
                  <a:srgbClr val="2D9A9D"/>
                </a:solidFill>
                <a:latin typeface="Agency FB" panose="020B0503020202020204" pitchFamily="34" charset="0"/>
              </a:rPr>
              <a:t>;</a:t>
            </a:r>
          </a:p>
          <a:p>
            <a:r>
              <a:rPr lang="en-US" sz="2400" b="1" dirty="0">
                <a:solidFill>
                  <a:srgbClr val="2D9A9D"/>
                </a:solidFill>
                <a:latin typeface="Agency FB" panose="020B0503020202020204" pitchFamily="34" charset="0"/>
              </a:rPr>
              <a:t>Mechanical head;</a:t>
            </a:r>
          </a:p>
        </p:txBody>
      </p:sp>
      <p:sp>
        <p:nvSpPr>
          <p:cNvPr id="66" name="TextBox 65">
            <a:extLst>
              <a:ext uri="{FF2B5EF4-FFF2-40B4-BE49-F238E27FC236}">
                <a16:creationId xmlns:a16="http://schemas.microsoft.com/office/drawing/2014/main" id="{395F936A-9C6D-4614-97C9-5E1EF14E5C4B}"/>
              </a:ext>
            </a:extLst>
          </p:cNvPr>
          <p:cNvSpPr txBox="1"/>
          <p:nvPr/>
        </p:nvSpPr>
        <p:spPr>
          <a:xfrm>
            <a:off x="6314210" y="3871277"/>
            <a:ext cx="2741097" cy="276999"/>
          </a:xfrm>
          <a:prstGeom prst="rect">
            <a:avLst/>
          </a:prstGeom>
          <a:noFill/>
        </p:spPr>
        <p:txBody>
          <a:bodyPr wrap="square" rtlCol="0">
            <a:spAutoFit/>
          </a:bodyPr>
          <a:lstStyle/>
          <a:p>
            <a:r>
              <a:rPr lang="en-US" sz="1200" dirty="0" err="1">
                <a:solidFill>
                  <a:srgbClr val="29E8B2"/>
                </a:solidFill>
                <a:latin typeface="Agency FB" panose="020B0503020202020204" pitchFamily="34" charset="0"/>
              </a:rPr>
              <a:t>Labeeb</a:t>
            </a:r>
            <a:endParaRPr lang="en-US" sz="1200" dirty="0">
              <a:solidFill>
                <a:srgbClr val="29E8B2"/>
              </a:solidFill>
              <a:latin typeface="Agency FB" panose="020B0503020202020204" pitchFamily="34" charset="0"/>
            </a:endParaRPr>
          </a:p>
        </p:txBody>
      </p:sp>
      <p:sp>
        <p:nvSpPr>
          <p:cNvPr id="67" name="TextBox 66">
            <a:extLst>
              <a:ext uri="{FF2B5EF4-FFF2-40B4-BE49-F238E27FC236}">
                <a16:creationId xmlns:a16="http://schemas.microsoft.com/office/drawing/2014/main" id="{27FB11CF-6903-4A0B-8D36-1E6A1C0B12EA}"/>
              </a:ext>
            </a:extLst>
          </p:cNvPr>
          <p:cNvSpPr txBox="1"/>
          <p:nvPr/>
        </p:nvSpPr>
        <p:spPr>
          <a:xfrm>
            <a:off x="9564981" y="3871277"/>
            <a:ext cx="2627019" cy="1384995"/>
          </a:xfrm>
          <a:prstGeom prst="rect">
            <a:avLst/>
          </a:prstGeom>
          <a:noFill/>
        </p:spPr>
        <p:txBody>
          <a:bodyPr wrap="square" rtlCol="0">
            <a:spAutoFit/>
          </a:bodyPr>
          <a:lstStyle/>
          <a:p>
            <a:r>
              <a:rPr lang="en-US" sz="2400" dirty="0">
                <a:solidFill>
                  <a:srgbClr val="29E8B2"/>
                </a:solidFill>
                <a:latin typeface="Agency FB" panose="020B0503020202020204" pitchFamily="34" charset="0"/>
              </a:rPr>
              <a:t>Soumyajit </a:t>
            </a:r>
            <a:r>
              <a:rPr lang="en-US" sz="2400" dirty="0" err="1">
                <a:solidFill>
                  <a:srgbClr val="29E8B2"/>
                </a:solidFill>
                <a:latin typeface="Agency FB" panose="020B0503020202020204" pitchFamily="34" charset="0"/>
              </a:rPr>
              <a:t>Dass</a:t>
            </a:r>
            <a:endParaRPr lang="en-US" sz="2400" dirty="0">
              <a:solidFill>
                <a:srgbClr val="29E8B2"/>
              </a:solidFill>
              <a:latin typeface="Agency FB" panose="020B0503020202020204" pitchFamily="34" charset="0"/>
            </a:endParaRPr>
          </a:p>
          <a:p>
            <a:r>
              <a:rPr lang="en-US" sz="2800" b="1" dirty="0">
                <a:solidFill>
                  <a:srgbClr val="2D9A9D"/>
                </a:solidFill>
                <a:latin typeface="Agency FB" panose="020B0503020202020204" pitchFamily="34" charset="0"/>
              </a:rPr>
              <a:t>Project Supervisor</a:t>
            </a:r>
          </a:p>
          <a:p>
            <a:r>
              <a:rPr lang="en-US" sz="3200" b="1" dirty="0">
                <a:solidFill>
                  <a:srgbClr val="2D9A9D"/>
                </a:solidFill>
                <a:latin typeface="Agency FB" panose="020B0503020202020204" pitchFamily="34" charset="0"/>
              </a:rPr>
              <a:t>UI developer</a:t>
            </a:r>
            <a:endParaRPr lang="en-US" sz="2400" b="1" dirty="0">
              <a:solidFill>
                <a:srgbClr val="2D9A9D"/>
              </a:solidFill>
              <a:latin typeface="Agency FB" panose="020B0503020202020204" pitchFamily="34" charset="0"/>
            </a:endParaRPr>
          </a:p>
        </p:txBody>
      </p:sp>
      <p:pic>
        <p:nvPicPr>
          <p:cNvPr id="2050" name="Picture 2" descr="Download Free PERSON PNG transparent background and clipart">
            <a:extLst>
              <a:ext uri="{FF2B5EF4-FFF2-40B4-BE49-F238E27FC236}">
                <a16:creationId xmlns:a16="http://schemas.microsoft.com/office/drawing/2014/main" id="{432F0893-3EF0-4F40-846F-BBD5D6E34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19661" y="1044233"/>
            <a:ext cx="1044046" cy="25787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wnload Free PERSON PNG transparent background and clipart">
            <a:extLst>
              <a:ext uri="{FF2B5EF4-FFF2-40B4-BE49-F238E27FC236}">
                <a16:creationId xmlns:a16="http://schemas.microsoft.com/office/drawing/2014/main" id="{21FA5DF3-2FBF-4D0F-BF14-0B9634225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37961" y="1144811"/>
            <a:ext cx="1044046" cy="25787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ownload Free PERSON PNG transparent background and clipart">
            <a:extLst>
              <a:ext uri="{FF2B5EF4-FFF2-40B4-BE49-F238E27FC236}">
                <a16:creationId xmlns:a16="http://schemas.microsoft.com/office/drawing/2014/main" id="{B96583F7-28F8-481F-980D-1DC7A9DBA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20355" y="2914788"/>
            <a:ext cx="327452" cy="808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ownload Free PERSON PNG transparent background and clipart">
            <a:extLst>
              <a:ext uri="{FF2B5EF4-FFF2-40B4-BE49-F238E27FC236}">
                <a16:creationId xmlns:a16="http://schemas.microsoft.com/office/drawing/2014/main" id="{3B954893-F3FA-45E9-872E-BC81C4ECA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44084" y="1077272"/>
            <a:ext cx="1058013" cy="261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343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FB14C9-987E-46FD-859B-7C9CCF63D7B5}"/>
              </a:ext>
            </a:extLst>
          </p:cNvPr>
          <p:cNvSpPr/>
          <p:nvPr/>
        </p:nvSpPr>
        <p:spPr>
          <a:xfrm>
            <a:off x="4402319" y="952107"/>
            <a:ext cx="7789682" cy="5231877"/>
          </a:xfrm>
          <a:prstGeom prst="rect">
            <a:avLst/>
          </a:prstGeom>
          <a:solidFill>
            <a:srgbClr val="2D9A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84C069-EC33-44FC-9AC6-65DB50F0803B}"/>
              </a:ext>
            </a:extLst>
          </p:cNvPr>
          <p:cNvSpPr txBox="1"/>
          <p:nvPr/>
        </p:nvSpPr>
        <p:spPr>
          <a:xfrm>
            <a:off x="4402319" y="3063711"/>
            <a:ext cx="7720551" cy="646331"/>
          </a:xfrm>
          <a:prstGeom prst="rect">
            <a:avLst/>
          </a:prstGeom>
          <a:noFill/>
        </p:spPr>
        <p:txBody>
          <a:bodyPr wrap="square" rtlCol="0">
            <a:spAutoFit/>
          </a:bodyPr>
          <a:lstStyle/>
          <a:p>
            <a:r>
              <a:rPr lang="en-US" sz="3600" dirty="0">
                <a:solidFill>
                  <a:srgbClr val="2F4474"/>
                </a:solidFill>
                <a:latin typeface="Agency FB" panose="020B0503020202020204" pitchFamily="34" charset="0"/>
              </a:rPr>
              <a:t>THANKS!</a:t>
            </a:r>
          </a:p>
        </p:txBody>
      </p:sp>
    </p:spTree>
    <p:extLst>
      <p:ext uri="{BB962C8B-B14F-4D97-AF65-F5344CB8AC3E}">
        <p14:creationId xmlns:p14="http://schemas.microsoft.com/office/powerpoint/2010/main" val="1295340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 y="1905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2C4F5-04CF-4640-BB42-8CAD51C60C59}"/>
              </a:ext>
            </a:extLst>
          </p:cNvPr>
          <p:cNvSpPr txBox="1"/>
          <p:nvPr/>
        </p:nvSpPr>
        <p:spPr>
          <a:xfrm>
            <a:off x="0" y="264160"/>
            <a:ext cx="12192000" cy="1107996"/>
          </a:xfrm>
          <a:prstGeom prst="rect">
            <a:avLst/>
          </a:prstGeom>
          <a:noFill/>
        </p:spPr>
        <p:txBody>
          <a:bodyPr wrap="square" rtlCol="0">
            <a:spAutoFit/>
          </a:bodyPr>
          <a:lstStyle/>
          <a:p>
            <a:pPr algn="ctr"/>
            <a:r>
              <a:rPr lang="en-US" sz="6600" dirty="0">
                <a:solidFill>
                  <a:srgbClr val="2D9A9D"/>
                </a:solidFill>
                <a:latin typeface="Agency FB" panose="020B0503020202020204" pitchFamily="34" charset="0"/>
              </a:rPr>
              <a:t>About </a:t>
            </a: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9" name="TextBox 8">
            <a:extLst>
              <a:ext uri="{FF2B5EF4-FFF2-40B4-BE49-F238E27FC236}">
                <a16:creationId xmlns:a16="http://schemas.microsoft.com/office/drawing/2014/main" id="{4D023DDE-B44F-4008-B7C3-465AE8443CB5}"/>
              </a:ext>
            </a:extLst>
          </p:cNvPr>
          <p:cNvSpPr txBox="1"/>
          <p:nvPr/>
        </p:nvSpPr>
        <p:spPr>
          <a:xfrm>
            <a:off x="4155440" y="1659285"/>
            <a:ext cx="8036560" cy="3970318"/>
          </a:xfrm>
          <a:prstGeom prst="rect">
            <a:avLst/>
          </a:prstGeom>
          <a:noFill/>
        </p:spPr>
        <p:txBody>
          <a:bodyPr wrap="square" rtlCol="0">
            <a:spAutoFit/>
          </a:bodyPr>
          <a:lstStyle/>
          <a:p>
            <a:r>
              <a:rPr lang="en-US" sz="2800" dirty="0">
                <a:solidFill>
                  <a:srgbClr val="29E8B2"/>
                </a:solidFill>
                <a:latin typeface="Agency FB" panose="020B0503020202020204" pitchFamily="34" charset="0"/>
              </a:rPr>
              <a:t>Our cutting-edge product is a pair of smart glasses designed to revolutionize how we perceive and interact with the world. Featuring live text translation, augmented reality, monitoring and navigation functionalities, these glasses provide users with real-time language translation, immersive digital overlays, and seamless guidance through their surroundings. With these features, our smart glasses open up new possibilities for communication, information access, and exploration, making them a must-have innovation for tech-savvy individuals.</a:t>
            </a:r>
          </a:p>
        </p:txBody>
      </p:sp>
    </p:spTree>
    <p:extLst>
      <p:ext uri="{BB962C8B-B14F-4D97-AF65-F5344CB8AC3E}">
        <p14:creationId xmlns:p14="http://schemas.microsoft.com/office/powerpoint/2010/main" val="300748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923330"/>
          </a:xfrm>
          <a:prstGeom prst="rect">
            <a:avLst/>
          </a:prstGeom>
          <a:noFill/>
        </p:spPr>
        <p:txBody>
          <a:bodyPr wrap="square" rtlCol="0">
            <a:spAutoFit/>
          </a:bodyPr>
          <a:lstStyle/>
          <a:p>
            <a:pPr algn="ctr"/>
            <a:r>
              <a:rPr lang="en-US" sz="5400" dirty="0" err="1">
                <a:solidFill>
                  <a:srgbClr val="2D9A9D"/>
                </a:solidFill>
                <a:latin typeface="Agency FB" panose="020B0503020202020204" pitchFamily="34" charset="0"/>
              </a:rPr>
              <a:t>VisionXplorer</a:t>
            </a:r>
            <a:r>
              <a:rPr lang="en-US" sz="5400" dirty="0">
                <a:solidFill>
                  <a:srgbClr val="2D9A9D"/>
                </a:solidFill>
                <a:latin typeface="Agency FB" panose="020B0503020202020204" pitchFamily="34" charset="0"/>
              </a:rPr>
              <a:t>: Product Objectives</a:t>
            </a:r>
          </a:p>
        </p:txBody>
      </p:sp>
      <p:sp>
        <p:nvSpPr>
          <p:cNvPr id="11" name="AutoShape 2" descr="Language, transtlation, translate Icon">
            <a:extLst>
              <a:ext uri="{FF2B5EF4-FFF2-40B4-BE49-F238E27FC236}">
                <a16:creationId xmlns:a16="http://schemas.microsoft.com/office/drawing/2014/main" id="{9860CBA4-D625-4472-B357-10EF9EB346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descr="Language, transtlation, translate Icon">
            <a:extLst>
              <a:ext uri="{FF2B5EF4-FFF2-40B4-BE49-F238E27FC236}">
                <a16:creationId xmlns:a16="http://schemas.microsoft.com/office/drawing/2014/main" id="{B55A0B6B-E79E-4BB5-9F51-6911FEBEE56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8" name="Google Shape;298;p26">
            <a:extLst>
              <a:ext uri="{FF2B5EF4-FFF2-40B4-BE49-F238E27FC236}">
                <a16:creationId xmlns:a16="http://schemas.microsoft.com/office/drawing/2014/main" id="{05F6B133-7BDE-41E8-B912-B2F3C2C32F40}"/>
              </a:ext>
            </a:extLst>
          </p:cNvPr>
          <p:cNvCxnSpPr>
            <a:cxnSpLocks/>
          </p:cNvCxnSpPr>
          <p:nvPr/>
        </p:nvCxnSpPr>
        <p:spPr>
          <a:xfrm>
            <a:off x="0" y="769700"/>
            <a:ext cx="12192000" cy="34710"/>
          </a:xfrm>
          <a:prstGeom prst="straightConnector1">
            <a:avLst/>
          </a:prstGeom>
          <a:noFill/>
          <a:ln w="9525" cap="flat" cmpd="sng">
            <a:solidFill>
              <a:srgbClr val="2D9A9D"/>
            </a:solidFill>
            <a:prstDash val="solid"/>
            <a:round/>
            <a:headEnd type="none" w="med" len="med"/>
            <a:tailEnd type="none" w="med" len="med"/>
          </a:ln>
        </p:spPr>
      </p:cxnSp>
      <p:sp>
        <p:nvSpPr>
          <p:cNvPr id="45" name="TextBox 44">
            <a:extLst>
              <a:ext uri="{FF2B5EF4-FFF2-40B4-BE49-F238E27FC236}">
                <a16:creationId xmlns:a16="http://schemas.microsoft.com/office/drawing/2014/main" id="{E045040E-9AC5-41CB-8060-438B08CAF985}"/>
              </a:ext>
            </a:extLst>
          </p:cNvPr>
          <p:cNvSpPr txBox="1"/>
          <p:nvPr/>
        </p:nvSpPr>
        <p:spPr>
          <a:xfrm>
            <a:off x="3278687" y="3855075"/>
            <a:ext cx="1232900" cy="369332"/>
          </a:xfrm>
          <a:prstGeom prst="rect">
            <a:avLst/>
          </a:prstGeom>
          <a:noFill/>
        </p:spPr>
        <p:txBody>
          <a:bodyPr wrap="square" rtlCol="0">
            <a:spAutoFit/>
          </a:bodyPr>
          <a:lstStyle/>
          <a:p>
            <a:pPr algn="ctr"/>
            <a:endParaRPr lang="en-US" dirty="0">
              <a:solidFill>
                <a:srgbClr val="29E8B2"/>
              </a:solidFill>
              <a:latin typeface="Agency FB" panose="020B0503020202020204" pitchFamily="34" charset="0"/>
            </a:endParaRPr>
          </a:p>
        </p:txBody>
      </p:sp>
      <p:grpSp>
        <p:nvGrpSpPr>
          <p:cNvPr id="28" name="Group 27">
            <a:extLst>
              <a:ext uri="{FF2B5EF4-FFF2-40B4-BE49-F238E27FC236}">
                <a16:creationId xmlns:a16="http://schemas.microsoft.com/office/drawing/2014/main" id="{F75DFF52-FB56-48FE-9D38-11DF88051A37}"/>
              </a:ext>
            </a:extLst>
          </p:cNvPr>
          <p:cNvGrpSpPr/>
          <p:nvPr/>
        </p:nvGrpSpPr>
        <p:grpSpPr>
          <a:xfrm>
            <a:off x="3418021" y="843675"/>
            <a:ext cx="5553578" cy="5170649"/>
            <a:chOff x="3372003" y="883252"/>
            <a:chExt cx="5553578" cy="5170649"/>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0" y="26289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D6A4DEF7-344C-4384-B7D6-59B108C5097A}"/>
                </a:ext>
              </a:extLst>
            </p:cNvPr>
            <p:cNvSpPr/>
            <p:nvPr/>
          </p:nvSpPr>
          <p:spPr>
            <a:xfrm rot="12576653">
              <a:off x="5007812" y="2452862"/>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569F2CFB-D446-439D-93D9-60E0C24C7253}"/>
                </a:ext>
              </a:extLst>
            </p:cNvPr>
            <p:cNvSpPr/>
            <p:nvPr/>
          </p:nvSpPr>
          <p:spPr>
            <a:xfrm rot="16200000">
              <a:off x="5842929" y="2261260"/>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87C9A227-3A3C-480B-BFDB-43E28AD4B373}"/>
                </a:ext>
              </a:extLst>
            </p:cNvPr>
            <p:cNvSpPr/>
            <p:nvPr/>
          </p:nvSpPr>
          <p:spPr>
            <a:xfrm rot="19393825">
              <a:off x="6655913" y="2412359"/>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36A23204-CADD-4E01-A932-418BBBF44E7A}"/>
                </a:ext>
              </a:extLst>
            </p:cNvPr>
            <p:cNvSpPr/>
            <p:nvPr/>
          </p:nvSpPr>
          <p:spPr>
            <a:xfrm>
              <a:off x="6987775" y="3276600"/>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C4E9B8E5-E5FA-4274-9116-1162815854E7}"/>
                </a:ext>
              </a:extLst>
            </p:cNvPr>
            <p:cNvSpPr/>
            <p:nvPr/>
          </p:nvSpPr>
          <p:spPr>
            <a:xfrm rot="10800000">
              <a:off x="4552772" y="3234965"/>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FA4BC344-F951-4138-9A8D-17DAA657A64A}"/>
                </a:ext>
              </a:extLst>
            </p:cNvPr>
            <p:cNvSpPr/>
            <p:nvPr/>
          </p:nvSpPr>
          <p:spPr>
            <a:xfrm rot="5604568">
              <a:off x="5836119" y="4212623"/>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id="{3C5604E9-C965-4B54-832A-34469FA2F025}"/>
                </a:ext>
              </a:extLst>
            </p:cNvPr>
            <p:cNvSpPr/>
            <p:nvPr/>
          </p:nvSpPr>
          <p:spPr>
            <a:xfrm rot="2795654">
              <a:off x="6699688" y="4158456"/>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id="{DB0EE88C-7A64-44F7-AF7C-DB4EC9D49F20}"/>
                </a:ext>
              </a:extLst>
            </p:cNvPr>
            <p:cNvSpPr/>
            <p:nvPr/>
          </p:nvSpPr>
          <p:spPr>
            <a:xfrm rot="7971411">
              <a:off x="4852665" y="4212622"/>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24117257-3E96-478F-9231-2F1FEA95D3CE}"/>
                </a:ext>
              </a:extLst>
            </p:cNvPr>
            <p:cNvGrpSpPr/>
            <p:nvPr/>
          </p:nvGrpSpPr>
          <p:grpSpPr>
            <a:xfrm>
              <a:off x="3794309" y="1389099"/>
              <a:ext cx="1383876" cy="1185256"/>
              <a:chOff x="2401786" y="1383391"/>
              <a:chExt cx="1783579" cy="1561514"/>
            </a:xfrm>
          </p:grpSpPr>
          <p:pic>
            <p:nvPicPr>
              <p:cNvPr id="3" name="Picture 2" descr="C:\Users\Soumyajit\Downloads\visionexplorer images\language.png">
                <a:extLst>
                  <a:ext uri="{FF2B5EF4-FFF2-40B4-BE49-F238E27FC236}">
                    <a16:creationId xmlns:a16="http://schemas.microsoft.com/office/drawing/2014/main" id="{CAF390E8-F538-4FDB-ACE3-3CF810CF08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75" t="24028" r="24144" b="23263"/>
              <a:stretch/>
            </p:blipFill>
            <p:spPr bwMode="auto">
              <a:xfrm>
                <a:off x="2660019" y="1383391"/>
                <a:ext cx="1035679" cy="10075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A9AD6D-785F-4B80-9273-5615695D24BA}"/>
                  </a:ext>
                </a:extLst>
              </p:cNvPr>
              <p:cNvSpPr txBox="1"/>
              <p:nvPr/>
            </p:nvSpPr>
            <p:spPr>
              <a:xfrm>
                <a:off x="2401786" y="2298574"/>
                <a:ext cx="1783579"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Language Barrier Breakdown</a:t>
                </a:r>
                <a:endParaRPr lang="en-US" dirty="0"/>
              </a:p>
            </p:txBody>
          </p:sp>
        </p:grpSp>
        <p:grpSp>
          <p:nvGrpSpPr>
            <p:cNvPr id="8" name="Group 7">
              <a:extLst>
                <a:ext uri="{FF2B5EF4-FFF2-40B4-BE49-F238E27FC236}">
                  <a16:creationId xmlns:a16="http://schemas.microsoft.com/office/drawing/2014/main" id="{789A03B3-182E-4D70-A10F-B3F3C33B42E1}"/>
                </a:ext>
              </a:extLst>
            </p:cNvPr>
            <p:cNvGrpSpPr/>
            <p:nvPr/>
          </p:nvGrpSpPr>
          <p:grpSpPr>
            <a:xfrm>
              <a:off x="5544470" y="883252"/>
              <a:ext cx="1232900" cy="1200510"/>
              <a:chOff x="8900914" y="1350178"/>
              <a:chExt cx="1383876" cy="1368047"/>
            </a:xfrm>
          </p:grpSpPr>
          <p:pic>
            <p:nvPicPr>
              <p:cNvPr id="1028" name="Picture 4" descr="C:\Users\Soumyajit\Downloads\visionexplorer images\navigation.png">
                <a:extLst>
                  <a:ext uri="{FF2B5EF4-FFF2-40B4-BE49-F238E27FC236}">
                    <a16:creationId xmlns:a16="http://schemas.microsoft.com/office/drawing/2014/main" id="{F51AA1DE-47F7-4089-B21C-C5C39C448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1187" y="1350178"/>
                <a:ext cx="923330" cy="92333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C678C336-AA4C-44FE-8C24-D8A942E52981}"/>
                  </a:ext>
                </a:extLst>
              </p:cNvPr>
              <p:cNvSpPr txBox="1"/>
              <p:nvPr/>
            </p:nvSpPr>
            <p:spPr>
              <a:xfrm>
                <a:off x="8900914" y="2071894"/>
                <a:ext cx="138387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Enhanced Navigation</a:t>
                </a:r>
              </a:p>
            </p:txBody>
          </p:sp>
        </p:grpSp>
        <p:grpSp>
          <p:nvGrpSpPr>
            <p:cNvPr id="10" name="Group 9">
              <a:extLst>
                <a:ext uri="{FF2B5EF4-FFF2-40B4-BE49-F238E27FC236}">
                  <a16:creationId xmlns:a16="http://schemas.microsoft.com/office/drawing/2014/main" id="{E6EDED21-FDE0-45E7-B18D-5D401FB6FC07}"/>
                </a:ext>
              </a:extLst>
            </p:cNvPr>
            <p:cNvGrpSpPr/>
            <p:nvPr/>
          </p:nvGrpSpPr>
          <p:grpSpPr>
            <a:xfrm>
              <a:off x="7176762" y="1308273"/>
              <a:ext cx="1232900" cy="1285872"/>
              <a:chOff x="9281204" y="1515386"/>
              <a:chExt cx="1459048" cy="1463516"/>
            </a:xfrm>
          </p:grpSpPr>
          <p:pic>
            <p:nvPicPr>
              <p:cNvPr id="1032" name="Picture 8" descr="C:\Users\Soumyajit\Downloads\visionexplorer images\information.png">
                <a:extLst>
                  <a:ext uri="{FF2B5EF4-FFF2-40B4-BE49-F238E27FC236}">
                    <a16:creationId xmlns:a16="http://schemas.microsoft.com/office/drawing/2014/main" id="{931D939B-D941-41AE-8A4E-9C0068CBDF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3155" y="1515386"/>
                <a:ext cx="808998" cy="80899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764D7B67-1F55-4DA3-A648-EC0F53AEFDFD}"/>
                  </a:ext>
                </a:extLst>
              </p:cNvPr>
              <p:cNvSpPr txBox="1"/>
              <p:nvPr/>
            </p:nvSpPr>
            <p:spPr>
              <a:xfrm>
                <a:off x="9281204" y="2332571"/>
                <a:ext cx="145904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Information at a Glance</a:t>
                </a:r>
              </a:p>
            </p:txBody>
          </p:sp>
        </p:grpSp>
        <p:sp>
          <p:nvSpPr>
            <p:cNvPr id="39" name="TextBox 38">
              <a:extLst>
                <a:ext uri="{FF2B5EF4-FFF2-40B4-BE49-F238E27FC236}">
                  <a16:creationId xmlns:a16="http://schemas.microsoft.com/office/drawing/2014/main" id="{8EF51838-ED8B-45C3-A01F-E6A6A39CE407}"/>
                </a:ext>
              </a:extLst>
            </p:cNvPr>
            <p:cNvSpPr txBox="1"/>
            <p:nvPr/>
          </p:nvSpPr>
          <p:spPr>
            <a:xfrm>
              <a:off x="7501768" y="3758772"/>
              <a:ext cx="1423813"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Object Detection</a:t>
              </a:r>
            </a:p>
          </p:txBody>
        </p:sp>
        <p:grpSp>
          <p:nvGrpSpPr>
            <p:cNvPr id="27" name="Group 26">
              <a:extLst>
                <a:ext uri="{FF2B5EF4-FFF2-40B4-BE49-F238E27FC236}">
                  <a16:creationId xmlns:a16="http://schemas.microsoft.com/office/drawing/2014/main" id="{23C4DA21-A58C-43F8-844B-F9179BF6DBE7}"/>
                </a:ext>
              </a:extLst>
            </p:cNvPr>
            <p:cNvGrpSpPr/>
            <p:nvPr/>
          </p:nvGrpSpPr>
          <p:grpSpPr>
            <a:xfrm>
              <a:off x="7221309" y="4650968"/>
              <a:ext cx="1138610" cy="1138888"/>
              <a:chOff x="7221309" y="4650968"/>
              <a:chExt cx="1138610" cy="1138888"/>
            </a:xfrm>
          </p:grpSpPr>
          <p:pic>
            <p:nvPicPr>
              <p:cNvPr id="1036" name="Picture 12" descr="C:\Users\Soumyajit\Downloads\visionexplorer images\interaction.png">
                <a:extLst>
                  <a:ext uri="{FF2B5EF4-FFF2-40B4-BE49-F238E27FC236}">
                    <a16:creationId xmlns:a16="http://schemas.microsoft.com/office/drawing/2014/main" id="{1D70275E-642F-4DA1-B2D7-0B3F07965B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7554" y="4650968"/>
                <a:ext cx="846121" cy="84612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808F883D-199B-461C-BD75-5EADB2BB1E00}"/>
                  </a:ext>
                </a:extLst>
              </p:cNvPr>
              <p:cNvSpPr txBox="1"/>
              <p:nvPr/>
            </p:nvSpPr>
            <p:spPr>
              <a:xfrm>
                <a:off x="7221309" y="5420523"/>
                <a:ext cx="1138610" cy="369333"/>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Interaction</a:t>
                </a:r>
              </a:p>
            </p:txBody>
          </p:sp>
        </p:grpSp>
        <p:grpSp>
          <p:nvGrpSpPr>
            <p:cNvPr id="26" name="Group 25">
              <a:extLst>
                <a:ext uri="{FF2B5EF4-FFF2-40B4-BE49-F238E27FC236}">
                  <a16:creationId xmlns:a16="http://schemas.microsoft.com/office/drawing/2014/main" id="{AD8D1387-8368-4DCD-89AF-9586B3BC3AF6}"/>
                </a:ext>
              </a:extLst>
            </p:cNvPr>
            <p:cNvGrpSpPr/>
            <p:nvPr/>
          </p:nvGrpSpPr>
          <p:grpSpPr>
            <a:xfrm>
              <a:off x="5507756" y="4525429"/>
              <a:ext cx="1248719" cy="1251473"/>
              <a:chOff x="5507756" y="4525429"/>
              <a:chExt cx="1248719" cy="1251473"/>
            </a:xfrm>
          </p:grpSpPr>
          <p:pic>
            <p:nvPicPr>
              <p:cNvPr id="1038" name="Picture 14" descr="C:\Users\Soumyajit\Downloads\visionexplorer images\safety.png">
                <a:extLst>
                  <a:ext uri="{FF2B5EF4-FFF2-40B4-BE49-F238E27FC236}">
                    <a16:creationId xmlns:a16="http://schemas.microsoft.com/office/drawing/2014/main" id="{D4297F60-A34C-41C6-8868-31832DE7DC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4470" y="4525429"/>
                <a:ext cx="1212005" cy="121200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022DEBB2-E3DF-4502-A477-0EA569465024}"/>
                  </a:ext>
                </a:extLst>
              </p:cNvPr>
              <p:cNvSpPr txBox="1"/>
              <p:nvPr/>
            </p:nvSpPr>
            <p:spPr>
              <a:xfrm>
                <a:off x="5507756" y="5407570"/>
                <a:ext cx="1232900"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Safety</a:t>
                </a:r>
              </a:p>
            </p:txBody>
          </p:sp>
        </p:grpSp>
        <p:grpSp>
          <p:nvGrpSpPr>
            <p:cNvPr id="25" name="Group 24">
              <a:extLst>
                <a:ext uri="{FF2B5EF4-FFF2-40B4-BE49-F238E27FC236}">
                  <a16:creationId xmlns:a16="http://schemas.microsoft.com/office/drawing/2014/main" id="{2BBD4CB6-EB3A-43BD-A9B4-026189C7648A}"/>
                </a:ext>
              </a:extLst>
            </p:cNvPr>
            <p:cNvGrpSpPr/>
            <p:nvPr/>
          </p:nvGrpSpPr>
          <p:grpSpPr>
            <a:xfrm>
              <a:off x="4181804" y="4523596"/>
              <a:ext cx="1232900" cy="1530305"/>
              <a:chOff x="4181804" y="4523596"/>
              <a:chExt cx="1232900" cy="1530305"/>
            </a:xfrm>
          </p:grpSpPr>
          <p:pic>
            <p:nvPicPr>
              <p:cNvPr id="1040" name="Picture 16" descr="C:\Users\Soumyajit\Downloads\visionexplorer images\travel.png">
                <a:extLst>
                  <a:ext uri="{FF2B5EF4-FFF2-40B4-BE49-F238E27FC236}">
                    <a16:creationId xmlns:a16="http://schemas.microsoft.com/office/drawing/2014/main" id="{F3099673-47B0-43D4-9AFC-87AE2FD661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8205" y="4523596"/>
                <a:ext cx="1037320" cy="103732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42631895-0BEC-4E31-AA8A-8645DCBF105C}"/>
                  </a:ext>
                </a:extLst>
              </p:cNvPr>
              <p:cNvSpPr txBox="1"/>
              <p:nvPr/>
            </p:nvSpPr>
            <p:spPr>
              <a:xfrm>
                <a:off x="4181804" y="5407570"/>
                <a:ext cx="1232900"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Tourism &amp; Travel</a:t>
                </a:r>
              </a:p>
            </p:txBody>
          </p:sp>
        </p:grpSp>
        <p:grpSp>
          <p:nvGrpSpPr>
            <p:cNvPr id="24" name="Group 23">
              <a:extLst>
                <a:ext uri="{FF2B5EF4-FFF2-40B4-BE49-F238E27FC236}">
                  <a16:creationId xmlns:a16="http://schemas.microsoft.com/office/drawing/2014/main" id="{87F68EAE-D23F-4E7D-94E6-BBBE9F7EEE0E}"/>
                </a:ext>
              </a:extLst>
            </p:cNvPr>
            <p:cNvGrpSpPr/>
            <p:nvPr/>
          </p:nvGrpSpPr>
          <p:grpSpPr>
            <a:xfrm>
              <a:off x="3372003" y="2888966"/>
              <a:ext cx="1232900" cy="1203841"/>
              <a:chOff x="3372003" y="2888966"/>
              <a:chExt cx="1232900" cy="1203841"/>
            </a:xfrm>
          </p:grpSpPr>
          <p:pic>
            <p:nvPicPr>
              <p:cNvPr id="1046" name="Picture 22" descr="C:\Users\Soumyajit\Downloads\visionexplorer images\productivity.png">
                <a:extLst>
                  <a:ext uri="{FF2B5EF4-FFF2-40B4-BE49-F238E27FC236}">
                    <a16:creationId xmlns:a16="http://schemas.microsoft.com/office/drawing/2014/main" id="{8E19F3B5-45CD-4924-9DA2-17EB779CEF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995" y="2888966"/>
                <a:ext cx="1006285" cy="1006285"/>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1DE8E385-EC11-49F2-B2DE-8F155C288099}"/>
                  </a:ext>
                </a:extLst>
              </p:cNvPr>
              <p:cNvSpPr txBox="1"/>
              <p:nvPr/>
            </p:nvSpPr>
            <p:spPr>
              <a:xfrm>
                <a:off x="3372003" y="3723475"/>
                <a:ext cx="1232900"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Productivity</a:t>
                </a:r>
              </a:p>
            </p:txBody>
          </p:sp>
        </p:grpSp>
      </p:grpSp>
      <p:sp>
        <p:nvSpPr>
          <p:cNvPr id="43" name="Arrow: Right 42">
            <a:extLst>
              <a:ext uri="{FF2B5EF4-FFF2-40B4-BE49-F238E27FC236}">
                <a16:creationId xmlns:a16="http://schemas.microsoft.com/office/drawing/2014/main" id="{ABA601FB-6028-4BC5-B6AD-A8272168F207}"/>
              </a:ext>
            </a:extLst>
          </p:cNvPr>
          <p:cNvSpPr/>
          <p:nvPr/>
        </p:nvSpPr>
        <p:spPr>
          <a:xfrm rot="8879041">
            <a:off x="4201755" y="3829872"/>
            <a:ext cx="934268" cy="342167"/>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1AA1512E-CAF8-4D4B-887A-1E89E45F60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36632" y="2976980"/>
            <a:ext cx="777907" cy="777907"/>
          </a:xfrm>
          <a:prstGeom prst="rect">
            <a:avLst/>
          </a:prstGeom>
        </p:spPr>
      </p:pic>
    </p:spTree>
    <p:extLst>
      <p:ext uri="{BB962C8B-B14F-4D97-AF65-F5344CB8AC3E}">
        <p14:creationId xmlns:p14="http://schemas.microsoft.com/office/powerpoint/2010/main" val="38356508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AC57E6BA-DDAD-4F0D-B5EA-403E2366131C}"/>
              </a:ext>
            </a:extLst>
          </p:cNvPr>
          <p:cNvGrpSpPr/>
          <p:nvPr/>
        </p:nvGrpSpPr>
        <p:grpSpPr>
          <a:xfrm>
            <a:off x="1236795" y="2785202"/>
            <a:ext cx="1335660" cy="324951"/>
            <a:chOff x="523596" y="911573"/>
            <a:chExt cx="1335660" cy="324951"/>
          </a:xfrm>
        </p:grpSpPr>
        <p:sp>
          <p:nvSpPr>
            <p:cNvPr id="28" name="Google Shape;392;p27">
              <a:extLst>
                <a:ext uri="{FF2B5EF4-FFF2-40B4-BE49-F238E27FC236}">
                  <a16:creationId xmlns:a16="http://schemas.microsoft.com/office/drawing/2014/main" id="{E8D86D8B-525A-4E24-A2C3-18AF8DDCAB03}"/>
                </a:ext>
              </a:extLst>
            </p:cNvPr>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 name="Google Shape;391;p27">
              <a:extLst>
                <a:ext uri="{FF2B5EF4-FFF2-40B4-BE49-F238E27FC236}">
                  <a16:creationId xmlns:a16="http://schemas.microsoft.com/office/drawing/2014/main" id="{051906A8-ACF8-440D-BC4F-E5A1DC07BC50}"/>
                </a:ext>
              </a:extLst>
            </p:cNvPr>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2D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grpSp>
        <p:nvGrpSpPr>
          <p:cNvPr id="2" name="Group 1">
            <a:extLst>
              <a:ext uri="{FF2B5EF4-FFF2-40B4-BE49-F238E27FC236}">
                <a16:creationId xmlns:a16="http://schemas.microsoft.com/office/drawing/2014/main" id="{571083D8-DD0B-42C7-89C0-E9EA096A268F}"/>
              </a:ext>
            </a:extLst>
          </p:cNvPr>
          <p:cNvGrpSpPr/>
          <p:nvPr/>
        </p:nvGrpSpPr>
        <p:grpSpPr>
          <a:xfrm>
            <a:off x="8803941" y="5416325"/>
            <a:ext cx="2295930" cy="617996"/>
            <a:chOff x="6101900" y="804152"/>
            <a:chExt cx="2295930" cy="617996"/>
          </a:xfrm>
        </p:grpSpPr>
        <p:sp>
          <p:nvSpPr>
            <p:cNvPr id="17" name="Google Shape;382;p27">
              <a:extLst>
                <a:ext uri="{FF2B5EF4-FFF2-40B4-BE49-F238E27FC236}">
                  <a16:creationId xmlns:a16="http://schemas.microsoft.com/office/drawing/2014/main" id="{9898C753-AEC9-4696-A8A3-23832DE2A41F}"/>
                </a:ext>
              </a:extLst>
            </p:cNvPr>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3;p27">
              <a:extLst>
                <a:ext uri="{FF2B5EF4-FFF2-40B4-BE49-F238E27FC236}">
                  <a16:creationId xmlns:a16="http://schemas.microsoft.com/office/drawing/2014/main" id="{B342A4AC-245A-423F-A2AC-A82B81F77066}"/>
                </a:ext>
              </a:extLst>
            </p:cNvPr>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4;p27">
              <a:extLst>
                <a:ext uri="{FF2B5EF4-FFF2-40B4-BE49-F238E27FC236}">
                  <a16:creationId xmlns:a16="http://schemas.microsoft.com/office/drawing/2014/main" id="{68CFA5A3-64D8-4AB6-9FA2-D26D83860CEE}"/>
                </a:ext>
              </a:extLst>
            </p:cNvPr>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5;p27">
              <a:extLst>
                <a:ext uri="{FF2B5EF4-FFF2-40B4-BE49-F238E27FC236}">
                  <a16:creationId xmlns:a16="http://schemas.microsoft.com/office/drawing/2014/main" id="{31CB18A2-A71E-4AAA-8D04-EDB52710A6B6}"/>
                </a:ext>
              </a:extLst>
            </p:cNvPr>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6;p27">
              <a:extLst>
                <a:ext uri="{FF2B5EF4-FFF2-40B4-BE49-F238E27FC236}">
                  <a16:creationId xmlns:a16="http://schemas.microsoft.com/office/drawing/2014/main" id="{2DFFE828-3776-4E00-9622-CD2DC287AC04}"/>
                </a:ext>
              </a:extLst>
            </p:cNvPr>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7;p27">
              <a:extLst>
                <a:ext uri="{FF2B5EF4-FFF2-40B4-BE49-F238E27FC236}">
                  <a16:creationId xmlns:a16="http://schemas.microsoft.com/office/drawing/2014/main" id="{85A1551C-AD52-47F3-A672-C06AE7025DA8}"/>
                </a:ext>
              </a:extLst>
            </p:cNvPr>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3" name="Google Shape;388;p27">
              <a:extLst>
                <a:ext uri="{FF2B5EF4-FFF2-40B4-BE49-F238E27FC236}">
                  <a16:creationId xmlns:a16="http://schemas.microsoft.com/office/drawing/2014/main" id="{90C5ACE1-C581-4CD0-859C-A2A3DF2BE6AE}"/>
                </a:ext>
              </a:extLst>
            </p:cNvPr>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4" name="Google Shape;389;p27">
              <a:extLst>
                <a:ext uri="{FF2B5EF4-FFF2-40B4-BE49-F238E27FC236}">
                  <a16:creationId xmlns:a16="http://schemas.microsoft.com/office/drawing/2014/main" id="{C225C370-3E90-48F8-9758-C2FE786AC0ED}"/>
                </a:ext>
              </a:extLst>
            </p:cNvPr>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5" name="Google Shape;390;p27">
              <a:extLst>
                <a:ext uri="{FF2B5EF4-FFF2-40B4-BE49-F238E27FC236}">
                  <a16:creationId xmlns:a16="http://schemas.microsoft.com/office/drawing/2014/main" id="{4CDEA7A4-4930-4AE4-A0C3-1C9181EA5896}"/>
                </a:ext>
              </a:extLst>
            </p:cNvPr>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
        <p:nvSpPr>
          <p:cNvPr id="4" name="Rectangle 3">
            <a:extLst>
              <a:ext uri="{FF2B5EF4-FFF2-40B4-BE49-F238E27FC236}">
                <a16:creationId xmlns:a16="http://schemas.microsoft.com/office/drawing/2014/main" id="{9CF35710-8EF2-48F4-96B2-3AA4FCEBCE2E}"/>
              </a:ext>
            </a:extLst>
          </p:cNvPr>
          <p:cNvSpPr/>
          <p:nvPr/>
        </p:nvSpPr>
        <p:spPr>
          <a:xfrm>
            <a:off x="2556235" y="1332514"/>
            <a:ext cx="7079530" cy="4192971"/>
          </a:xfrm>
          <a:prstGeom prst="rect">
            <a:avLst/>
          </a:prstGeom>
          <a:solidFill>
            <a:srgbClr val="2D9A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9" name="TextBox 8">
            <a:extLst>
              <a:ext uri="{FF2B5EF4-FFF2-40B4-BE49-F238E27FC236}">
                <a16:creationId xmlns:a16="http://schemas.microsoft.com/office/drawing/2014/main" id="{4EE67FBA-7AA1-4532-8139-654296BF488E}"/>
              </a:ext>
            </a:extLst>
          </p:cNvPr>
          <p:cNvSpPr txBox="1"/>
          <p:nvPr/>
        </p:nvSpPr>
        <p:spPr>
          <a:xfrm>
            <a:off x="2954020" y="2736501"/>
            <a:ext cx="6283960" cy="1384995"/>
          </a:xfrm>
          <a:prstGeom prst="rect">
            <a:avLst/>
          </a:prstGeom>
          <a:noFill/>
        </p:spPr>
        <p:txBody>
          <a:bodyPr wrap="square" rtlCol="0">
            <a:spAutoFit/>
          </a:bodyPr>
          <a:lstStyle/>
          <a:p>
            <a:pPr algn="ctr"/>
            <a:r>
              <a:rPr lang="en-US" sz="4000" dirty="0">
                <a:solidFill>
                  <a:schemeClr val="bg1"/>
                </a:solidFill>
                <a:latin typeface="Agency FB" panose="020B0503020202020204" pitchFamily="34" charset="0"/>
              </a:rPr>
              <a:t>“Productivity</a:t>
            </a:r>
            <a:r>
              <a:rPr lang="en-US" sz="3600" dirty="0">
                <a:solidFill>
                  <a:schemeClr val="bg1"/>
                </a:solidFill>
                <a:latin typeface="Agency FB" panose="020B0503020202020204" pitchFamily="34" charset="0"/>
              </a:rPr>
              <a:t> is not about being busy; it's about making </a:t>
            </a:r>
            <a:r>
              <a:rPr lang="en-US" sz="4400" dirty="0">
                <a:solidFill>
                  <a:schemeClr val="bg1"/>
                </a:solidFill>
                <a:latin typeface="Agency FB" panose="020B0503020202020204" pitchFamily="34" charset="0"/>
              </a:rPr>
              <a:t>every</a:t>
            </a:r>
            <a:r>
              <a:rPr lang="en-US" sz="3600" dirty="0">
                <a:solidFill>
                  <a:schemeClr val="bg1"/>
                </a:solidFill>
                <a:latin typeface="Agency FB" panose="020B0503020202020204" pitchFamily="34" charset="0"/>
              </a:rPr>
              <a:t> </a:t>
            </a:r>
            <a:r>
              <a:rPr lang="en-US" sz="4400" dirty="0">
                <a:solidFill>
                  <a:schemeClr val="bg1"/>
                </a:solidFill>
                <a:latin typeface="Agency FB" panose="020B0503020202020204" pitchFamily="34" charset="0"/>
              </a:rPr>
              <a:t>minute</a:t>
            </a:r>
            <a:r>
              <a:rPr lang="en-US" sz="3600" dirty="0">
                <a:solidFill>
                  <a:schemeClr val="bg1"/>
                </a:solidFill>
                <a:latin typeface="Agency FB" panose="020B0503020202020204" pitchFamily="34" charset="0"/>
              </a:rPr>
              <a:t> </a:t>
            </a:r>
            <a:r>
              <a:rPr lang="en-US" sz="4400" dirty="0">
                <a:solidFill>
                  <a:schemeClr val="bg1"/>
                </a:solidFill>
                <a:latin typeface="Agency FB" panose="020B0503020202020204" pitchFamily="34" charset="0"/>
              </a:rPr>
              <a:t>count</a:t>
            </a:r>
            <a:r>
              <a:rPr lang="en-US" sz="3600" dirty="0">
                <a:solidFill>
                  <a:schemeClr val="bg1"/>
                </a:solidFill>
                <a:latin typeface="Agency FB" panose="020B0503020202020204" pitchFamily="34" charset="0"/>
              </a:rPr>
              <a:t>”</a:t>
            </a:r>
          </a:p>
        </p:txBody>
      </p:sp>
      <p:sp>
        <p:nvSpPr>
          <p:cNvPr id="10" name="TextBox 9">
            <a:extLst>
              <a:ext uri="{FF2B5EF4-FFF2-40B4-BE49-F238E27FC236}">
                <a16:creationId xmlns:a16="http://schemas.microsoft.com/office/drawing/2014/main" id="{94774A56-958F-4293-B153-9457E28C8E4D}"/>
              </a:ext>
            </a:extLst>
          </p:cNvPr>
          <p:cNvSpPr txBox="1"/>
          <p:nvPr/>
        </p:nvSpPr>
        <p:spPr>
          <a:xfrm>
            <a:off x="5999480" y="4521437"/>
            <a:ext cx="3149600" cy="461665"/>
          </a:xfrm>
          <a:prstGeom prst="rect">
            <a:avLst/>
          </a:prstGeom>
          <a:noFill/>
        </p:spPr>
        <p:txBody>
          <a:bodyPr wrap="square" rtlCol="0">
            <a:spAutoFit/>
          </a:bodyPr>
          <a:lstStyle/>
          <a:p>
            <a:pPr algn="r"/>
            <a:r>
              <a:rPr lang="en-US" sz="2400" dirty="0">
                <a:solidFill>
                  <a:schemeClr val="bg1"/>
                </a:solidFill>
                <a:latin typeface="Agency FB" panose="020B0503020202020204" pitchFamily="34" charset="0"/>
              </a:rPr>
              <a:t>-Someone famous</a:t>
            </a:r>
          </a:p>
        </p:txBody>
      </p:sp>
      <p:sp>
        <p:nvSpPr>
          <p:cNvPr id="31" name="Google Shape;380;p27">
            <a:extLst>
              <a:ext uri="{FF2B5EF4-FFF2-40B4-BE49-F238E27FC236}">
                <a16:creationId xmlns:a16="http://schemas.microsoft.com/office/drawing/2014/main" id="{C63FF566-DDFB-4347-AF30-4208AE8D390C}"/>
              </a:ext>
            </a:extLst>
          </p:cNvPr>
          <p:cNvSpPr/>
          <p:nvPr/>
        </p:nvSpPr>
        <p:spPr>
          <a:xfrm>
            <a:off x="2153652" y="521370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 name="Group 33">
            <a:extLst>
              <a:ext uri="{FF2B5EF4-FFF2-40B4-BE49-F238E27FC236}">
                <a16:creationId xmlns:a16="http://schemas.microsoft.com/office/drawing/2014/main" id="{E5AEC0B6-A180-448D-9D7E-62D4CB0C91B5}"/>
              </a:ext>
            </a:extLst>
          </p:cNvPr>
          <p:cNvGrpSpPr/>
          <p:nvPr/>
        </p:nvGrpSpPr>
        <p:grpSpPr>
          <a:xfrm>
            <a:off x="9080419" y="757331"/>
            <a:ext cx="874209" cy="755592"/>
            <a:chOff x="2985840" y="660412"/>
            <a:chExt cx="874209" cy="755592"/>
          </a:xfrm>
        </p:grpSpPr>
        <p:sp>
          <p:nvSpPr>
            <p:cNvPr id="32" name="Google Shape;377;p27">
              <a:extLst>
                <a:ext uri="{FF2B5EF4-FFF2-40B4-BE49-F238E27FC236}">
                  <a16:creationId xmlns:a16="http://schemas.microsoft.com/office/drawing/2014/main" id="{98612241-38A1-47F9-BE1C-7B15724DA274}"/>
                </a:ext>
              </a:extLst>
            </p:cNvPr>
            <p:cNvSpPr/>
            <p:nvPr/>
          </p:nvSpPr>
          <p:spPr>
            <a:xfrm rot="18426422">
              <a:off x="3045149" y="601103"/>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2D9A9D"/>
            </a:solidFill>
            <a:ln w="13850" cap="rnd" cmpd="sng">
              <a:solidFill>
                <a:srgbClr val="2D9A9D"/>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3" name="Google Shape;381;p27">
              <a:extLst>
                <a:ext uri="{FF2B5EF4-FFF2-40B4-BE49-F238E27FC236}">
                  <a16:creationId xmlns:a16="http://schemas.microsoft.com/office/drawing/2014/main" id="{7BD3F995-F22F-43B3-B737-B7AD4E4E6647}"/>
                </a:ext>
              </a:extLst>
            </p:cNvPr>
            <p:cNvSpPr/>
            <p:nvPr/>
          </p:nvSpPr>
          <p:spPr>
            <a:xfrm rot="18426422">
              <a:off x="3105382" y="822431"/>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2D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10180474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996236"/>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WHAT IF YOU DON’T USE THIS?</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cxnSp>
        <p:nvCxnSpPr>
          <p:cNvPr id="6" name="Google Shape;298;p26">
            <a:extLst>
              <a:ext uri="{FF2B5EF4-FFF2-40B4-BE49-F238E27FC236}">
                <a16:creationId xmlns:a16="http://schemas.microsoft.com/office/drawing/2014/main" id="{F29D911E-D4C3-41F2-A2EE-781681AD5A58}"/>
              </a:ext>
            </a:extLst>
          </p:cNvPr>
          <p:cNvCxnSpPr>
            <a:cxnSpLocks/>
          </p:cNvCxnSpPr>
          <p:nvPr/>
        </p:nvCxnSpPr>
        <p:spPr>
          <a:xfrm>
            <a:off x="0" y="1676725"/>
            <a:ext cx="12192000" cy="34710"/>
          </a:xfrm>
          <a:prstGeom prst="straightConnector1">
            <a:avLst/>
          </a:prstGeom>
          <a:noFill/>
          <a:ln w="9525" cap="flat" cmpd="sng">
            <a:solidFill>
              <a:srgbClr val="2D9A9D"/>
            </a:solidFill>
            <a:prstDash val="solid"/>
            <a:round/>
            <a:headEnd type="none" w="med" len="med"/>
            <a:tailEnd type="none" w="med" len="med"/>
          </a:ln>
        </p:spPr>
      </p:cxnSp>
      <p:sp>
        <p:nvSpPr>
          <p:cNvPr id="8" name="TextBox 7">
            <a:extLst>
              <a:ext uri="{FF2B5EF4-FFF2-40B4-BE49-F238E27FC236}">
                <a16:creationId xmlns:a16="http://schemas.microsoft.com/office/drawing/2014/main" id="{CF13231A-89D3-4A0E-9923-54450FB73A46}"/>
              </a:ext>
            </a:extLst>
          </p:cNvPr>
          <p:cNvSpPr txBox="1"/>
          <p:nvPr/>
        </p:nvSpPr>
        <p:spPr>
          <a:xfrm>
            <a:off x="153350" y="1750289"/>
            <a:ext cx="12038650" cy="707886"/>
          </a:xfrm>
          <a:prstGeom prst="rect">
            <a:avLst/>
          </a:prstGeom>
          <a:noFill/>
        </p:spPr>
        <p:txBody>
          <a:bodyPr wrap="square" rtlCol="0">
            <a:spAutoFit/>
          </a:bodyPr>
          <a:lstStyle/>
          <a:p>
            <a:r>
              <a:rPr lang="en-US" sz="4000" b="1" dirty="0">
                <a:solidFill>
                  <a:srgbClr val="29E8B2"/>
                </a:solidFill>
                <a:effectLst>
                  <a:outerShdw blurRad="38100" dist="38100" dir="2700000" algn="tl">
                    <a:srgbClr val="000000">
                      <a:alpha val="43137"/>
                    </a:srgbClr>
                  </a:outerShdw>
                </a:effectLst>
                <a:latin typeface="Agency FB" panose="020B0503020202020204" pitchFamily="34" charset="0"/>
              </a:rPr>
              <a:t>LESSER EFFICIENCY. </a:t>
            </a:r>
            <a:r>
              <a:rPr lang="en-US" sz="3200" b="1" dirty="0">
                <a:solidFill>
                  <a:srgbClr val="29E8B2"/>
                </a:solidFill>
                <a:effectLst>
                  <a:outerShdw blurRad="38100" dist="38100" dir="2700000" algn="tl">
                    <a:srgbClr val="000000">
                      <a:alpha val="43137"/>
                    </a:srgbClr>
                  </a:outerShdw>
                </a:effectLst>
                <a:latin typeface="Agency FB" panose="020B0503020202020204" pitchFamily="34" charset="0"/>
              </a:rPr>
              <a:t>Don’t believe? Let’s see an example</a:t>
            </a:r>
            <a:endParaRPr lang="en-US" sz="4000" b="1" dirty="0">
              <a:solidFill>
                <a:srgbClr val="29E8B2"/>
              </a:solidFill>
              <a:effectLst>
                <a:outerShdw blurRad="38100" dist="38100" dir="2700000" algn="tl">
                  <a:srgbClr val="000000">
                    <a:alpha val="43137"/>
                  </a:srgbClr>
                </a:outerShdw>
              </a:effectLst>
              <a:latin typeface="Agency FB" panose="020B0503020202020204" pitchFamily="34" charset="0"/>
            </a:endParaRPr>
          </a:p>
        </p:txBody>
      </p:sp>
      <p:graphicFrame>
        <p:nvGraphicFramePr>
          <p:cNvPr id="12" name="Table 11">
            <a:extLst>
              <a:ext uri="{FF2B5EF4-FFF2-40B4-BE49-F238E27FC236}">
                <a16:creationId xmlns:a16="http://schemas.microsoft.com/office/drawing/2014/main" id="{28DE71F5-1FAD-46B9-AC14-48AEF5D17644}"/>
              </a:ext>
            </a:extLst>
          </p:cNvPr>
          <p:cNvGraphicFramePr>
            <a:graphicFrameLocks noGrp="1"/>
          </p:cNvGraphicFramePr>
          <p:nvPr>
            <p:extLst>
              <p:ext uri="{D42A27DB-BD31-4B8C-83A1-F6EECF244321}">
                <p14:modId xmlns:p14="http://schemas.microsoft.com/office/powerpoint/2010/main" val="3418532301"/>
              </p:ext>
            </p:extLst>
          </p:nvPr>
        </p:nvGraphicFramePr>
        <p:xfrm>
          <a:off x="0" y="2702560"/>
          <a:ext cx="12192000" cy="2771300"/>
        </p:xfrm>
        <a:graphic>
          <a:graphicData uri="http://schemas.openxmlformats.org/drawingml/2006/table">
            <a:tbl>
              <a:tblPr firstRow="1" bandRow="1">
                <a:tableStyleId>{9D7B26C5-4107-4FEC-AEDC-1716B250A1EF}</a:tableStyleId>
              </a:tblPr>
              <a:tblGrid>
                <a:gridCol w="1849120">
                  <a:extLst>
                    <a:ext uri="{9D8B030D-6E8A-4147-A177-3AD203B41FA5}">
                      <a16:colId xmlns:a16="http://schemas.microsoft.com/office/drawing/2014/main" val="3777796952"/>
                    </a:ext>
                  </a:extLst>
                </a:gridCol>
                <a:gridCol w="5689600">
                  <a:extLst>
                    <a:ext uri="{9D8B030D-6E8A-4147-A177-3AD203B41FA5}">
                      <a16:colId xmlns:a16="http://schemas.microsoft.com/office/drawing/2014/main" val="2977686928"/>
                    </a:ext>
                  </a:extLst>
                </a:gridCol>
                <a:gridCol w="4653280">
                  <a:extLst>
                    <a:ext uri="{9D8B030D-6E8A-4147-A177-3AD203B41FA5}">
                      <a16:colId xmlns:a16="http://schemas.microsoft.com/office/drawing/2014/main" val="265226318"/>
                    </a:ext>
                  </a:extLst>
                </a:gridCol>
              </a:tblGrid>
              <a:tr h="259711">
                <a:tc>
                  <a:txBody>
                    <a:bodyPr/>
                    <a:lstStyle/>
                    <a:p>
                      <a:r>
                        <a:rPr lang="en-US" sz="3200" b="1" dirty="0">
                          <a:solidFill>
                            <a:schemeClr val="bg1"/>
                          </a:solidFill>
                          <a:latin typeface="Agency FB" panose="020B0503020202020204" pitchFamily="34" charset="0"/>
                        </a:rPr>
                        <a:t>TASK</a:t>
                      </a:r>
                    </a:p>
                  </a:txBody>
                  <a:tcPr/>
                </a:tc>
                <a:tc>
                  <a:txBody>
                    <a:bodyPr/>
                    <a:lstStyle/>
                    <a:p>
                      <a:r>
                        <a:rPr lang="en-US" sz="3200" b="1" dirty="0">
                          <a:solidFill>
                            <a:schemeClr val="bg1"/>
                          </a:solidFill>
                          <a:latin typeface="Agency FB" panose="020B0503020202020204" pitchFamily="34" charset="0"/>
                        </a:rPr>
                        <a:t>YOUR MOBILE</a:t>
                      </a:r>
                    </a:p>
                  </a:txBody>
                  <a:tcPr/>
                </a:tc>
                <a:tc>
                  <a:txBody>
                    <a:bodyPr/>
                    <a:lstStyle/>
                    <a:p>
                      <a:r>
                        <a:rPr lang="en-US" sz="3200" b="1" dirty="0" err="1">
                          <a:solidFill>
                            <a:schemeClr val="bg1"/>
                          </a:solidFill>
                          <a:latin typeface="Agency FB" panose="020B0503020202020204" pitchFamily="34" charset="0"/>
                        </a:rPr>
                        <a:t>VisionExplorer</a:t>
                      </a:r>
                      <a:endParaRPr lang="en-US" sz="3200" b="1" dirty="0">
                        <a:solidFill>
                          <a:schemeClr val="bg1"/>
                        </a:solidFill>
                        <a:latin typeface="Agency FB" panose="020B0503020202020204" pitchFamily="34" charset="0"/>
                      </a:endParaRPr>
                    </a:p>
                  </a:txBody>
                  <a:tcPr/>
                </a:tc>
                <a:extLst>
                  <a:ext uri="{0D108BD9-81ED-4DB2-BD59-A6C34878D82A}">
                    <a16:rowId xmlns:a16="http://schemas.microsoft.com/office/drawing/2014/main" val="2592403051"/>
                  </a:ext>
                </a:extLst>
              </a:tr>
              <a:tr h="2192180">
                <a:tc>
                  <a:txBody>
                    <a:bodyPr/>
                    <a:lstStyle/>
                    <a:p>
                      <a:r>
                        <a:rPr lang="en-US" sz="2400" b="0" dirty="0">
                          <a:solidFill>
                            <a:schemeClr val="bg1"/>
                          </a:solidFill>
                          <a:latin typeface="Agency FB" panose="020B0503020202020204" pitchFamily="34" charset="0"/>
                        </a:rPr>
                        <a:t>Text translation from image</a:t>
                      </a:r>
                    </a:p>
                  </a:txBody>
                  <a:tcPr/>
                </a:tc>
                <a:tc>
                  <a:txBody>
                    <a:bodyPr/>
                    <a:lstStyle/>
                    <a:p>
                      <a:r>
                        <a:rPr lang="en-US" sz="2400" b="1" dirty="0">
                          <a:solidFill>
                            <a:schemeClr val="bg1"/>
                          </a:solidFill>
                          <a:latin typeface="Agency FB" panose="020B0503020202020204" pitchFamily="34" charset="0"/>
                        </a:rPr>
                        <a:t>Unlock device </a:t>
                      </a:r>
                      <a:r>
                        <a:rPr lang="en-US" sz="2400" b="1" dirty="0">
                          <a:solidFill>
                            <a:schemeClr val="bg1"/>
                          </a:solidFill>
                          <a:latin typeface="Agency FB" panose="020B0503020202020204" pitchFamily="34" charset="0"/>
                          <a:sym typeface="Wingdings" panose="05000000000000000000" pitchFamily="2" charset="2"/>
                        </a:rPr>
                        <a:t> Open Google Lens Take photo</a:t>
                      </a:r>
                    </a:p>
                    <a:p>
                      <a:r>
                        <a:rPr lang="en-US" sz="2400" b="1" dirty="0">
                          <a:solidFill>
                            <a:schemeClr val="bg1"/>
                          </a:solidFill>
                          <a:latin typeface="Agency FB" panose="020B0503020202020204" pitchFamily="34" charset="0"/>
                          <a:sym typeface="Wingdings" panose="05000000000000000000" pitchFamily="2" charset="2"/>
                        </a:rPr>
                        <a:t> Search</a:t>
                      </a:r>
                    </a:p>
                    <a:p>
                      <a:endParaRPr lang="en-US" sz="3200" b="1" dirty="0">
                        <a:solidFill>
                          <a:schemeClr val="bg1"/>
                        </a:solidFill>
                        <a:latin typeface="Agency FB" panose="020B0503020202020204" pitchFamily="34" charset="0"/>
                        <a:sym typeface="Wingdings" panose="05000000000000000000" pitchFamily="2" charset="2"/>
                      </a:endParaRPr>
                    </a:p>
                    <a:p>
                      <a:r>
                        <a:rPr lang="en-US" sz="3200" b="1" dirty="0">
                          <a:solidFill>
                            <a:schemeClr val="bg1"/>
                          </a:solidFill>
                          <a:latin typeface="Agency FB" panose="020B0503020202020204" pitchFamily="34" charset="0"/>
                          <a:sym typeface="Wingdings" panose="05000000000000000000" pitchFamily="2" charset="2"/>
                        </a:rPr>
                        <a:t>Time taken: 10-12 seconds</a:t>
                      </a:r>
                      <a:endParaRPr lang="en-US" sz="3200" b="1" dirty="0">
                        <a:solidFill>
                          <a:schemeClr val="bg1"/>
                        </a:solidFill>
                        <a:latin typeface="Agency FB" panose="020B0503020202020204" pitchFamily="34" charset="0"/>
                      </a:endParaRPr>
                    </a:p>
                  </a:txBody>
                  <a:tcPr/>
                </a:tc>
                <a:tc>
                  <a:txBody>
                    <a:bodyPr/>
                    <a:lstStyle/>
                    <a:p>
                      <a:r>
                        <a:rPr lang="en-US" sz="4800" b="1" dirty="0">
                          <a:solidFill>
                            <a:schemeClr val="bg1"/>
                          </a:solidFill>
                          <a:latin typeface="Agency FB" panose="020B0503020202020204" pitchFamily="34" charset="0"/>
                        </a:rPr>
                        <a:t>JUST SEE THE TEXT</a:t>
                      </a:r>
                    </a:p>
                    <a:p>
                      <a:endParaRPr lang="en-US" sz="3200" b="1" dirty="0">
                        <a:solidFill>
                          <a:schemeClr val="bg1"/>
                        </a:solidFill>
                        <a:latin typeface="Agency FB" panose="020B0503020202020204" pitchFamily="34" charset="0"/>
                      </a:endParaRPr>
                    </a:p>
                    <a:p>
                      <a:r>
                        <a:rPr lang="en-US" sz="3200" b="1" dirty="0">
                          <a:solidFill>
                            <a:schemeClr val="bg1"/>
                          </a:solidFill>
                          <a:latin typeface="Agency FB" panose="020B0503020202020204" pitchFamily="34" charset="0"/>
                        </a:rPr>
                        <a:t>Time taken: 0.5-1.25 seconds</a:t>
                      </a:r>
                    </a:p>
                  </a:txBody>
                  <a:tcPr/>
                </a:tc>
                <a:extLst>
                  <a:ext uri="{0D108BD9-81ED-4DB2-BD59-A6C34878D82A}">
                    <a16:rowId xmlns:a16="http://schemas.microsoft.com/office/drawing/2014/main" val="212849312"/>
                  </a:ext>
                </a:extLst>
              </a:tr>
            </a:tbl>
          </a:graphicData>
        </a:graphic>
      </p:graphicFrame>
    </p:spTree>
    <p:extLst>
      <p:ext uri="{BB962C8B-B14F-4D97-AF65-F5344CB8AC3E}">
        <p14:creationId xmlns:p14="http://schemas.microsoft.com/office/powerpoint/2010/main" val="7557882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713432"/>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Working PRINCIPLE:</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graphicFrame>
        <p:nvGraphicFramePr>
          <p:cNvPr id="4" name="Table 3">
            <a:extLst>
              <a:ext uri="{FF2B5EF4-FFF2-40B4-BE49-F238E27FC236}">
                <a16:creationId xmlns:a16="http://schemas.microsoft.com/office/drawing/2014/main" id="{07DA172C-FA2B-4FBA-8A04-28F93CA68AC0}"/>
              </a:ext>
            </a:extLst>
          </p:cNvPr>
          <p:cNvGraphicFramePr>
            <a:graphicFrameLocks noGrp="1"/>
          </p:cNvGraphicFramePr>
          <p:nvPr>
            <p:extLst>
              <p:ext uri="{D42A27DB-BD31-4B8C-83A1-F6EECF244321}">
                <p14:modId xmlns:p14="http://schemas.microsoft.com/office/powerpoint/2010/main" val="2318356045"/>
              </p:ext>
            </p:extLst>
          </p:nvPr>
        </p:nvGraphicFramePr>
        <p:xfrm>
          <a:off x="689833" y="1586029"/>
          <a:ext cx="10364247" cy="4200246"/>
        </p:xfrm>
        <a:graphic>
          <a:graphicData uri="http://schemas.openxmlformats.org/drawingml/2006/table">
            <a:tbl>
              <a:tblPr firstRow="1" bandRow="1">
                <a:tableStyleId>{5FD0F851-EC5A-4D38-B0AD-8093EC10F338}</a:tableStyleId>
              </a:tblPr>
              <a:tblGrid>
                <a:gridCol w="2837992">
                  <a:extLst>
                    <a:ext uri="{9D8B030D-6E8A-4147-A177-3AD203B41FA5}">
                      <a16:colId xmlns:a16="http://schemas.microsoft.com/office/drawing/2014/main" val="4199367492"/>
                    </a:ext>
                  </a:extLst>
                </a:gridCol>
                <a:gridCol w="7526255">
                  <a:extLst>
                    <a:ext uri="{9D8B030D-6E8A-4147-A177-3AD203B41FA5}">
                      <a16:colId xmlns:a16="http://schemas.microsoft.com/office/drawing/2014/main" val="1913836524"/>
                    </a:ext>
                  </a:extLst>
                </a:gridCol>
              </a:tblGrid>
              <a:tr h="2100123">
                <a:tc>
                  <a:txBody>
                    <a:bodyPr/>
                    <a:lstStyle/>
                    <a:p>
                      <a:r>
                        <a:rPr lang="en-US" sz="2800" b="0" dirty="0">
                          <a:solidFill>
                            <a:srgbClr val="2D9A9D"/>
                          </a:solidFill>
                          <a:latin typeface="Agency FB" panose="020B0503020202020204" pitchFamily="34" charset="0"/>
                        </a:rPr>
                        <a:t>Live text translation</a:t>
                      </a:r>
                    </a:p>
                  </a:txBody>
                  <a:tcPr/>
                </a:tc>
                <a:tc>
                  <a:txBody>
                    <a:bodyPr/>
                    <a:lstStyle/>
                    <a:p>
                      <a:endParaRPr lang="en-US" sz="2800" b="0" dirty="0">
                        <a:solidFill>
                          <a:srgbClr val="2D9A9D"/>
                        </a:solidFill>
                        <a:latin typeface="Agency FB" panose="020B0503020202020204" pitchFamily="34" charset="0"/>
                      </a:endParaRPr>
                    </a:p>
                  </a:txBody>
                  <a:tcPr/>
                </a:tc>
                <a:extLst>
                  <a:ext uri="{0D108BD9-81ED-4DB2-BD59-A6C34878D82A}">
                    <a16:rowId xmlns:a16="http://schemas.microsoft.com/office/drawing/2014/main" val="2747934260"/>
                  </a:ext>
                </a:extLst>
              </a:tr>
              <a:tr h="2100123">
                <a:tc>
                  <a:txBody>
                    <a:bodyPr/>
                    <a:lstStyle/>
                    <a:p>
                      <a:r>
                        <a:rPr lang="en-US" sz="2800" b="0" dirty="0">
                          <a:solidFill>
                            <a:srgbClr val="2D9A9D"/>
                          </a:solidFill>
                          <a:latin typeface="Agency FB" panose="020B0503020202020204" pitchFamily="34" charset="0"/>
                        </a:rPr>
                        <a:t>Information Search</a:t>
                      </a:r>
                    </a:p>
                  </a:txBody>
                  <a:tcPr/>
                </a:tc>
                <a:tc>
                  <a:txBody>
                    <a:bodyPr/>
                    <a:lstStyle/>
                    <a:p>
                      <a:endParaRPr lang="en-US" sz="2800" b="0" dirty="0">
                        <a:solidFill>
                          <a:srgbClr val="2D9A9D"/>
                        </a:solidFill>
                        <a:latin typeface="Agency FB" panose="020B0503020202020204" pitchFamily="34" charset="0"/>
                      </a:endParaRPr>
                    </a:p>
                  </a:txBody>
                  <a:tcPr/>
                </a:tc>
                <a:extLst>
                  <a:ext uri="{0D108BD9-81ED-4DB2-BD59-A6C34878D82A}">
                    <a16:rowId xmlns:a16="http://schemas.microsoft.com/office/drawing/2014/main" val="709203762"/>
                  </a:ext>
                </a:extLst>
              </a:tr>
            </a:tbl>
          </a:graphicData>
        </a:graphic>
      </p:graphicFrame>
      <p:grpSp>
        <p:nvGrpSpPr>
          <p:cNvPr id="33" name="Group 32">
            <a:extLst>
              <a:ext uri="{FF2B5EF4-FFF2-40B4-BE49-F238E27FC236}">
                <a16:creationId xmlns:a16="http://schemas.microsoft.com/office/drawing/2014/main" id="{601AFC2F-C0B4-43A0-9C50-891AE5EA9004}"/>
              </a:ext>
            </a:extLst>
          </p:cNvPr>
          <p:cNvGrpSpPr/>
          <p:nvPr/>
        </p:nvGrpSpPr>
        <p:grpSpPr>
          <a:xfrm>
            <a:off x="3338356" y="1332073"/>
            <a:ext cx="7715724" cy="2166452"/>
            <a:chOff x="3417217" y="1398060"/>
            <a:chExt cx="7715724" cy="2166452"/>
          </a:xfrm>
        </p:grpSpPr>
        <p:pic>
          <p:nvPicPr>
            <p:cNvPr id="1028" name="Picture 4" descr="Explore 87+ Free Cam Illustrations: Download Now - Pixabay">
              <a:extLst>
                <a:ext uri="{FF2B5EF4-FFF2-40B4-BE49-F238E27FC236}">
                  <a16:creationId xmlns:a16="http://schemas.microsoft.com/office/drawing/2014/main" id="{7156340D-1ED5-4626-8FE5-059B12113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801" y="1398060"/>
              <a:ext cx="1814660" cy="18146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2ECC444-C82A-4F75-A8E4-E3DFB815ABDA}"/>
                </a:ext>
              </a:extLst>
            </p:cNvPr>
            <p:cNvSpPr txBox="1"/>
            <p:nvPr/>
          </p:nvSpPr>
          <p:spPr>
            <a:xfrm>
              <a:off x="3417217" y="2813901"/>
              <a:ext cx="20880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Image input through camera module</a:t>
              </a:r>
            </a:p>
          </p:txBody>
        </p:sp>
        <p:cxnSp>
          <p:nvCxnSpPr>
            <p:cNvPr id="25" name="Straight Arrow Connector 24">
              <a:extLst>
                <a:ext uri="{FF2B5EF4-FFF2-40B4-BE49-F238E27FC236}">
                  <a16:creationId xmlns:a16="http://schemas.microsoft.com/office/drawing/2014/main" id="{1A1442BD-2D42-4CAC-BAB3-9258424AAFDE}"/>
                </a:ext>
              </a:extLst>
            </p:cNvPr>
            <p:cNvCxnSpPr>
              <a:cxnSpLocks/>
            </p:cNvCxnSpPr>
            <p:nvPr/>
          </p:nvCxnSpPr>
          <p:spPr>
            <a:xfrm>
              <a:off x="7833674" y="2480565"/>
              <a:ext cx="1136348"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9E45389-547B-4597-8220-6DB575E5C3FF}"/>
                </a:ext>
              </a:extLst>
            </p:cNvPr>
            <p:cNvSpPr txBox="1"/>
            <p:nvPr/>
          </p:nvSpPr>
          <p:spPr>
            <a:xfrm>
              <a:off x="7577397" y="1843363"/>
              <a:ext cx="1752071"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Raspberry processes the information</a:t>
              </a:r>
            </a:p>
          </p:txBody>
        </p:sp>
        <p:cxnSp>
          <p:nvCxnSpPr>
            <p:cNvPr id="29" name="Straight Arrow Connector 28">
              <a:extLst>
                <a:ext uri="{FF2B5EF4-FFF2-40B4-BE49-F238E27FC236}">
                  <a16:creationId xmlns:a16="http://schemas.microsoft.com/office/drawing/2014/main" id="{75375F2F-DCDD-4D0E-BEBE-330AB4CB03F3}"/>
                </a:ext>
              </a:extLst>
            </p:cNvPr>
            <p:cNvCxnSpPr>
              <a:cxnSpLocks/>
            </p:cNvCxnSpPr>
            <p:nvPr/>
          </p:nvCxnSpPr>
          <p:spPr>
            <a:xfrm>
              <a:off x="4871689" y="2523701"/>
              <a:ext cx="1050966"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FCF05E41-21E5-4998-8077-CEAF1288EA89}"/>
                </a:ext>
              </a:extLst>
            </p:cNvPr>
            <p:cNvSpPr txBox="1"/>
            <p:nvPr/>
          </p:nvSpPr>
          <p:spPr>
            <a:xfrm>
              <a:off x="4614721" y="1887372"/>
              <a:ext cx="150768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Data sent to Raspberry PI</a:t>
              </a:r>
            </a:p>
          </p:txBody>
        </p:sp>
        <p:pic>
          <p:nvPicPr>
            <p:cNvPr id="31" name="Picture 30">
              <a:extLst>
                <a:ext uri="{FF2B5EF4-FFF2-40B4-BE49-F238E27FC236}">
                  <a16:creationId xmlns:a16="http://schemas.microsoft.com/office/drawing/2014/main" id="{2DA64D6B-5281-4800-8829-D5346D32F732}"/>
                </a:ext>
              </a:extLst>
            </p:cNvPr>
            <p:cNvPicPr>
              <a:picLocks noChangeAspect="1"/>
            </p:cNvPicPr>
            <p:nvPr/>
          </p:nvPicPr>
          <p:blipFill rotWithShape="1">
            <a:blip r:embed="rId3">
              <a:extLst>
                <a:ext uri="{28A0092B-C50C-407E-A947-70E740481C1C}">
                  <a14:useLocalDpi xmlns:a14="http://schemas.microsoft.com/office/drawing/2010/main" val="0"/>
                </a:ext>
              </a:extLst>
            </a:blip>
            <a:srcRect l="40675" t="39937" r="40182" b="33392"/>
            <a:stretch/>
          </p:blipFill>
          <p:spPr>
            <a:xfrm>
              <a:off x="9466718" y="1782150"/>
              <a:ext cx="1144854" cy="1197213"/>
            </a:xfrm>
            <a:prstGeom prst="rect">
              <a:avLst/>
            </a:prstGeom>
          </p:spPr>
        </p:pic>
        <p:sp>
          <p:nvSpPr>
            <p:cNvPr id="34" name="TextBox 33">
              <a:extLst>
                <a:ext uri="{FF2B5EF4-FFF2-40B4-BE49-F238E27FC236}">
                  <a16:creationId xmlns:a16="http://schemas.microsoft.com/office/drawing/2014/main" id="{EC2C956A-1C0E-4471-81CB-755A241F9C9D}"/>
                </a:ext>
              </a:extLst>
            </p:cNvPr>
            <p:cNvSpPr txBox="1"/>
            <p:nvPr/>
          </p:nvSpPr>
          <p:spPr>
            <a:xfrm>
              <a:off x="9059158" y="3102847"/>
              <a:ext cx="2073783" cy="461665"/>
            </a:xfrm>
            <a:prstGeom prst="rect">
              <a:avLst/>
            </a:prstGeom>
            <a:noFill/>
          </p:spPr>
          <p:txBody>
            <a:bodyPr wrap="square" rtlCol="0">
              <a:spAutoFit/>
            </a:bodyPr>
            <a:lstStyle/>
            <a:p>
              <a:pPr algn="ctr"/>
              <a:r>
                <a:rPr lang="en-US" sz="2400" dirty="0">
                  <a:solidFill>
                    <a:srgbClr val="29E8B2"/>
                  </a:solidFill>
                  <a:latin typeface="Agency FB" panose="020B0503020202020204" pitchFamily="34" charset="0"/>
                </a:rPr>
                <a:t>Output on display</a:t>
              </a:r>
            </a:p>
          </p:txBody>
        </p:sp>
        <p:sp>
          <p:nvSpPr>
            <p:cNvPr id="35" name="TextBox 34">
              <a:extLst>
                <a:ext uri="{FF2B5EF4-FFF2-40B4-BE49-F238E27FC236}">
                  <a16:creationId xmlns:a16="http://schemas.microsoft.com/office/drawing/2014/main" id="{59112678-4ED2-46F4-B227-3D735D741ACF}"/>
                </a:ext>
              </a:extLst>
            </p:cNvPr>
            <p:cNvSpPr txBox="1"/>
            <p:nvPr/>
          </p:nvSpPr>
          <p:spPr>
            <a:xfrm>
              <a:off x="7611564" y="2547274"/>
              <a:ext cx="1814293"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Computer Vision(CV), text translation API </a:t>
              </a:r>
            </a:p>
          </p:txBody>
        </p:sp>
      </p:grpSp>
      <p:grpSp>
        <p:nvGrpSpPr>
          <p:cNvPr id="38" name="Group 37">
            <a:extLst>
              <a:ext uri="{FF2B5EF4-FFF2-40B4-BE49-F238E27FC236}">
                <a16:creationId xmlns:a16="http://schemas.microsoft.com/office/drawing/2014/main" id="{89D2A9F2-90AB-4DC1-A96D-782FE0D4BAE2}"/>
              </a:ext>
            </a:extLst>
          </p:cNvPr>
          <p:cNvGrpSpPr/>
          <p:nvPr/>
        </p:nvGrpSpPr>
        <p:grpSpPr>
          <a:xfrm>
            <a:off x="2816987" y="3446355"/>
            <a:ext cx="8203887" cy="2199032"/>
            <a:chOff x="3417217" y="1400735"/>
            <a:chExt cx="8203887" cy="2199032"/>
          </a:xfrm>
        </p:grpSpPr>
        <p:pic>
          <p:nvPicPr>
            <p:cNvPr id="39" name="Picture 4" descr="Explore 87+ Free Cam Illustrations: Download Now - Pixabay">
              <a:extLst>
                <a:ext uri="{FF2B5EF4-FFF2-40B4-BE49-F238E27FC236}">
                  <a16:creationId xmlns:a16="http://schemas.microsoft.com/office/drawing/2014/main" id="{B8A9CC11-4BAE-440A-B8D1-B334D7F5B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905" y="1400735"/>
              <a:ext cx="1814660" cy="181466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5DCB983-FCEF-4684-BBB4-BF8E91B4D314}"/>
                </a:ext>
              </a:extLst>
            </p:cNvPr>
            <p:cNvSpPr txBox="1"/>
            <p:nvPr/>
          </p:nvSpPr>
          <p:spPr>
            <a:xfrm>
              <a:off x="3417217" y="2813901"/>
              <a:ext cx="20880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Image input through camera module</a:t>
              </a:r>
            </a:p>
          </p:txBody>
        </p:sp>
        <p:cxnSp>
          <p:nvCxnSpPr>
            <p:cNvPr id="42" name="Straight Arrow Connector 41">
              <a:extLst>
                <a:ext uri="{FF2B5EF4-FFF2-40B4-BE49-F238E27FC236}">
                  <a16:creationId xmlns:a16="http://schemas.microsoft.com/office/drawing/2014/main" id="{90A6576D-989F-4E9F-9B97-A7FBC30B8846}"/>
                </a:ext>
              </a:extLst>
            </p:cNvPr>
            <p:cNvCxnSpPr>
              <a:cxnSpLocks/>
            </p:cNvCxnSpPr>
            <p:nvPr/>
          </p:nvCxnSpPr>
          <p:spPr>
            <a:xfrm>
              <a:off x="7833674" y="2480565"/>
              <a:ext cx="1136348"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BAAF4A1F-BEF6-469F-8BE9-BB43799F1238}"/>
                </a:ext>
              </a:extLst>
            </p:cNvPr>
            <p:cNvSpPr txBox="1"/>
            <p:nvPr/>
          </p:nvSpPr>
          <p:spPr>
            <a:xfrm>
              <a:off x="7577397" y="1843363"/>
              <a:ext cx="1752071"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Raspberry processes the information</a:t>
              </a:r>
            </a:p>
          </p:txBody>
        </p:sp>
        <p:cxnSp>
          <p:nvCxnSpPr>
            <p:cNvPr id="44" name="Straight Arrow Connector 43">
              <a:extLst>
                <a:ext uri="{FF2B5EF4-FFF2-40B4-BE49-F238E27FC236}">
                  <a16:creationId xmlns:a16="http://schemas.microsoft.com/office/drawing/2014/main" id="{F7715265-8887-408C-8306-C529B45EAEBA}"/>
                </a:ext>
              </a:extLst>
            </p:cNvPr>
            <p:cNvCxnSpPr>
              <a:cxnSpLocks/>
            </p:cNvCxnSpPr>
            <p:nvPr/>
          </p:nvCxnSpPr>
          <p:spPr>
            <a:xfrm>
              <a:off x="4871689" y="2523701"/>
              <a:ext cx="1050966"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A36D8E7D-7FB2-4E62-85EC-96A3CC8DF04F}"/>
                </a:ext>
              </a:extLst>
            </p:cNvPr>
            <p:cNvSpPr txBox="1"/>
            <p:nvPr/>
          </p:nvSpPr>
          <p:spPr>
            <a:xfrm>
              <a:off x="4614721" y="1887372"/>
              <a:ext cx="150768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Data sent to Raspberry PI</a:t>
              </a:r>
            </a:p>
          </p:txBody>
        </p:sp>
        <p:sp>
          <p:nvSpPr>
            <p:cNvPr id="47" name="TextBox 46">
              <a:extLst>
                <a:ext uri="{FF2B5EF4-FFF2-40B4-BE49-F238E27FC236}">
                  <a16:creationId xmlns:a16="http://schemas.microsoft.com/office/drawing/2014/main" id="{DCAEEC44-CC99-4F8E-BB1D-C78C89BD20DD}"/>
                </a:ext>
              </a:extLst>
            </p:cNvPr>
            <p:cNvSpPr txBox="1"/>
            <p:nvPr/>
          </p:nvSpPr>
          <p:spPr>
            <a:xfrm>
              <a:off x="9329468" y="2953436"/>
              <a:ext cx="22916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Searched information being read aloud via audio module</a:t>
              </a:r>
            </a:p>
          </p:txBody>
        </p:sp>
        <p:sp>
          <p:nvSpPr>
            <p:cNvPr id="48" name="TextBox 47">
              <a:extLst>
                <a:ext uri="{FF2B5EF4-FFF2-40B4-BE49-F238E27FC236}">
                  <a16:creationId xmlns:a16="http://schemas.microsoft.com/office/drawing/2014/main" id="{F6986A1B-862D-400D-8017-8EE03AC9D93E}"/>
                </a:ext>
              </a:extLst>
            </p:cNvPr>
            <p:cNvSpPr txBox="1"/>
            <p:nvPr/>
          </p:nvSpPr>
          <p:spPr>
            <a:xfrm>
              <a:off x="7611564" y="2547274"/>
              <a:ext cx="1814293" cy="369332"/>
            </a:xfrm>
            <a:prstGeom prst="rect">
              <a:avLst/>
            </a:prstGeom>
            <a:noFill/>
          </p:spPr>
          <p:txBody>
            <a:bodyPr wrap="square" rtlCol="0">
              <a:spAutoFit/>
            </a:bodyPr>
            <a:lstStyle/>
            <a:p>
              <a:pPr algn="ctr"/>
              <a:endParaRPr lang="en-US" dirty="0">
                <a:solidFill>
                  <a:srgbClr val="29E8B2"/>
                </a:solidFill>
                <a:latin typeface="Agency FB" panose="020B0503020202020204" pitchFamily="34" charset="0"/>
              </a:endParaRPr>
            </a:p>
          </p:txBody>
        </p:sp>
      </p:grpSp>
      <p:pic>
        <p:nvPicPr>
          <p:cNvPr id="1034" name="Picture 10" descr="Speaker Icon PNGs for Free Download">
            <a:extLst>
              <a:ext uri="{FF2B5EF4-FFF2-40B4-BE49-F238E27FC236}">
                <a16:creationId xmlns:a16="http://schemas.microsoft.com/office/drawing/2014/main" id="{C840D273-6302-45BC-B80C-ED17770FE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801" y="3931464"/>
            <a:ext cx="1185715" cy="86548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D7FF87D7-9F35-4F11-8B91-91AC09D85DA6}"/>
              </a:ext>
            </a:extLst>
          </p:cNvPr>
          <p:cNvSpPr txBox="1"/>
          <p:nvPr/>
        </p:nvSpPr>
        <p:spPr>
          <a:xfrm>
            <a:off x="7055802" y="4510299"/>
            <a:ext cx="1814293"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CV, web search API, Text to speech API</a:t>
            </a:r>
          </a:p>
        </p:txBody>
      </p:sp>
    </p:spTree>
    <p:extLst>
      <p:ext uri="{BB962C8B-B14F-4D97-AF65-F5344CB8AC3E}">
        <p14:creationId xmlns:p14="http://schemas.microsoft.com/office/powerpoint/2010/main" val="5526340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242370" y="996236"/>
            <a:ext cx="10811709"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PRICE COMPARISON</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pic>
        <p:nvPicPr>
          <p:cNvPr id="5" name="Picture 4">
            <a:extLst>
              <a:ext uri="{FF2B5EF4-FFF2-40B4-BE49-F238E27FC236}">
                <a16:creationId xmlns:a16="http://schemas.microsoft.com/office/drawing/2014/main" id="{CF1DECFC-42D1-4D15-AD0E-78BDD524E314}"/>
              </a:ext>
            </a:extLst>
          </p:cNvPr>
          <p:cNvPicPr>
            <a:picLocks noChangeAspect="1"/>
          </p:cNvPicPr>
          <p:nvPr/>
        </p:nvPicPr>
        <p:blipFill>
          <a:blip r:embed="rId2"/>
          <a:stretch>
            <a:fillRect/>
          </a:stretch>
        </p:blipFill>
        <p:spPr>
          <a:xfrm>
            <a:off x="6283400" y="2569289"/>
            <a:ext cx="1719422" cy="1719422"/>
          </a:xfrm>
          <a:prstGeom prst="rect">
            <a:avLst/>
          </a:prstGeom>
        </p:spPr>
      </p:pic>
      <p:graphicFrame>
        <p:nvGraphicFramePr>
          <p:cNvPr id="4" name="Table 3">
            <a:extLst>
              <a:ext uri="{FF2B5EF4-FFF2-40B4-BE49-F238E27FC236}">
                <a16:creationId xmlns:a16="http://schemas.microsoft.com/office/drawing/2014/main" id="{54644AE8-AFCB-4FF8-B21B-9363C714A5ED}"/>
              </a:ext>
            </a:extLst>
          </p:cNvPr>
          <p:cNvGraphicFramePr>
            <a:graphicFrameLocks noGrp="1"/>
          </p:cNvGraphicFramePr>
          <p:nvPr>
            <p:extLst>
              <p:ext uri="{D42A27DB-BD31-4B8C-83A1-F6EECF244321}">
                <p14:modId xmlns:p14="http://schemas.microsoft.com/office/powerpoint/2010/main" val="567881532"/>
              </p:ext>
            </p:extLst>
          </p:nvPr>
        </p:nvGraphicFramePr>
        <p:xfrm>
          <a:off x="1413831" y="2414697"/>
          <a:ext cx="9364338" cy="3373665"/>
        </p:xfrm>
        <a:graphic>
          <a:graphicData uri="http://schemas.openxmlformats.org/drawingml/2006/table">
            <a:tbl>
              <a:tblPr firstRow="1" bandRow="1">
                <a:tableStyleId>{3B4B98B0-60AC-42C2-AFA5-B58CD77FA1E5}</a:tableStyleId>
              </a:tblPr>
              <a:tblGrid>
                <a:gridCol w="4682169">
                  <a:extLst>
                    <a:ext uri="{9D8B030D-6E8A-4147-A177-3AD203B41FA5}">
                      <a16:colId xmlns:a16="http://schemas.microsoft.com/office/drawing/2014/main" val="3961083387"/>
                    </a:ext>
                  </a:extLst>
                </a:gridCol>
                <a:gridCol w="4682169">
                  <a:extLst>
                    <a:ext uri="{9D8B030D-6E8A-4147-A177-3AD203B41FA5}">
                      <a16:colId xmlns:a16="http://schemas.microsoft.com/office/drawing/2014/main" val="2455512482"/>
                    </a:ext>
                  </a:extLst>
                </a:gridCol>
              </a:tblGrid>
              <a:tr h="2223404">
                <a:tc>
                  <a:txBody>
                    <a:bodyPr/>
                    <a:lstStyle/>
                    <a:p>
                      <a:r>
                        <a:rPr lang="en-US" sz="3200" dirty="0">
                          <a:solidFill>
                            <a:schemeClr val="bg1"/>
                          </a:solidFill>
                          <a:latin typeface="Agency FB" panose="020B0503020202020204" pitchFamily="34" charset="0"/>
                        </a:rPr>
                        <a:t>APPLE VISION PRO</a:t>
                      </a:r>
                    </a:p>
                  </a:txBody>
                  <a:tcPr/>
                </a:tc>
                <a:tc>
                  <a:txBody>
                    <a:bodyPr/>
                    <a:lstStyle/>
                    <a:p>
                      <a:r>
                        <a:rPr lang="en-US" sz="4000" dirty="0">
                          <a:solidFill>
                            <a:schemeClr val="bg1"/>
                          </a:solidFill>
                          <a:latin typeface="Agency FB" panose="020B0503020202020204" pitchFamily="34" charset="0"/>
                        </a:rPr>
                        <a:t>             </a:t>
                      </a:r>
                    </a:p>
                    <a:p>
                      <a:r>
                        <a:rPr lang="en-US" sz="4000" dirty="0">
                          <a:solidFill>
                            <a:schemeClr val="bg1"/>
                          </a:solidFill>
                          <a:latin typeface="Agency FB" panose="020B0503020202020204" pitchFamily="34" charset="0"/>
                        </a:rPr>
                        <a:t>                    </a:t>
                      </a:r>
                      <a:r>
                        <a:rPr lang="en-US" sz="3200" dirty="0" err="1">
                          <a:solidFill>
                            <a:schemeClr val="bg1"/>
                          </a:solidFill>
                          <a:latin typeface="Agency FB" panose="020B0503020202020204" pitchFamily="34" charset="0"/>
                        </a:rPr>
                        <a:t>VisionXplorer</a:t>
                      </a:r>
                      <a:endParaRPr lang="en-US" sz="2400" dirty="0">
                        <a:solidFill>
                          <a:schemeClr val="bg1"/>
                        </a:solidFill>
                        <a:latin typeface="Agency FB" panose="020B0503020202020204" pitchFamily="34" charset="0"/>
                      </a:endParaRPr>
                    </a:p>
                  </a:txBody>
                  <a:tcPr/>
                </a:tc>
                <a:extLst>
                  <a:ext uri="{0D108BD9-81ED-4DB2-BD59-A6C34878D82A}">
                    <a16:rowId xmlns:a16="http://schemas.microsoft.com/office/drawing/2014/main" val="408370764"/>
                  </a:ext>
                </a:extLst>
              </a:tr>
              <a:tr h="1150261">
                <a:tc>
                  <a:txBody>
                    <a:bodyPr/>
                    <a:lstStyle/>
                    <a:p>
                      <a:pPr algn="ctr"/>
                      <a:r>
                        <a:rPr lang="en-US" sz="2400" dirty="0">
                          <a:solidFill>
                            <a:schemeClr val="bg1"/>
                          </a:solidFill>
                          <a:latin typeface="Agency FB" panose="020B0503020202020204" pitchFamily="34" charset="0"/>
                        </a:rPr>
                        <a:t>$3499 </a:t>
                      </a:r>
                      <a:r>
                        <a:rPr lang="en-US" sz="2000" b="0" i="0" kern="1200" dirty="0">
                          <a:solidFill>
                            <a:schemeClr val="bg1"/>
                          </a:solidFill>
                          <a:effectLst/>
                          <a:latin typeface="+mn-lt"/>
                          <a:ea typeface="+mn-ea"/>
                          <a:cs typeface="+mn-cs"/>
                        </a:rPr>
                        <a:t>≈</a:t>
                      </a:r>
                      <a:r>
                        <a:rPr lang="en-US" sz="2800" dirty="0">
                          <a:solidFill>
                            <a:schemeClr val="bg1"/>
                          </a:solidFill>
                          <a:latin typeface="Agency FB" panose="020B0503020202020204" pitchFamily="34" charset="0"/>
                        </a:rPr>
                        <a:t> </a:t>
                      </a:r>
                      <a:r>
                        <a:rPr lang="en-US" sz="2400" dirty="0">
                          <a:solidFill>
                            <a:schemeClr val="bg1"/>
                          </a:solidFill>
                          <a:latin typeface="Agency FB" panose="020B0503020202020204" pitchFamily="34" charset="0"/>
                        </a:rPr>
                        <a:t>Rs. 2.9 Lakh</a:t>
                      </a:r>
                    </a:p>
                  </a:txBody>
                  <a:tcPr/>
                </a:tc>
                <a:tc>
                  <a:txBody>
                    <a:bodyPr/>
                    <a:lstStyle/>
                    <a:p>
                      <a:pPr algn="ctr"/>
                      <a:r>
                        <a:rPr lang="en-US" sz="2400" dirty="0">
                          <a:solidFill>
                            <a:schemeClr val="bg1"/>
                          </a:solidFill>
                          <a:latin typeface="Agency FB" panose="020B0503020202020204" pitchFamily="34" charset="0"/>
                        </a:rPr>
                        <a:t> </a:t>
                      </a:r>
                    </a:p>
                  </a:txBody>
                  <a:tcPr/>
                </a:tc>
                <a:extLst>
                  <a:ext uri="{0D108BD9-81ED-4DB2-BD59-A6C34878D82A}">
                    <a16:rowId xmlns:a16="http://schemas.microsoft.com/office/drawing/2014/main" val="3178085343"/>
                  </a:ext>
                </a:extLst>
              </a:tr>
            </a:tbl>
          </a:graphicData>
        </a:graphic>
      </p:graphicFrame>
      <p:sp>
        <p:nvSpPr>
          <p:cNvPr id="6" name="TextBox 5">
            <a:extLst>
              <a:ext uri="{FF2B5EF4-FFF2-40B4-BE49-F238E27FC236}">
                <a16:creationId xmlns:a16="http://schemas.microsoft.com/office/drawing/2014/main" id="{8A2B416C-2730-490E-B039-FFD9A975B721}"/>
              </a:ext>
            </a:extLst>
          </p:cNvPr>
          <p:cNvSpPr txBox="1"/>
          <p:nvPr/>
        </p:nvSpPr>
        <p:spPr>
          <a:xfrm>
            <a:off x="7027172" y="4706898"/>
            <a:ext cx="2137272" cy="461665"/>
          </a:xfrm>
          <a:prstGeom prst="rect">
            <a:avLst/>
          </a:prstGeom>
          <a:noFill/>
        </p:spPr>
        <p:txBody>
          <a:bodyPr wrap="square" rtlCol="0">
            <a:spAutoFit/>
          </a:bodyPr>
          <a:lstStyle/>
          <a:p>
            <a:r>
              <a:rPr lang="en-US" sz="2400" dirty="0">
                <a:solidFill>
                  <a:schemeClr val="bg1"/>
                </a:solidFill>
                <a:latin typeface="Agency FB" panose="020B0503020202020204" pitchFamily="34" charset="0"/>
              </a:rPr>
              <a:t>Rs. 6200</a:t>
            </a:r>
          </a:p>
        </p:txBody>
      </p:sp>
      <p:pic>
        <p:nvPicPr>
          <p:cNvPr id="3" name="Picture 2">
            <a:extLst>
              <a:ext uri="{FF2B5EF4-FFF2-40B4-BE49-F238E27FC236}">
                <a16:creationId xmlns:a16="http://schemas.microsoft.com/office/drawing/2014/main" id="{19922A1F-F567-4218-9808-1C5D3DFEAB20}"/>
              </a:ext>
            </a:extLst>
          </p:cNvPr>
          <p:cNvPicPr>
            <a:picLocks noChangeAspect="1"/>
          </p:cNvPicPr>
          <p:nvPr/>
        </p:nvPicPr>
        <p:blipFill>
          <a:blip r:embed="rId3"/>
          <a:stretch>
            <a:fillRect/>
          </a:stretch>
        </p:blipFill>
        <p:spPr>
          <a:xfrm>
            <a:off x="2294641" y="3054294"/>
            <a:ext cx="2569589" cy="1349034"/>
          </a:xfrm>
          <a:prstGeom prst="rect">
            <a:avLst/>
          </a:prstGeom>
        </p:spPr>
      </p:pic>
    </p:spTree>
    <p:extLst>
      <p:ext uri="{BB962C8B-B14F-4D97-AF65-F5344CB8AC3E}">
        <p14:creationId xmlns:p14="http://schemas.microsoft.com/office/powerpoint/2010/main" val="1220798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ppt_x</p:attrName>
                                        </p:attrNameLst>
                                      </p:cBhvr>
                                      <p:tavLst>
                                        <p:tav tm="0">
                                          <p:val>
                                            <p:strVal val="#ppt_x"/>
                                          </p:val>
                                        </p:tav>
                                        <p:tav tm="100000">
                                          <p:val>
                                            <p:strVal val="#ppt_x"/>
                                          </p:val>
                                        </p:tav>
                                      </p:tavLst>
                                    </p:anim>
                                    <p:anim calcmode="lin" valueType="num">
                                      <p:cBhvr>
                                        <p:cTn id="9" dur="1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996236"/>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COST BREAKDOWN</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graphicFrame>
        <p:nvGraphicFramePr>
          <p:cNvPr id="3" name="Table 2">
            <a:extLst>
              <a:ext uri="{FF2B5EF4-FFF2-40B4-BE49-F238E27FC236}">
                <a16:creationId xmlns:a16="http://schemas.microsoft.com/office/drawing/2014/main" id="{A414CC15-E272-4686-B716-C197505FA596}"/>
              </a:ext>
            </a:extLst>
          </p:cNvPr>
          <p:cNvGraphicFramePr>
            <a:graphicFrameLocks noGrp="1"/>
          </p:cNvGraphicFramePr>
          <p:nvPr>
            <p:extLst>
              <p:ext uri="{D42A27DB-BD31-4B8C-83A1-F6EECF244321}">
                <p14:modId xmlns:p14="http://schemas.microsoft.com/office/powerpoint/2010/main" val="3437628788"/>
              </p:ext>
            </p:extLst>
          </p:nvPr>
        </p:nvGraphicFramePr>
        <p:xfrm>
          <a:off x="2032000" y="1874520"/>
          <a:ext cx="8128000" cy="310896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112353170"/>
                    </a:ext>
                  </a:extLst>
                </a:gridCol>
                <a:gridCol w="4064000">
                  <a:extLst>
                    <a:ext uri="{9D8B030D-6E8A-4147-A177-3AD203B41FA5}">
                      <a16:colId xmlns:a16="http://schemas.microsoft.com/office/drawing/2014/main" val="2763768591"/>
                    </a:ext>
                  </a:extLst>
                </a:gridCol>
              </a:tblGrid>
              <a:tr h="370840">
                <a:tc>
                  <a:txBody>
                    <a:bodyPr/>
                    <a:lstStyle/>
                    <a:p>
                      <a:r>
                        <a:rPr lang="en-US" sz="2800" b="0" dirty="0">
                          <a:latin typeface="Agency FB" panose="020B0503020202020204" pitchFamily="34" charset="0"/>
                        </a:rPr>
                        <a:t>Transparent OLED display</a:t>
                      </a:r>
                    </a:p>
                  </a:txBody>
                  <a:tcPr/>
                </a:tc>
                <a:tc>
                  <a:txBody>
                    <a:bodyPr/>
                    <a:lstStyle/>
                    <a:p>
                      <a:r>
                        <a:rPr lang="en-US" sz="2800" b="0" dirty="0">
                          <a:latin typeface="Agency FB" panose="020B0503020202020204" pitchFamily="34" charset="0"/>
                        </a:rPr>
                        <a:t>Rs. 1600</a:t>
                      </a:r>
                    </a:p>
                  </a:txBody>
                  <a:tcPr/>
                </a:tc>
                <a:extLst>
                  <a:ext uri="{0D108BD9-81ED-4DB2-BD59-A6C34878D82A}">
                    <a16:rowId xmlns:a16="http://schemas.microsoft.com/office/drawing/2014/main" val="3203990299"/>
                  </a:ext>
                </a:extLst>
              </a:tr>
              <a:tr h="370840">
                <a:tc>
                  <a:txBody>
                    <a:bodyPr/>
                    <a:lstStyle/>
                    <a:p>
                      <a:r>
                        <a:rPr lang="en-US" sz="2800" dirty="0">
                          <a:latin typeface="Agency FB" panose="020B0503020202020204" pitchFamily="34" charset="0"/>
                        </a:rPr>
                        <a:t>Frame</a:t>
                      </a:r>
                    </a:p>
                  </a:txBody>
                  <a:tcPr/>
                </a:tc>
                <a:tc>
                  <a:txBody>
                    <a:bodyPr/>
                    <a:lstStyle/>
                    <a:p>
                      <a:r>
                        <a:rPr lang="en-US" sz="2800" dirty="0">
                          <a:latin typeface="Agency FB" panose="020B0503020202020204" pitchFamily="34" charset="0"/>
                        </a:rPr>
                        <a:t>Rs. 100</a:t>
                      </a:r>
                    </a:p>
                  </a:txBody>
                  <a:tcPr/>
                </a:tc>
                <a:extLst>
                  <a:ext uri="{0D108BD9-81ED-4DB2-BD59-A6C34878D82A}">
                    <a16:rowId xmlns:a16="http://schemas.microsoft.com/office/drawing/2014/main" val="1726042343"/>
                  </a:ext>
                </a:extLst>
              </a:tr>
              <a:tr h="370840">
                <a:tc>
                  <a:txBody>
                    <a:bodyPr/>
                    <a:lstStyle/>
                    <a:p>
                      <a:r>
                        <a:rPr lang="en-US" sz="2800">
                          <a:latin typeface="Agency FB" panose="020B0503020202020204" pitchFamily="34" charset="0"/>
                        </a:rPr>
                        <a:t>Raspberry PI</a:t>
                      </a:r>
                      <a:endParaRPr lang="en-US" sz="2800" dirty="0">
                        <a:latin typeface="Agency FB" panose="020B0503020202020204" pitchFamily="34" charset="0"/>
                      </a:endParaRPr>
                    </a:p>
                  </a:txBody>
                  <a:tcPr/>
                </a:tc>
                <a:tc>
                  <a:txBody>
                    <a:bodyPr/>
                    <a:lstStyle/>
                    <a:p>
                      <a:r>
                        <a:rPr lang="en-US" sz="2800" dirty="0">
                          <a:latin typeface="Agency FB" panose="020B0503020202020204" pitchFamily="34" charset="0"/>
                        </a:rPr>
                        <a:t>Rs. 2900</a:t>
                      </a:r>
                    </a:p>
                  </a:txBody>
                  <a:tcPr/>
                </a:tc>
                <a:extLst>
                  <a:ext uri="{0D108BD9-81ED-4DB2-BD59-A6C34878D82A}">
                    <a16:rowId xmlns:a16="http://schemas.microsoft.com/office/drawing/2014/main" val="1872937598"/>
                  </a:ext>
                </a:extLst>
              </a:tr>
              <a:tr h="370840">
                <a:tc>
                  <a:txBody>
                    <a:bodyPr/>
                    <a:lstStyle/>
                    <a:p>
                      <a:r>
                        <a:rPr lang="en-US" sz="2800" dirty="0">
                          <a:latin typeface="Agency FB" panose="020B0503020202020204" pitchFamily="34" charset="0"/>
                        </a:rPr>
                        <a:t>Camera Module</a:t>
                      </a:r>
                    </a:p>
                  </a:txBody>
                  <a:tcPr/>
                </a:tc>
                <a:tc>
                  <a:txBody>
                    <a:bodyPr/>
                    <a:lstStyle/>
                    <a:p>
                      <a:r>
                        <a:rPr lang="en-US" sz="2800" dirty="0">
                          <a:latin typeface="Agency FB" panose="020B0503020202020204" pitchFamily="34" charset="0"/>
                        </a:rPr>
                        <a:t>Rs. 400</a:t>
                      </a:r>
                    </a:p>
                  </a:txBody>
                  <a:tcPr/>
                </a:tc>
                <a:extLst>
                  <a:ext uri="{0D108BD9-81ED-4DB2-BD59-A6C34878D82A}">
                    <a16:rowId xmlns:a16="http://schemas.microsoft.com/office/drawing/2014/main" val="1930272069"/>
                  </a:ext>
                </a:extLst>
              </a:tr>
              <a:tr h="370840">
                <a:tc>
                  <a:txBody>
                    <a:bodyPr/>
                    <a:lstStyle/>
                    <a:p>
                      <a:r>
                        <a:rPr lang="en-US" sz="2800" dirty="0">
                          <a:latin typeface="Agency FB" panose="020B0503020202020204" pitchFamily="34" charset="0"/>
                        </a:rPr>
                        <a:t>In/out audio module</a:t>
                      </a:r>
                    </a:p>
                  </a:txBody>
                  <a:tcPr/>
                </a:tc>
                <a:tc>
                  <a:txBody>
                    <a:bodyPr/>
                    <a:lstStyle/>
                    <a:p>
                      <a:r>
                        <a:rPr lang="en-US" sz="2800" dirty="0">
                          <a:latin typeface="Agency FB" panose="020B0503020202020204" pitchFamily="34" charset="0"/>
                        </a:rPr>
                        <a:t>Rs. 700</a:t>
                      </a:r>
                    </a:p>
                  </a:txBody>
                  <a:tcPr/>
                </a:tc>
                <a:extLst>
                  <a:ext uri="{0D108BD9-81ED-4DB2-BD59-A6C34878D82A}">
                    <a16:rowId xmlns:a16="http://schemas.microsoft.com/office/drawing/2014/main" val="2121456835"/>
                  </a:ext>
                </a:extLst>
              </a:tr>
              <a:tr h="370840">
                <a:tc>
                  <a:txBody>
                    <a:bodyPr/>
                    <a:lstStyle/>
                    <a:p>
                      <a:r>
                        <a:rPr lang="en-US" sz="2800" dirty="0">
                          <a:latin typeface="Agency FB" panose="020B0503020202020204" pitchFamily="34" charset="0"/>
                        </a:rPr>
                        <a:t>GPS module</a:t>
                      </a:r>
                    </a:p>
                  </a:txBody>
                  <a:tcPr/>
                </a:tc>
                <a:tc>
                  <a:txBody>
                    <a:bodyPr/>
                    <a:lstStyle/>
                    <a:p>
                      <a:r>
                        <a:rPr lang="en-US" sz="2800" dirty="0">
                          <a:latin typeface="Agency FB" panose="020B0503020202020204" pitchFamily="34" charset="0"/>
                        </a:rPr>
                        <a:t>Rs. 500</a:t>
                      </a:r>
                    </a:p>
                  </a:txBody>
                  <a:tcPr/>
                </a:tc>
                <a:extLst>
                  <a:ext uri="{0D108BD9-81ED-4DB2-BD59-A6C34878D82A}">
                    <a16:rowId xmlns:a16="http://schemas.microsoft.com/office/drawing/2014/main" val="1945945834"/>
                  </a:ext>
                </a:extLst>
              </a:tr>
            </a:tbl>
          </a:graphicData>
        </a:graphic>
      </p:graphicFrame>
      <p:sp>
        <p:nvSpPr>
          <p:cNvPr id="9" name="TextBox 8">
            <a:extLst>
              <a:ext uri="{FF2B5EF4-FFF2-40B4-BE49-F238E27FC236}">
                <a16:creationId xmlns:a16="http://schemas.microsoft.com/office/drawing/2014/main" id="{52B17A3D-C7DC-4914-92BA-2FBB9D734FAE}"/>
              </a:ext>
            </a:extLst>
          </p:cNvPr>
          <p:cNvSpPr txBox="1"/>
          <p:nvPr/>
        </p:nvSpPr>
        <p:spPr>
          <a:xfrm>
            <a:off x="6096000" y="5092323"/>
            <a:ext cx="4064000"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Rs. 6200</a:t>
            </a:r>
          </a:p>
        </p:txBody>
      </p:sp>
    </p:spTree>
    <p:extLst>
      <p:ext uri="{BB962C8B-B14F-4D97-AF65-F5344CB8AC3E}">
        <p14:creationId xmlns:p14="http://schemas.microsoft.com/office/powerpoint/2010/main" val="28100295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0" y="238760"/>
            <a:ext cx="12192000" cy="808800"/>
          </a:xfrm>
          <a:prstGeom prst="rect">
            <a:avLst/>
          </a:prstGeom>
        </p:spPr>
        <p:txBody>
          <a:bodyPr spcFirstLastPara="1" vert="horz" wrap="square" lIns="121900" tIns="121900" rIns="121900" bIns="121900" rtlCol="0" anchor="b" anchorCtr="0">
            <a:noAutofit/>
          </a:bodyPr>
          <a:lstStyle/>
          <a:p>
            <a:r>
              <a:rPr lang="en-US" dirty="0">
                <a:solidFill>
                  <a:srgbClr val="2D9A9D"/>
                </a:solidFill>
                <a:latin typeface="Agency FB" panose="020B0503020202020204" pitchFamily="34" charset="0"/>
              </a:rPr>
              <a:t>Future plans of </a:t>
            </a:r>
            <a:r>
              <a:rPr lang="en-US" dirty="0" err="1">
                <a:solidFill>
                  <a:srgbClr val="2D9A9D"/>
                </a:solidFill>
                <a:latin typeface="Agency FB" panose="020B0503020202020204" pitchFamily="34" charset="0"/>
              </a:rPr>
              <a:t>VisionXplorer</a:t>
            </a:r>
            <a:r>
              <a:rPr lang="en-US" dirty="0">
                <a:solidFill>
                  <a:srgbClr val="2D9A9D"/>
                </a:solidFill>
                <a:latin typeface="Agency FB" panose="020B0503020202020204" pitchFamily="34" charset="0"/>
              </a:rPr>
              <a:t> team</a:t>
            </a:r>
            <a:endParaRPr dirty="0">
              <a:solidFill>
                <a:srgbClr val="2D9A9D"/>
              </a:solidFill>
              <a:latin typeface="Agency FB" panose="020B0503020202020204" pitchFamily="34" charset="0"/>
            </a:endParaRPr>
          </a:p>
        </p:txBody>
      </p:sp>
      <p:sp>
        <p:nvSpPr>
          <p:cNvPr id="1007" name="Google Shape;1007;p37"/>
          <p:cNvSpPr/>
          <p:nvPr/>
        </p:nvSpPr>
        <p:spPr>
          <a:xfrm>
            <a:off x="3714381" y="2402432"/>
            <a:ext cx="173183" cy="17316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8" name="Google Shape;1008;p37"/>
          <p:cNvSpPr/>
          <p:nvPr/>
        </p:nvSpPr>
        <p:spPr>
          <a:xfrm>
            <a:off x="3752136" y="2440167"/>
            <a:ext cx="97691" cy="97691"/>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29E8B2"/>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9" name="Google Shape;1009;p37"/>
          <p:cNvSpPr/>
          <p:nvPr/>
        </p:nvSpPr>
        <p:spPr>
          <a:xfrm>
            <a:off x="3800961" y="2562270"/>
            <a:ext cx="21" cy="823623"/>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7" name="Google Shape;1017;p37"/>
          <p:cNvSpPr/>
          <p:nvPr/>
        </p:nvSpPr>
        <p:spPr>
          <a:xfrm>
            <a:off x="6478299" y="2402432"/>
            <a:ext cx="174289" cy="17316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0" name="Google Shape;1020;p37"/>
          <p:cNvSpPr/>
          <p:nvPr/>
        </p:nvSpPr>
        <p:spPr>
          <a:xfrm>
            <a:off x="6565986" y="2488991"/>
            <a:ext cx="21" cy="920228"/>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1" name="Google Shape;1021;p37"/>
          <p:cNvSpPr/>
          <p:nvPr/>
        </p:nvSpPr>
        <p:spPr>
          <a:xfrm>
            <a:off x="6517141" y="2440167"/>
            <a:ext cx="96605" cy="96584"/>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29E8B2"/>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4" name="Google Shape;1024;p37"/>
          <p:cNvSpPr/>
          <p:nvPr/>
        </p:nvSpPr>
        <p:spPr>
          <a:xfrm>
            <a:off x="5096350" y="4983164"/>
            <a:ext cx="173183" cy="174289"/>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7" name="Google Shape;1027;p37"/>
          <p:cNvSpPr/>
          <p:nvPr/>
        </p:nvSpPr>
        <p:spPr>
          <a:xfrm>
            <a:off x="5182930" y="4066299"/>
            <a:ext cx="21" cy="1003467"/>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8" name="Google Shape;1028;p37"/>
          <p:cNvSpPr/>
          <p:nvPr/>
        </p:nvSpPr>
        <p:spPr>
          <a:xfrm>
            <a:off x="5135193" y="5022027"/>
            <a:ext cx="96605" cy="96584"/>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11" name="Group 10">
            <a:extLst>
              <a:ext uri="{FF2B5EF4-FFF2-40B4-BE49-F238E27FC236}">
                <a16:creationId xmlns:a16="http://schemas.microsoft.com/office/drawing/2014/main" id="{A552470E-B8D7-4BAC-B721-848BA34BEB1E}"/>
              </a:ext>
            </a:extLst>
          </p:cNvPr>
          <p:cNvGrpSpPr/>
          <p:nvPr/>
        </p:nvGrpSpPr>
        <p:grpSpPr>
          <a:xfrm>
            <a:off x="7860246" y="3948645"/>
            <a:ext cx="174311" cy="1208808"/>
            <a:chOff x="8091203" y="4215713"/>
            <a:chExt cx="174311" cy="1208808"/>
          </a:xfrm>
        </p:grpSpPr>
        <p:sp>
          <p:nvSpPr>
            <p:cNvPr id="1031" name="Google Shape;1031;p37"/>
            <p:cNvSpPr/>
            <p:nvPr/>
          </p:nvSpPr>
          <p:spPr>
            <a:xfrm>
              <a:off x="8091203" y="5250232"/>
              <a:ext cx="174311" cy="174289"/>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4" name="Google Shape;1034;p37"/>
            <p:cNvSpPr/>
            <p:nvPr/>
          </p:nvSpPr>
          <p:spPr>
            <a:xfrm>
              <a:off x="8178912" y="4215713"/>
              <a:ext cx="21" cy="112112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5" name="Google Shape;1035;p37"/>
            <p:cNvSpPr/>
            <p:nvPr/>
          </p:nvSpPr>
          <p:spPr>
            <a:xfrm>
              <a:off x="8130067" y="5287967"/>
              <a:ext cx="96584" cy="96605"/>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sp>
        <p:nvSpPr>
          <p:cNvPr id="1039" name="Google Shape;1039;p37"/>
          <p:cNvSpPr txBox="1">
            <a:spLocks noGrp="1"/>
          </p:cNvSpPr>
          <p:nvPr>
            <p:ph type="ctrTitle" idx="4294967295"/>
          </p:nvPr>
        </p:nvSpPr>
        <p:spPr>
          <a:xfrm>
            <a:off x="3143852" y="1640214"/>
            <a:ext cx="1452191" cy="246473"/>
          </a:xfrm>
          <a:prstGeom prst="rect">
            <a:avLst/>
          </a:prstGeom>
        </p:spPr>
        <p:txBody>
          <a:bodyPr spcFirstLastPara="1" vert="horz" wrap="square" lIns="121900" tIns="121900" rIns="121900" bIns="121900" rtlCol="0" anchor="t" anchorCtr="0">
            <a:noAutofit/>
          </a:bodyPr>
          <a:lstStyle/>
          <a:p>
            <a:pPr algn="ctr">
              <a:spcBef>
                <a:spcPts val="0"/>
              </a:spcBef>
            </a:pPr>
            <a:r>
              <a:rPr lang="en-IN" sz="2000" dirty="0">
                <a:solidFill>
                  <a:srgbClr val="FFFFFF"/>
                </a:solidFill>
                <a:latin typeface="Agency FB" panose="020B0503020202020204" pitchFamily="34" charset="0"/>
              </a:rPr>
              <a:t>(Initial stage)</a:t>
            </a:r>
            <a:endParaRPr sz="2000" dirty="0">
              <a:solidFill>
                <a:srgbClr val="FFFFFF"/>
              </a:solidFill>
              <a:latin typeface="Agency FB" panose="020B0503020202020204" pitchFamily="34" charset="0"/>
            </a:endParaRPr>
          </a:p>
        </p:txBody>
      </p:sp>
      <p:sp>
        <p:nvSpPr>
          <p:cNvPr id="1040" name="Google Shape;1040;p37"/>
          <p:cNvSpPr txBox="1">
            <a:spLocks noGrp="1"/>
          </p:cNvSpPr>
          <p:nvPr>
            <p:ph type="ctrTitle" idx="4294967295"/>
          </p:nvPr>
        </p:nvSpPr>
        <p:spPr>
          <a:xfrm>
            <a:off x="4526523" y="5020899"/>
            <a:ext cx="1277860" cy="280209"/>
          </a:xfrm>
          <a:prstGeom prst="rect">
            <a:avLst/>
          </a:prstGeom>
        </p:spPr>
        <p:txBody>
          <a:bodyPr spcFirstLastPara="1" vert="horz" wrap="square" lIns="121900" tIns="121900" rIns="121900" bIns="121900" rtlCol="0" anchor="t" anchorCtr="0">
            <a:noAutofit/>
          </a:bodyPr>
          <a:lstStyle/>
          <a:p>
            <a:pPr algn="ctr">
              <a:spcBef>
                <a:spcPts val="0"/>
              </a:spcBef>
            </a:pPr>
            <a:r>
              <a:rPr lang="en-US" sz="2000" dirty="0">
                <a:solidFill>
                  <a:schemeClr val="bg1"/>
                </a:solidFill>
                <a:latin typeface="Agency FB" panose="020B0503020202020204" pitchFamily="34" charset="0"/>
              </a:rPr>
              <a:t>Process those suggestions</a:t>
            </a:r>
            <a:endParaRPr sz="2000" dirty="0">
              <a:solidFill>
                <a:schemeClr val="bg1"/>
              </a:solidFill>
              <a:latin typeface="Agency FB" panose="020B0503020202020204" pitchFamily="34" charset="0"/>
            </a:endParaRPr>
          </a:p>
        </p:txBody>
      </p:sp>
      <p:sp>
        <p:nvSpPr>
          <p:cNvPr id="1042" name="Google Shape;1042;p37"/>
          <p:cNvSpPr txBox="1">
            <a:spLocks noGrp="1"/>
          </p:cNvSpPr>
          <p:nvPr>
            <p:ph type="ctrTitle" idx="4294967295"/>
          </p:nvPr>
        </p:nvSpPr>
        <p:spPr>
          <a:xfrm>
            <a:off x="7102451" y="5061653"/>
            <a:ext cx="1842360" cy="949531"/>
          </a:xfrm>
          <a:prstGeom prst="rect">
            <a:avLst/>
          </a:prstGeom>
        </p:spPr>
        <p:txBody>
          <a:bodyPr spcFirstLastPara="1" vert="horz" wrap="square" lIns="121900" tIns="121900" rIns="121900" bIns="121900" rtlCol="0" anchor="t" anchorCtr="0">
            <a:noAutofit/>
          </a:bodyPr>
          <a:lstStyle/>
          <a:p>
            <a:pPr algn="ctr">
              <a:spcBef>
                <a:spcPts val="0"/>
              </a:spcBef>
            </a:pPr>
            <a:r>
              <a:rPr lang="en-US" sz="2000" dirty="0">
                <a:solidFill>
                  <a:srgbClr val="FFFFFF"/>
                </a:solidFill>
                <a:latin typeface="Agency FB" panose="020B0503020202020204" pitchFamily="34" charset="0"/>
              </a:rPr>
              <a:t>Reach masses &amp; make this a product of everyday use</a:t>
            </a:r>
            <a:endParaRPr sz="2000" dirty="0">
              <a:solidFill>
                <a:srgbClr val="FFFFFF"/>
              </a:solidFill>
              <a:latin typeface="Agency FB" panose="020B0503020202020204" pitchFamily="34" charset="0"/>
            </a:endParaRPr>
          </a:p>
        </p:txBody>
      </p:sp>
      <p:sp>
        <p:nvSpPr>
          <p:cNvPr id="1043" name="Google Shape;1043;p37"/>
          <p:cNvSpPr txBox="1">
            <a:spLocks noGrp="1"/>
          </p:cNvSpPr>
          <p:nvPr>
            <p:ph type="subTitle" idx="4294967295"/>
          </p:nvPr>
        </p:nvSpPr>
        <p:spPr>
          <a:xfrm>
            <a:off x="5739388" y="1688677"/>
            <a:ext cx="1826400" cy="545200"/>
          </a:xfrm>
          <a:prstGeom prst="rect">
            <a:avLst/>
          </a:prstGeom>
        </p:spPr>
        <p:txBody>
          <a:bodyPr spcFirstLastPara="1" vert="horz" wrap="square" lIns="121900" tIns="121900" rIns="121900" bIns="121900" rtlCol="0" anchor="t" anchorCtr="0">
            <a:noAutofit/>
          </a:bodyPr>
          <a:lstStyle/>
          <a:p>
            <a:pPr marL="0" indent="0" algn="ctr">
              <a:spcBef>
                <a:spcPts val="0"/>
              </a:spcBef>
              <a:spcAft>
                <a:spcPts val="2133"/>
              </a:spcAft>
              <a:buNone/>
            </a:pPr>
            <a:r>
              <a:rPr lang="en-US" sz="2000" dirty="0">
                <a:solidFill>
                  <a:schemeClr val="bg1"/>
                </a:solidFill>
                <a:latin typeface="Agency FB" panose="020B0503020202020204" pitchFamily="34" charset="0"/>
              </a:rPr>
              <a:t>Benefit the life of people</a:t>
            </a:r>
            <a:endParaRPr sz="2000" dirty="0">
              <a:solidFill>
                <a:schemeClr val="bg1"/>
              </a:solidFill>
              <a:latin typeface="Agency FB" panose="020B0503020202020204" pitchFamily="34" charset="0"/>
            </a:endParaRPr>
          </a:p>
        </p:txBody>
      </p:sp>
      <p:sp>
        <p:nvSpPr>
          <p:cNvPr id="1045" name="Google Shape;1045;p37"/>
          <p:cNvSpPr txBox="1">
            <a:spLocks noGrp="1"/>
          </p:cNvSpPr>
          <p:nvPr>
            <p:ph type="subTitle" idx="4294967295"/>
          </p:nvPr>
        </p:nvSpPr>
        <p:spPr>
          <a:xfrm>
            <a:off x="2643546" y="1915549"/>
            <a:ext cx="2452804" cy="283689"/>
          </a:xfrm>
          <a:prstGeom prst="rect">
            <a:avLst/>
          </a:prstGeom>
        </p:spPr>
        <p:txBody>
          <a:bodyPr spcFirstLastPara="1" vert="horz" wrap="square" lIns="121900" tIns="121900" rIns="121900" bIns="121900" rtlCol="0" anchor="t" anchorCtr="0">
            <a:noAutofit/>
          </a:bodyPr>
          <a:lstStyle/>
          <a:p>
            <a:pPr marL="0" indent="0" algn="ctr">
              <a:spcBef>
                <a:spcPts val="0"/>
              </a:spcBef>
              <a:spcAft>
                <a:spcPts val="2133"/>
              </a:spcAft>
              <a:buNone/>
            </a:pPr>
            <a:r>
              <a:rPr lang="es" sz="2000" dirty="0">
                <a:solidFill>
                  <a:srgbClr val="FFFFFF"/>
                </a:solidFill>
                <a:latin typeface="Agency FB" panose="020B0503020202020204" pitchFamily="34" charset="0"/>
              </a:rPr>
              <a:t>Suggestions</a:t>
            </a:r>
            <a:endParaRPr sz="2000" dirty="0">
              <a:solidFill>
                <a:srgbClr val="FFFFFF"/>
              </a:solidFill>
              <a:latin typeface="Agency FB" panose="020B0503020202020204" pitchFamily="34" charset="0"/>
            </a:endParaRPr>
          </a:p>
        </p:txBody>
      </p:sp>
      <p:sp>
        <p:nvSpPr>
          <p:cNvPr id="1046" name="Google Shape;1046;p37"/>
          <p:cNvSpPr txBox="1">
            <a:spLocks noGrp="1"/>
          </p:cNvSpPr>
          <p:nvPr>
            <p:ph type="ctrTitle" idx="4294967295"/>
          </p:nvPr>
        </p:nvSpPr>
        <p:spPr>
          <a:xfrm>
            <a:off x="1515276" y="3503099"/>
            <a:ext cx="1180800" cy="261600"/>
          </a:xfrm>
          <a:prstGeom prst="rect">
            <a:avLst/>
          </a:prstGeom>
        </p:spPr>
        <p:txBody>
          <a:bodyPr spcFirstLastPara="1" vert="horz" wrap="square" lIns="121900" tIns="121900" rIns="121900" bIns="121900" rtlCol="0" anchor="t" anchorCtr="0">
            <a:noAutofit/>
          </a:bodyPr>
          <a:lstStyle/>
          <a:p>
            <a:pPr algn="r">
              <a:spcBef>
                <a:spcPts val="0"/>
              </a:spcBef>
            </a:pPr>
            <a:r>
              <a:rPr lang="es" sz="2000" dirty="0">
                <a:solidFill>
                  <a:srgbClr val="FFFFFF"/>
                </a:solidFill>
                <a:latin typeface="Agency FB" panose="020B0503020202020204" pitchFamily="34" charset="0"/>
              </a:rPr>
              <a:t>BETA</a:t>
            </a:r>
            <a:endParaRPr sz="2000" dirty="0">
              <a:solidFill>
                <a:srgbClr val="FFFFFF"/>
              </a:solidFill>
              <a:latin typeface="Agency FB" panose="020B0503020202020204" pitchFamily="34" charset="0"/>
            </a:endParaRPr>
          </a:p>
          <a:p>
            <a:pPr algn="r">
              <a:spcBef>
                <a:spcPts val="0"/>
              </a:spcBef>
            </a:pPr>
            <a:r>
              <a:rPr lang="es" sz="2000" dirty="0">
                <a:solidFill>
                  <a:schemeClr val="bg1"/>
                </a:solidFill>
                <a:latin typeface="Agency FB" panose="020B0503020202020204" pitchFamily="34" charset="0"/>
              </a:rPr>
              <a:t>RELEASE</a:t>
            </a:r>
            <a:endParaRPr sz="2000" dirty="0">
              <a:solidFill>
                <a:schemeClr val="bg1"/>
              </a:solidFill>
              <a:latin typeface="Agency FB" panose="020B0503020202020204" pitchFamily="34" charset="0"/>
            </a:endParaRPr>
          </a:p>
        </p:txBody>
      </p:sp>
      <p:sp>
        <p:nvSpPr>
          <p:cNvPr id="1047" name="Google Shape;1047;p37"/>
          <p:cNvSpPr txBox="1">
            <a:spLocks noGrp="1"/>
          </p:cNvSpPr>
          <p:nvPr>
            <p:ph type="ctrTitle" idx="4294967295"/>
          </p:nvPr>
        </p:nvSpPr>
        <p:spPr>
          <a:xfrm>
            <a:off x="8792691" y="3534938"/>
            <a:ext cx="2389743" cy="563200"/>
          </a:xfrm>
          <a:prstGeom prst="rect">
            <a:avLst/>
          </a:prstGeom>
        </p:spPr>
        <p:txBody>
          <a:bodyPr spcFirstLastPara="1" vert="horz" wrap="square" lIns="121900" tIns="121900" rIns="121900" bIns="121900" rtlCol="0" anchor="t" anchorCtr="0">
            <a:noAutofit/>
          </a:bodyPr>
          <a:lstStyle/>
          <a:p>
            <a:pPr>
              <a:spcBef>
                <a:spcPts val="0"/>
              </a:spcBef>
            </a:pPr>
            <a:r>
              <a:rPr lang="en-US" sz="2000" dirty="0">
                <a:solidFill>
                  <a:srgbClr val="FFFFFF"/>
                </a:solidFill>
                <a:latin typeface="Agency FB" panose="020B0503020202020204" pitchFamily="34" charset="0"/>
              </a:rPr>
              <a:t>DEVELOPMENT CONTINUES…</a:t>
            </a:r>
            <a:endParaRPr sz="2000" dirty="0">
              <a:solidFill>
                <a:srgbClr val="FFFFFF"/>
              </a:solidFill>
              <a:latin typeface="Agency FB" panose="020B0503020202020204" pitchFamily="34" charset="0"/>
            </a:endParaRPr>
          </a:p>
        </p:txBody>
      </p:sp>
      <p:grpSp>
        <p:nvGrpSpPr>
          <p:cNvPr id="10" name="Group 9">
            <a:extLst>
              <a:ext uri="{FF2B5EF4-FFF2-40B4-BE49-F238E27FC236}">
                <a16:creationId xmlns:a16="http://schemas.microsoft.com/office/drawing/2014/main" id="{4FEDE079-14EF-41D0-A2FF-88F3E4E72D55}"/>
              </a:ext>
            </a:extLst>
          </p:cNvPr>
          <p:cNvGrpSpPr/>
          <p:nvPr/>
        </p:nvGrpSpPr>
        <p:grpSpPr>
          <a:xfrm>
            <a:off x="2826398" y="3260447"/>
            <a:ext cx="6077285" cy="1038988"/>
            <a:chOff x="3057355" y="3527515"/>
            <a:chExt cx="6077285" cy="1038988"/>
          </a:xfrm>
        </p:grpSpPr>
        <p:sp>
          <p:nvSpPr>
            <p:cNvPr id="1004" name="Google Shape;1004;p37"/>
            <p:cNvSpPr/>
            <p:nvPr/>
          </p:nvSpPr>
          <p:spPr>
            <a:xfrm>
              <a:off x="3057355" y="3527515"/>
              <a:ext cx="6077285" cy="1038988"/>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5" name="Google Shape;1005;p37"/>
            <p:cNvSpPr/>
            <p:nvPr/>
          </p:nvSpPr>
          <p:spPr>
            <a:xfrm>
              <a:off x="3610126" y="3625205"/>
              <a:ext cx="843629" cy="843608"/>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6" name="Google Shape;1006;p37"/>
            <p:cNvSpPr/>
            <p:nvPr/>
          </p:nvSpPr>
          <p:spPr>
            <a:xfrm>
              <a:off x="3951999" y="3556377"/>
              <a:ext cx="159859" cy="76620"/>
            </a:xfrm>
            <a:custGeom>
              <a:avLst/>
              <a:gdLst/>
              <a:ahLst/>
              <a:cxnLst/>
              <a:rect l="l" t="t" r="r" b="b"/>
              <a:pathLst>
                <a:path w="7511" h="3600" extrusionOk="0">
                  <a:moveTo>
                    <a:pt x="3756" y="1"/>
                  </a:moveTo>
                  <a:lnTo>
                    <a:pt x="1" y="3599"/>
                  </a:lnTo>
                  <a:lnTo>
                    <a:pt x="7511" y="3599"/>
                  </a:lnTo>
                  <a:lnTo>
                    <a:pt x="3756"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0" name="Google Shape;1010;p37"/>
            <p:cNvSpPr/>
            <p:nvPr/>
          </p:nvSpPr>
          <p:spPr>
            <a:xfrm>
              <a:off x="3724459"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1" name="Google Shape;1011;p37"/>
            <p:cNvSpPr/>
            <p:nvPr/>
          </p:nvSpPr>
          <p:spPr>
            <a:xfrm>
              <a:off x="3724459"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9" name="Group 8">
              <a:extLst>
                <a:ext uri="{FF2B5EF4-FFF2-40B4-BE49-F238E27FC236}">
                  <a16:creationId xmlns:a16="http://schemas.microsoft.com/office/drawing/2014/main" id="{67AFD043-4D92-48EF-A5CF-E1E5722183F9}"/>
                </a:ext>
              </a:extLst>
            </p:cNvPr>
            <p:cNvGrpSpPr/>
            <p:nvPr/>
          </p:nvGrpSpPr>
          <p:grpSpPr>
            <a:xfrm>
              <a:off x="3874315" y="3851639"/>
              <a:ext cx="314143" cy="392955"/>
              <a:chOff x="3874315" y="3851639"/>
              <a:chExt cx="314143" cy="392955"/>
            </a:xfrm>
          </p:grpSpPr>
          <p:sp>
            <p:nvSpPr>
              <p:cNvPr id="1013" name="Google Shape;1013;p37"/>
              <p:cNvSpPr/>
              <p:nvPr/>
            </p:nvSpPr>
            <p:spPr>
              <a:xfrm>
                <a:off x="3942018" y="3851639"/>
                <a:ext cx="246440" cy="24644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4" name="Google Shape;1014;p37"/>
              <p:cNvSpPr/>
              <p:nvPr/>
            </p:nvSpPr>
            <p:spPr>
              <a:xfrm>
                <a:off x="3970878" y="3904911"/>
                <a:ext cx="164308" cy="140533"/>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5" name="Google Shape;1015;p37"/>
              <p:cNvSpPr/>
              <p:nvPr/>
            </p:nvSpPr>
            <p:spPr>
              <a:xfrm>
                <a:off x="3874315" y="4069198"/>
                <a:ext cx="174289" cy="175396"/>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6" name="Google Shape;1016;p37"/>
              <p:cNvSpPr/>
              <p:nvPr/>
            </p:nvSpPr>
            <p:spPr>
              <a:xfrm>
                <a:off x="3897620" y="4108041"/>
                <a:ext cx="113248" cy="96733"/>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sp>
          <p:nvSpPr>
            <p:cNvPr id="1018" name="Google Shape;1018;p37"/>
            <p:cNvSpPr/>
            <p:nvPr/>
          </p:nvSpPr>
          <p:spPr>
            <a:xfrm>
              <a:off x="6374043" y="3625205"/>
              <a:ext cx="844736" cy="843608"/>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9" name="Google Shape;1019;p37"/>
            <p:cNvSpPr/>
            <p:nvPr/>
          </p:nvSpPr>
          <p:spPr>
            <a:xfrm>
              <a:off x="6715916" y="3556377"/>
              <a:ext cx="160965" cy="76620"/>
            </a:xfrm>
            <a:custGeom>
              <a:avLst/>
              <a:gdLst/>
              <a:ahLst/>
              <a:cxnLst/>
              <a:rect l="l" t="t" r="r" b="b"/>
              <a:pathLst>
                <a:path w="7563" h="3600" extrusionOk="0">
                  <a:moveTo>
                    <a:pt x="3808" y="1"/>
                  </a:moveTo>
                  <a:lnTo>
                    <a:pt x="1" y="3599"/>
                  </a:lnTo>
                  <a:lnTo>
                    <a:pt x="7563" y="3599"/>
                  </a:lnTo>
                  <a:lnTo>
                    <a:pt x="3808"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2" name="Google Shape;1022;p37"/>
            <p:cNvSpPr/>
            <p:nvPr/>
          </p:nvSpPr>
          <p:spPr>
            <a:xfrm>
              <a:off x="6489483"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3" name="Google Shape;1023;p37"/>
            <p:cNvSpPr/>
            <p:nvPr/>
          </p:nvSpPr>
          <p:spPr>
            <a:xfrm>
              <a:off x="6489483"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5" name="Google Shape;1025;p37"/>
            <p:cNvSpPr/>
            <p:nvPr/>
          </p:nvSpPr>
          <p:spPr>
            <a:xfrm>
              <a:off x="4992074" y="3625205"/>
              <a:ext cx="843629" cy="843608"/>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6" name="Google Shape;1026;p37"/>
            <p:cNvSpPr/>
            <p:nvPr/>
          </p:nvSpPr>
          <p:spPr>
            <a:xfrm>
              <a:off x="5331733" y="4459918"/>
              <a:ext cx="159880" cy="76620"/>
            </a:xfrm>
            <a:custGeom>
              <a:avLst/>
              <a:gdLst/>
              <a:ahLst/>
              <a:cxnLst/>
              <a:rect l="l" t="t" r="r" b="b"/>
              <a:pathLst>
                <a:path w="7512" h="3600" extrusionOk="0">
                  <a:moveTo>
                    <a:pt x="1" y="0"/>
                  </a:moveTo>
                  <a:lnTo>
                    <a:pt x="3756" y="3599"/>
                  </a:lnTo>
                  <a:lnTo>
                    <a:pt x="7511"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9" name="Google Shape;1029;p37"/>
            <p:cNvSpPr/>
            <p:nvPr/>
          </p:nvSpPr>
          <p:spPr>
            <a:xfrm>
              <a:off x="5107514" y="3739519"/>
              <a:ext cx="613853" cy="613853"/>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0" name="Google Shape;1030;p37"/>
            <p:cNvSpPr/>
            <p:nvPr/>
          </p:nvSpPr>
          <p:spPr>
            <a:xfrm>
              <a:off x="5107514" y="3739519"/>
              <a:ext cx="613853" cy="613853"/>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2" name="Google Shape;1032;p37"/>
            <p:cNvSpPr/>
            <p:nvPr/>
          </p:nvSpPr>
          <p:spPr>
            <a:xfrm>
              <a:off x="7755991" y="3625205"/>
              <a:ext cx="844736" cy="843608"/>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3" name="Google Shape;1033;p37"/>
            <p:cNvSpPr/>
            <p:nvPr/>
          </p:nvSpPr>
          <p:spPr>
            <a:xfrm>
              <a:off x="8096757" y="4459918"/>
              <a:ext cx="159859" cy="76620"/>
            </a:xfrm>
            <a:custGeom>
              <a:avLst/>
              <a:gdLst/>
              <a:ahLst/>
              <a:cxnLst/>
              <a:rect l="l" t="t" r="r" b="b"/>
              <a:pathLst>
                <a:path w="7511" h="3600" extrusionOk="0">
                  <a:moveTo>
                    <a:pt x="1" y="0"/>
                  </a:moveTo>
                  <a:lnTo>
                    <a:pt x="3756" y="3599"/>
                  </a:lnTo>
                  <a:lnTo>
                    <a:pt x="7511"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6" name="Google Shape;1036;p37"/>
            <p:cNvSpPr/>
            <p:nvPr/>
          </p:nvSpPr>
          <p:spPr>
            <a:xfrm>
              <a:off x="7871431" y="3739519"/>
              <a:ext cx="613853" cy="613853"/>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7" name="Google Shape;1037;p37"/>
            <p:cNvSpPr/>
            <p:nvPr/>
          </p:nvSpPr>
          <p:spPr>
            <a:xfrm>
              <a:off x="7871431" y="3739519"/>
              <a:ext cx="613853" cy="613853"/>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8" name="Group 7">
              <a:extLst>
                <a:ext uri="{FF2B5EF4-FFF2-40B4-BE49-F238E27FC236}">
                  <a16:creationId xmlns:a16="http://schemas.microsoft.com/office/drawing/2014/main" id="{F205897C-4946-447D-9088-EBBA85C3A2A9}"/>
                </a:ext>
              </a:extLst>
            </p:cNvPr>
            <p:cNvGrpSpPr/>
            <p:nvPr/>
          </p:nvGrpSpPr>
          <p:grpSpPr>
            <a:xfrm>
              <a:off x="6647659" y="3870024"/>
              <a:ext cx="296391" cy="317315"/>
              <a:chOff x="6647659" y="3870024"/>
              <a:chExt cx="296391" cy="317315"/>
            </a:xfrm>
          </p:grpSpPr>
          <p:sp>
            <p:nvSpPr>
              <p:cNvPr id="1049" name="Google Shape;1049;p37"/>
              <p:cNvSpPr/>
              <p:nvPr/>
            </p:nvSpPr>
            <p:spPr>
              <a:xfrm>
                <a:off x="6647659" y="4118625"/>
                <a:ext cx="46227" cy="68714"/>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0" name="Google Shape;1050;p37"/>
              <p:cNvSpPr/>
              <p:nvPr/>
            </p:nvSpPr>
            <p:spPr>
              <a:xfrm>
                <a:off x="6709808" y="4068964"/>
                <a:ext cx="45918" cy="11837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1" name="Google Shape;1051;p37"/>
              <p:cNvSpPr/>
              <p:nvPr/>
            </p:nvSpPr>
            <p:spPr>
              <a:xfrm>
                <a:off x="6801004" y="3870024"/>
                <a:ext cx="143046" cy="31731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2" name="Google Shape;1052;p37"/>
              <p:cNvSpPr/>
              <p:nvPr/>
            </p:nvSpPr>
            <p:spPr>
              <a:xfrm>
                <a:off x="6771335" y="4018994"/>
                <a:ext cx="46227" cy="16834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nvGrpSpPr>
            <p:cNvPr id="7" name="Group 6">
              <a:extLst>
                <a:ext uri="{FF2B5EF4-FFF2-40B4-BE49-F238E27FC236}">
                  <a16:creationId xmlns:a16="http://schemas.microsoft.com/office/drawing/2014/main" id="{81C06F4A-FFE5-4963-BBE7-5B957E48EC9A}"/>
                </a:ext>
              </a:extLst>
            </p:cNvPr>
            <p:cNvGrpSpPr/>
            <p:nvPr/>
          </p:nvGrpSpPr>
          <p:grpSpPr>
            <a:xfrm>
              <a:off x="8046726" y="3884960"/>
              <a:ext cx="261367" cy="324081"/>
              <a:chOff x="8046726" y="3884960"/>
              <a:chExt cx="261367" cy="324081"/>
            </a:xfrm>
          </p:grpSpPr>
          <p:sp>
            <p:nvSpPr>
              <p:cNvPr id="1054" name="Google Shape;1054;p37"/>
              <p:cNvSpPr/>
              <p:nvPr/>
            </p:nvSpPr>
            <p:spPr>
              <a:xfrm>
                <a:off x="8064390" y="3884960"/>
                <a:ext cx="225782" cy="220331"/>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5" name="Google Shape;1055;p37"/>
              <p:cNvSpPr/>
              <p:nvPr/>
            </p:nvSpPr>
            <p:spPr>
              <a:xfrm>
                <a:off x="8046726" y="4083606"/>
                <a:ext cx="105470" cy="123901"/>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6" name="Google Shape;1056;p37"/>
              <p:cNvSpPr/>
              <p:nvPr/>
            </p:nvSpPr>
            <p:spPr>
              <a:xfrm>
                <a:off x="8201085" y="4087187"/>
                <a:ext cx="107008" cy="121854"/>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7" name="Google Shape;1057;p37"/>
              <p:cNvSpPr/>
              <p:nvPr/>
            </p:nvSpPr>
            <p:spPr>
              <a:xfrm>
                <a:off x="8133247" y="3953050"/>
                <a:ext cx="88063" cy="83457"/>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nvGrpSpPr>
            <p:cNvPr id="6" name="Group 5">
              <a:extLst>
                <a:ext uri="{FF2B5EF4-FFF2-40B4-BE49-F238E27FC236}">
                  <a16:creationId xmlns:a16="http://schemas.microsoft.com/office/drawing/2014/main" id="{DFF40E34-3AE5-4637-9903-18325E57B4E2}"/>
                </a:ext>
              </a:extLst>
            </p:cNvPr>
            <p:cNvGrpSpPr/>
            <p:nvPr/>
          </p:nvGrpSpPr>
          <p:grpSpPr>
            <a:xfrm>
              <a:off x="5306624" y="3895546"/>
              <a:ext cx="214536" cy="301813"/>
              <a:chOff x="5306624" y="3895546"/>
              <a:chExt cx="214536" cy="301813"/>
            </a:xfrm>
          </p:grpSpPr>
          <p:sp>
            <p:nvSpPr>
              <p:cNvPr id="1059" name="Google Shape;1059;p37"/>
              <p:cNvSpPr/>
              <p:nvPr/>
            </p:nvSpPr>
            <p:spPr>
              <a:xfrm>
                <a:off x="5357282" y="3895546"/>
                <a:ext cx="113405" cy="147531"/>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60" name="Google Shape;1060;p37"/>
              <p:cNvSpPr/>
              <p:nvPr/>
            </p:nvSpPr>
            <p:spPr>
              <a:xfrm>
                <a:off x="5306624" y="4048584"/>
                <a:ext cx="214536" cy="148775"/>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cxnSp>
        <p:nvCxnSpPr>
          <p:cNvPr id="61" name="Google Shape;298;p26">
            <a:extLst>
              <a:ext uri="{FF2B5EF4-FFF2-40B4-BE49-F238E27FC236}">
                <a16:creationId xmlns:a16="http://schemas.microsoft.com/office/drawing/2014/main" id="{B7587CFB-08BF-4162-AD78-14A0343F46C8}"/>
              </a:ext>
            </a:extLst>
          </p:cNvPr>
          <p:cNvCxnSpPr>
            <a:cxnSpLocks/>
          </p:cNvCxnSpPr>
          <p:nvPr/>
        </p:nvCxnSpPr>
        <p:spPr>
          <a:xfrm>
            <a:off x="-64296" y="922041"/>
            <a:ext cx="12256296" cy="34892"/>
          </a:xfrm>
          <a:prstGeom prst="straightConnector1">
            <a:avLst/>
          </a:prstGeom>
          <a:noFill/>
          <a:ln w="9525" cap="flat" cmpd="sng">
            <a:solidFill>
              <a:srgbClr val="2D9A9D"/>
            </a:solidFill>
            <a:prstDash val="solid"/>
            <a:round/>
            <a:headEnd type="none" w="med" len="med"/>
            <a:tailEnd type="none" w="med" len="med"/>
          </a:ln>
        </p:spPr>
      </p:cxnSp>
    </p:spTree>
  </p:cSld>
  <p:clrMapOvr>
    <a:masterClrMapping/>
  </p:clrMapOvr>
  <p:transition spd="slow">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370</Words>
  <Application>Microsoft Office PowerPoint</Application>
  <PresentationFormat>Widescreen</PresentationFormat>
  <Paragraphs>88</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Bahnschrift</vt:lpstr>
      <vt:lpstr>Calibri</vt:lpstr>
      <vt:lpstr>Calibri Light</vt:lpstr>
      <vt:lpstr>Koulen</vt:lpstr>
      <vt:lpstr>Roboto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plans of VisionXplorer team</vt:lpstr>
      <vt:lpstr>The VisionXplorer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Soumyajit</dc:creator>
  <cp:lastModifiedBy>Soumyajit</cp:lastModifiedBy>
  <cp:revision>118</cp:revision>
  <dcterms:created xsi:type="dcterms:W3CDTF">2023-10-18T08:38:57Z</dcterms:created>
  <dcterms:modified xsi:type="dcterms:W3CDTF">2023-11-18T18:46:38Z</dcterms:modified>
</cp:coreProperties>
</file>