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0" r:id="rId3"/>
  </p:sldMasterIdLst>
  <p:notesMasterIdLst>
    <p:notesMasterId r:id="rId194"/>
  </p:notesMasterIdLst>
  <p:sldIdLst>
    <p:sldId id="257" r:id="rId4"/>
    <p:sldId id="533" r:id="rId5"/>
    <p:sldId id="281" r:id="rId6"/>
    <p:sldId id="334" r:id="rId7"/>
    <p:sldId id="335" r:id="rId8"/>
    <p:sldId id="336" r:id="rId9"/>
    <p:sldId id="258" r:id="rId10"/>
    <p:sldId id="259" r:id="rId11"/>
    <p:sldId id="337" r:id="rId12"/>
    <p:sldId id="338" r:id="rId13"/>
    <p:sldId id="339" r:id="rId14"/>
    <p:sldId id="340" r:id="rId15"/>
    <p:sldId id="341" r:id="rId16"/>
    <p:sldId id="342" r:id="rId17"/>
    <p:sldId id="343" r:id="rId18"/>
    <p:sldId id="344" r:id="rId19"/>
    <p:sldId id="345" r:id="rId20"/>
    <p:sldId id="346" r:id="rId21"/>
    <p:sldId id="349" r:id="rId22"/>
    <p:sldId id="534" r:id="rId23"/>
    <p:sldId id="348" r:id="rId24"/>
    <p:sldId id="351" r:id="rId25"/>
    <p:sldId id="350" r:id="rId26"/>
    <p:sldId id="352" r:id="rId27"/>
    <p:sldId id="353" r:id="rId28"/>
    <p:sldId id="354" r:id="rId29"/>
    <p:sldId id="355" r:id="rId30"/>
    <p:sldId id="356" r:id="rId31"/>
    <p:sldId id="357" r:id="rId32"/>
    <p:sldId id="358" r:id="rId33"/>
    <p:sldId id="360" r:id="rId34"/>
    <p:sldId id="359" r:id="rId35"/>
    <p:sldId id="362" r:id="rId36"/>
    <p:sldId id="361"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535" r:id="rId53"/>
    <p:sldId id="378" r:id="rId54"/>
    <p:sldId id="379" r:id="rId55"/>
    <p:sldId id="380" r:id="rId56"/>
    <p:sldId id="331" r:id="rId57"/>
    <p:sldId id="381" r:id="rId58"/>
    <p:sldId id="382" r:id="rId59"/>
    <p:sldId id="383" r:id="rId60"/>
    <p:sldId id="384" r:id="rId61"/>
    <p:sldId id="387" r:id="rId62"/>
    <p:sldId id="386" r:id="rId63"/>
    <p:sldId id="389" r:id="rId64"/>
    <p:sldId id="390" r:id="rId65"/>
    <p:sldId id="391" r:id="rId66"/>
    <p:sldId id="392" r:id="rId67"/>
    <p:sldId id="393" r:id="rId68"/>
    <p:sldId id="394" r:id="rId69"/>
    <p:sldId id="395" r:id="rId70"/>
    <p:sldId id="396" r:id="rId71"/>
    <p:sldId id="397" r:id="rId72"/>
    <p:sldId id="398" r:id="rId73"/>
    <p:sldId id="399" r:id="rId74"/>
    <p:sldId id="401" r:id="rId75"/>
    <p:sldId id="400" r:id="rId76"/>
    <p:sldId id="402" r:id="rId77"/>
    <p:sldId id="403" r:id="rId78"/>
    <p:sldId id="404" r:id="rId79"/>
    <p:sldId id="405" r:id="rId80"/>
    <p:sldId id="406" r:id="rId81"/>
    <p:sldId id="407" r:id="rId82"/>
    <p:sldId id="408" r:id="rId83"/>
    <p:sldId id="409" r:id="rId84"/>
    <p:sldId id="410" r:id="rId85"/>
    <p:sldId id="412" r:id="rId86"/>
    <p:sldId id="413" r:id="rId87"/>
    <p:sldId id="414" r:id="rId88"/>
    <p:sldId id="411" r:id="rId89"/>
    <p:sldId id="415" r:id="rId90"/>
    <p:sldId id="416" r:id="rId91"/>
    <p:sldId id="333" r:id="rId92"/>
    <p:sldId id="417" r:id="rId93"/>
    <p:sldId id="418" r:id="rId94"/>
    <p:sldId id="419" r:id="rId95"/>
    <p:sldId id="422" r:id="rId96"/>
    <p:sldId id="423" r:id="rId97"/>
    <p:sldId id="424" r:id="rId98"/>
    <p:sldId id="425" r:id="rId99"/>
    <p:sldId id="426" r:id="rId100"/>
    <p:sldId id="427" r:id="rId101"/>
    <p:sldId id="428" r:id="rId102"/>
    <p:sldId id="429" r:id="rId103"/>
    <p:sldId id="430" r:id="rId104"/>
    <p:sldId id="431" r:id="rId105"/>
    <p:sldId id="432" r:id="rId106"/>
    <p:sldId id="433" r:id="rId107"/>
    <p:sldId id="434" r:id="rId108"/>
    <p:sldId id="435" r:id="rId109"/>
    <p:sldId id="436" r:id="rId110"/>
    <p:sldId id="437" r:id="rId111"/>
    <p:sldId id="438" r:id="rId112"/>
    <p:sldId id="439" r:id="rId113"/>
    <p:sldId id="440" r:id="rId114"/>
    <p:sldId id="441" r:id="rId115"/>
    <p:sldId id="442" r:id="rId116"/>
    <p:sldId id="443" r:id="rId117"/>
    <p:sldId id="445" r:id="rId118"/>
    <p:sldId id="446" r:id="rId119"/>
    <p:sldId id="449" r:id="rId120"/>
    <p:sldId id="450" r:id="rId121"/>
    <p:sldId id="451" r:id="rId122"/>
    <p:sldId id="452" r:id="rId123"/>
    <p:sldId id="453" r:id="rId124"/>
    <p:sldId id="454" r:id="rId125"/>
    <p:sldId id="455" r:id="rId126"/>
    <p:sldId id="456" r:id="rId127"/>
    <p:sldId id="457" r:id="rId128"/>
    <p:sldId id="458" r:id="rId129"/>
    <p:sldId id="459" r:id="rId130"/>
    <p:sldId id="460" r:id="rId131"/>
    <p:sldId id="461" r:id="rId132"/>
    <p:sldId id="462" r:id="rId133"/>
    <p:sldId id="447" r:id="rId134"/>
    <p:sldId id="448" r:id="rId135"/>
    <p:sldId id="444" r:id="rId136"/>
    <p:sldId id="468" r:id="rId137"/>
    <p:sldId id="469" r:id="rId138"/>
    <p:sldId id="472" r:id="rId139"/>
    <p:sldId id="473" r:id="rId140"/>
    <p:sldId id="474" r:id="rId141"/>
    <p:sldId id="475" r:id="rId142"/>
    <p:sldId id="476" r:id="rId143"/>
    <p:sldId id="477" r:id="rId144"/>
    <p:sldId id="478" r:id="rId145"/>
    <p:sldId id="481" r:id="rId146"/>
    <p:sldId id="482" r:id="rId147"/>
    <p:sldId id="483" r:id="rId148"/>
    <p:sldId id="485" r:id="rId149"/>
    <p:sldId id="536" r:id="rId150"/>
    <p:sldId id="486" r:id="rId151"/>
    <p:sldId id="487" r:id="rId152"/>
    <p:sldId id="488" r:id="rId153"/>
    <p:sldId id="489" r:id="rId154"/>
    <p:sldId id="502" r:id="rId155"/>
    <p:sldId id="503" r:id="rId156"/>
    <p:sldId id="504" r:id="rId157"/>
    <p:sldId id="505" r:id="rId158"/>
    <p:sldId id="506" r:id="rId159"/>
    <p:sldId id="507" r:id="rId160"/>
    <p:sldId id="509" r:id="rId161"/>
    <p:sldId id="492" r:id="rId162"/>
    <p:sldId id="510" r:id="rId163"/>
    <p:sldId id="511" r:id="rId164"/>
    <p:sldId id="512" r:id="rId165"/>
    <p:sldId id="514" r:id="rId166"/>
    <p:sldId id="494" r:id="rId167"/>
    <p:sldId id="513" r:id="rId168"/>
    <p:sldId id="515" r:id="rId169"/>
    <p:sldId id="516" r:id="rId170"/>
    <p:sldId id="517" r:id="rId171"/>
    <p:sldId id="495" r:id="rId172"/>
    <p:sldId id="519" r:id="rId173"/>
    <p:sldId id="518" r:id="rId174"/>
    <p:sldId id="499" r:id="rId175"/>
    <p:sldId id="479" r:id="rId176"/>
    <p:sldId id="480" r:id="rId177"/>
    <p:sldId id="501" r:id="rId178"/>
    <p:sldId id="520" r:id="rId179"/>
    <p:sldId id="521" r:id="rId180"/>
    <p:sldId id="522" r:id="rId181"/>
    <p:sldId id="463" r:id="rId182"/>
    <p:sldId id="464" r:id="rId183"/>
    <p:sldId id="523" r:id="rId184"/>
    <p:sldId id="524" r:id="rId185"/>
    <p:sldId id="527" r:id="rId186"/>
    <p:sldId id="525" r:id="rId187"/>
    <p:sldId id="528" r:id="rId188"/>
    <p:sldId id="529" r:id="rId189"/>
    <p:sldId id="530" r:id="rId190"/>
    <p:sldId id="531" r:id="rId191"/>
    <p:sldId id="532" r:id="rId192"/>
    <p:sldId id="467" r:id="rId19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mo" id="{94F8D090-8A25-476A-BC9E-73153C265DC8}">
          <p14:sldIdLst>
            <p14:sldId id="257"/>
            <p14:sldId id="533"/>
            <p14:sldId id="281"/>
            <p14:sldId id="334"/>
          </p14:sldIdLst>
        </p14:section>
        <p14:section name="Intro" id="{EE56B827-7B01-449A-AAA9-DD7FBB9F25E8}">
          <p14:sldIdLst>
            <p14:sldId id="335"/>
            <p14:sldId id="336"/>
            <p14:sldId id="258"/>
            <p14:sldId id="259"/>
            <p14:sldId id="337"/>
            <p14:sldId id="338"/>
            <p14:sldId id="339"/>
            <p14:sldId id="340"/>
            <p14:sldId id="341"/>
            <p14:sldId id="342"/>
            <p14:sldId id="343"/>
            <p14:sldId id="344"/>
            <p14:sldId id="345"/>
            <p14:sldId id="346"/>
          </p14:sldIdLst>
        </p14:section>
        <p14:section name="Naming Principles" id="{39CC3F2C-53F3-4403-9962-A614AE066EBC}">
          <p14:sldIdLst>
            <p14:sldId id="349"/>
            <p14:sldId id="534"/>
            <p14:sldId id="348"/>
            <p14:sldId id="351"/>
            <p14:sldId id="350"/>
            <p14:sldId id="352"/>
            <p14:sldId id="353"/>
            <p14:sldId id="354"/>
            <p14:sldId id="355"/>
            <p14:sldId id="356"/>
            <p14:sldId id="357"/>
            <p14:sldId id="358"/>
            <p14:sldId id="360"/>
            <p14:sldId id="359"/>
            <p14:sldId id="362"/>
            <p14:sldId id="361"/>
            <p14:sldId id="363"/>
          </p14:sldIdLst>
        </p14:section>
        <p14:section name="Naming Conventions" id="{642CEB2D-0EC8-445E-8058-8BA6CB11C815}">
          <p14:sldIdLst>
            <p14:sldId id="364"/>
            <p14:sldId id="365"/>
            <p14:sldId id="366"/>
            <p14:sldId id="367"/>
            <p14:sldId id="368"/>
            <p14:sldId id="369"/>
            <p14:sldId id="370"/>
            <p14:sldId id="371"/>
            <p14:sldId id="372"/>
            <p14:sldId id="373"/>
            <p14:sldId id="374"/>
            <p14:sldId id="375"/>
            <p14:sldId id="376"/>
            <p14:sldId id="377"/>
          </p14:sldIdLst>
        </p14:section>
        <p14:section name="Design-Implement" id="{BB71EFFA-2F22-43BC-B1AD-9244FF78681B}">
          <p14:sldIdLst>
            <p14:sldId id="535"/>
            <p14:sldId id="378"/>
            <p14:sldId id="379"/>
            <p14:sldId id="380"/>
            <p14:sldId id="331"/>
            <p14:sldId id="381"/>
            <p14:sldId id="382"/>
            <p14:sldId id="383"/>
            <p14:sldId id="384"/>
            <p14:sldId id="387"/>
            <p14:sldId id="386"/>
            <p14:sldId id="389"/>
            <p14:sldId id="390"/>
            <p14:sldId id="391"/>
            <p14:sldId id="392"/>
            <p14:sldId id="393"/>
            <p14:sldId id="394"/>
            <p14:sldId id="395"/>
            <p14:sldId id="396"/>
            <p14:sldId id="397"/>
            <p14:sldId id="398"/>
            <p14:sldId id="399"/>
            <p14:sldId id="401"/>
            <p14:sldId id="400"/>
            <p14:sldId id="402"/>
            <p14:sldId id="403"/>
            <p14:sldId id="404"/>
            <p14:sldId id="405"/>
            <p14:sldId id="406"/>
            <p14:sldId id="407"/>
            <p14:sldId id="408"/>
            <p14:sldId id="409"/>
            <p14:sldId id="410"/>
            <p14:sldId id="412"/>
            <p14:sldId id="413"/>
            <p14:sldId id="414"/>
            <p14:sldId id="411"/>
            <p14:sldId id="415"/>
            <p14:sldId id="416"/>
            <p14:sldId id="333"/>
          </p14:sldIdLst>
        </p14:section>
        <p14:section name="Implementation-Smells" id="{1D6D308E-A7B5-47A1-97D8-1D704E0CC2D8}">
          <p14:sldIdLst>
            <p14:sldId id="417"/>
            <p14:sldId id="418"/>
            <p14:sldId id="419"/>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Lst>
        </p14:section>
        <p14:section name="Architect-Smells" id="{3C9D7B57-56FA-404F-AE3A-F7C1D0BBC3ED}">
          <p14:sldIdLst>
            <p14:sldId id="445"/>
            <p14:sldId id="446"/>
            <p14:sldId id="449"/>
            <p14:sldId id="450"/>
            <p14:sldId id="451"/>
            <p14:sldId id="452"/>
            <p14:sldId id="453"/>
            <p14:sldId id="454"/>
            <p14:sldId id="455"/>
            <p14:sldId id="456"/>
            <p14:sldId id="457"/>
            <p14:sldId id="458"/>
            <p14:sldId id="459"/>
            <p14:sldId id="460"/>
            <p14:sldId id="461"/>
            <p14:sldId id="462"/>
            <p14:sldId id="447"/>
            <p14:sldId id="448"/>
            <p14:sldId id="444"/>
          </p14:sldIdLst>
        </p14:section>
        <p14:section name="Dealing with Errors" id="{CE60F584-6293-4D86-900E-0264B399EDDC}">
          <p14:sldIdLst>
            <p14:sldId id="468"/>
            <p14:sldId id="469"/>
            <p14:sldId id="472"/>
            <p14:sldId id="473"/>
            <p14:sldId id="474"/>
            <p14:sldId id="475"/>
            <p14:sldId id="476"/>
            <p14:sldId id="477"/>
            <p14:sldId id="478"/>
            <p14:sldId id="481"/>
            <p14:sldId id="482"/>
            <p14:sldId id="483"/>
            <p14:sldId id="485"/>
            <p14:sldId id="536"/>
            <p14:sldId id="486"/>
            <p14:sldId id="487"/>
            <p14:sldId id="488"/>
            <p14:sldId id="489"/>
            <p14:sldId id="502"/>
            <p14:sldId id="503"/>
            <p14:sldId id="504"/>
            <p14:sldId id="505"/>
            <p14:sldId id="506"/>
            <p14:sldId id="507"/>
            <p14:sldId id="509"/>
            <p14:sldId id="492"/>
            <p14:sldId id="510"/>
            <p14:sldId id="511"/>
            <p14:sldId id="512"/>
            <p14:sldId id="514"/>
            <p14:sldId id="494"/>
            <p14:sldId id="513"/>
            <p14:sldId id="515"/>
            <p14:sldId id="516"/>
            <p14:sldId id="517"/>
            <p14:sldId id="495"/>
            <p14:sldId id="519"/>
            <p14:sldId id="518"/>
            <p14:sldId id="499"/>
            <p14:sldId id="479"/>
            <p14:sldId id="480"/>
            <p14:sldId id="501"/>
            <p14:sldId id="520"/>
            <p14:sldId id="521"/>
            <p14:sldId id="522"/>
          </p14:sldIdLst>
        </p14:section>
        <p14:section name="Dealing with Nulls" id="{AB1A0DE6-0AB0-4D5E-A9E0-3B834999BAB8}">
          <p14:sldIdLst>
            <p14:sldId id="463"/>
            <p14:sldId id="464"/>
            <p14:sldId id="523"/>
            <p14:sldId id="524"/>
            <p14:sldId id="527"/>
            <p14:sldId id="525"/>
            <p14:sldId id="528"/>
            <p14:sldId id="529"/>
            <p14:sldId id="530"/>
            <p14:sldId id="531"/>
            <p14:sldId id="532"/>
            <p14:sldId id="467"/>
          </p14:sldIdLst>
        </p14:section>
      </p14:sectionLst>
    </p:ext>
    <p:ext uri="{EFAFB233-063F-42B5-8137-9DF3F51BA10A}">
      <p15:sldGuideLst xmlns:p15="http://schemas.microsoft.com/office/powerpoint/2012/main">
        <p15:guide id="1" orient="horz" pos="1457"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2A2A"/>
    <a:srgbClr val="CC3300"/>
    <a:srgbClr val="FFFF00"/>
    <a:srgbClr val="01FFFF"/>
    <a:srgbClr val="EF742D"/>
    <a:srgbClr val="EFF5FB"/>
    <a:srgbClr val="FBE5D6"/>
    <a:srgbClr val="BC8B3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guide orient="horz" pos="1457"/>
        <p:guide pos="3863"/>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750" y="78"/>
      </p:cViewPr>
      <p:guideLst/>
    </p:cSldViewPr>
  </p:notesViewPr>
  <p:gridSpacing cx="1828800" cy="18288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75" Type="http://schemas.openxmlformats.org/officeDocument/2006/relationships/slide" Target="slides/slide172.xml"/><Relationship Id="rId170" Type="http://schemas.openxmlformats.org/officeDocument/2006/relationships/slide" Target="slides/slide167.xml"/><Relationship Id="rId191" Type="http://schemas.openxmlformats.org/officeDocument/2006/relationships/slide" Target="slides/slide188.xml"/><Relationship Id="rId196" Type="http://schemas.openxmlformats.org/officeDocument/2006/relationships/viewProps" Target="view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slide" Target="slides/slide162.xml"/><Relationship Id="rId181" Type="http://schemas.openxmlformats.org/officeDocument/2006/relationships/slide" Target="slides/slide178.xml"/><Relationship Id="rId186" Type="http://schemas.openxmlformats.org/officeDocument/2006/relationships/slide" Target="slides/slide183.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71" Type="http://schemas.openxmlformats.org/officeDocument/2006/relationships/slide" Target="slides/slide168.xml"/><Relationship Id="rId176" Type="http://schemas.openxmlformats.org/officeDocument/2006/relationships/slide" Target="slides/slide173.xml"/><Relationship Id="rId192" Type="http://schemas.openxmlformats.org/officeDocument/2006/relationships/slide" Target="slides/slide189.xml"/><Relationship Id="rId197" Type="http://schemas.openxmlformats.org/officeDocument/2006/relationships/theme" Target="theme/theme1.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82" Type="http://schemas.openxmlformats.org/officeDocument/2006/relationships/slide" Target="slides/slide179.xml"/><Relationship Id="rId187" Type="http://schemas.openxmlformats.org/officeDocument/2006/relationships/slide" Target="slides/slide184.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tableStyles" Target="tableStyles.xml"/><Relationship Id="rId172" Type="http://schemas.openxmlformats.org/officeDocument/2006/relationships/slide" Target="slides/slide169.xml"/><Relationship Id="rId193" Type="http://schemas.openxmlformats.org/officeDocument/2006/relationships/slide" Target="slides/slide190.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presProps" Target="presProps.xml"/><Relationship Id="rId190" Type="http://schemas.openxmlformats.org/officeDocument/2006/relationships/slide" Target="slides/slide187.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6"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6CE94-ED1D-4CC9-AC38-5EB461377B25}" type="datetimeFigureOut">
              <a:rPr lang="ru-RU" smtClean="0"/>
              <a:t>07.10.2016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48BCD-C858-4BAC-B3D6-04471D70DF31}" type="slidenum">
              <a:rPr lang="ru-RU" smtClean="0"/>
              <a:t>‹#›</a:t>
            </a:fld>
            <a:endParaRPr lang="ru-RU"/>
          </a:p>
        </p:txBody>
      </p:sp>
    </p:spTree>
    <p:extLst>
      <p:ext uri="{BB962C8B-B14F-4D97-AF65-F5344CB8AC3E}">
        <p14:creationId xmlns:p14="http://schemas.microsoft.com/office/powerpoint/2010/main" val="111573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124999"/>
      </p:ext>
    </p:extLst>
  </p:cSld>
  <p:clrMapOvr>
    <a:masterClrMapping/>
  </p:clrMapOvr>
  <p:extLst>
    <p:ext uri="{DCECCB84-F9BA-43D5-87BE-67443E8EF086}">
      <p15:sldGuideLst xmlns:p15="http://schemas.microsoft.com/office/powerpoint/2012/main">
        <p15:guide id="1" orient="horz" pos="1008" userDrawn="1">
          <p15:clr>
            <a:srgbClr val="A4A3A4"/>
          </p15:clr>
        </p15:guide>
        <p15:guide id="2" pos="3840" userDrawn="1">
          <p15:clr>
            <a:srgbClr val="A4A3A4"/>
          </p15:clr>
        </p15:guide>
        <p15:guide id="3" orient="horz" pos="2160" userDrawn="1">
          <p15:clr>
            <a:srgbClr val="A4A3A4"/>
          </p15:clr>
        </p15:guide>
        <p15:guide id="4" orient="horz" pos="3312" userDrawn="1">
          <p15:clr>
            <a:srgbClr val="A4A3A4"/>
          </p15:clr>
        </p15:guide>
        <p15:guide id="5" pos="1536" userDrawn="1">
          <p15:clr>
            <a:srgbClr val="A4A3A4"/>
          </p15:clr>
        </p15:guide>
        <p15:guide id="6" pos="2688" userDrawn="1">
          <p15:clr>
            <a:srgbClr val="A4A3A4"/>
          </p15:clr>
        </p15:guide>
        <p15:guide id="7" pos="384" userDrawn="1">
          <p15:clr>
            <a:srgbClr val="A4A3A4"/>
          </p15:clr>
        </p15:guide>
        <p15:guide id="8" pos="4992" userDrawn="1">
          <p15:clr>
            <a:srgbClr val="A4A3A4"/>
          </p15:clr>
        </p15:guide>
        <p15:guide id="9" pos="6144" userDrawn="1">
          <p15:clr>
            <a:srgbClr val="A4A3A4"/>
          </p15:clr>
        </p15:guide>
        <p15:guide id="10" pos="7296"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6EFFD434-9AEE-4AC8-A911-E406C8015C2D}" type="datetimeFigureOut">
              <a:rPr lang="en-US" smtClean="0"/>
              <a:t>10/7/2016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229452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6EFFD434-9AEE-4AC8-A911-E406C8015C2D}" type="datetimeFigureOut">
              <a:rPr lang="en-US" smtClean="0"/>
              <a:t>10/7/2016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212383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6EFFD434-9AEE-4AC8-A911-E406C8015C2D}" type="datetimeFigureOut">
              <a:rPr lang="en-US" smtClean="0"/>
              <a:t>10/7/2016</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179305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6EFFD434-9AEE-4AC8-A911-E406C8015C2D}" type="datetimeFigureOut">
              <a:rPr lang="en-US" smtClean="0"/>
              <a:t>10/7/2016</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96553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6EFFD434-9AEE-4AC8-A911-E406C8015C2D}" type="datetimeFigureOut">
              <a:rPr lang="en-US" smtClean="0"/>
              <a:t>10/7/2016</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415035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EFFD434-9AEE-4AC8-A911-E406C8015C2D}" type="datetimeFigureOut">
              <a:rPr lang="en-US" smtClean="0"/>
              <a:t>10/7/2016</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147047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EFFD434-9AEE-4AC8-A911-E406C8015C2D}" type="datetimeFigureOut">
              <a:rPr lang="en-US" smtClean="0"/>
              <a:t>10/7/2016</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3174084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EFFD434-9AEE-4AC8-A911-E406C8015C2D}" type="datetimeFigureOut">
              <a:rPr lang="en-US" smtClean="0"/>
              <a:t>10/7/2016</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3800914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6EFFD434-9AEE-4AC8-A911-E406C8015C2D}" type="datetimeFigureOut">
              <a:rPr lang="en-US" smtClean="0"/>
              <a:t>10/7/2016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1955618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6EFFD434-9AEE-4AC8-A911-E406C8015C2D}" type="datetimeFigureOut">
              <a:rPr lang="en-US" smtClean="0"/>
              <a:t>10/7/2016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427285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3153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gineerSpock-Udemy-Main">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ctr">
              <a:defRPr/>
            </a:lvl1pPr>
          </a:lstStyle>
          <a:p>
            <a:r>
              <a:rPr lang="ru-RU" dirty="0"/>
              <a:t>Образец заголовка</a:t>
            </a:r>
          </a:p>
        </p:txBody>
      </p:sp>
    </p:spTree>
    <p:extLst>
      <p:ext uri="{BB962C8B-B14F-4D97-AF65-F5344CB8AC3E}">
        <p14:creationId xmlns:p14="http://schemas.microsoft.com/office/powerpoint/2010/main" val="343863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3787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7150"/>
            <a:ext cx="10515600" cy="1325563"/>
          </a:xfrm>
        </p:spPr>
        <p:txBody>
          <a:bodyPr/>
          <a:lstStyle/>
          <a:p>
            <a:r>
              <a:rPr lang="ru-RU" dirty="0"/>
              <a:t>Образец заголовка</a:t>
            </a:r>
          </a:p>
        </p:txBody>
      </p:sp>
      <p:sp>
        <p:nvSpPr>
          <p:cNvPr id="3" name="Текст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4" name="Объект 3"/>
          <p:cNvSpPr>
            <a:spLocks noGrp="1"/>
          </p:cNvSpPr>
          <p:nvPr>
            <p:ph sz="half" idx="2" hasCustomPrompt="1"/>
          </p:nvPr>
        </p:nvSpPr>
        <p:spPr>
          <a:xfrm>
            <a:off x="839788" y="2592536"/>
            <a:ext cx="5157787" cy="1629603"/>
          </a:xfrm>
        </p:spPr>
        <p:txBody>
          <a:bodyPr/>
          <a:lstStyle>
            <a:lvl1pPr marL="514350" indent="-514350">
              <a:buFont typeface="+mj-lt"/>
              <a:buAutoNum type="arabicPeriod"/>
              <a:defRPr sz="2000" baseline="0"/>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dirty="0"/>
              <a:t>Point 1</a:t>
            </a:r>
          </a:p>
          <a:p>
            <a:pPr lvl="0"/>
            <a:r>
              <a:rPr lang="en-US" dirty="0"/>
              <a:t>Point 2</a:t>
            </a:r>
          </a:p>
          <a:p>
            <a:pPr lvl="0"/>
            <a:r>
              <a:rPr lang="en-US" dirty="0"/>
              <a:t>Point 3</a:t>
            </a:r>
          </a:p>
          <a:p>
            <a:pPr lvl="0"/>
            <a:endParaRPr lang="en-US" dirty="0"/>
          </a:p>
          <a:p>
            <a:pPr lvl="0"/>
            <a:endParaRPr lang="ru-RU" dirty="0"/>
          </a:p>
        </p:txBody>
      </p:sp>
      <p:sp>
        <p:nvSpPr>
          <p:cNvPr id="11" name="Объект 3"/>
          <p:cNvSpPr>
            <a:spLocks noGrp="1"/>
          </p:cNvSpPr>
          <p:nvPr>
            <p:ph sz="half" idx="10" hasCustomPrompt="1"/>
          </p:nvPr>
        </p:nvSpPr>
        <p:spPr>
          <a:xfrm>
            <a:off x="857017" y="4414711"/>
            <a:ext cx="4581676" cy="387877"/>
          </a:xfrm>
        </p:spPr>
        <p:txBody>
          <a:bodyPr/>
          <a:lstStyle>
            <a:lvl1pPr marL="0" indent="0">
              <a:buFont typeface="+mj-lt"/>
              <a:buNone/>
              <a:defRPr sz="1600" baseline="0"/>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dirty="0"/>
              <a:t>http://additional.info</a:t>
            </a:r>
          </a:p>
          <a:p>
            <a:pPr lvl="0"/>
            <a:endParaRPr lang="ru-RU" dirty="0"/>
          </a:p>
        </p:txBody>
      </p:sp>
    </p:spTree>
    <p:extLst>
      <p:ext uri="{BB962C8B-B14F-4D97-AF65-F5344CB8AC3E}">
        <p14:creationId xmlns:p14="http://schemas.microsoft.com/office/powerpoint/2010/main" val="204183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84233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Tree>
    <p:extLst>
      <p:ext uri="{BB962C8B-B14F-4D97-AF65-F5344CB8AC3E}">
        <p14:creationId xmlns:p14="http://schemas.microsoft.com/office/powerpoint/2010/main" val="130579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Tree>
    <p:extLst>
      <p:ext uri="{BB962C8B-B14F-4D97-AF65-F5344CB8AC3E}">
        <p14:creationId xmlns:p14="http://schemas.microsoft.com/office/powerpoint/2010/main" val="338821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gineerSpock-Udemy-Main">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416607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6EFFD434-9AEE-4AC8-A911-E406C8015C2D}" type="datetimeFigureOut">
              <a:rPr lang="en-US" smtClean="0"/>
              <a:t>10/7/2016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45B64D1-35EE-4360-865F-E59479986677}" type="slidenum">
              <a:rPr lang="en-US" smtClean="0"/>
              <a:t>‹#›</a:t>
            </a:fld>
            <a:endParaRPr lang="en-US"/>
          </a:p>
        </p:txBody>
      </p:sp>
    </p:spTree>
    <p:extLst>
      <p:ext uri="{BB962C8B-B14F-4D97-AF65-F5344CB8AC3E}">
        <p14:creationId xmlns:p14="http://schemas.microsoft.com/office/powerpoint/2010/main" val="89222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3.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60325"/>
            <a:ext cx="10515600" cy="1325563"/>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838200" y="1825625"/>
            <a:ext cx="10515600" cy="4241067"/>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pic>
        <p:nvPicPr>
          <p:cNvPr id="16" name="Рисунок 15"/>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6237996"/>
            <a:ext cx="12192001" cy="620004"/>
          </a:xfrm>
          <a:prstGeom prst="rect">
            <a:avLst/>
          </a:prstGeom>
        </p:spPr>
      </p:pic>
      <p:pic>
        <p:nvPicPr>
          <p:cNvPr id="15" name="Рисунок 14"/>
          <p:cNvPicPr>
            <a:picLocks noChangeAspect="1"/>
          </p:cNvPicPr>
          <p:nvPr userDrawn="1"/>
        </p:nvPicPr>
        <p:blipFill rotWithShape="1">
          <a:blip r:embed="rId10" cstate="print">
            <a:extLst>
              <a:ext uri="{28A0092B-C50C-407E-A947-70E740481C1C}">
                <a14:useLocalDpi xmlns:a14="http://schemas.microsoft.com/office/drawing/2010/main" val="0"/>
              </a:ext>
            </a:extLst>
          </a:blip>
          <a:srcRect l="22435" t="520" r="6104" b="31884"/>
          <a:stretch/>
        </p:blipFill>
        <p:spPr>
          <a:xfrm>
            <a:off x="0" y="5619750"/>
            <a:ext cx="819150" cy="1238250"/>
          </a:xfrm>
          <a:prstGeom prst="rect">
            <a:avLst/>
          </a:prstGeom>
        </p:spPr>
      </p:pic>
    </p:spTree>
    <p:extLst>
      <p:ext uri="{BB962C8B-B14F-4D97-AF65-F5344CB8AC3E}">
        <p14:creationId xmlns:p14="http://schemas.microsoft.com/office/powerpoint/2010/main" val="31544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6" r:id="rId6"/>
    <p:sldLayoutId id="2147483657" r:id="rId7"/>
  </p:sldLayoutIdLst>
  <p:txStyles>
    <p:titleStyle>
      <a:lvl1pPr algn="ctr" defTabSz="914400" rtl="0" eaLnBrk="1" latinLnBrk="0" hangingPunct="1">
        <a:lnSpc>
          <a:spcPct val="90000"/>
        </a:lnSpc>
        <a:spcBef>
          <a:spcPct val="0"/>
        </a:spcBef>
        <a:buNone/>
        <a:defRPr sz="4400" kern="1200">
          <a:solidFill>
            <a:srgbClr val="EF742D"/>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EF742D"/>
        </a:buClr>
        <a:buFont typeface="Arial" panose="020B0604020202020204" pitchFamily="34" charset="0"/>
        <a:buChar char="•"/>
        <a:defRPr sz="2800" kern="1200" baseline="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Clr>
          <a:srgbClr val="EF742D"/>
        </a:buClr>
        <a:buFont typeface="Arial" panose="020B0604020202020204" pitchFamily="34" charset="0"/>
        <a:buChar char="•"/>
        <a:defRPr sz="2400" kern="1200" baseline="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Clr>
          <a:srgbClr val="EF742D"/>
        </a:buClr>
        <a:buFont typeface="Arial" panose="020B0604020202020204" pitchFamily="34" charset="0"/>
        <a:buChar char="•"/>
        <a:defRPr sz="2000" kern="1200" baseline="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Clr>
          <a:srgbClr val="EF742D"/>
        </a:buClr>
        <a:buFont typeface="Arial" panose="020B0604020202020204" pitchFamily="34" charset="0"/>
        <a:buChar char="•"/>
        <a:defRPr sz="1800" kern="1200" baseline="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Clr>
          <a:srgbClr val="EF742D"/>
        </a:buClr>
        <a:buFont typeface="Arial" panose="020B0604020202020204" pitchFamily="34" charset="0"/>
        <a:buChar char="•"/>
        <a:defRPr sz="1800" kern="1200"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2688" userDrawn="1">
          <p15:clr>
            <a:srgbClr val="F26B43"/>
          </p15:clr>
        </p15:guide>
        <p15:guide id="3" pos="1536" userDrawn="1">
          <p15:clr>
            <a:srgbClr val="F26B43"/>
          </p15:clr>
        </p15:guide>
        <p15:guide id="4" pos="4992" userDrawn="1">
          <p15:clr>
            <a:srgbClr val="F26B43"/>
          </p15:clr>
        </p15:guide>
        <p15:guide id="5" pos="6144" userDrawn="1">
          <p15:clr>
            <a:srgbClr val="F26B43"/>
          </p15:clr>
        </p15:guide>
        <p15:guide id="6" pos="7296" userDrawn="1">
          <p15:clr>
            <a:srgbClr val="F26B43"/>
          </p15:clr>
        </p15:guide>
        <p15:guide id="7" pos="384" userDrawn="1">
          <p15:clr>
            <a:srgbClr val="F26B43"/>
          </p15:clr>
        </p15:guide>
        <p15:guide id="8" orient="horz" pos="2160" userDrawn="1">
          <p15:clr>
            <a:srgbClr val="F26B43"/>
          </p15:clr>
        </p15:guide>
        <p15:guide id="9" orient="horz" pos="1008" userDrawn="1">
          <p15:clr>
            <a:srgbClr val="F26B43"/>
          </p15:clr>
        </p15:guide>
        <p15:guide id="10" orient="horz"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06815" y="736061"/>
            <a:ext cx="3906328" cy="1325563"/>
          </a:xfrm>
          <a:prstGeom prst="rect">
            <a:avLst/>
          </a:prstGeom>
        </p:spPr>
        <p:txBody>
          <a:bodyPr vert="horz" lIns="91440" tIns="45720" rIns="91440" bIns="45720" rtlCol="0" anchor="ctr">
            <a:normAutofit/>
          </a:bodyPr>
          <a:lstStyle/>
          <a:p>
            <a:r>
              <a:rPr lang="en-US" dirty="0"/>
              <a:t>WPF Essentials</a:t>
            </a:r>
            <a:endParaRPr lang="ru-RU" dirty="0"/>
          </a:p>
        </p:txBody>
      </p:sp>
      <p:pic>
        <p:nvPicPr>
          <p:cNvPr id="12" name="Рисунок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4286597"/>
            <a:ext cx="6026810" cy="1173193"/>
          </a:xfrm>
          <a:prstGeom prst="rect">
            <a:avLst/>
          </a:prstGeom>
        </p:spPr>
      </p:pic>
      <p:sp>
        <p:nvSpPr>
          <p:cNvPr id="13" name="TextBox 12"/>
          <p:cNvSpPr txBox="1"/>
          <p:nvPr userDrawn="1"/>
        </p:nvSpPr>
        <p:spPr>
          <a:xfrm>
            <a:off x="6009274" y="3027572"/>
            <a:ext cx="1853392" cy="2123658"/>
          </a:xfrm>
          <a:prstGeom prst="rect">
            <a:avLst/>
          </a:prstGeom>
          <a:noFill/>
        </p:spPr>
        <p:txBody>
          <a:bodyPr wrap="none" rtlCol="0">
            <a:spAutoFit/>
          </a:bodyPr>
          <a:lstStyle/>
          <a:p>
            <a:pPr algn="l"/>
            <a:r>
              <a:rPr lang="en-US" sz="2400" b="1" dirty="0">
                <a:solidFill>
                  <a:schemeClr val="tx1">
                    <a:lumMod val="65000"/>
                    <a:lumOff val="35000"/>
                  </a:schemeClr>
                </a:solidFill>
              </a:rPr>
              <a:t>Elias Fofanov</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14" name="Рисунок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74473" y="3118659"/>
            <a:ext cx="2335876" cy="2335876"/>
          </a:xfrm>
          <a:prstGeom prst="rect">
            <a:avLst/>
          </a:prstGeom>
        </p:spPr>
      </p:pic>
      <p:cxnSp>
        <p:nvCxnSpPr>
          <p:cNvPr id="16" name="Прямая соединительная линия 15"/>
          <p:cNvCxnSpPr/>
          <p:nvPr userDrawn="1"/>
        </p:nvCxnSpPr>
        <p:spPr>
          <a:xfrm>
            <a:off x="3557848" y="5710847"/>
            <a:ext cx="5419899" cy="24939"/>
          </a:xfrm>
          <a:prstGeom prst="line">
            <a:avLst/>
          </a:prstGeom>
          <a:ln w="28575">
            <a:solidFill>
              <a:schemeClr val="accent2"/>
            </a:solidFill>
          </a:ln>
        </p:spPr>
        <p:style>
          <a:lnRef idx="1">
            <a:schemeClr val="accent4"/>
          </a:lnRef>
          <a:fillRef idx="0">
            <a:schemeClr val="accent4"/>
          </a:fillRef>
          <a:effectRef idx="0">
            <a:schemeClr val="accent4"/>
          </a:effectRef>
          <a:fontRef idx="minor">
            <a:schemeClr val="tx1"/>
          </a:fontRef>
        </p:style>
      </p:cxnSp>
      <p:sp>
        <p:nvSpPr>
          <p:cNvPr id="7" name="TextBox 6"/>
          <p:cNvSpPr txBox="1"/>
          <p:nvPr userDrawn="1"/>
        </p:nvSpPr>
        <p:spPr>
          <a:xfrm>
            <a:off x="4777081" y="5729981"/>
            <a:ext cx="2637838" cy="2031325"/>
          </a:xfrm>
          <a:prstGeom prst="rect">
            <a:avLst/>
          </a:prstGeom>
          <a:noFill/>
        </p:spPr>
        <p:txBody>
          <a:bodyPr wrap="none" rtlCol="0">
            <a:spAutoFit/>
          </a:bodyPr>
          <a:lstStyle/>
          <a:p>
            <a:pPr algn="l"/>
            <a:r>
              <a:rPr lang="en-US" sz="1800" b="0" dirty="0">
                <a:solidFill>
                  <a:schemeClr val="tx1">
                    <a:lumMod val="65000"/>
                    <a:lumOff val="35000"/>
                  </a:schemeClr>
                </a:solidFill>
              </a:rPr>
              <a:t>http://engineerspock.com</a:t>
            </a:r>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p:txBody>
      </p:sp>
    </p:spTree>
    <p:extLst>
      <p:ext uri="{BB962C8B-B14F-4D97-AF65-F5344CB8AC3E}">
        <p14:creationId xmlns:p14="http://schemas.microsoft.com/office/powerpoint/2010/main" val="2663891175"/>
      </p:ext>
    </p:extLst>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7000"/>
                                  </p:stCondLst>
                                  <p:childTnLst>
                                    <p:set>
                                      <p:cBhvr>
                                        <p:cTn id="6" dur="1" fill="hold">
                                          <p:stCondLst>
                                            <p:cond delay="2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4992">
          <p15:clr>
            <a:srgbClr val="F26B43"/>
          </p15:clr>
        </p15:guide>
        <p15:guide id="3" pos="2688">
          <p15:clr>
            <a:srgbClr val="F26B43"/>
          </p15:clr>
        </p15:guide>
        <p15:guide id="4" orient="horz" pos="2160">
          <p15:clr>
            <a:srgbClr val="F26B43"/>
          </p15:clr>
        </p15:guide>
        <p15:guide id="5" orient="horz" pos="1008">
          <p15:clr>
            <a:srgbClr val="F26B43"/>
          </p15:clr>
        </p15:guide>
        <p15:guide id="6" orient="horz" pos="33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FD434-9AEE-4AC8-A911-E406C8015C2D}" type="datetimeFigureOut">
              <a:rPr lang="en-US" smtClean="0"/>
              <a:t>10/7/2016</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B64D1-35EE-4360-865F-E59479986677}" type="slidenum">
              <a:rPr lang="en-US" smtClean="0"/>
              <a:t>‹#›</a:t>
            </a:fld>
            <a:endParaRPr lang="en-US"/>
          </a:p>
        </p:txBody>
      </p:sp>
    </p:spTree>
    <p:extLst>
      <p:ext uri="{BB962C8B-B14F-4D97-AF65-F5344CB8AC3E}">
        <p14:creationId xmlns:p14="http://schemas.microsoft.com/office/powerpoint/2010/main" val="3871360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1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0.xml"/><Relationship Id="rId1" Type="http://schemas.openxmlformats.org/officeDocument/2006/relationships/themeOverride" Target="../theme/themeOverride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0.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API in C#</a:t>
            </a:r>
            <a:r>
              <a:rPr lang="ru-RU" dirty="0"/>
              <a:t>: </a:t>
            </a:r>
            <a:br>
              <a:rPr lang="en-US" dirty="0"/>
            </a:br>
            <a:r>
              <a:rPr lang="en-US" dirty="0"/>
              <a:t>The Best Practices of </a:t>
            </a:r>
            <a:br>
              <a:rPr lang="en-US" dirty="0"/>
            </a:br>
            <a:r>
              <a:rPr lang="en-US" dirty="0"/>
              <a:t>Design and Implementation</a:t>
            </a:r>
            <a:endParaRPr lang="ru-RU" dirty="0"/>
          </a:p>
        </p:txBody>
      </p:sp>
    </p:spTree>
    <p:extLst>
      <p:ext uri="{BB962C8B-B14F-4D97-AF65-F5344CB8AC3E}">
        <p14:creationId xmlns:p14="http://schemas.microsoft.com/office/powerpoint/2010/main" val="2731869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Simplicity</a:t>
            </a:r>
            <a:endParaRPr lang="ru-RU" dirty="0"/>
          </a:p>
        </p:txBody>
      </p:sp>
      <p:sp>
        <p:nvSpPr>
          <p:cNvPr id="8" name="TextBox 7"/>
          <p:cNvSpPr txBox="1"/>
          <p:nvPr/>
        </p:nvSpPr>
        <p:spPr>
          <a:xfrm>
            <a:off x="1018713" y="1658614"/>
            <a:ext cx="9390620"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b="1" dirty="0">
                <a:solidFill>
                  <a:schemeClr val="tx1">
                    <a:lumMod val="65000"/>
                    <a:lumOff val="35000"/>
                  </a:schemeClr>
                </a:solidFill>
              </a:rPr>
              <a:t>Rule of Thumb: </a:t>
            </a:r>
            <a:r>
              <a:rPr lang="en-US" sz="2800" dirty="0">
                <a:solidFill>
                  <a:schemeClr val="tx1">
                    <a:lumMod val="65000"/>
                    <a:lumOff val="35000"/>
                  </a:schemeClr>
                </a:solidFill>
              </a:rPr>
              <a:t>“You can always add, but never remove.”</a:t>
            </a:r>
          </a:p>
          <a:p>
            <a:pPr marL="285750" indent="-285750">
              <a:buClr>
                <a:schemeClr val="accent2"/>
              </a:buClr>
              <a:buFont typeface="Arial" panose="020B0604020202020204" pitchFamily="34" charset="0"/>
              <a:buChar char="•"/>
            </a:pPr>
            <a:endParaRPr lang="en-US" sz="2800" dirty="0">
              <a:solidFill>
                <a:schemeClr val="tx1">
                  <a:lumMod val="65000"/>
                  <a:lumOff val="35000"/>
                </a:schemeClr>
              </a:solidFill>
            </a:endParaRPr>
          </a:p>
          <a:p>
            <a:pPr marL="285750" indent="-285750">
              <a:buClr>
                <a:schemeClr val="accent2"/>
              </a:buClr>
              <a:buFont typeface="Arial" panose="020B0604020202020204" pitchFamily="34" charset="0"/>
              <a:buChar char="•"/>
            </a:pPr>
            <a:r>
              <a:rPr lang="en-US" sz="2800" b="1" dirty="0">
                <a:solidFill>
                  <a:schemeClr val="tx1">
                    <a:lumMod val="65000"/>
                    <a:lumOff val="35000"/>
                  </a:schemeClr>
                </a:solidFill>
              </a:rPr>
              <a:t>Compromise between power and simplicity:</a:t>
            </a:r>
            <a:br>
              <a:rPr lang="en-US" sz="2800" b="1" dirty="0">
                <a:solidFill>
                  <a:schemeClr val="tx1">
                    <a:lumMod val="65000"/>
                    <a:lumOff val="35000"/>
                  </a:schemeClr>
                </a:solidFill>
              </a:rPr>
            </a:br>
            <a:r>
              <a:rPr lang="en-US" sz="2800" dirty="0">
                <a:solidFill>
                  <a:schemeClr val="tx1">
                    <a:lumMod val="65000"/>
                    <a:lumOff val="35000"/>
                  </a:schemeClr>
                </a:solidFill>
              </a:rPr>
              <a:t>When power of an API grows, its simplicity degrades. </a:t>
            </a:r>
          </a:p>
          <a:p>
            <a:pPr marL="285750" indent="-285750">
              <a:buClr>
                <a:schemeClr val="accent2"/>
              </a:buClr>
              <a:buFont typeface="Arial" panose="020B0604020202020204" pitchFamily="34" charset="0"/>
              <a:buChar char="•"/>
            </a:pPr>
            <a:endParaRPr lang="en-US" sz="2800" dirty="0">
              <a:solidFill>
                <a:schemeClr val="tx1">
                  <a:lumMod val="65000"/>
                  <a:lumOff val="35000"/>
                </a:schemeClr>
              </a:solidFill>
            </a:endParaRP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The only way to understand whether an API is simple or not is to estimate the time spent on understanding it by its users.</a:t>
            </a:r>
            <a:endParaRPr lang="ru-RU" sz="2800" dirty="0">
              <a:solidFill>
                <a:schemeClr val="tx1">
                  <a:lumMod val="65000"/>
                  <a:lumOff val="35000"/>
                </a:schemeClr>
              </a:solidFill>
            </a:endParaRPr>
          </a:p>
        </p:txBody>
      </p:sp>
    </p:spTree>
    <p:extLst>
      <p:ext uri="{BB962C8B-B14F-4D97-AF65-F5344CB8AC3E}">
        <p14:creationId xmlns:p14="http://schemas.microsoft.com/office/powerpoint/2010/main" val="214929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Variable Declaration On the Top</a:t>
            </a:r>
            <a:endParaRPr lang="ru-RU" dirty="0"/>
          </a:p>
        </p:txBody>
      </p:sp>
      <p:grpSp>
        <p:nvGrpSpPr>
          <p:cNvPr id="3" name="Группа 2"/>
          <p:cNvGrpSpPr/>
          <p:nvPr/>
        </p:nvGrpSpPr>
        <p:grpSpPr>
          <a:xfrm>
            <a:off x="970085" y="1543050"/>
            <a:ext cx="10854721" cy="4224235"/>
            <a:chOff x="1222262" y="1162867"/>
            <a:chExt cx="15666744" cy="4850559"/>
          </a:xfrm>
        </p:grpSpPr>
        <p:sp>
          <p:nvSpPr>
            <p:cNvPr id="6" name="Прямоугольник 5"/>
            <p:cNvSpPr/>
            <p:nvPr/>
          </p:nvSpPr>
          <p:spPr>
            <a:xfrm>
              <a:off x="1222262" y="1162867"/>
              <a:ext cx="10558113" cy="477032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552203" y="1274193"/>
              <a:ext cx="15336803" cy="4739233"/>
            </a:xfrm>
            <a:prstGeom prst="rect">
              <a:avLst/>
            </a:prstGeom>
          </p:spPr>
          <p:txBody>
            <a:bodyPr wrap="square">
              <a:spAutoFit/>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emailAddress</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err="1">
                  <a:latin typeface="Consolas" panose="020B0609020204030204" pitchFamily="49" charset="0"/>
                  <a:ea typeface="Times New Roman" panose="02020603050405020304" pitchFamily="18" charset="0"/>
                  <a:cs typeface="Times New Roman" panose="02020603050405020304" pitchFamily="18" charset="0"/>
                </a:rPr>
                <a:t>.Empty</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managerEmailAddress</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err="1">
                  <a:latin typeface="Consolas" panose="020B0609020204030204" pitchFamily="49" charset="0"/>
                  <a:ea typeface="Times New Roman" panose="02020603050405020304" pitchFamily="18" charset="0"/>
                  <a:cs typeface="Times New Roman" panose="02020603050405020304" pitchFamily="18" charset="0"/>
                </a:rPr>
                <a:t>.Empty</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000" dirty="0">
                  <a:latin typeface="Consolas" panose="020B0609020204030204" pitchFamily="49" charset="0"/>
                  <a:ea typeface="Times New Roman" panose="02020603050405020304" pitchFamily="18" charset="0"/>
                  <a:cs typeface="Times New Roman" panose="02020603050405020304" pitchFamily="18" charset="0"/>
                </a:rPr>
                <a:t> (//condition)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emailAddress</a:t>
              </a:r>
              <a:r>
                <a:rPr lang="en-US" sz="2000" dirty="0">
                  <a:latin typeface="Consolas" panose="020B0609020204030204" pitchFamily="49" charset="0"/>
                  <a:ea typeface="Times New Roman" panose="02020603050405020304" pitchFamily="18" charset="0"/>
                  <a:cs typeface="Times New Roman" panose="02020603050405020304" pitchFamily="18" charset="0"/>
                </a:rPr>
                <a:t> = Foo();</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EmailMessage</a:t>
              </a:r>
              <a:r>
                <a:rPr lang="en-US" sz="2000" dirty="0" err="1">
                  <a:latin typeface="Consolas" panose="020B0609020204030204" pitchFamily="49" charset="0"/>
                  <a:ea typeface="Times New Roman" panose="02020603050405020304" pitchFamily="18" charset="0"/>
                  <a:cs typeface="Times New Roman" panose="02020603050405020304" pitchFamily="18" charset="0"/>
                </a:rPr>
                <a:t>.To</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emailAddress</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emailAddress</a:t>
              </a:r>
              <a:r>
                <a:rPr lang="en-US" sz="2000" dirty="0">
                  <a:latin typeface="Consolas" panose="020B0609020204030204" pitchFamily="49" charset="0"/>
                  <a:ea typeface="Times New Roman" panose="02020603050405020304" pitchFamily="18" charset="0"/>
                  <a:cs typeface="Times New Roman" panose="02020603050405020304" pitchFamily="18" charset="0"/>
                </a:rPr>
                <a:t> = Bar();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8000"/>
                  </a:solidFill>
                  <a:latin typeface="Consolas" panose="020B0609020204030204" pitchFamily="49" charset="0"/>
                </a:rPr>
                <a:t>// Do something different with </a:t>
              </a:r>
              <a:r>
                <a:rPr lang="en-US" sz="2000" dirty="0" err="1">
                  <a:solidFill>
                    <a:srgbClr val="008000"/>
                  </a:solidFill>
                  <a:latin typeface="Consolas" panose="020B0609020204030204" pitchFamily="49" charset="0"/>
                </a:rPr>
                <a:t>emailAddress</a:t>
              </a:r>
              <a:r>
                <a:rPr lang="en-US" sz="2000" dirty="0">
                  <a:solidFill>
                    <a:srgbClr val="008000"/>
                  </a:solidFill>
                  <a:latin typeface="Consolas" panose="020B0609020204030204" pitchFamily="49" charset="0"/>
                </a:rPr>
                <a:t>;</a:t>
              </a:r>
              <a:endParaRPr lang="ru-RU" sz="2000" dirty="0">
                <a:solidFill>
                  <a:srgbClr val="008000"/>
                </a:solidFill>
                <a:latin typeface="Consolas" panose="020B0609020204030204" pitchFamily="49" charset="0"/>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8000"/>
                  </a:solidFill>
                  <a:latin typeface="Consolas" panose="020B0609020204030204" pitchFamily="49" charset="0"/>
                </a:rPr>
                <a:t>// No more usages of </a:t>
              </a:r>
              <a:r>
                <a:rPr lang="en-US" sz="2000" dirty="0" err="1">
                  <a:solidFill>
                    <a:srgbClr val="008000"/>
                  </a:solidFill>
                  <a:latin typeface="Consolas" panose="020B0609020204030204" pitchFamily="49" charset="0"/>
                </a:rPr>
                <a:t>emailAddress</a:t>
              </a:r>
              <a:endParaRPr lang="ru-RU" sz="2000" dirty="0">
                <a:solidFill>
                  <a:srgbClr val="008000"/>
                </a:solidFill>
                <a:latin typeface="Consolas" panose="020B0609020204030204" pitchFamily="49" charset="0"/>
              </a:endParaRPr>
            </a:p>
          </p:txBody>
        </p:sp>
      </p:grpSp>
      <p:sp>
        <p:nvSpPr>
          <p:cNvPr id="10" name="Прямоугольник 9"/>
          <p:cNvSpPr/>
          <p:nvPr/>
        </p:nvSpPr>
        <p:spPr>
          <a:xfrm>
            <a:off x="970085" y="1081385"/>
            <a:ext cx="8254314" cy="461665"/>
          </a:xfrm>
          <a:prstGeom prst="rect">
            <a:avLst/>
          </a:prstGeom>
        </p:spPr>
        <p:txBody>
          <a:bodyPr wrap="square">
            <a:spAutoFit/>
          </a:bodyPr>
          <a:lstStyle/>
          <a:p>
            <a:r>
              <a:rPr lang="en-US" sz="2400" b="1" dirty="0">
                <a:solidFill>
                  <a:schemeClr val="tx1">
                    <a:lumMod val="65000"/>
                    <a:lumOff val="35000"/>
                  </a:schemeClr>
                </a:solidFill>
              </a:rPr>
              <a:t>Bad code:</a:t>
            </a:r>
            <a:endParaRPr lang="ru-RU" sz="2400" b="1" dirty="0">
              <a:solidFill>
                <a:schemeClr val="tx1">
                  <a:lumMod val="65000"/>
                  <a:lumOff val="35000"/>
                </a:schemeClr>
              </a:solidFill>
            </a:endParaRPr>
          </a:p>
        </p:txBody>
      </p:sp>
    </p:spTree>
    <p:extLst>
      <p:ext uri="{BB962C8B-B14F-4D97-AF65-F5344CB8AC3E}">
        <p14:creationId xmlns:p14="http://schemas.microsoft.com/office/powerpoint/2010/main" val="10636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Variable Declaration On the Top</a:t>
            </a:r>
            <a:endParaRPr lang="ru-RU" dirty="0"/>
          </a:p>
        </p:txBody>
      </p:sp>
      <p:sp>
        <p:nvSpPr>
          <p:cNvPr id="6" name="Прямоугольник 5"/>
          <p:cNvSpPr/>
          <p:nvPr/>
        </p:nvSpPr>
        <p:spPr>
          <a:xfrm>
            <a:off x="1066801" y="1714500"/>
            <a:ext cx="8763000" cy="3657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1066801" y="1252835"/>
            <a:ext cx="8254314" cy="461665"/>
          </a:xfrm>
          <a:prstGeom prst="rect">
            <a:avLst/>
          </a:prstGeom>
        </p:spPr>
        <p:txBody>
          <a:bodyPr wrap="square">
            <a:spAutoFit/>
          </a:bodyPr>
          <a:lstStyle/>
          <a:p>
            <a:r>
              <a:rPr lang="en-US" sz="2400" b="1" dirty="0">
                <a:solidFill>
                  <a:schemeClr val="tx1">
                    <a:lumMod val="65000"/>
                    <a:lumOff val="35000"/>
                  </a:schemeClr>
                </a:solidFill>
              </a:rPr>
              <a:t>Good code:</a:t>
            </a:r>
            <a:endParaRPr lang="ru-RU" sz="2400" b="1" dirty="0">
              <a:solidFill>
                <a:schemeClr val="tx1">
                  <a:lumMod val="65000"/>
                  <a:lumOff val="35000"/>
                </a:schemeClr>
              </a:solidFill>
            </a:endParaRPr>
          </a:p>
        </p:txBody>
      </p:sp>
      <p:sp>
        <p:nvSpPr>
          <p:cNvPr id="13" name="Прямоугольник 12"/>
          <p:cNvSpPr/>
          <p:nvPr/>
        </p:nvSpPr>
        <p:spPr>
          <a:xfrm>
            <a:off x="1295401" y="1939346"/>
            <a:ext cx="8534400" cy="3046988"/>
          </a:xfrm>
          <a:prstGeom prst="rect">
            <a:avLst/>
          </a:prstGeom>
        </p:spPr>
        <p:txBody>
          <a:bodyPr wrap="square">
            <a:spAutoFit/>
          </a:bodyPr>
          <a:lstStyle/>
          <a:p>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400" dirty="0">
                <a:latin typeface="Consolas" panose="020B0609020204030204" pitchFamily="49" charset="0"/>
              </a:rPr>
              <a:t> (</a:t>
            </a:r>
            <a:r>
              <a:rPr lang="en-US" sz="2400" dirty="0">
                <a:solidFill>
                  <a:srgbClr val="008000"/>
                </a:solidFill>
                <a:latin typeface="Consolas" panose="020B0609020204030204" pitchFamily="49" charset="0"/>
              </a:rPr>
              <a:t>//condition</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emailAddress</a:t>
            </a:r>
            <a:r>
              <a:rPr lang="en-US" sz="2400" dirty="0">
                <a:latin typeface="Consolas" panose="020B0609020204030204" pitchFamily="49" charset="0"/>
              </a:rPr>
              <a:t> = Foo();</a:t>
            </a:r>
          </a:p>
          <a:p>
            <a:r>
              <a:rPr lang="en-US" sz="2400" dirty="0">
                <a:latin typeface="Consolas" panose="020B0609020204030204" pitchFamily="49"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EmailMessage</a:t>
            </a:r>
            <a:r>
              <a:rPr lang="en-US" sz="2400" dirty="0" err="1">
                <a:latin typeface="Consolas" panose="020B0609020204030204" pitchFamily="49" charset="0"/>
              </a:rPr>
              <a:t>.To</a:t>
            </a:r>
            <a:r>
              <a:rPr lang="en-US" sz="2400" dirty="0">
                <a:latin typeface="Consolas" panose="020B0609020204030204" pitchFamily="49" charset="0"/>
              </a:rPr>
              <a:t> = </a:t>
            </a:r>
            <a:r>
              <a:rPr lang="en-US" sz="2400" dirty="0" err="1">
                <a:latin typeface="Consolas" panose="020B0609020204030204" pitchFamily="49" charset="0"/>
              </a:rPr>
              <a:t>emailAddress</a:t>
            </a:r>
            <a:r>
              <a:rPr lang="en-US" sz="2400" dirty="0">
                <a:latin typeface="Consolas" panose="020B0609020204030204" pitchFamily="49" charset="0"/>
              </a:rPr>
              <a:t>;</a:t>
            </a:r>
          </a:p>
          <a:p>
            <a:r>
              <a:rPr lang="en-US" sz="2400" dirty="0">
                <a:latin typeface="Consolas" panose="020B0609020204030204" pitchFamily="49" charset="0"/>
              </a:rPr>
              <a:t>}</a:t>
            </a:r>
          </a:p>
          <a:p>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emailAddress</a:t>
            </a:r>
            <a:r>
              <a:rPr lang="en-US" sz="2400" dirty="0">
                <a:latin typeface="Consolas" panose="020B0609020204030204" pitchFamily="49" charset="0"/>
              </a:rPr>
              <a:t> = Bar();</a:t>
            </a:r>
          </a:p>
          <a:p>
            <a:r>
              <a:rPr lang="en-US" sz="2400" dirty="0">
                <a:latin typeface="Consolas" panose="020B0609020204030204" pitchFamily="49" charset="0"/>
              </a:rPr>
              <a:t>  </a:t>
            </a:r>
            <a:r>
              <a:rPr lang="en-US" sz="2400" dirty="0">
                <a:solidFill>
                  <a:srgbClr val="008000"/>
                </a:solidFill>
                <a:latin typeface="Consolas" panose="020B0609020204030204" pitchFamily="49" charset="0"/>
              </a:rPr>
              <a:t>// Do something different with </a:t>
            </a:r>
            <a:r>
              <a:rPr lang="en-US" sz="2400" dirty="0" err="1">
                <a:solidFill>
                  <a:srgbClr val="008000"/>
                </a:solidFill>
                <a:latin typeface="Consolas" panose="020B0609020204030204" pitchFamily="49" charset="0"/>
              </a:rPr>
              <a:t>emailAddress</a:t>
            </a:r>
            <a:r>
              <a:rPr lang="en-US" sz="2400" dirty="0">
                <a:solidFill>
                  <a:srgbClr val="008000"/>
                </a:solidFill>
                <a:latin typeface="Consolas" panose="020B0609020204030204" pitchFamily="49" charset="0"/>
              </a:rPr>
              <a:t>;</a:t>
            </a:r>
          </a:p>
          <a:p>
            <a:r>
              <a:rPr lang="en-US" sz="2400" dirty="0">
                <a:latin typeface="Consolas" panose="020B0609020204030204" pitchFamily="49" charset="0"/>
              </a:rPr>
              <a:t>}</a:t>
            </a:r>
          </a:p>
        </p:txBody>
      </p:sp>
    </p:spTree>
    <p:extLst>
      <p:ext uri="{BB962C8B-B14F-4D97-AF65-F5344CB8AC3E}">
        <p14:creationId xmlns:p14="http://schemas.microsoft.com/office/powerpoint/2010/main" val="279289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0148"/>
            <a:ext cx="10515600" cy="1325563"/>
          </a:xfrm>
        </p:spPr>
        <p:txBody>
          <a:bodyPr/>
          <a:lstStyle/>
          <a:p>
            <a:r>
              <a:rPr lang="en-US" dirty="0"/>
              <a:t>Magic Numbers</a:t>
            </a:r>
            <a:endParaRPr lang="ru-RU" dirty="0"/>
          </a:p>
        </p:txBody>
      </p:sp>
      <p:grpSp>
        <p:nvGrpSpPr>
          <p:cNvPr id="3" name="Группа 2"/>
          <p:cNvGrpSpPr/>
          <p:nvPr/>
        </p:nvGrpSpPr>
        <p:grpSpPr>
          <a:xfrm>
            <a:off x="737394" y="1248841"/>
            <a:ext cx="7452755" cy="1551510"/>
            <a:chOff x="1222262" y="2173061"/>
            <a:chExt cx="9871350" cy="1288171"/>
          </a:xfrm>
        </p:grpSpPr>
        <p:sp>
          <p:nvSpPr>
            <p:cNvPr id="6" name="Прямоугольник 5"/>
            <p:cNvSpPr/>
            <p:nvPr/>
          </p:nvSpPr>
          <p:spPr>
            <a:xfrm>
              <a:off x="1222262" y="2173061"/>
              <a:ext cx="9293338" cy="12881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10816" y="2225180"/>
              <a:ext cx="9782796" cy="968449"/>
            </a:xfrm>
            <a:prstGeom prst="rect">
              <a:avLst/>
            </a:prstGeom>
          </p:spPr>
          <p:txBody>
            <a:bodyPr wrap="square">
              <a:spAutoFit/>
            </a:bodyPr>
            <a:lstStyle/>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responseCode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GetDeviceResponse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responseCode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188) {    </a:t>
              </a:r>
              <a:endParaRPr lang="ru-RU"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8" name="Стрелка: вправо 7"/>
          <p:cNvSpPr/>
          <p:nvPr/>
        </p:nvSpPr>
        <p:spPr>
          <a:xfrm rot="5400000">
            <a:off x="3881808" y="2897988"/>
            <a:ext cx="727534" cy="79169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p:nvGrpSpPr>
        <p:grpSpPr>
          <a:xfrm>
            <a:off x="737394" y="3804706"/>
            <a:ext cx="7452755" cy="1986494"/>
            <a:chOff x="1222262" y="2173061"/>
            <a:chExt cx="9871350" cy="1288171"/>
          </a:xfrm>
        </p:grpSpPr>
        <p:sp>
          <p:nvSpPr>
            <p:cNvPr id="11" name="Прямоугольник 10"/>
            <p:cNvSpPr/>
            <p:nvPr/>
          </p:nvSpPr>
          <p:spPr>
            <a:xfrm>
              <a:off x="1222262" y="2173061"/>
              <a:ext cx="9293338" cy="12881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1310816" y="2225180"/>
              <a:ext cx="9782796" cy="1161569"/>
            </a:xfrm>
            <a:prstGeom prst="rect">
              <a:avLst/>
            </a:prstGeom>
          </p:spPr>
          <p:txBody>
            <a:bodyPr wrap="square">
              <a:spAutoFit/>
            </a:bodyPr>
            <a:lstStyle/>
            <a:p>
              <a:pPr>
                <a:lnSpc>
                  <a:spcPct val="115000"/>
                </a:lnSpc>
                <a:spcAft>
                  <a:spcPts val="0"/>
                </a:spcAft>
              </a:pPr>
              <a:r>
                <a:rPr lang="en-US" sz="2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 int </a:t>
              </a:r>
              <a:r>
                <a:rPr lang="en-US" sz="2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NoConnection</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188;</a:t>
              </a: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responseCode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GetDeviceResponse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responseCode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NoConnection</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38627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Too Long Method</a:t>
            </a:r>
            <a:endParaRPr lang="ru-RU" dirty="0"/>
          </a:p>
        </p:txBody>
      </p:sp>
      <p:sp>
        <p:nvSpPr>
          <p:cNvPr id="14" name="Прямоугольник 13"/>
          <p:cNvSpPr/>
          <p:nvPr/>
        </p:nvSpPr>
        <p:spPr>
          <a:xfrm>
            <a:off x="2005356" y="2312988"/>
            <a:ext cx="8254314" cy="954107"/>
          </a:xfrm>
          <a:prstGeom prst="rect">
            <a:avLst/>
          </a:prstGeom>
        </p:spPr>
        <p:txBody>
          <a:bodyPr wrap="square">
            <a:spAutoFit/>
          </a:bodyPr>
          <a:lstStyle/>
          <a:p>
            <a:r>
              <a:rPr lang="en-US" sz="2800" b="1" dirty="0">
                <a:solidFill>
                  <a:schemeClr val="tx1">
                    <a:lumMod val="65000"/>
                    <a:lumOff val="35000"/>
                  </a:schemeClr>
                </a:solidFill>
              </a:rPr>
              <a:t>Make your functions no longer than 10 lines of code. Roughly. </a:t>
            </a:r>
            <a:endParaRPr lang="ru-RU" sz="2800" b="1" dirty="0">
              <a:solidFill>
                <a:schemeClr val="tx1">
                  <a:lumMod val="65000"/>
                  <a:lumOff val="35000"/>
                </a:schemeClr>
              </a:solidFill>
            </a:endParaRPr>
          </a:p>
        </p:txBody>
      </p:sp>
    </p:spTree>
    <p:extLst>
      <p:ext uri="{BB962C8B-B14F-4D97-AF65-F5344CB8AC3E}">
        <p14:creationId xmlns:p14="http://schemas.microsoft.com/office/powerpoint/2010/main" val="252351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Too Long Method</a:t>
            </a:r>
            <a:endParaRPr lang="ru-RU" dirty="0"/>
          </a:p>
        </p:txBody>
      </p:sp>
      <p:sp>
        <p:nvSpPr>
          <p:cNvPr id="5" name="Прямоугольник 4"/>
          <p:cNvSpPr/>
          <p:nvPr/>
        </p:nvSpPr>
        <p:spPr>
          <a:xfrm>
            <a:off x="1243316" y="1897489"/>
            <a:ext cx="8254314" cy="830997"/>
          </a:xfrm>
          <a:prstGeom prst="rect">
            <a:avLst/>
          </a:prstGeom>
        </p:spPr>
        <p:txBody>
          <a:bodyPr wrap="square">
            <a:spAutoFit/>
          </a:bodyPr>
          <a:lstStyle/>
          <a:p>
            <a:r>
              <a:rPr lang="en-US" sz="2400" b="1" dirty="0">
                <a:solidFill>
                  <a:schemeClr val="tx1">
                    <a:lumMod val="65000"/>
                    <a:lumOff val="35000"/>
                  </a:schemeClr>
                </a:solidFill>
              </a:rPr>
              <a:t>“Extract Till You Drop” </a:t>
            </a:r>
            <a:r>
              <a:rPr lang="en-US" sz="2400" dirty="0">
                <a:solidFill>
                  <a:schemeClr val="tx1">
                    <a:lumMod val="65000"/>
                    <a:lumOff val="35000"/>
                  </a:schemeClr>
                </a:solidFill>
              </a:rPr>
              <a:t>- extract chunks of code from a method until there is nothing to extract. Introduced by Uncle Bob.</a:t>
            </a:r>
          </a:p>
        </p:txBody>
      </p:sp>
      <p:sp>
        <p:nvSpPr>
          <p:cNvPr id="6" name="Прямоугольник 5"/>
          <p:cNvSpPr/>
          <p:nvPr/>
        </p:nvSpPr>
        <p:spPr>
          <a:xfrm>
            <a:off x="1243316" y="2928861"/>
            <a:ext cx="8254314" cy="830997"/>
          </a:xfrm>
          <a:prstGeom prst="rect">
            <a:avLst/>
          </a:prstGeom>
        </p:spPr>
        <p:txBody>
          <a:bodyPr wrap="square">
            <a:spAutoFit/>
          </a:bodyPr>
          <a:lstStyle/>
          <a:p>
            <a:r>
              <a:rPr lang="en-US" sz="2400" dirty="0">
                <a:solidFill>
                  <a:schemeClr val="tx1">
                    <a:lumMod val="65000"/>
                    <a:lumOff val="35000"/>
                  </a:schemeClr>
                </a:solidFill>
              </a:rPr>
              <a:t>Christin Gorman argued that this technique sounds like a no-brainer. </a:t>
            </a:r>
          </a:p>
        </p:txBody>
      </p:sp>
      <p:sp>
        <p:nvSpPr>
          <p:cNvPr id="4" name="Прямоугольник 3"/>
          <p:cNvSpPr/>
          <p:nvPr/>
        </p:nvSpPr>
        <p:spPr>
          <a:xfrm>
            <a:off x="1219200" y="4005341"/>
            <a:ext cx="8534400" cy="830997"/>
          </a:xfrm>
          <a:prstGeom prst="rect">
            <a:avLst/>
          </a:prstGeom>
        </p:spPr>
        <p:txBody>
          <a:bodyPr wrap="square">
            <a:spAutoFit/>
          </a:bodyPr>
          <a:lstStyle/>
          <a:p>
            <a:r>
              <a:rPr lang="en-US" sz="2400" dirty="0">
                <a:solidFill>
                  <a:schemeClr val="tx1">
                    <a:lumMod val="65000"/>
                    <a:lumOff val="35000"/>
                  </a:schemeClr>
                </a:solidFill>
              </a:rPr>
              <a:t>For addition, there was a blog post by John </a:t>
            </a:r>
            <a:r>
              <a:rPr lang="en-US" sz="2400" dirty="0" err="1">
                <a:solidFill>
                  <a:schemeClr val="tx1">
                    <a:lumMod val="65000"/>
                    <a:lumOff val="35000"/>
                  </a:schemeClr>
                </a:solidFill>
              </a:rPr>
              <a:t>Sonmez</a:t>
            </a:r>
            <a:r>
              <a:rPr lang="en-US" sz="2400" dirty="0">
                <a:solidFill>
                  <a:schemeClr val="tx1">
                    <a:lumMod val="65000"/>
                    <a:lumOff val="35000"/>
                  </a:schemeClr>
                </a:solidFill>
              </a:rPr>
              <a:t> about refactoring of a .NET BCL-method using this technique.</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133833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737394" y="4825998"/>
            <a:ext cx="8588786" cy="6493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43948"/>
            <a:ext cx="10515600" cy="1325563"/>
          </a:xfrm>
        </p:spPr>
        <p:txBody>
          <a:bodyPr/>
          <a:lstStyle/>
          <a:p>
            <a:r>
              <a:rPr lang="en-US" dirty="0"/>
              <a:t>Poor Conditional Clauses</a:t>
            </a:r>
            <a:endParaRPr lang="ru-RU" dirty="0"/>
          </a:p>
        </p:txBody>
      </p:sp>
      <p:sp>
        <p:nvSpPr>
          <p:cNvPr id="14" name="Прямоугольник 13"/>
          <p:cNvSpPr/>
          <p:nvPr/>
        </p:nvSpPr>
        <p:spPr>
          <a:xfrm>
            <a:off x="1071866" y="1813173"/>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737394" y="1248841"/>
            <a:ext cx="9219406" cy="2815158"/>
            <a:chOff x="1222262" y="2173061"/>
            <a:chExt cx="11650607" cy="1243299"/>
          </a:xfrm>
        </p:grpSpPr>
        <p:sp>
          <p:nvSpPr>
            <p:cNvPr id="6" name="Прямоугольник 5"/>
            <p:cNvSpPr/>
            <p:nvPr/>
          </p:nvSpPr>
          <p:spPr>
            <a:xfrm>
              <a:off x="1222262" y="2173061"/>
              <a:ext cx="7841633" cy="124329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10816" y="2225180"/>
              <a:ext cx="11562053" cy="998748"/>
            </a:xfrm>
            <a:prstGeom prst="rect">
              <a:avLst/>
            </a:prstGeom>
          </p:spPr>
          <p:txBody>
            <a:bodyPr wrap="square">
              <a:spAutoFit/>
            </a:bodyPr>
            <a:lstStyle/>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customer.Status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Status</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.Platinum</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75;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25;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Прямоугольник 3"/>
          <p:cNvSpPr/>
          <p:nvPr/>
        </p:nvSpPr>
        <p:spPr>
          <a:xfrm>
            <a:off x="737394" y="4931583"/>
            <a:ext cx="8822267" cy="425116"/>
          </a:xfrm>
          <a:prstGeom prst="rect">
            <a:avLst/>
          </a:prstGeom>
        </p:spPr>
        <p:txBody>
          <a:bodyPr wrap="square">
            <a:spAutoFit/>
          </a:bodyPr>
          <a:lstStyle/>
          <a:p>
            <a:pPr>
              <a:lnSpc>
                <a:spcPct val="115000"/>
              </a:lnSpc>
              <a:spcAft>
                <a:spcPts val="100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customer.Status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Status</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.Platinum</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75 : 25;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Стрелка: вправо 10"/>
          <p:cNvSpPr/>
          <p:nvPr/>
        </p:nvSpPr>
        <p:spPr>
          <a:xfrm rot="5400000">
            <a:off x="3610060" y="4032649"/>
            <a:ext cx="558143" cy="756136"/>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7477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p:bldP spid="1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6725175" y="1630580"/>
            <a:ext cx="4823355" cy="372069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43948"/>
            <a:ext cx="10515600" cy="1325563"/>
          </a:xfrm>
        </p:spPr>
        <p:txBody>
          <a:bodyPr/>
          <a:lstStyle/>
          <a:p>
            <a:r>
              <a:rPr lang="en-US" dirty="0"/>
              <a:t>Poor Conditional Clauses</a:t>
            </a:r>
            <a:endParaRPr lang="ru-RU" dirty="0"/>
          </a:p>
        </p:txBody>
      </p:sp>
      <p:sp>
        <p:nvSpPr>
          <p:cNvPr id="14" name="Прямоугольник 13"/>
          <p:cNvSpPr/>
          <p:nvPr/>
        </p:nvSpPr>
        <p:spPr>
          <a:xfrm>
            <a:off x="1071866" y="1813173"/>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609600" y="1600200"/>
            <a:ext cx="12165806" cy="2457503"/>
            <a:chOff x="1222262" y="2173061"/>
            <a:chExt cx="15373987" cy="1085343"/>
          </a:xfrm>
        </p:grpSpPr>
        <p:sp>
          <p:nvSpPr>
            <p:cNvPr id="6" name="Прямоугольник 5"/>
            <p:cNvSpPr/>
            <p:nvPr/>
          </p:nvSpPr>
          <p:spPr>
            <a:xfrm>
              <a:off x="1222262" y="2173061"/>
              <a:ext cx="6055841" cy="10853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10816" y="2225180"/>
              <a:ext cx="15285433" cy="799765"/>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a:t>
              </a: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customer.Status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Status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.Platinum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75</a:t>
              </a:r>
              <a:r>
                <a:rPr lang="en-US" sz="14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customer.Status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Status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.Silver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customer.TotalOrders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100 </a:t>
              </a:r>
              <a:r>
                <a:rPr lang="en-US" sz="14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50 : 35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25;</a:t>
              </a: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grpSp>
      <p:sp>
        <p:nvSpPr>
          <p:cNvPr id="11" name="Стрелка: вправо 10"/>
          <p:cNvSpPr/>
          <p:nvPr/>
        </p:nvSpPr>
        <p:spPr>
          <a:xfrm>
            <a:off x="5678714" y="2423380"/>
            <a:ext cx="837214" cy="756136"/>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6725176" y="1631676"/>
            <a:ext cx="6814388" cy="3049681"/>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customer.Status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Status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.Platinum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75;</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Status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.Silver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customer.TotalOrders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100 </a:t>
            </a: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50 : 35;</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discount = 25;</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631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371590" y="3636581"/>
            <a:ext cx="9144000" cy="14434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43948"/>
            <a:ext cx="10515600" cy="1325563"/>
          </a:xfrm>
        </p:spPr>
        <p:txBody>
          <a:bodyPr/>
          <a:lstStyle/>
          <a:p>
            <a:r>
              <a:rPr lang="en-US" dirty="0"/>
              <a:t>Poor Conditional Clauses</a:t>
            </a:r>
            <a:endParaRPr lang="ru-RU" dirty="0"/>
          </a:p>
        </p:txBody>
      </p:sp>
      <p:sp>
        <p:nvSpPr>
          <p:cNvPr id="14" name="Прямоугольник 13"/>
          <p:cNvSpPr/>
          <p:nvPr/>
        </p:nvSpPr>
        <p:spPr>
          <a:xfrm>
            <a:off x="1071866" y="1813173"/>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1371590" y="1600198"/>
            <a:ext cx="12165806" cy="1075269"/>
            <a:chOff x="1222262" y="2173061"/>
            <a:chExt cx="15373987" cy="527235"/>
          </a:xfrm>
        </p:grpSpPr>
        <p:sp>
          <p:nvSpPr>
            <p:cNvPr id="6" name="Прямоугольник 5"/>
            <p:cNvSpPr/>
            <p:nvPr/>
          </p:nvSpPr>
          <p:spPr>
            <a:xfrm>
              <a:off x="1222262" y="2173061"/>
              <a:ext cx="11555316" cy="5272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10816" y="2225180"/>
              <a:ext cx="15285433" cy="353413"/>
            </a:xfrm>
            <a:prstGeom prst="rect">
              <a:avLst/>
            </a:prstGeom>
          </p:spPr>
          <p:txBody>
            <a:bodyPr wrap="square">
              <a:spAutoFit/>
            </a:bodyPr>
            <a:lstStyle/>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isAdjecentOnTop</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&amp;&amp;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isAdjecentOnBottom</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&amp;&amp; </a:t>
              </a: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isAdjecentOnLeft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&amp;&amp;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isAdjecentOnRight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11" name="Стрелка: вправо 10"/>
          <p:cNvSpPr/>
          <p:nvPr/>
        </p:nvSpPr>
        <p:spPr>
          <a:xfrm rot="5400000">
            <a:off x="5603560" y="2774699"/>
            <a:ext cx="680059" cy="743453"/>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1441665" y="3774158"/>
            <a:ext cx="13732933" cy="1047979"/>
          </a:xfrm>
          <a:prstGeom prst="rect">
            <a:avLst/>
          </a:prstGeom>
        </p:spPr>
        <p:txBody>
          <a:bodyPr wrap="square">
            <a:spAutoFit/>
          </a:bodyPr>
          <a:lstStyle/>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pieceCanBeCaptured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isAdjecentOnTop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&amp;&amp;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isAdjecentOnBottom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&amp;&amp; </a:t>
            </a: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isAdjecentOnLeft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&amp;&amp;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isAdjecentOnRight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pieceCanBeCaptured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1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2351841" y="3560090"/>
            <a:ext cx="7561344" cy="64733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Output Parameters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2351841" y="1281615"/>
            <a:ext cx="11675530" cy="1462238"/>
            <a:chOff x="1947786" y="2179738"/>
            <a:chExt cx="15384808" cy="636230"/>
          </a:xfrm>
        </p:grpSpPr>
        <p:sp>
          <p:nvSpPr>
            <p:cNvPr id="6" name="Прямоугольник 5"/>
            <p:cNvSpPr/>
            <p:nvPr/>
          </p:nvSpPr>
          <p:spPr>
            <a:xfrm>
              <a:off x="1947786" y="2179738"/>
              <a:ext cx="9963559" cy="63623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2047167" y="2245891"/>
              <a:ext cx="15285427" cy="434391"/>
            </a:xfrm>
            <a:prstGeom prst="rect">
              <a:avLst/>
            </a:prstGeom>
          </p:spPr>
          <p:txBody>
            <a:bodyPr wrap="square">
              <a:spAutoFit/>
            </a:bodyPr>
            <a:lstStyle/>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GetDictionaries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ITariff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tariffs,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IStation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stations, </a:t>
              </a: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ITransporter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transporters, </a:t>
              </a: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ITrainCategory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categories, </a:t>
              </a: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ITariffPlan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tariffPlans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1" name="Стрелка: вправо 10"/>
          <p:cNvSpPr/>
          <p:nvPr/>
        </p:nvSpPr>
        <p:spPr>
          <a:xfrm rot="5400000">
            <a:off x="5833940" y="2805451"/>
            <a:ext cx="597144" cy="725133"/>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2421916" y="3697667"/>
            <a:ext cx="13906556" cy="357470"/>
          </a:xfrm>
          <a:prstGeom prst="rect">
            <a:avLst/>
          </a:prstGeom>
        </p:spPr>
        <p:txBody>
          <a:bodyPr wrap="square">
            <a:spAutoFit/>
          </a:bodyPr>
          <a:lstStyle/>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GetDictionaries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RailwayDictionariesContainer</a:t>
            </a:r>
            <a:r>
              <a:rPr lang="en-US" sz="1600" dirty="0">
                <a:latin typeface="Consolas" panose="020B0609020204030204" pitchFamily="49" charset="0"/>
                <a:ea typeface="Calibri" panose="020F0502020204030204" pitchFamily="34" charset="0"/>
                <a:cs typeface="Times New Roman" panose="02020603050405020304" pitchFamily="18" charset="0"/>
              </a:rPr>
              <a:t> container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2" name="Прямоугольник 11"/>
          <p:cNvSpPr/>
          <p:nvPr/>
        </p:nvSpPr>
        <p:spPr>
          <a:xfrm>
            <a:off x="2351841" y="5012278"/>
            <a:ext cx="7561344" cy="59900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Стрелка: вправо 12"/>
          <p:cNvSpPr/>
          <p:nvPr/>
        </p:nvSpPr>
        <p:spPr>
          <a:xfrm rot="5400000">
            <a:off x="5833940" y="4248526"/>
            <a:ext cx="597144" cy="725133"/>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2421916" y="5149855"/>
            <a:ext cx="12388369" cy="358816"/>
          </a:xfrm>
          <a:prstGeom prst="rect">
            <a:avLst/>
          </a:prstGeom>
        </p:spPr>
        <p:txBody>
          <a:bodyPr wrap="square">
            <a:spAutoFit/>
          </a:bodyPr>
          <a:lstStyle/>
          <a:p>
            <a:pPr>
              <a:lnSpc>
                <a:spcPct val="115000"/>
              </a:lnSpc>
              <a:spcAft>
                <a:spcPts val="1000"/>
              </a:spcAft>
            </a:pP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Result</a:t>
            </a:r>
            <a:r>
              <a:rPr lang="en-US" sz="1600" dirty="0">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RailwayDictionariesContainer</a:t>
            </a:r>
            <a:r>
              <a:rPr lang="en-US" sz="1600" dirty="0">
                <a:latin typeface="Consolas" panose="020B0609020204030204" pitchFamily="49" charset="0"/>
                <a:ea typeface="Calibri" panose="020F0502020204030204" pitchFamily="34" charset="0"/>
                <a:cs typeface="Times New Roman" panose="02020603050405020304" pitchFamily="18" charset="0"/>
              </a:rPr>
              <a:t>&gt; </a:t>
            </a:r>
            <a:r>
              <a:rPr lang="en-US" sz="1600" dirty="0" err="1">
                <a:latin typeface="Consolas" panose="020B0609020204030204" pitchFamily="49" charset="0"/>
                <a:ea typeface="Calibri" panose="020F0502020204030204" pitchFamily="34" charset="0"/>
                <a:cs typeface="Times New Roman" panose="02020603050405020304" pitchFamily="18" charset="0"/>
              </a:rPr>
              <a:t>GetDictionaries</a:t>
            </a: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2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12" grpId="0" animBg="1"/>
      <p:bldP spid="13" grpId="0" animBg="1"/>
      <p:bldP spid="1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7814"/>
            <a:ext cx="10515600" cy="1325563"/>
          </a:xfrm>
        </p:spPr>
        <p:txBody>
          <a:bodyPr/>
          <a:lstStyle/>
          <a:p>
            <a:r>
              <a:rPr lang="en-US" dirty="0"/>
              <a:t>Output Parameters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838200" y="1964269"/>
            <a:ext cx="16239067" cy="2418322"/>
            <a:chOff x="1727150" y="2179738"/>
            <a:chExt cx="15605444" cy="341123"/>
          </a:xfrm>
        </p:grpSpPr>
        <p:sp>
          <p:nvSpPr>
            <p:cNvPr id="6" name="Прямоугольник 5"/>
            <p:cNvSpPr/>
            <p:nvPr/>
          </p:nvSpPr>
          <p:spPr>
            <a:xfrm>
              <a:off x="1727150" y="2179738"/>
              <a:ext cx="10105298" cy="34112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2047167" y="2212501"/>
              <a:ext cx="15285427" cy="57294"/>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sum,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count) Tally(</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IEnumerable</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&gt; values);</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grpSp>
      <p:sp>
        <p:nvSpPr>
          <p:cNvPr id="4" name="Прямоугольник 3"/>
          <p:cNvSpPr/>
          <p:nvPr/>
        </p:nvSpPr>
        <p:spPr>
          <a:xfrm>
            <a:off x="1171211" y="3016252"/>
            <a:ext cx="13906556" cy="1070037"/>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t = Tally(</a:t>
            </a:r>
            <a:r>
              <a:rPr lang="en-US" sz="2400" dirty="0" err="1">
                <a:solidFill>
                  <a:srgbClr val="333333"/>
                </a:solidFill>
                <a:latin typeface="Consolas" panose="020B0609020204030204" pitchFamily="49" charset="0"/>
                <a:ea typeface="Calibri" panose="020F0502020204030204" pitchFamily="34" charset="0"/>
                <a:cs typeface="Times New Roman" panose="02020603050405020304" pitchFamily="18" charset="0"/>
              </a:rPr>
              <a:t>myValues</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2400" dirty="0" err="1">
                <a:solidFill>
                  <a:srgbClr val="333333"/>
                </a:solidFill>
                <a:latin typeface="Consolas" panose="020B0609020204030204" pitchFamily="49" charset="0"/>
                <a:ea typeface="Calibri" panose="020F0502020204030204" pitchFamily="34" charset="0"/>
                <a:cs typeface="Times New Roman" panose="02020603050405020304" pitchFamily="18" charset="0"/>
              </a:rPr>
              <a:t>.WriteLine</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($"Sum: {</a:t>
            </a:r>
            <a:r>
              <a:rPr lang="en-US" sz="2400" dirty="0" err="1">
                <a:solidFill>
                  <a:srgbClr val="333333"/>
                </a:solidFill>
                <a:latin typeface="Consolas" panose="020B0609020204030204" pitchFamily="49" charset="0"/>
                <a:ea typeface="Calibri" panose="020F0502020204030204" pitchFamily="34" charset="0"/>
                <a:cs typeface="Times New Roman" panose="02020603050405020304" pitchFamily="18" charset="0"/>
              </a:rPr>
              <a:t>t.</a:t>
            </a:r>
            <a:r>
              <a:rPr lang="en-US" sz="2400" b="1" u="sng" dirty="0" err="1">
                <a:solidFill>
                  <a:srgbClr val="333333"/>
                </a:solidFill>
                <a:latin typeface="Consolas" panose="020B0609020204030204" pitchFamily="49" charset="0"/>
                <a:ea typeface="Calibri" panose="020F0502020204030204" pitchFamily="34" charset="0"/>
                <a:cs typeface="Times New Roman" panose="02020603050405020304" pitchFamily="18" charset="0"/>
              </a:rPr>
              <a:t>sum</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count: {</a:t>
            </a:r>
            <a:r>
              <a:rPr lang="en-US" sz="2400" dirty="0" err="1">
                <a:solidFill>
                  <a:srgbClr val="333333"/>
                </a:solidFill>
                <a:latin typeface="Consolas" panose="020B0609020204030204" pitchFamily="49" charset="0"/>
                <a:ea typeface="Calibri" panose="020F0502020204030204" pitchFamily="34" charset="0"/>
                <a:cs typeface="Times New Roman" panose="02020603050405020304" pitchFamily="18" charset="0"/>
              </a:rPr>
              <a:t>t.</a:t>
            </a:r>
            <a:r>
              <a:rPr lang="en-US" sz="2400" b="1" u="sng" dirty="0" err="1">
                <a:solidFill>
                  <a:srgbClr val="333333"/>
                </a:solidFill>
                <a:latin typeface="Consolas" panose="020B0609020204030204" pitchFamily="49" charset="0"/>
                <a:ea typeface="Calibri" panose="020F0502020204030204" pitchFamily="34" charset="0"/>
                <a:cs typeface="Times New Roman" panose="02020603050405020304" pitchFamily="18" charset="0"/>
              </a:rPr>
              <a:t>count</a:t>
            </a:r>
            <a:r>
              <a:rPr lang="en-US" sz="2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a:t>
            </a:r>
            <a:endParaRPr lang="ru-RU" sz="2400" dirty="0">
              <a:solidFill>
                <a:srgbClr val="333333"/>
              </a:solidFill>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80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Expressiveness and Compromises</a:t>
            </a:r>
            <a:endParaRPr lang="ru-RU" dirty="0"/>
          </a:p>
        </p:txBody>
      </p:sp>
      <p:sp>
        <p:nvSpPr>
          <p:cNvPr id="7" name="TextBox 6"/>
          <p:cNvSpPr txBox="1"/>
          <p:nvPr/>
        </p:nvSpPr>
        <p:spPr>
          <a:xfrm>
            <a:off x="918960" y="1658614"/>
            <a:ext cx="9390620" cy="440120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Resources which can be allocated on API development are always limited</a:t>
            </a:r>
          </a:p>
          <a:p>
            <a:pPr marL="285750" indent="-285750">
              <a:buClr>
                <a:schemeClr val="accent2"/>
              </a:buClr>
              <a:buFont typeface="Arial" panose="020B0604020202020204" pitchFamily="34" charset="0"/>
              <a:buChar char="•"/>
            </a:pPr>
            <a:endParaRPr lang="en-US" sz="2800" dirty="0">
              <a:solidFill>
                <a:schemeClr val="tx1">
                  <a:lumMod val="65000"/>
                  <a:lumOff val="35000"/>
                </a:schemeClr>
              </a:solidFill>
            </a:endParaRP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API it is almost impossible to create universal APIs</a:t>
            </a:r>
          </a:p>
          <a:p>
            <a:pPr marL="285750" indent="-285750">
              <a:buClr>
                <a:schemeClr val="accent2"/>
              </a:buClr>
              <a:buFont typeface="Arial" panose="020B0604020202020204" pitchFamily="34" charset="0"/>
              <a:buChar char="•"/>
            </a:pPr>
            <a:endParaRPr lang="en-US" sz="2800" dirty="0">
              <a:solidFill>
                <a:schemeClr val="tx1">
                  <a:lumMod val="65000"/>
                  <a:lumOff val="35000"/>
                </a:schemeClr>
              </a:solidFill>
            </a:endParaRP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API developers have to implement first things first</a:t>
            </a:r>
          </a:p>
          <a:p>
            <a:pPr marL="285750" indent="-285750">
              <a:buClr>
                <a:schemeClr val="accent2"/>
              </a:buClr>
              <a:buFont typeface="Arial" panose="020B0604020202020204" pitchFamily="34" charset="0"/>
              <a:buChar char="•"/>
            </a:pPr>
            <a:endParaRPr lang="en-US" sz="2800" dirty="0">
              <a:solidFill>
                <a:schemeClr val="tx1">
                  <a:lumMod val="65000"/>
                  <a:lumOff val="35000"/>
                </a:schemeClr>
              </a:solidFill>
            </a:endParaRP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The only way to understand whether an API is simple or not is to estimate the time spent on understanding it by its users</a:t>
            </a:r>
            <a:endParaRPr lang="ru-RU" sz="2800" dirty="0">
              <a:solidFill>
                <a:schemeClr val="tx1">
                  <a:lumMod val="65000"/>
                  <a:lumOff val="35000"/>
                </a:schemeClr>
              </a:solidFill>
            </a:endParaRPr>
          </a:p>
          <a:p>
            <a:pPr marL="285750" indent="-285750">
              <a:buClr>
                <a:schemeClr val="accent2"/>
              </a:buClr>
              <a:buFont typeface="Arial" panose="020B0604020202020204" pitchFamily="34" charset="0"/>
              <a:buChar char="•"/>
            </a:pPr>
            <a:endParaRPr lang="en-US" sz="2800" dirty="0">
              <a:solidFill>
                <a:schemeClr val="tx1">
                  <a:lumMod val="65000"/>
                  <a:lumOff val="35000"/>
                </a:schemeClr>
              </a:solidFill>
            </a:endParaRPr>
          </a:p>
        </p:txBody>
      </p:sp>
    </p:spTree>
    <p:extLst>
      <p:ext uri="{BB962C8B-B14F-4D97-AF65-F5344CB8AC3E}">
        <p14:creationId xmlns:p14="http://schemas.microsoft.com/office/powerpoint/2010/main" val="123501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Comments</a:t>
            </a:r>
            <a:endParaRPr lang="ru-RU" dirty="0"/>
          </a:p>
        </p:txBody>
      </p:sp>
      <p:sp>
        <p:nvSpPr>
          <p:cNvPr id="5" name="Прямоугольник 4"/>
          <p:cNvSpPr/>
          <p:nvPr/>
        </p:nvSpPr>
        <p:spPr>
          <a:xfrm>
            <a:off x="1224821" y="1732059"/>
            <a:ext cx="9815384" cy="830997"/>
          </a:xfrm>
          <a:prstGeom prst="rect">
            <a:avLst/>
          </a:prstGeom>
        </p:spPr>
        <p:txBody>
          <a:bodyPr wrap="square">
            <a:spAutoFit/>
          </a:bodyPr>
          <a:lstStyle/>
          <a:p>
            <a:r>
              <a:rPr lang="en-US" sz="2400" dirty="0">
                <a:solidFill>
                  <a:schemeClr val="tx1">
                    <a:lumMod val="65000"/>
                    <a:lumOff val="35000"/>
                  </a:schemeClr>
                </a:solidFill>
              </a:rPr>
              <a:t>In the early days of programming, languages and existing tools didn’t provide enough features for making the code base expressive and self-explanatory.</a:t>
            </a:r>
          </a:p>
        </p:txBody>
      </p:sp>
      <p:sp>
        <p:nvSpPr>
          <p:cNvPr id="7" name="Прямоугольник 6"/>
          <p:cNvSpPr/>
          <p:nvPr/>
        </p:nvSpPr>
        <p:spPr>
          <a:xfrm>
            <a:off x="1224821" y="3013501"/>
            <a:ext cx="9815384" cy="830997"/>
          </a:xfrm>
          <a:prstGeom prst="rect">
            <a:avLst/>
          </a:prstGeom>
        </p:spPr>
        <p:txBody>
          <a:bodyPr wrap="square">
            <a:spAutoFit/>
          </a:bodyPr>
          <a:lstStyle/>
          <a:p>
            <a:r>
              <a:rPr lang="en-US" sz="2400" dirty="0">
                <a:solidFill>
                  <a:schemeClr val="tx1">
                    <a:lumMod val="65000"/>
                    <a:lumOff val="35000"/>
                  </a:schemeClr>
                </a:solidFill>
              </a:rPr>
              <a:t>C#, Java and their environment is the different story. Nowadays, the role of comments is significantly diminished. </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294480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7814"/>
            <a:ext cx="10515600" cy="1325563"/>
          </a:xfrm>
        </p:spPr>
        <p:txBody>
          <a:bodyPr/>
          <a:lstStyle/>
          <a:p>
            <a:r>
              <a:rPr lang="en-US" dirty="0"/>
              <a:t>Comments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609600" y="1605307"/>
            <a:ext cx="11828710" cy="1842585"/>
            <a:chOff x="-347959" y="2320573"/>
            <a:chExt cx="15586652" cy="801722"/>
          </a:xfrm>
        </p:grpSpPr>
        <p:sp>
          <p:nvSpPr>
            <p:cNvPr id="6" name="Прямоугольник 5"/>
            <p:cNvSpPr/>
            <p:nvPr/>
          </p:nvSpPr>
          <p:spPr>
            <a:xfrm>
              <a:off x="-347959" y="2320573"/>
              <a:ext cx="7277524" cy="8017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46734" y="2342140"/>
              <a:ext cx="15285427" cy="779390"/>
            </a:xfrm>
            <a:prstGeom prst="rect">
              <a:avLst/>
            </a:prstGeom>
          </p:spPr>
          <p:txBody>
            <a:bodyPr wrap="square">
              <a:spAutoFit/>
            </a:bodyPr>
            <a:lstStyle/>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latin typeface="Consolas" panose="020B0609020204030204" pitchFamily="49" charset="0"/>
                  <a:ea typeface="Calibri" panose="020F0502020204030204" pitchFamily="34" charset="0"/>
                  <a:cs typeface="Times New Roman" panose="02020603050405020304" pitchFamily="18" charset="0"/>
                </a:rPr>
                <a:t> age = 45;</a:t>
              </a:r>
            </a:p>
            <a:p>
              <a:pPr>
                <a:lnSpc>
                  <a:spcPct val="115000"/>
                </a:lnSpc>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If age is greater than 18 a person can vote</a:t>
              </a:r>
              <a:br>
                <a:rPr lang="en-US" sz="1600" dirty="0">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latin typeface="Consolas" panose="020B0609020204030204" pitchFamily="49" charset="0"/>
                  <a:ea typeface="Calibri" panose="020F0502020204030204" pitchFamily="34" charset="0"/>
                  <a:cs typeface="Times New Roman" panose="02020603050405020304" pitchFamily="18" charset="0"/>
                </a:rPr>
                <a:t> (age &gt;= 18) </a:t>
              </a:r>
              <a:b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b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600" dirty="0" err="1">
                  <a:latin typeface="Consolas" panose="020B0609020204030204" pitchFamily="49" charset="0"/>
                  <a:ea typeface="Calibri" panose="020F0502020204030204" pitchFamily="34" charset="0"/>
                  <a:cs typeface="Times New Roman" panose="02020603050405020304" pitchFamily="18" charset="0"/>
                </a:rPr>
                <a:t>.WriteLine</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"Vote"</a:t>
              </a:r>
              <a:r>
                <a:rPr lang="en-US" sz="1600" dirty="0">
                  <a:latin typeface="Consolas" panose="020B0609020204030204" pitchFamily="49" charset="0"/>
                  <a:ea typeface="Calibri" panose="020F0502020204030204" pitchFamily="34" charset="0"/>
                  <a:cs typeface="Times New Roman" panose="02020603050405020304" pitchFamily="18" charset="0"/>
                </a:rPr>
                <a:t>);</a:t>
              </a:r>
              <a:br>
                <a:rPr lang="en-US" sz="1600" dirty="0">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b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600" dirty="0" err="1">
                  <a:latin typeface="Consolas" panose="020B0609020204030204" pitchFamily="49" charset="0"/>
                  <a:ea typeface="Calibri" panose="020F0502020204030204" pitchFamily="34" charset="0"/>
                  <a:cs typeface="Times New Roman" panose="02020603050405020304" pitchFamily="18" charset="0"/>
                </a:rPr>
                <a:t>.WriteLine</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"Can't Vote"</a:t>
              </a: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grpSp>
      <p:sp>
        <p:nvSpPr>
          <p:cNvPr id="12" name="Прямоугольник 11"/>
          <p:cNvSpPr/>
          <p:nvPr/>
        </p:nvSpPr>
        <p:spPr>
          <a:xfrm>
            <a:off x="6909899" y="1590650"/>
            <a:ext cx="4634401" cy="26384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Стрелка: вправо 12"/>
          <p:cNvSpPr/>
          <p:nvPr/>
        </p:nvSpPr>
        <p:spPr>
          <a:xfrm>
            <a:off x="6241684" y="2110325"/>
            <a:ext cx="597144" cy="725133"/>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7021511" y="1749727"/>
            <a:ext cx="12388369" cy="2339551"/>
          </a:xfrm>
          <a:prstGeom prst="rect">
            <a:avLst/>
          </a:prstGeom>
        </p:spPr>
        <p:txBody>
          <a:bodyPr wrap="square">
            <a:spAutoFit/>
          </a:bodyPr>
          <a:lstStyle/>
          <a:p>
            <a:pPr>
              <a:lnSpc>
                <a:spcPct val="115000"/>
              </a:lnSpc>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latin typeface="Consolas" panose="020B0609020204030204" pitchFamily="49" charset="0"/>
                <a:ea typeface="Calibri" panose="020F0502020204030204" pitchFamily="34" charset="0"/>
                <a:cs typeface="Times New Roman" panose="02020603050405020304" pitchFamily="18" charset="0"/>
              </a:rPr>
              <a:t> age = 45;</a:t>
            </a:r>
            <a:br>
              <a:rPr lang="en-US" sz="1600" dirty="0">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CanVote</a:t>
            </a:r>
            <a:r>
              <a:rPr lang="en-US" sz="1600" dirty="0">
                <a:latin typeface="Consolas" panose="020B0609020204030204" pitchFamily="49" charset="0"/>
                <a:ea typeface="Calibri" panose="020F0502020204030204" pitchFamily="34" charset="0"/>
                <a:cs typeface="Times New Roman" panose="02020603050405020304" pitchFamily="18" charset="0"/>
              </a:rPr>
              <a:t>(age)) </a:t>
            </a:r>
            <a:b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b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600" dirty="0" err="1">
                <a:latin typeface="Consolas" panose="020B0609020204030204" pitchFamily="49" charset="0"/>
                <a:ea typeface="Calibri" panose="020F0502020204030204" pitchFamily="34" charset="0"/>
                <a:cs typeface="Times New Roman" panose="02020603050405020304" pitchFamily="18" charset="0"/>
              </a:rPr>
              <a:t>.WriteLine</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"Vote"</a:t>
            </a:r>
            <a:r>
              <a:rPr lang="en-US" sz="1600" dirty="0">
                <a:latin typeface="Consolas" panose="020B0609020204030204" pitchFamily="49" charset="0"/>
                <a:ea typeface="Calibri" panose="020F0502020204030204" pitchFamily="34" charset="0"/>
                <a:cs typeface="Times New Roman" panose="02020603050405020304" pitchFamily="18" charset="0"/>
              </a:rPr>
              <a:t>);</a:t>
            </a:r>
            <a:br>
              <a:rPr lang="en-US" sz="1600" dirty="0">
                <a:latin typeface="Consolas" panose="020B0609020204030204" pitchFamily="49" charset="0"/>
                <a:ea typeface="Calibri" panose="020F0502020204030204" pitchFamily="34" charset="0"/>
                <a:cs typeface="Times New Roman" panose="02020603050405020304" pitchFamily="18" charset="0"/>
              </a:rPr>
            </a:b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b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600" dirty="0" err="1">
                <a:latin typeface="Consolas" panose="020B0609020204030204" pitchFamily="49" charset="0"/>
                <a:ea typeface="Calibri" panose="020F0502020204030204" pitchFamily="34" charset="0"/>
                <a:cs typeface="Times New Roman" panose="02020603050405020304" pitchFamily="18" charset="0"/>
              </a:rPr>
              <a:t>.WriteLine</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"Can't Vote"</a:t>
            </a: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CanVote</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latin typeface="Consolas" panose="020B0609020204030204" pitchFamily="49" charset="0"/>
                <a:ea typeface="Calibri" panose="020F0502020204030204" pitchFamily="34" charset="0"/>
                <a:cs typeface="Times New Roman" panose="02020603050405020304" pitchFamily="18" charset="0"/>
              </a:rPr>
              <a:t> age)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latin typeface="Consolas" panose="020B0609020204030204" pitchFamily="49" charset="0"/>
                <a:ea typeface="Calibri" panose="020F0502020204030204" pitchFamily="34" charset="0"/>
                <a:cs typeface="Times New Roman" panose="02020603050405020304" pitchFamily="18" charset="0"/>
              </a:rPr>
              <a:t> age &gt;= 18;</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489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7814"/>
            <a:ext cx="10515600" cy="1325563"/>
          </a:xfrm>
        </p:spPr>
        <p:txBody>
          <a:bodyPr/>
          <a:lstStyle/>
          <a:p>
            <a:r>
              <a:rPr lang="en-US" dirty="0"/>
              <a:t>Comments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6" name="Прямоугольник 5"/>
          <p:cNvSpPr/>
          <p:nvPr/>
        </p:nvSpPr>
        <p:spPr>
          <a:xfrm>
            <a:off x="1315654" y="1656107"/>
            <a:ext cx="9757719" cy="2237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544254" y="1742744"/>
            <a:ext cx="11600110" cy="2057424"/>
          </a:xfrm>
          <a:prstGeom prst="rect">
            <a:avLst/>
          </a:prstGeom>
        </p:spPr>
        <p:txBody>
          <a:bodyPr wrap="square">
            <a:spAutoFit/>
          </a:bodyPr>
          <a:lstStyle/>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PrimeGenerator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&lt;summary&gt;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Uses Eratosthenes sieve algorithm for generating prime numbers.</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&lt;/summary&gt;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808080"/>
                </a:solidFill>
                <a:latin typeface="Consolas" panose="020B0609020204030204" pitchFamily="49" charset="0"/>
                <a:ea typeface="Calibri" panose="020F0502020204030204" pitchFamily="34" charset="0"/>
                <a:cs typeface="Consolas" panose="020B0609020204030204" pitchFamily="49" charset="0"/>
              </a:rPr>
              <a:t>param</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 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Determines how many prime numbers to generate.</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808080"/>
                </a:solidFill>
                <a:latin typeface="Consolas" panose="020B0609020204030204" pitchFamily="49" charset="0"/>
                <a:ea typeface="Calibri" panose="020F0502020204030204" pitchFamily="34" charset="0"/>
                <a:cs typeface="Consolas" panose="020B0609020204030204" pitchFamily="49" charset="0"/>
              </a:rPr>
              <a:t>param</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GetPrimes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count)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p:cNvSpPr/>
          <p:nvPr/>
        </p:nvSpPr>
        <p:spPr>
          <a:xfrm>
            <a:off x="1315653" y="4075711"/>
            <a:ext cx="9757719" cy="1494768"/>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Comments which describe internal details which cannot be expressed by names are helpful.</a:t>
            </a:r>
            <a:endParaRPr lang="ru-RU" sz="2400" dirty="0">
              <a:solidFill>
                <a:schemeClr val="tx1">
                  <a:lumMod val="65000"/>
                  <a:lumOff val="35000"/>
                </a:schemeClr>
              </a:solidFill>
            </a:endParaRPr>
          </a:p>
          <a:p>
            <a:pPr>
              <a:lnSpc>
                <a:spcPct val="115000"/>
              </a:lnSpc>
              <a:spcAft>
                <a:spcPts val="1000"/>
              </a:spcAft>
            </a:pPr>
            <a:r>
              <a:rPr lang="en-US" sz="2400" b="1" dirty="0">
                <a:solidFill>
                  <a:schemeClr val="tx1">
                    <a:lumMod val="65000"/>
                    <a:lumOff val="35000"/>
                  </a:schemeClr>
                </a:solidFill>
              </a:rPr>
              <a:t>Remember:</a:t>
            </a:r>
            <a:r>
              <a:rPr lang="en-US" sz="2400" dirty="0">
                <a:solidFill>
                  <a:schemeClr val="tx1">
                    <a:lumMod val="65000"/>
                    <a:lumOff val="35000"/>
                  </a:schemeClr>
                </a:solidFill>
              </a:rPr>
              <a:t> comments should add value to the understanding of code.</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32459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596900" y="3987485"/>
            <a:ext cx="5522913" cy="18484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Prefer Positive if-statements</a:t>
            </a:r>
            <a:endParaRPr lang="ru-RU" dirty="0"/>
          </a:p>
        </p:txBody>
      </p:sp>
      <p:sp>
        <p:nvSpPr>
          <p:cNvPr id="14" name="Прямоугольник 13"/>
          <p:cNvSpPr/>
          <p:nvPr/>
        </p:nvSpPr>
        <p:spPr>
          <a:xfrm>
            <a:off x="1421337" y="15205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596900" y="1287805"/>
            <a:ext cx="11828710" cy="2014195"/>
            <a:chOff x="-347959" y="2320573"/>
            <a:chExt cx="15586652" cy="876391"/>
          </a:xfrm>
        </p:grpSpPr>
        <p:sp>
          <p:nvSpPr>
            <p:cNvPr id="6" name="Прямоугольник 5"/>
            <p:cNvSpPr/>
            <p:nvPr/>
          </p:nvSpPr>
          <p:spPr>
            <a:xfrm>
              <a:off x="-347959" y="2320573"/>
              <a:ext cx="7277524" cy="8763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46734" y="2342140"/>
              <a:ext cx="15285427" cy="779390"/>
            </a:xfrm>
            <a:prstGeom prst="rect">
              <a:avLst/>
            </a:prstGeom>
          </p:spPr>
          <p:txBody>
            <a:bodyPr wrap="square">
              <a:spAutoFit/>
            </a:bodyPr>
            <a:lstStyle/>
            <a:p>
              <a:pPr>
                <a:lnSpc>
                  <a:spcPct val="115000"/>
                </a:lnSpc>
                <a:spcAft>
                  <a:spcPts val="0"/>
                </a:spcAft>
              </a:pP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FindStudentById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notFound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student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notFound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2" name="Прямоугольник 11"/>
          <p:cNvSpPr/>
          <p:nvPr/>
        </p:nvSpPr>
        <p:spPr>
          <a:xfrm>
            <a:off x="6897199" y="1273150"/>
            <a:ext cx="4634401" cy="20288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14"/>
          <p:cNvSpPr/>
          <p:nvPr/>
        </p:nvSpPr>
        <p:spPr>
          <a:xfrm>
            <a:off x="7008811" y="1432227"/>
            <a:ext cx="12388369" cy="923779"/>
          </a:xfrm>
          <a:prstGeom prst="rect">
            <a:avLst/>
          </a:prstGeom>
        </p:spPr>
        <p:txBody>
          <a:bodyPr wrap="square">
            <a:spAutoFit/>
          </a:bodyPr>
          <a:lstStyle/>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notFound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//if found</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Правая фигурная скобка 2"/>
          <p:cNvSpPr/>
          <p:nvPr/>
        </p:nvSpPr>
        <p:spPr>
          <a:xfrm>
            <a:off x="6207650" y="1305778"/>
            <a:ext cx="508000" cy="1996222"/>
          </a:xfrm>
          <a:prstGeom prst="righ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ru-RU"/>
          </a:p>
        </p:txBody>
      </p:sp>
      <p:sp>
        <p:nvSpPr>
          <p:cNvPr id="11" name="Стрелка: вправо 10"/>
          <p:cNvSpPr/>
          <p:nvPr/>
        </p:nvSpPr>
        <p:spPr>
          <a:xfrm rot="5400000">
            <a:off x="3029064" y="3357067"/>
            <a:ext cx="480962" cy="54751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25500" y="4044670"/>
            <a:ext cx="6096000" cy="1791260"/>
          </a:xfrm>
          <a:prstGeom prst="rect">
            <a:avLst/>
          </a:prstGeom>
        </p:spPr>
        <p:txBody>
          <a:bodyPr>
            <a:spAutoFit/>
          </a:bodyPr>
          <a:lstStyle/>
          <a:p>
            <a:pPr>
              <a:lnSpc>
                <a:spcPct val="115000"/>
              </a:lnSpc>
              <a:spcAft>
                <a:spcPts val="0"/>
              </a:spcAft>
            </a:pP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FindStudentById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(10);</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found = student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(found) {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432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5" grpId="0"/>
      <p:bldP spid="3" grpId="0" animBg="1"/>
      <p:bldP spid="11" grpId="0" animBg="1"/>
      <p:bldP spid="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Conclusion</a:t>
            </a:r>
            <a:endParaRPr lang="ru-RU" dirty="0"/>
          </a:p>
        </p:txBody>
      </p:sp>
      <p:sp>
        <p:nvSpPr>
          <p:cNvPr id="4" name="Объект 3"/>
          <p:cNvSpPr>
            <a:spLocks noGrp="1"/>
          </p:cNvSpPr>
          <p:nvPr>
            <p:ph sz="half" idx="2"/>
          </p:nvPr>
        </p:nvSpPr>
        <p:spPr>
          <a:xfrm>
            <a:off x="1199162" y="1472816"/>
            <a:ext cx="9612999" cy="4506481"/>
          </a:xfrm>
        </p:spPr>
        <p:txBody>
          <a:bodyPr>
            <a:normAutofit/>
          </a:bodyPr>
          <a:lstStyle/>
          <a:p>
            <a:pPr lvl="0"/>
            <a:r>
              <a:rPr lang="en-US" sz="2200" dirty="0"/>
              <a:t>Poor Names, impose Naming Conventions by special Tools</a:t>
            </a:r>
            <a:endParaRPr lang="ru-RU" sz="2200" dirty="0"/>
          </a:p>
          <a:p>
            <a:pPr lvl="0"/>
            <a:r>
              <a:rPr lang="en-US" sz="2200" dirty="0"/>
              <a:t>Incorrect Variable Declarations – Don’t declare variables on the top.</a:t>
            </a:r>
            <a:endParaRPr lang="ru-RU" sz="2200" dirty="0"/>
          </a:p>
          <a:p>
            <a:pPr lvl="0"/>
            <a:r>
              <a:rPr lang="en-US" sz="2200" dirty="0"/>
              <a:t>Magic Numbers. Refactor them into well-named constants.</a:t>
            </a:r>
            <a:endParaRPr lang="ru-RU" sz="2200" dirty="0"/>
          </a:p>
          <a:p>
            <a:pPr lvl="0"/>
            <a:r>
              <a:rPr lang="en-US" sz="2200" dirty="0"/>
              <a:t>Functions will too many arguments. Refactor them out into separate classes.</a:t>
            </a:r>
          </a:p>
          <a:p>
            <a:pPr lvl="0"/>
            <a:r>
              <a:rPr lang="en-US" sz="2200" dirty="0"/>
              <a:t>Smell of Long Methods. Make methods 10 lines long, roughly.</a:t>
            </a:r>
          </a:p>
          <a:p>
            <a:pPr lvl="0"/>
            <a:r>
              <a:rPr lang="en-US" sz="2200" dirty="0"/>
              <a:t>Use ternary operators, but don’t abuse them.</a:t>
            </a:r>
          </a:p>
          <a:p>
            <a:pPr lvl="0"/>
            <a:r>
              <a:rPr lang="en-US" sz="2200" dirty="0"/>
              <a:t>The smell of out-parameters. Refactor classes out, rely on the Result monad.</a:t>
            </a:r>
          </a:p>
          <a:p>
            <a:pPr lvl="0"/>
            <a:r>
              <a:rPr lang="en-US" sz="2200" dirty="0"/>
              <a:t>Comments. They should add valuable information about implementation details.</a:t>
            </a:r>
          </a:p>
          <a:p>
            <a:pPr lvl="0"/>
            <a:r>
              <a:rPr lang="en-US" sz="2200" dirty="0"/>
              <a:t>Positive if-statements. Don’t write double negative predicate expressions.</a:t>
            </a:r>
          </a:p>
        </p:txBody>
      </p:sp>
    </p:spTree>
    <p:extLst>
      <p:ext uri="{BB962C8B-B14F-4D97-AF65-F5344CB8AC3E}">
        <p14:creationId xmlns:p14="http://schemas.microsoft.com/office/powerpoint/2010/main" val="252173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Architectural Design Smells</a:t>
            </a:r>
            <a:endParaRPr lang="ru-RU" dirty="0"/>
          </a:p>
        </p:txBody>
      </p:sp>
    </p:spTree>
    <p:extLst>
      <p:ext uri="{BB962C8B-B14F-4D97-AF65-F5344CB8AC3E}">
        <p14:creationId xmlns:p14="http://schemas.microsoft.com/office/powerpoint/2010/main" val="32501950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Outline</a:t>
            </a:r>
            <a:endParaRPr lang="ru-RU" dirty="0"/>
          </a:p>
        </p:txBody>
      </p:sp>
      <p:sp>
        <p:nvSpPr>
          <p:cNvPr id="4" name="Объект 3"/>
          <p:cNvSpPr>
            <a:spLocks noGrp="1"/>
          </p:cNvSpPr>
          <p:nvPr>
            <p:ph sz="half" idx="2"/>
          </p:nvPr>
        </p:nvSpPr>
        <p:spPr>
          <a:xfrm>
            <a:off x="1199163" y="1472816"/>
            <a:ext cx="9091612" cy="4506481"/>
          </a:xfrm>
        </p:spPr>
        <p:txBody>
          <a:bodyPr>
            <a:normAutofit/>
          </a:bodyPr>
          <a:lstStyle/>
          <a:p>
            <a:pPr marL="0" lvl="0" indent="0">
              <a:buNone/>
            </a:pPr>
            <a:r>
              <a:rPr lang="en-US" dirty="0"/>
              <a:t>Currently, we will look at the following topics in this module:</a:t>
            </a:r>
            <a:endParaRPr lang="ru-RU" dirty="0"/>
          </a:p>
          <a:p>
            <a:pPr lvl="0"/>
            <a:r>
              <a:rPr lang="en-US" dirty="0"/>
              <a:t>Primitive Obsession. This smell is about misusing primitive types for representing high level concepts.</a:t>
            </a:r>
            <a:endParaRPr lang="ru-RU" dirty="0"/>
          </a:p>
          <a:p>
            <a:pPr lvl="0"/>
            <a:r>
              <a:rPr lang="en-US" dirty="0"/>
              <a:t>Hidden Dependencies. This topic requires from you the acquaintance with IoC-containers.</a:t>
            </a:r>
            <a:endParaRPr lang="ru-RU" dirty="0"/>
          </a:p>
          <a:p>
            <a:pPr lvl="0"/>
            <a:r>
              <a:rPr lang="en-US" dirty="0"/>
              <a:t>Violation of Law of Demeter. This law is about coupling between objects.</a:t>
            </a:r>
            <a:endParaRPr lang="ru-RU" dirty="0"/>
          </a:p>
          <a:p>
            <a:pPr lvl="0"/>
            <a:r>
              <a:rPr lang="en-US" dirty="0"/>
              <a:t>Temporal coupling. Here we will address the problem of coupling between API members.</a:t>
            </a:r>
            <a:endParaRPr lang="ru-RU" dirty="0"/>
          </a:p>
          <a:p>
            <a:pPr lvl="0"/>
            <a:r>
              <a:rPr lang="en-US" dirty="0"/>
              <a:t>Switch Statements. Switch-statement is a procedural structure. We will look at how to refactor switch-statements out.</a:t>
            </a:r>
            <a:endParaRPr lang="ru-RU" dirty="0"/>
          </a:p>
        </p:txBody>
      </p:sp>
    </p:spTree>
    <p:extLst>
      <p:ext uri="{BB962C8B-B14F-4D97-AF65-F5344CB8AC3E}">
        <p14:creationId xmlns:p14="http://schemas.microsoft.com/office/powerpoint/2010/main" val="220261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a:off x="838200" y="3645761"/>
            <a:ext cx="5328928" cy="219897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latin typeface="Consolas" panose="020B0609020204030204" pitchFamily="49" charset="0"/>
            </a:endParaRPr>
          </a:p>
        </p:txBody>
      </p:sp>
      <p:sp>
        <p:nvSpPr>
          <p:cNvPr id="11" name="Прямоугольник 10"/>
          <p:cNvSpPr/>
          <p:nvPr/>
        </p:nvSpPr>
        <p:spPr>
          <a:xfrm>
            <a:off x="6875698" y="1862858"/>
            <a:ext cx="4318001" cy="303041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Primitives Obsession</a:t>
            </a:r>
            <a:endParaRPr lang="ru-RU" dirty="0"/>
          </a:p>
        </p:txBody>
      </p:sp>
      <p:sp>
        <p:nvSpPr>
          <p:cNvPr id="14" name="Прямоугольник 13"/>
          <p:cNvSpPr/>
          <p:nvPr/>
        </p:nvSpPr>
        <p:spPr>
          <a:xfrm>
            <a:off x="1434037" y="159092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6" name="Прямоугольник 5"/>
          <p:cNvSpPr/>
          <p:nvPr/>
        </p:nvSpPr>
        <p:spPr>
          <a:xfrm>
            <a:off x="838200" y="1862858"/>
            <a:ext cx="5328928" cy="155732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Прямоугольник 2"/>
          <p:cNvSpPr/>
          <p:nvPr/>
        </p:nvSpPr>
        <p:spPr>
          <a:xfrm>
            <a:off x="838200" y="1075905"/>
            <a:ext cx="9757719" cy="492122"/>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Don’t use primitives for representation of inappropriate concepts.</a:t>
            </a:r>
            <a:endParaRPr lang="ru-RU" sz="2400" dirty="0">
              <a:solidFill>
                <a:schemeClr val="tx1">
                  <a:lumMod val="65000"/>
                  <a:lumOff val="35000"/>
                </a:schemeClr>
              </a:solidFill>
            </a:endParaRPr>
          </a:p>
        </p:txBody>
      </p:sp>
      <p:sp>
        <p:nvSpPr>
          <p:cNvPr id="5" name="Rectangle 2"/>
          <p:cNvSpPr>
            <a:spLocks noChangeArrowheads="1"/>
          </p:cNvSpPr>
          <p:nvPr/>
        </p:nvSpPr>
        <p:spPr bwMode="auto">
          <a:xfrm>
            <a:off x="903492" y="2088435"/>
            <a:ext cx="5153975"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2B91AF"/>
                </a:solidFill>
                <a:latin typeface="Consolas" panose="020B0609020204030204" pitchFamily="49" charset="0"/>
                <a:ea typeface="Calibri" panose="020F0502020204030204" pitchFamily="34" charset="0"/>
                <a:cs typeface="Consolas" panose="020B0609020204030204" pitchFamily="49" charset="0"/>
              </a:rPr>
              <a:t>Address</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Calibri" panose="020F0502020204030204" pitchFamily="34"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ZipCode {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400" dirty="0">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kumimoji="0" lang="en-US" altLang="ru-RU" sz="1400" b="0" i="0" u="none" strike="noStrike" cap="none" normalizeH="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kumimoji="0" lang="en-US" altLang="ru-RU" sz="1400" b="0" i="0" u="none" strike="noStrike" cap="none" normalizeH="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err="1">
                <a:latin typeface="Consolas" panose="020B0609020204030204" pitchFamily="49" charset="0"/>
                <a:ea typeface="Times New Roman" panose="02020603050405020304" pitchFamily="18" charset="0"/>
                <a:cs typeface="Courier New" panose="02070309020205020404" pitchFamily="49" charset="0"/>
              </a:rPr>
              <a:t>ValidateZipCode</a:t>
            </a:r>
            <a:r>
              <a:rPr lang="en-US" altLang="ru-RU" sz="1400" dirty="0">
                <a:latin typeface="Consolas" panose="020B0609020204030204" pitchFamily="49" charset="0"/>
                <a:ea typeface="Times New Roman" panose="02020603050405020304" pitchFamily="18" charset="0"/>
                <a:cs typeface="Courier New" panose="02070309020205020404" pitchFamily="49" charset="0"/>
              </a:rPr>
              <a:t>(</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kumimoji="0" lang="en-US" altLang="ru-RU" sz="1400" b="0" i="0" u="none" strike="noStrike" cap="none" normalizeH="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ru-RU" sz="1400" b="0" i="0" u="none" strike="noStrike" cap="none" normalizeH="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zipCode</a:t>
            </a:r>
            <a:r>
              <a:rPr kumimoji="0" lang="en-US" altLang="ru-RU" sz="1400" b="0" i="0" u="none" strike="noStrike" cap="none" normalizeH="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endPar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ru-RU" altLang="ru-RU" sz="1400" b="0" i="0" u="none" strike="noStrike" cap="none" normalizeH="0" baseline="0" dirty="0">
                <a:ln>
                  <a:noFill/>
                </a:ln>
                <a:solidFill>
                  <a:schemeClr val="tx1"/>
                </a:solidFill>
                <a:effectLst/>
                <a:latin typeface="Consolas" panose="020B0609020204030204" pitchFamily="49" charset="0"/>
              </a:rPr>
              <a:t> </a:t>
            </a:r>
          </a:p>
        </p:txBody>
      </p:sp>
      <p:sp>
        <p:nvSpPr>
          <p:cNvPr id="9" name="Rectangle 4"/>
          <p:cNvSpPr>
            <a:spLocks noChangeArrowheads="1"/>
          </p:cNvSpPr>
          <p:nvPr/>
        </p:nvSpPr>
        <p:spPr bwMode="auto">
          <a:xfrm>
            <a:off x="6989502" y="2047524"/>
            <a:ext cx="4259499"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2B91AF"/>
                </a:solidFill>
                <a:latin typeface="Consolas" panose="020B0609020204030204" pitchFamily="49" charset="0"/>
                <a:ea typeface="Calibri" panose="020F0502020204030204" pitchFamily="34" charset="0"/>
                <a:cs typeface="Consolas" panose="020B0609020204030204" pitchFamily="49" charset="0"/>
              </a:rPr>
              <a:t>ZipCode</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 readonly string</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_value;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latin typeface="Consolas" panose="020B0609020204030204" pitchFamily="49" charset="0"/>
                <a:ea typeface="Times New Roman" panose="02020603050405020304" pitchFamily="18" charset="0"/>
                <a:cs typeface="Courier New" panose="02070309020205020404" pitchFamily="49" charset="0"/>
              </a:rPr>
              <a:t>ZipCode(</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value)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Times New Roman" panose="02020603050405020304" pitchFamily="18" charset="0"/>
                <a:cs typeface="Courier New" panose="02070309020205020404" pitchFamily="49" charset="0"/>
              </a:rPr>
              <a:t>        </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perform regex matching to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verify XXXXX or XXXXX-XXXX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format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Times New Roman" panose="02020603050405020304" pitchFamily="18" charset="0"/>
                <a:cs typeface="Courier New" panose="02070309020205020404" pitchFamily="49" charset="0"/>
              </a:rPr>
              <a:t>        </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_value =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Times New Roman" panose="02020603050405020304" pitchFamily="18" charset="0"/>
                <a:cs typeface="Courier New" panose="02070309020205020404" pitchFamily="49" charset="0"/>
              </a:rPr>
              <a:t>    </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 string </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Value {</a:t>
            </a:r>
            <a:r>
              <a:rPr kumimoji="0" lang="en-US" altLang="ru-RU" sz="1400" b="0" i="0" u="none" strike="noStrike" cap="none" normalizeH="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Calibri" panose="020F0502020204030204" pitchFamily="34"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_value;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latin typeface="Consolas" panose="020B0609020204030204" pitchFamily="49" charset="0"/>
                <a:ea typeface="Times New Roman" panose="02020603050405020304" pitchFamily="18" charset="0"/>
                <a:cs typeface="Courier New" panose="02070309020205020404" pitchFamily="49" charset="0"/>
              </a:rPr>
              <a:t>    </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ru-RU" altLang="ru-RU" sz="1400" b="0" i="0" u="none" strike="noStrike" cap="none" normalizeH="0" baseline="0" dirty="0">
                <a:ln>
                  <a:noFill/>
                </a:ln>
                <a:solidFill>
                  <a:schemeClr val="tx1"/>
                </a:solidFill>
                <a:effectLst/>
                <a:latin typeface="Consolas" panose="020B0609020204030204" pitchFamily="49" charset="0"/>
              </a:rPr>
              <a:t> </a:t>
            </a:r>
          </a:p>
        </p:txBody>
      </p:sp>
      <p:sp>
        <p:nvSpPr>
          <p:cNvPr id="12" name="Стрелка: вправо 11"/>
          <p:cNvSpPr/>
          <p:nvPr/>
        </p:nvSpPr>
        <p:spPr>
          <a:xfrm>
            <a:off x="6280932" y="2326172"/>
            <a:ext cx="480962" cy="54751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6"/>
          <p:cNvSpPr>
            <a:spLocks noChangeArrowheads="1"/>
          </p:cNvSpPr>
          <p:nvPr/>
        </p:nvSpPr>
        <p:spPr bwMode="auto">
          <a:xfrm>
            <a:off x="903492" y="3711148"/>
            <a:ext cx="4060727"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2B91AF"/>
                </a:solidFill>
                <a:latin typeface="Consolas" panose="020B0609020204030204" pitchFamily="49" charset="0"/>
                <a:ea typeface="Calibri" panose="020F0502020204030204" pitchFamily="34" charset="0"/>
                <a:cs typeface="Consolas" panose="020B0609020204030204" pitchFamily="49" charset="0"/>
              </a:rPr>
              <a:t>Address</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ru-RU" sz="14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address</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2B91AF"/>
                </a:solidFill>
                <a:latin typeface="Consolas" panose="020B0609020204030204" pitchFamily="49" charset="0"/>
                <a:ea typeface="Calibri" panose="020F0502020204030204" pitchFamily="34" charset="0"/>
                <a:cs typeface="Consolas" panose="020B0609020204030204" pitchFamily="49" charset="0"/>
              </a:rPr>
              <a:t>Address</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p>
          <a:p>
            <a:pPr eaLnBrk="0" fontAlgn="base" hangingPunct="0">
              <a:spcBef>
                <a:spcPct val="0"/>
              </a:spcBef>
              <a:spcAft>
                <a:spcPct val="0"/>
              </a:spcAft>
            </a:pPr>
            <a:r>
              <a:rPr lang="en-US" alt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address.ZipCode</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2B91AF"/>
                </a:solidFill>
                <a:latin typeface="Consolas" panose="020B0609020204030204" pitchFamily="49" charset="0"/>
                <a:ea typeface="Calibri" panose="020F0502020204030204" pitchFamily="34" charset="0"/>
                <a:cs typeface="Consolas" panose="020B0609020204030204" pitchFamily="49" charset="0"/>
              </a:rPr>
              <a:t>ZipCode</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ru-RU" sz="1400" b="0" i="0" u="none" strike="noStrike" cap="none" normalizeH="0" baseline="0" dirty="0">
                <a:ln>
                  <a:noFill/>
                </a:ln>
                <a:solidFill>
                  <a:srgbClr val="CC3300"/>
                </a:solidFill>
                <a:effectLst/>
                <a:latin typeface="Consolas" panose="020B0609020204030204" pitchFamily="49" charset="0"/>
                <a:ea typeface="Times New Roman" panose="02020603050405020304" pitchFamily="18" charset="0"/>
                <a:cs typeface="Courier New" panose="02070309020205020404" pitchFamily="49" charset="0"/>
              </a:rPr>
              <a:t>"12345"</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p>
          <a:p>
            <a:pPr lvl="0" eaLnBrk="0" fontAlgn="base" hangingPunct="0">
              <a:spcBef>
                <a:spcPct val="0"/>
              </a:spcBef>
              <a:spcAft>
                <a:spcPct val="0"/>
              </a:spcAft>
            </a:pPr>
            <a:r>
              <a:rPr lang="en-US" alt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explicit casting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address.ZipCode</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 (</a:t>
            </a:r>
            <a:r>
              <a:rPr lang="en-US" altLang="ru-RU" sz="1400" dirty="0">
                <a:solidFill>
                  <a:srgbClr val="2B91AF"/>
                </a:solidFill>
                <a:latin typeface="Consolas" panose="020B0609020204030204" pitchFamily="49" charset="0"/>
                <a:ea typeface="Calibri" panose="020F0502020204030204" pitchFamily="34" charset="0"/>
                <a:cs typeface="Consolas" panose="020B0609020204030204" pitchFamily="49" charset="0"/>
              </a:rPr>
              <a:t>ZipCode</a:t>
            </a: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CC3300"/>
                </a:solidFill>
                <a:latin typeface="Consolas" panose="020B0609020204030204" pitchFamily="49" charset="0"/>
                <a:ea typeface="Times New Roman" panose="02020603050405020304" pitchFamily="18" charset="0"/>
                <a:cs typeface="Courier New" panose="02070309020205020404" pitchFamily="49" charset="0"/>
              </a:rPr>
              <a:t>"12345"</a:t>
            </a:r>
            <a:r>
              <a:rPr lang="en-US" altLang="ru-RU" sz="1400" dirty="0">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implicit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alt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kumimoji="0" lang="en-US" altLang="ru-RU" sz="1400" b="0" i="0" u="none" strike="noStrike" cap="none" normalizeH="0" baseline="0" dirty="0">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zip = </a:t>
            </a:r>
            <a:r>
              <a:rPr kumimoji="0" lang="en-US" altLang="ru-RU" sz="1400" b="0" i="0" u="none" strike="noStrike" cap="none" normalizeH="0" baseline="0" dirty="0" err="1">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address.ZipCode</a:t>
            </a:r>
            <a:r>
              <a:rPr kumimoji="0" lang="en-US" altLang="ru-RU" sz="1400" b="0" i="0" u="none" strike="noStrike" cap="none" normalizeH="0" baseline="0" dirty="0">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endParaRPr kumimoji="0" lang="ru-RU" altLang="ru-RU"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2225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6" grpId="0" animBg="1"/>
      <p:bldP spid="3" grpId="0"/>
      <p:bldP spid="5" grpId="0"/>
      <p:bldP spid="9" grpId="0"/>
      <p:bldP spid="12" grpId="0" animBg="1"/>
      <p:bldP spid="1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916459" y="1668355"/>
            <a:ext cx="6164618" cy="256413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Hidden Dependencies</a:t>
            </a:r>
            <a:endParaRPr lang="ru-RU" dirty="0"/>
          </a:p>
        </p:txBody>
      </p:sp>
      <p:sp>
        <p:nvSpPr>
          <p:cNvPr id="14" name="Прямоугольник 13"/>
          <p:cNvSpPr/>
          <p:nvPr/>
        </p:nvSpPr>
        <p:spPr>
          <a:xfrm>
            <a:off x="1434037" y="159092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6" name="Прямоугольник 5"/>
          <p:cNvSpPr/>
          <p:nvPr/>
        </p:nvSpPr>
        <p:spPr>
          <a:xfrm>
            <a:off x="916459" y="4509891"/>
            <a:ext cx="6164618" cy="852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Rectangle 2"/>
          <p:cNvSpPr>
            <a:spLocks noChangeArrowheads="1"/>
          </p:cNvSpPr>
          <p:nvPr/>
        </p:nvSpPr>
        <p:spPr bwMode="auto">
          <a:xfrm>
            <a:off x="950248" y="4632068"/>
            <a:ext cx="3861955"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400" dirty="0">
                <a:latin typeface="Consolas" panose="020B0609020204030204" pitchFamily="49" charset="0"/>
              </a:rPr>
              <a:t> op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latin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OrderProcessor</a:t>
            </a:r>
            <a:r>
              <a:rPr lang="en-US" sz="1400" dirty="0">
                <a:latin typeface="Consolas" panose="020B0609020204030204" pitchFamily="49" charset="0"/>
              </a:rPr>
              <a:t>(); </a:t>
            </a:r>
            <a:endParaRPr lang="ru-RU" sz="1400" dirty="0">
              <a:latin typeface="Consolas" panose="020B0609020204030204" pitchFamily="49" charset="0"/>
            </a:endParaRPr>
          </a:p>
          <a:p>
            <a:r>
              <a:rPr lang="en-US" sz="1400" dirty="0" err="1">
                <a:latin typeface="Consolas" panose="020B0609020204030204" pitchFamily="49" charset="0"/>
              </a:rPr>
              <a:t>op.Process</a:t>
            </a:r>
            <a:r>
              <a:rPr lang="en-US" sz="1400" dirty="0">
                <a:latin typeface="Consolas" panose="020B0609020204030204" pitchFamily="49" charset="0"/>
              </a:rPr>
              <a:t>(order);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//throws exception</a:t>
            </a:r>
            <a:endPar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p:txBody>
      </p:sp>
      <p:sp>
        <p:nvSpPr>
          <p:cNvPr id="9" name="Rectangle 4"/>
          <p:cNvSpPr>
            <a:spLocks noChangeArrowheads="1"/>
          </p:cNvSpPr>
          <p:nvPr/>
        </p:nvSpPr>
        <p:spPr bwMode="auto">
          <a:xfrm>
            <a:off x="950248" y="1749344"/>
            <a:ext cx="6048451" cy="2276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 class</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OrderProcessor</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IOrderProcessor</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 void </a:t>
            </a:r>
            <a:r>
              <a:rPr lang="en-US" sz="1400" dirty="0">
                <a:latin typeface="Consolas" panose="020B0609020204030204" pitchFamily="49" charset="0"/>
                <a:ea typeface="Calibri" panose="020F0502020204030204" pitchFamily="34" charset="0"/>
                <a:cs typeface="Times New Roman" panose="02020603050405020304" pitchFamily="18" charset="0"/>
              </a:rPr>
              <a:t>Process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a:t>
            </a:r>
            <a:r>
              <a:rPr lang="en-US" sz="1400" dirty="0">
                <a:latin typeface="Consolas" panose="020B0609020204030204" pitchFamily="49" charset="0"/>
                <a:ea typeface="Calibri" panose="020F0502020204030204" pitchFamily="34" charset="0"/>
                <a:cs typeface="Times New Roman" panose="02020603050405020304" pitchFamily="18" charset="0"/>
              </a:rPr>
              <a:t> order)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400" dirty="0">
                <a:latin typeface="Consolas" panose="020B0609020204030204" pitchFamily="49" charset="0"/>
                <a:ea typeface="Calibri" panose="020F0502020204030204" pitchFamily="34" charset="0"/>
                <a:cs typeface="Times New Roman" panose="02020603050405020304" pitchFamily="18" charset="0"/>
              </a:rPr>
              <a:t> validator =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Locator</a:t>
            </a:r>
            <a:r>
              <a:rPr lang="en-US" sz="1400" dirty="0" err="1">
                <a:latin typeface="Consolas" panose="020B0609020204030204" pitchFamily="49" charset="0"/>
                <a:ea typeface="Calibri" panose="020F0502020204030204" pitchFamily="34" charset="0"/>
                <a:cs typeface="Times New Roman" panose="02020603050405020304" pitchFamily="18" charset="0"/>
              </a:rPr>
              <a:t>.Resolve</a:t>
            </a:r>
            <a:r>
              <a:rPr lang="en-US" sz="1400" dirty="0">
                <a:latin typeface="Consolas" panose="020B0609020204030204" pitchFamily="49" charset="0"/>
                <a:ea typeface="Calibri" panose="020F0502020204030204" pitchFamily="34" charset="0"/>
                <a:cs typeface="Times New Roman" panose="02020603050405020304" pitchFamily="18" charset="0"/>
              </a:rPr>
              <a:t>&lt;</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IOrderValidator</a:t>
            </a:r>
            <a:r>
              <a:rPr lang="en-US" sz="1400" dirty="0">
                <a:latin typeface="Consolas" panose="020B0609020204030204" pitchFamily="49" charset="0"/>
                <a:ea typeface="Calibri" panose="020F0502020204030204" pitchFamily="34" charset="0"/>
                <a:cs typeface="Times New Roman" panose="02020603050405020304" pitchFamily="18" charset="0"/>
              </a:rPr>
              <a:t>&gt;();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validator.Validate</a:t>
            </a:r>
            <a:r>
              <a:rPr lang="en-US" sz="1400" dirty="0">
                <a:latin typeface="Consolas" panose="020B0609020204030204" pitchFamily="49" charset="0"/>
                <a:ea typeface="Calibri" panose="020F0502020204030204" pitchFamily="34" charset="0"/>
                <a:cs typeface="Times New Roman" panose="02020603050405020304" pitchFamily="18" charset="0"/>
              </a:rPr>
              <a:t>(order))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400" dirty="0">
                <a:latin typeface="Consolas" panose="020B0609020204030204" pitchFamily="49" charset="0"/>
                <a:ea typeface="Calibri" panose="020F0502020204030204" pitchFamily="34" charset="0"/>
                <a:cs typeface="Times New Roman" panose="02020603050405020304" pitchFamily="18" charset="0"/>
              </a:rPr>
              <a:t> shipper =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Locator</a:t>
            </a:r>
            <a:r>
              <a:rPr lang="en-US" sz="1400" dirty="0" err="1">
                <a:latin typeface="Consolas" panose="020B0609020204030204" pitchFamily="49" charset="0"/>
                <a:ea typeface="Calibri" panose="020F0502020204030204" pitchFamily="34" charset="0"/>
                <a:cs typeface="Times New Roman" panose="02020603050405020304" pitchFamily="18" charset="0"/>
              </a:rPr>
              <a:t>.Resolve</a:t>
            </a:r>
            <a:r>
              <a:rPr lang="en-US" sz="1400" dirty="0">
                <a:latin typeface="Consolas" panose="020B0609020204030204" pitchFamily="49" charset="0"/>
                <a:ea typeface="Calibri" panose="020F0502020204030204" pitchFamily="34" charset="0"/>
                <a:cs typeface="Times New Roman" panose="02020603050405020304" pitchFamily="18" charset="0"/>
              </a:rPr>
              <a:t>&lt;</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IOrderShipper</a:t>
            </a:r>
            <a:r>
              <a:rPr lang="en-US" sz="1400" dirty="0">
                <a:latin typeface="Consolas" panose="020B0609020204030204" pitchFamily="49" charset="0"/>
                <a:ea typeface="Calibri" panose="020F0502020204030204" pitchFamily="34" charset="0"/>
                <a:cs typeface="Times New Roman" panose="02020603050405020304" pitchFamily="18" charset="0"/>
              </a:rPr>
              <a:t>&gt;();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shipper.Ship</a:t>
            </a:r>
            <a:r>
              <a:rPr lang="en-US" sz="1400" dirty="0">
                <a:latin typeface="Consolas" panose="020B0609020204030204" pitchFamily="49" charset="0"/>
                <a:ea typeface="Calibri" panose="020F0502020204030204" pitchFamily="34" charset="0"/>
                <a:cs typeface="Times New Roman" panose="02020603050405020304" pitchFamily="18" charset="0"/>
              </a:rPr>
              <a:t>(order);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7249298" y="1668355"/>
            <a:ext cx="4333102" cy="1508105"/>
          </a:xfrm>
          <a:prstGeom prst="rect">
            <a:avLst/>
          </a:prstGeom>
        </p:spPr>
        <p:txBody>
          <a:bodyPr wrap="square">
            <a:spAutoFit/>
          </a:bodyPr>
          <a:lstStyle/>
          <a:p>
            <a:pPr marL="342900" lvl="0" indent="-342900">
              <a:lnSpc>
                <a:spcPct val="115000"/>
              </a:lnSpc>
              <a:spcAft>
                <a:spcPts val="0"/>
              </a:spcAft>
              <a:buClr>
                <a:schemeClr val="accent2"/>
              </a:buClr>
              <a:buFont typeface="Symbol" panose="05050102010706020507" pitchFamily="18" charset="2"/>
              <a:buChar char=""/>
            </a:pPr>
            <a:r>
              <a:rPr lang="en-US" sz="1600" dirty="0">
                <a:solidFill>
                  <a:schemeClr val="tx1">
                    <a:lumMod val="65000"/>
                    <a:lumOff val="35000"/>
                  </a:schemeClr>
                </a:solidFill>
              </a:rPr>
              <a:t>An instance of the </a:t>
            </a:r>
            <a:r>
              <a:rPr lang="en-US" sz="1600" b="1" dirty="0">
                <a:solidFill>
                  <a:schemeClr val="tx1">
                    <a:lumMod val="65000"/>
                    <a:lumOff val="35000"/>
                  </a:schemeClr>
                </a:solidFill>
              </a:rPr>
              <a:t>Order</a:t>
            </a:r>
            <a:r>
              <a:rPr lang="en-US" sz="1600" dirty="0">
                <a:solidFill>
                  <a:schemeClr val="tx1">
                    <a:lumMod val="65000"/>
                    <a:lumOff val="35000"/>
                  </a:schemeClr>
                </a:solidFill>
              </a:rPr>
              <a:t> type is required</a:t>
            </a:r>
            <a:endParaRPr lang="ru-RU" sz="1600" dirty="0">
              <a:solidFill>
                <a:schemeClr val="tx1">
                  <a:lumMod val="65000"/>
                  <a:lumOff val="35000"/>
                </a:schemeClr>
              </a:solidFill>
            </a:endParaRPr>
          </a:p>
          <a:p>
            <a:pPr marL="342900" lvl="0" indent="-342900">
              <a:lnSpc>
                <a:spcPct val="115000"/>
              </a:lnSpc>
              <a:spcAft>
                <a:spcPts val="0"/>
              </a:spcAft>
              <a:buClr>
                <a:schemeClr val="accent2"/>
              </a:buClr>
              <a:buFont typeface="Symbol" panose="05050102010706020507" pitchFamily="18" charset="2"/>
              <a:buChar char=""/>
            </a:pPr>
            <a:r>
              <a:rPr lang="en-US" sz="1600" dirty="0">
                <a:solidFill>
                  <a:schemeClr val="tx1">
                    <a:lumMod val="65000"/>
                    <a:lumOff val="35000"/>
                  </a:schemeClr>
                </a:solidFill>
              </a:rPr>
              <a:t>An instance of the </a:t>
            </a:r>
            <a:r>
              <a:rPr lang="en-US" sz="1600" b="1" dirty="0" err="1">
                <a:solidFill>
                  <a:schemeClr val="tx1">
                    <a:lumMod val="65000"/>
                    <a:lumOff val="35000"/>
                  </a:schemeClr>
                </a:solidFill>
              </a:rPr>
              <a:t>IOrderValidator</a:t>
            </a:r>
            <a:r>
              <a:rPr lang="en-US" sz="1600" dirty="0">
                <a:solidFill>
                  <a:schemeClr val="tx1">
                    <a:lumMod val="65000"/>
                    <a:lumOff val="35000"/>
                  </a:schemeClr>
                </a:solidFill>
              </a:rPr>
              <a:t> has to be resolved by using a global static bus</a:t>
            </a:r>
            <a:endParaRPr lang="ru-RU" sz="1600" dirty="0">
              <a:solidFill>
                <a:schemeClr val="tx1">
                  <a:lumMod val="65000"/>
                  <a:lumOff val="35000"/>
                </a:schemeClr>
              </a:solidFill>
            </a:endParaRPr>
          </a:p>
          <a:p>
            <a:pPr marL="342900" lvl="0" indent="-342900">
              <a:lnSpc>
                <a:spcPct val="115000"/>
              </a:lnSpc>
              <a:spcAft>
                <a:spcPts val="0"/>
              </a:spcAft>
              <a:buClr>
                <a:schemeClr val="accent2"/>
              </a:buClr>
              <a:buFont typeface="Symbol" panose="05050102010706020507" pitchFamily="18" charset="2"/>
              <a:buChar char=""/>
            </a:pPr>
            <a:r>
              <a:rPr lang="en-US" sz="1600" dirty="0">
                <a:solidFill>
                  <a:schemeClr val="tx1">
                    <a:lumMod val="65000"/>
                    <a:lumOff val="35000"/>
                  </a:schemeClr>
                </a:solidFill>
              </a:rPr>
              <a:t>An instance of the </a:t>
            </a:r>
            <a:r>
              <a:rPr lang="en-US" sz="1600" b="1" dirty="0" err="1">
                <a:solidFill>
                  <a:schemeClr val="tx1">
                    <a:lumMod val="65000"/>
                    <a:lumOff val="35000"/>
                  </a:schemeClr>
                </a:solidFill>
              </a:rPr>
              <a:t>IOrderShipper</a:t>
            </a:r>
            <a:r>
              <a:rPr lang="en-US" sz="1600" dirty="0">
                <a:solidFill>
                  <a:schemeClr val="tx1">
                    <a:lumMod val="65000"/>
                    <a:lumOff val="35000"/>
                  </a:schemeClr>
                </a:solidFill>
              </a:rPr>
              <a:t> has to be resolved by using a global static bus</a:t>
            </a:r>
            <a:endParaRPr lang="ru-RU" sz="1600" dirty="0">
              <a:solidFill>
                <a:schemeClr val="tx1">
                  <a:lumMod val="65000"/>
                  <a:lumOff val="35000"/>
                </a:schemeClr>
              </a:solidFill>
            </a:endParaRPr>
          </a:p>
        </p:txBody>
      </p:sp>
    </p:spTree>
    <p:extLst>
      <p:ext uri="{BB962C8B-B14F-4D97-AF65-F5344CB8AC3E}">
        <p14:creationId xmlns:p14="http://schemas.microsoft.com/office/powerpoint/2010/main" val="381328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5" grpId="0"/>
      <p:bldP spid="9" grpId="0"/>
      <p:bldP spid="4"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373"/>
            <a:ext cx="10515600" cy="1325563"/>
          </a:xfrm>
        </p:spPr>
        <p:txBody>
          <a:bodyPr/>
          <a:lstStyle/>
          <a:p>
            <a:r>
              <a:rPr lang="en-US" dirty="0"/>
              <a:t>Hidden Dependencies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3" name="Прямоугольник 2"/>
          <p:cNvSpPr/>
          <p:nvPr/>
        </p:nvSpPr>
        <p:spPr>
          <a:xfrm>
            <a:off x="1253653" y="1848567"/>
            <a:ext cx="9757719" cy="941796"/>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Service Locator becomes an anti-pattern when it is used in the business logic here and there in the code base</a:t>
            </a:r>
            <a:r>
              <a:rPr lang="en-US" sz="2400" b="1" dirty="0">
                <a:latin typeface="Calibri" panose="020F0502020204030204" pitchFamily="34"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ru-RU" sz="2400" dirty="0">
              <a:solidFill>
                <a:schemeClr val="tx1">
                  <a:lumMod val="65000"/>
                  <a:lumOff val="35000"/>
                </a:schemeClr>
              </a:solidFill>
            </a:endParaRPr>
          </a:p>
        </p:txBody>
      </p:sp>
      <p:sp>
        <p:nvSpPr>
          <p:cNvPr id="4" name="Прямоугольник 3"/>
          <p:cNvSpPr/>
          <p:nvPr/>
        </p:nvSpPr>
        <p:spPr>
          <a:xfrm>
            <a:off x="1253653" y="2971729"/>
            <a:ext cx="7676973" cy="461665"/>
          </a:xfrm>
          <a:prstGeom prst="rect">
            <a:avLst/>
          </a:prstGeom>
        </p:spPr>
        <p:txBody>
          <a:bodyPr wrap="none">
            <a:spAutoFit/>
          </a:bodyPr>
          <a:lstStyle/>
          <a:p>
            <a:r>
              <a:rPr lang="en-US" sz="2400" dirty="0">
                <a:solidFill>
                  <a:schemeClr val="tx1">
                    <a:lumMod val="65000"/>
                    <a:lumOff val="35000"/>
                  </a:schemeClr>
                </a:solidFill>
              </a:rPr>
              <a:t>It is ok to use the Service Locator in the Infrastructural code.</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125834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Extensibility</a:t>
            </a:r>
            <a:endParaRPr lang="ru-RU" dirty="0"/>
          </a:p>
        </p:txBody>
      </p:sp>
      <p:sp>
        <p:nvSpPr>
          <p:cNvPr id="8" name="TextBox 7"/>
          <p:cNvSpPr txBox="1"/>
          <p:nvPr/>
        </p:nvSpPr>
        <p:spPr>
          <a:xfrm>
            <a:off x="1068590" y="1625363"/>
            <a:ext cx="9854334" cy="397031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Reflects the capabilities to increase the power of an API without big rewritings</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You should be able to add new functionality and preserve the backward compatibility</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Open-Closed Principle (OCP) (mainly applicable in “zoo” APIs</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In public APIs we should at first preserve the backwards compatibility </a:t>
            </a:r>
            <a:br>
              <a:rPr lang="en-US" sz="2800" dirty="0">
                <a:solidFill>
                  <a:schemeClr val="tx1">
                    <a:lumMod val="65000"/>
                    <a:lumOff val="35000"/>
                  </a:schemeClr>
                </a:solidFill>
              </a:rPr>
            </a:br>
            <a:r>
              <a:rPr lang="en-US" sz="2800" dirty="0">
                <a:solidFill>
                  <a:schemeClr val="tx1">
                    <a:lumMod val="65000"/>
                    <a:lumOff val="35000"/>
                  </a:schemeClr>
                </a:solidFill>
              </a:rPr>
              <a:t>(if any doubts regarding a new API member - don’t introduce it)</a:t>
            </a:r>
          </a:p>
          <a:p>
            <a:pPr marL="285750" indent="-285750">
              <a:buClr>
                <a:schemeClr val="accent2"/>
              </a:buClr>
              <a:buFont typeface="Arial" panose="020B0604020202020204" pitchFamily="34" charset="0"/>
              <a:buChar char="•"/>
            </a:pPr>
            <a:endParaRPr lang="en-US" sz="2800" dirty="0">
              <a:solidFill>
                <a:schemeClr val="tx1">
                  <a:lumMod val="65000"/>
                  <a:lumOff val="35000"/>
                </a:schemeClr>
              </a:solidFill>
            </a:endParaRPr>
          </a:p>
        </p:txBody>
      </p:sp>
    </p:spTree>
    <p:extLst>
      <p:ext uri="{BB962C8B-B14F-4D97-AF65-F5344CB8AC3E}">
        <p14:creationId xmlns:p14="http://schemas.microsoft.com/office/powerpoint/2010/main" val="15273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916459" y="1310006"/>
            <a:ext cx="8968946" cy="239701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Hidden Dependencies</a:t>
            </a:r>
            <a:endParaRPr lang="ru-RU" dirty="0"/>
          </a:p>
        </p:txBody>
      </p:sp>
      <p:sp>
        <p:nvSpPr>
          <p:cNvPr id="14" name="Прямоугольник 13"/>
          <p:cNvSpPr/>
          <p:nvPr/>
        </p:nvSpPr>
        <p:spPr>
          <a:xfrm>
            <a:off x="1434037" y="1232578"/>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6" name="Прямоугольник 5"/>
          <p:cNvSpPr/>
          <p:nvPr/>
        </p:nvSpPr>
        <p:spPr>
          <a:xfrm>
            <a:off x="950248" y="4384112"/>
            <a:ext cx="3816179" cy="107536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Rectangle 2"/>
          <p:cNvSpPr>
            <a:spLocks noChangeArrowheads="1"/>
          </p:cNvSpPr>
          <p:nvPr/>
        </p:nvSpPr>
        <p:spPr bwMode="auto">
          <a:xfrm>
            <a:off x="984038" y="4534956"/>
            <a:ext cx="3663182" cy="77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IOrderProcessor</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 </a:t>
            </a:r>
          </a:p>
          <a:p>
            <a:pPr>
              <a:lnSpc>
                <a:spcPct val="115000"/>
              </a:lnSpc>
              <a:spcAft>
                <a:spcPts val="0"/>
              </a:spcAft>
            </a:pP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Process(</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order); </a:t>
            </a:r>
          </a:p>
          <a:p>
            <a:pPr>
              <a:lnSpc>
                <a:spcPct val="115000"/>
              </a:lnSpc>
              <a:spcAft>
                <a:spcPts val="0"/>
              </a:spcAft>
            </a:pP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a:t>
            </a: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9" name="Rectangle 4"/>
          <p:cNvSpPr>
            <a:spLocks noChangeArrowheads="1"/>
          </p:cNvSpPr>
          <p:nvPr/>
        </p:nvSpPr>
        <p:spPr bwMode="auto">
          <a:xfrm>
            <a:off x="950248" y="1638755"/>
            <a:ext cx="8930650" cy="178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 class</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OrderProcessor</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IOrderProcessor</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Process</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333333"/>
                </a:solidFill>
                <a:latin typeface="Consolas" panose="020B0609020204030204" pitchFamily="49" charset="0"/>
                <a:ea typeface="Calibri" panose="020F0502020204030204" pitchFamily="34" charset="0"/>
                <a:cs typeface="Times New Roman" panose="02020603050405020304" pitchFamily="18" charset="0"/>
              </a:rPr>
              <a:t>order</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IOrderValidator</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validator,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IOrderShipper</a:t>
            </a:r>
            <a:r>
              <a:rPr lang="en-US" sz="1400" dirty="0">
                <a:solidFill>
                  <a:srgbClr val="333333"/>
                </a:solidFill>
                <a:latin typeface="Consolas" panose="020B0609020204030204" pitchFamily="49" charset="0"/>
                <a:ea typeface="Calibri" panose="020F0502020204030204" pitchFamily="34" charset="0"/>
                <a:cs typeface="Times New Roman" panose="02020603050405020304" pitchFamily="18" charset="0"/>
              </a:rPr>
              <a:t> shipper);</a:t>
            </a: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validator.Validate</a:t>
            </a:r>
            <a:r>
              <a:rPr lang="en-US" sz="1400" dirty="0">
                <a:latin typeface="Consolas" panose="020B0609020204030204" pitchFamily="49" charset="0"/>
                <a:ea typeface="Calibri" panose="020F0502020204030204" pitchFamily="34" charset="0"/>
                <a:cs typeface="Times New Roman" panose="02020603050405020304" pitchFamily="18" charset="0"/>
              </a:rPr>
              <a:t>(order)) {</a:t>
            </a: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shipper.Ship</a:t>
            </a:r>
            <a:r>
              <a:rPr lang="en-US" sz="1400" dirty="0">
                <a:latin typeface="Consolas" panose="020B0609020204030204" pitchFamily="49" charset="0"/>
                <a:ea typeface="Calibri" panose="020F0502020204030204" pitchFamily="34" charset="0"/>
                <a:cs typeface="Times New Roman" panose="02020603050405020304" pitchFamily="18" charset="0"/>
              </a:rPr>
              <a:t>(order);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Прямоугольник 9"/>
          <p:cNvSpPr/>
          <p:nvPr/>
        </p:nvSpPr>
        <p:spPr>
          <a:xfrm>
            <a:off x="838200" y="3984002"/>
            <a:ext cx="5303375" cy="400110"/>
          </a:xfrm>
          <a:prstGeom prst="rect">
            <a:avLst/>
          </a:prstGeom>
        </p:spPr>
        <p:txBody>
          <a:bodyPr wrap="none">
            <a:spAutoFit/>
          </a:bodyPr>
          <a:lstStyle/>
          <a:p>
            <a:r>
              <a:rPr lang="en-US" sz="2000" dirty="0">
                <a:solidFill>
                  <a:schemeClr val="tx1">
                    <a:lumMod val="65000"/>
                    <a:lumOff val="35000"/>
                  </a:schemeClr>
                </a:solidFill>
              </a:rPr>
              <a:t>But what if the </a:t>
            </a:r>
            <a:r>
              <a:rPr lang="en-US" sz="2000" b="1" dirty="0" err="1">
                <a:solidFill>
                  <a:schemeClr val="tx1">
                    <a:lumMod val="65000"/>
                    <a:lumOff val="35000"/>
                  </a:schemeClr>
                </a:solidFill>
              </a:rPr>
              <a:t>IOrderProcessor</a:t>
            </a:r>
            <a:r>
              <a:rPr lang="en-US" sz="2000" dirty="0">
                <a:solidFill>
                  <a:schemeClr val="tx1">
                    <a:lumMod val="65000"/>
                    <a:lumOff val="35000"/>
                  </a:schemeClr>
                </a:solidFill>
              </a:rPr>
              <a:t> defined like this?</a:t>
            </a:r>
            <a:endParaRPr lang="ru-RU" sz="2000" dirty="0">
              <a:solidFill>
                <a:schemeClr val="tx1">
                  <a:lumMod val="65000"/>
                  <a:lumOff val="35000"/>
                </a:schemeClr>
              </a:solidFill>
            </a:endParaRPr>
          </a:p>
        </p:txBody>
      </p:sp>
    </p:spTree>
    <p:extLst>
      <p:ext uri="{BB962C8B-B14F-4D97-AF65-F5344CB8AC3E}">
        <p14:creationId xmlns:p14="http://schemas.microsoft.com/office/powerpoint/2010/main" val="370684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5" grpId="0"/>
      <p:bldP spid="9" grpId="0"/>
      <p:bldP spid="1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2106074" y="1037967"/>
            <a:ext cx="8178114" cy="505391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Hidden Dependencies</a:t>
            </a:r>
            <a:endParaRPr lang="ru-RU" dirty="0"/>
          </a:p>
        </p:txBody>
      </p:sp>
      <p:sp>
        <p:nvSpPr>
          <p:cNvPr id="14" name="Прямоугольник 13"/>
          <p:cNvSpPr/>
          <p:nvPr/>
        </p:nvSpPr>
        <p:spPr>
          <a:xfrm>
            <a:off x="1434037" y="1232578"/>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9" name="Rectangle 4"/>
          <p:cNvSpPr>
            <a:spLocks noChangeArrowheads="1"/>
          </p:cNvSpPr>
          <p:nvPr/>
        </p:nvSpPr>
        <p:spPr bwMode="auto">
          <a:xfrm>
            <a:off x="2288144" y="1170793"/>
            <a:ext cx="7837402" cy="475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OrderProcessor</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IOrderProcessor</a:t>
            </a: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 readonly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IOrderValidator</a:t>
            </a:r>
            <a:r>
              <a:rPr lang="en-US" sz="1400" dirty="0">
                <a:latin typeface="Consolas" panose="020B0609020204030204" pitchFamily="49" charset="0"/>
                <a:ea typeface="Calibri" panose="020F0502020204030204" pitchFamily="34" charset="0"/>
                <a:cs typeface="Times New Roman" panose="02020603050405020304" pitchFamily="18" charset="0"/>
              </a:rPr>
              <a:t> validator;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 readonly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IOrderShipper</a:t>
            </a:r>
            <a:r>
              <a:rPr lang="en-US" sz="1400" dirty="0">
                <a:latin typeface="Consolas" panose="020B0609020204030204" pitchFamily="49" charset="0"/>
                <a:ea typeface="Calibri" panose="020F0502020204030204" pitchFamily="34" charset="0"/>
                <a:cs typeface="Times New Roman" panose="02020603050405020304" pitchFamily="18" charset="0"/>
              </a:rPr>
              <a:t> shipper;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latin typeface="Consolas" panose="020B0609020204030204" pitchFamily="49" charset="0"/>
                <a:ea typeface="Calibri" panose="020F0502020204030204" pitchFamily="34" charset="0"/>
                <a:cs typeface="Times New Roman" panose="02020603050405020304" pitchFamily="18" charset="0"/>
              </a:rPr>
              <a:t> OrderProcessor(</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IOrderValidator</a:t>
            </a:r>
            <a:r>
              <a:rPr lang="en-US" sz="1400" dirty="0">
                <a:latin typeface="Consolas" panose="020B0609020204030204" pitchFamily="49" charset="0"/>
                <a:ea typeface="Calibri" panose="020F0502020204030204" pitchFamily="34" charset="0"/>
                <a:cs typeface="Times New Roman" panose="02020603050405020304" pitchFamily="18" charset="0"/>
              </a:rPr>
              <a:t> validator,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IOrderShipper</a:t>
            </a:r>
            <a:r>
              <a:rPr lang="en-US" sz="1400" dirty="0">
                <a:latin typeface="Consolas" panose="020B0609020204030204" pitchFamily="49" charset="0"/>
                <a:ea typeface="Calibri" panose="020F0502020204030204" pitchFamily="34" charset="0"/>
                <a:cs typeface="Times New Roman" panose="02020603050405020304" pitchFamily="18" charset="0"/>
              </a:rPr>
              <a:t> shipper)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latin typeface="Consolas" panose="020B0609020204030204" pitchFamily="49" charset="0"/>
                <a:ea typeface="Calibri" panose="020F0502020204030204" pitchFamily="34" charset="0"/>
                <a:cs typeface="Times New Roman" panose="02020603050405020304" pitchFamily="18" charset="0"/>
              </a:rPr>
              <a:t> (validator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throw new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ArgumentNullException</a:t>
            </a:r>
            <a:r>
              <a:rPr lang="en-US" sz="1400" dirty="0">
                <a:latin typeface="Consolas" panose="020B0609020204030204" pitchFamily="49" charset="0"/>
                <a:ea typeface="Calibri" panose="020F0502020204030204" pitchFamily="34" charset="0"/>
                <a:cs typeface="Times New Roman" panose="02020603050405020304" pitchFamily="18" charset="0"/>
              </a:rPr>
              <a:t>("validator");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latin typeface="Consolas" panose="020B0609020204030204" pitchFamily="49" charset="0"/>
                <a:ea typeface="Calibri" panose="020F0502020204030204" pitchFamily="34" charset="0"/>
                <a:cs typeface="Times New Roman" panose="02020603050405020304" pitchFamily="18" charset="0"/>
              </a:rPr>
              <a:t> (shipper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throw new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ArgumentNullException</a:t>
            </a:r>
            <a:r>
              <a:rPr lang="en-US" sz="1400" dirty="0">
                <a:latin typeface="Consolas" panose="020B0609020204030204" pitchFamily="49" charset="0"/>
                <a:ea typeface="Calibri" panose="020F0502020204030204" pitchFamily="34" charset="0"/>
                <a:cs typeface="Times New Roman" panose="02020603050405020304" pitchFamily="18" charset="0"/>
              </a:rPr>
              <a:t>("shipper");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this.validator</a:t>
            </a:r>
            <a:r>
              <a:rPr lang="en-US" sz="1400" dirty="0">
                <a:latin typeface="Consolas" panose="020B0609020204030204" pitchFamily="49" charset="0"/>
                <a:ea typeface="Calibri" panose="020F0502020204030204" pitchFamily="34" charset="0"/>
                <a:cs typeface="Times New Roman" panose="02020603050405020304" pitchFamily="18" charset="0"/>
              </a:rPr>
              <a:t> = validator;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this.shipper</a:t>
            </a:r>
            <a:r>
              <a:rPr lang="en-US" sz="1400" dirty="0">
                <a:latin typeface="Consolas" panose="020B0609020204030204" pitchFamily="49" charset="0"/>
                <a:ea typeface="Calibri" panose="020F0502020204030204" pitchFamily="34" charset="0"/>
                <a:cs typeface="Times New Roman" panose="02020603050405020304" pitchFamily="18" charset="0"/>
              </a:rPr>
              <a:t> = shipper;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 void </a:t>
            </a:r>
            <a:r>
              <a:rPr lang="en-US" sz="1400" dirty="0">
                <a:latin typeface="Consolas" panose="020B0609020204030204" pitchFamily="49" charset="0"/>
                <a:ea typeface="Calibri" panose="020F0502020204030204" pitchFamily="34" charset="0"/>
                <a:cs typeface="Times New Roman" panose="02020603050405020304" pitchFamily="18" charset="0"/>
              </a:rPr>
              <a:t>Process(</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Order</a:t>
            </a:r>
            <a:r>
              <a:rPr lang="en-US" sz="1400" dirty="0">
                <a:latin typeface="Consolas" panose="020B0609020204030204" pitchFamily="49" charset="0"/>
                <a:ea typeface="Calibri" panose="020F0502020204030204" pitchFamily="34" charset="0"/>
                <a:cs typeface="Times New Roman" panose="02020603050405020304" pitchFamily="18" charset="0"/>
              </a:rPr>
              <a:t> order)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err="1">
                <a:latin typeface="Consolas" panose="020B0609020204030204" pitchFamily="49" charset="0"/>
                <a:ea typeface="Calibri" panose="020F0502020204030204" pitchFamily="34" charset="0"/>
                <a:cs typeface="Times New Roman" panose="02020603050405020304" pitchFamily="18" charset="0"/>
              </a:rPr>
              <a:t>.validator.Validate</a:t>
            </a:r>
            <a:r>
              <a:rPr lang="en-US" sz="1400" dirty="0">
                <a:latin typeface="Consolas" panose="020B0609020204030204" pitchFamily="49" charset="0"/>
                <a:ea typeface="Calibri" panose="020F0502020204030204" pitchFamily="34" charset="0"/>
                <a:cs typeface="Times New Roman" panose="02020603050405020304" pitchFamily="18" charset="0"/>
              </a:rPr>
              <a:t>(order))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err="1">
                <a:latin typeface="Consolas" panose="020B0609020204030204" pitchFamily="49" charset="0"/>
                <a:ea typeface="Calibri" panose="020F0502020204030204" pitchFamily="34" charset="0"/>
                <a:cs typeface="Times New Roman" panose="02020603050405020304" pitchFamily="18" charset="0"/>
              </a:rPr>
              <a:t>.shipper.Ship</a:t>
            </a:r>
            <a:r>
              <a:rPr lang="en-US" sz="1400" dirty="0">
                <a:latin typeface="Consolas" panose="020B0609020204030204" pitchFamily="49" charset="0"/>
                <a:ea typeface="Calibri" panose="020F0502020204030204" pitchFamily="34" charset="0"/>
                <a:cs typeface="Times New Roman" panose="02020603050405020304" pitchFamily="18" charset="0"/>
              </a:rPr>
              <a:t>(order);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424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1151057" y="1558894"/>
            <a:ext cx="10105948" cy="28914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Hidden Dependencies</a:t>
            </a:r>
            <a:endParaRPr lang="ru-RU" dirty="0"/>
          </a:p>
        </p:txBody>
      </p:sp>
      <p:sp>
        <p:nvSpPr>
          <p:cNvPr id="14" name="Прямоугольник 13"/>
          <p:cNvSpPr/>
          <p:nvPr/>
        </p:nvSpPr>
        <p:spPr>
          <a:xfrm>
            <a:off x="1434037" y="1232578"/>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9" name="Rectangle 4"/>
          <p:cNvSpPr>
            <a:spLocks noChangeArrowheads="1"/>
          </p:cNvSpPr>
          <p:nvPr/>
        </p:nvSpPr>
        <p:spPr bwMode="auto">
          <a:xfrm>
            <a:off x="1423108" y="2297796"/>
            <a:ext cx="9935733" cy="132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dirty="0">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OrderProcessor</a:t>
            </a:r>
            <a:r>
              <a:rPr lang="en-US" dirty="0">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IOrderProcessor</a:t>
            </a:r>
            <a:r>
              <a:rPr lang="en-US" dirty="0">
                <a:latin typeface="Consolas" panose="020B0609020204030204" pitchFamily="49" charset="0"/>
                <a:ea typeface="Calibri" panose="020F0502020204030204" pitchFamily="34" charset="0"/>
                <a:cs typeface="Times New Roman" panose="02020603050405020304" pitchFamily="18"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public</a:t>
            </a:r>
            <a:r>
              <a:rPr lang="en-US" dirty="0">
                <a:latin typeface="Consolas" panose="020B0609020204030204" pitchFamily="49" charset="0"/>
                <a:ea typeface="Calibri" panose="020F0502020204030204" pitchFamily="34" charset="0"/>
                <a:cs typeface="Times New Roman" panose="02020603050405020304" pitchFamily="18" charset="0"/>
              </a:rPr>
              <a:t> OrderProcessor(</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IOrderValidator</a:t>
            </a:r>
            <a:r>
              <a:rPr lang="en-US" dirty="0">
                <a:latin typeface="Consolas" panose="020B0609020204030204" pitchFamily="49" charset="0"/>
                <a:ea typeface="Calibri" panose="020F0502020204030204" pitchFamily="34" charset="0"/>
                <a:cs typeface="Times New Roman" panose="02020603050405020304" pitchFamily="18" charset="0"/>
              </a:rPr>
              <a:t> validator,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IOrderShipper</a:t>
            </a:r>
            <a:r>
              <a:rPr lang="en-US" dirty="0">
                <a:latin typeface="Consolas" panose="020B0609020204030204" pitchFamily="49" charset="0"/>
                <a:ea typeface="Calibri" panose="020F0502020204030204" pitchFamily="34" charset="0"/>
                <a:cs typeface="Times New Roman" panose="02020603050405020304" pitchFamily="18" charset="0"/>
              </a:rPr>
              <a:t> shipper);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 void </a:t>
            </a:r>
            <a:r>
              <a:rPr lang="en-US" dirty="0">
                <a:latin typeface="Consolas" panose="020B0609020204030204" pitchFamily="49" charset="0"/>
                <a:ea typeface="Calibri" panose="020F0502020204030204" pitchFamily="34" charset="0"/>
                <a:cs typeface="Times New Roman" panose="02020603050405020304" pitchFamily="18" charset="0"/>
              </a:rPr>
              <a:t>Process(</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Order</a:t>
            </a:r>
            <a:r>
              <a:rPr lang="en-US" dirty="0">
                <a:latin typeface="Consolas" panose="020B0609020204030204" pitchFamily="49" charset="0"/>
                <a:ea typeface="Calibri" panose="020F0502020204030204" pitchFamily="34" charset="0"/>
                <a:cs typeface="Times New Roman" panose="02020603050405020304" pitchFamily="18" charset="0"/>
              </a:rPr>
              <a:t> order);</a:t>
            </a:r>
          </a:p>
          <a:p>
            <a:pPr>
              <a:lnSpc>
                <a:spcPct val="115000"/>
              </a:lnSpc>
              <a:spcAft>
                <a:spcPts val="0"/>
              </a:spcAft>
            </a:pPr>
            <a:r>
              <a:rPr lang="en-US" dirty="0">
                <a:latin typeface="Consolas" panose="020B0609020204030204" pitchFamily="49" charset="0"/>
                <a:ea typeface="Calibri" panose="020F0502020204030204" pitchFamily="34" charset="0"/>
                <a:cs typeface="Times New Roman" panose="02020603050405020304" pitchFamily="18"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75693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373"/>
            <a:ext cx="10515600" cy="1325563"/>
          </a:xfrm>
        </p:spPr>
        <p:txBody>
          <a:bodyPr/>
          <a:lstStyle/>
          <a:p>
            <a:r>
              <a:rPr lang="en-US" dirty="0"/>
              <a:t>Violation of Law of Demeter</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3" name="Прямоугольник 2"/>
          <p:cNvSpPr/>
          <p:nvPr/>
        </p:nvSpPr>
        <p:spPr>
          <a:xfrm>
            <a:off x="1253653" y="1797907"/>
            <a:ext cx="9757719" cy="941796"/>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Law of Demeter (</a:t>
            </a:r>
            <a:r>
              <a:rPr lang="en-US" sz="2400" dirty="0" err="1">
                <a:solidFill>
                  <a:schemeClr val="tx1">
                    <a:lumMod val="65000"/>
                    <a:lumOff val="35000"/>
                  </a:schemeClr>
                </a:solidFill>
              </a:rPr>
              <a:t>LoD</a:t>
            </a:r>
            <a:r>
              <a:rPr lang="en-US" sz="2400" dirty="0">
                <a:solidFill>
                  <a:schemeClr val="tx1">
                    <a:lumMod val="65000"/>
                    <a:lumOff val="35000"/>
                  </a:schemeClr>
                </a:solidFill>
              </a:rPr>
              <a:t>) or principle of least knowledge is a design guideline for developing software, particularly object-oriented programs. </a:t>
            </a:r>
            <a:endParaRPr lang="ru-RU" sz="2400" dirty="0">
              <a:solidFill>
                <a:schemeClr val="tx1">
                  <a:lumMod val="65000"/>
                  <a:lumOff val="35000"/>
                </a:schemeClr>
              </a:solidFill>
            </a:endParaRPr>
          </a:p>
        </p:txBody>
      </p:sp>
      <p:sp>
        <p:nvSpPr>
          <p:cNvPr id="4" name="Прямоугольник 3"/>
          <p:cNvSpPr/>
          <p:nvPr/>
        </p:nvSpPr>
        <p:spPr>
          <a:xfrm>
            <a:off x="1253653" y="2971729"/>
            <a:ext cx="9655647" cy="1200329"/>
          </a:xfrm>
          <a:prstGeom prst="rect">
            <a:avLst/>
          </a:prstGeom>
        </p:spPr>
        <p:txBody>
          <a:bodyPr wrap="square">
            <a:spAutoFit/>
          </a:bodyPr>
          <a:lstStyle/>
          <a:p>
            <a:r>
              <a:rPr lang="en-US" sz="2400" dirty="0">
                <a:solidFill>
                  <a:schemeClr val="tx1">
                    <a:lumMod val="65000"/>
                    <a:lumOff val="35000"/>
                  </a:schemeClr>
                </a:solidFill>
              </a:rPr>
              <a:t>Each unit should have only limited knowledge about other units: only units “closely” related to the current unit. </a:t>
            </a:r>
            <a:br>
              <a:rPr lang="en-US" sz="2400" dirty="0">
                <a:solidFill>
                  <a:schemeClr val="tx1">
                    <a:lumMod val="65000"/>
                    <a:lumOff val="35000"/>
                  </a:schemeClr>
                </a:solidFill>
              </a:rPr>
            </a:br>
            <a:r>
              <a:rPr lang="en-US" sz="2400" dirty="0">
                <a:solidFill>
                  <a:schemeClr val="tx1">
                    <a:lumMod val="65000"/>
                    <a:lumOff val="35000"/>
                  </a:schemeClr>
                </a:solidFill>
              </a:rPr>
              <a:t>Or: Each unit should only talk to its friends; Don’t talk to strangers.</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31192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373"/>
            <a:ext cx="10515600" cy="1325563"/>
          </a:xfrm>
        </p:spPr>
        <p:txBody>
          <a:bodyPr/>
          <a:lstStyle/>
          <a:p>
            <a:r>
              <a:rPr lang="en-US" dirty="0"/>
              <a:t>Violation of Law of Demeter</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3" name="Прямоугольник 2"/>
          <p:cNvSpPr/>
          <p:nvPr/>
        </p:nvSpPr>
        <p:spPr>
          <a:xfrm>
            <a:off x="1253653" y="1797907"/>
            <a:ext cx="9757719" cy="492122"/>
          </a:xfrm>
          <a:prstGeom prst="rect">
            <a:avLst/>
          </a:prstGeom>
        </p:spPr>
        <p:txBody>
          <a:bodyPr wrap="square">
            <a:spAutoFit/>
          </a:bodyPr>
          <a:lstStyle/>
          <a:p>
            <a:pPr>
              <a:lnSpc>
                <a:spcPct val="115000"/>
              </a:lnSpc>
              <a:spcAft>
                <a:spcPts val="1000"/>
              </a:spcAft>
            </a:pPr>
            <a:r>
              <a:rPr lang="en-US" sz="2400" b="1" dirty="0">
                <a:solidFill>
                  <a:schemeClr val="tx1">
                    <a:lumMod val="65000"/>
                    <a:lumOff val="35000"/>
                  </a:schemeClr>
                </a:solidFill>
              </a:rPr>
              <a:t>A method of an object may only call methods of:</a:t>
            </a:r>
          </a:p>
        </p:txBody>
      </p:sp>
      <p:sp>
        <p:nvSpPr>
          <p:cNvPr id="5" name="Прямоугольник 4"/>
          <p:cNvSpPr/>
          <p:nvPr/>
        </p:nvSpPr>
        <p:spPr>
          <a:xfrm>
            <a:off x="1253653" y="2339892"/>
            <a:ext cx="6705600" cy="2151038"/>
          </a:xfrm>
          <a:prstGeom prst="rect">
            <a:avLst/>
          </a:prstGeom>
        </p:spPr>
        <p:txBody>
          <a:bodyPr wrap="square">
            <a:spAutoFit/>
          </a:bodyPr>
          <a:lstStyle/>
          <a:p>
            <a:pPr marL="457200" indent="-457200">
              <a:lnSpc>
                <a:spcPct val="115000"/>
              </a:lnSpc>
              <a:spcAft>
                <a:spcPts val="1000"/>
              </a:spcAft>
              <a:buClr>
                <a:schemeClr val="accent2"/>
              </a:buClr>
              <a:buFont typeface="+mj-lt"/>
              <a:buAutoNum type="arabicPeriod"/>
            </a:pPr>
            <a:r>
              <a:rPr lang="en-US" sz="2400" dirty="0">
                <a:solidFill>
                  <a:schemeClr val="tx1">
                    <a:lumMod val="65000"/>
                    <a:lumOff val="35000"/>
                  </a:schemeClr>
                </a:solidFill>
              </a:rPr>
              <a:t>The object itself.</a:t>
            </a:r>
          </a:p>
          <a:p>
            <a:pPr marL="457200" indent="-457200">
              <a:lnSpc>
                <a:spcPct val="115000"/>
              </a:lnSpc>
              <a:spcAft>
                <a:spcPts val="1000"/>
              </a:spcAft>
              <a:buClr>
                <a:schemeClr val="accent2"/>
              </a:buClr>
              <a:buFont typeface="+mj-lt"/>
              <a:buAutoNum type="arabicPeriod"/>
            </a:pPr>
            <a:r>
              <a:rPr lang="en-US" sz="2400" dirty="0">
                <a:solidFill>
                  <a:schemeClr val="tx1">
                    <a:lumMod val="65000"/>
                    <a:lumOff val="35000"/>
                  </a:schemeClr>
                </a:solidFill>
              </a:rPr>
              <a:t>An argument of the method.</a:t>
            </a:r>
          </a:p>
          <a:p>
            <a:pPr marL="457200" indent="-457200">
              <a:lnSpc>
                <a:spcPct val="115000"/>
              </a:lnSpc>
              <a:spcAft>
                <a:spcPts val="1000"/>
              </a:spcAft>
              <a:buClr>
                <a:schemeClr val="accent2"/>
              </a:buClr>
              <a:buFont typeface="+mj-lt"/>
              <a:buAutoNum type="arabicPeriod"/>
            </a:pPr>
            <a:r>
              <a:rPr lang="en-US" sz="2400" dirty="0">
                <a:solidFill>
                  <a:schemeClr val="tx1">
                    <a:lumMod val="65000"/>
                    <a:lumOff val="35000"/>
                  </a:schemeClr>
                </a:solidFill>
              </a:rPr>
              <a:t>Any object created within the method.</a:t>
            </a:r>
          </a:p>
          <a:p>
            <a:pPr marL="457200" indent="-457200">
              <a:lnSpc>
                <a:spcPct val="115000"/>
              </a:lnSpc>
              <a:spcAft>
                <a:spcPts val="1000"/>
              </a:spcAft>
              <a:buClr>
                <a:schemeClr val="accent2"/>
              </a:buClr>
              <a:buFont typeface="+mj-lt"/>
              <a:buAutoNum type="arabicPeriod"/>
            </a:pPr>
            <a:r>
              <a:rPr lang="en-US" sz="2400" dirty="0">
                <a:solidFill>
                  <a:schemeClr val="tx1">
                    <a:lumMod val="65000"/>
                    <a:lumOff val="35000"/>
                  </a:schemeClr>
                </a:solidFill>
              </a:rPr>
              <a:t>Any direct properties/fields of the object.</a:t>
            </a:r>
            <a:endParaRPr lang="ru-RU" sz="2400" dirty="0"/>
          </a:p>
        </p:txBody>
      </p:sp>
    </p:spTree>
    <p:extLst>
      <p:ext uri="{BB962C8B-B14F-4D97-AF65-F5344CB8AC3E}">
        <p14:creationId xmlns:p14="http://schemas.microsoft.com/office/powerpoint/2010/main" val="409695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373"/>
            <a:ext cx="10515600" cy="1325563"/>
          </a:xfrm>
        </p:spPr>
        <p:txBody>
          <a:bodyPr/>
          <a:lstStyle/>
          <a:p>
            <a:r>
              <a:rPr lang="en-US" dirty="0"/>
              <a:t>Violation of Law of Demeter</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3" name="Прямоугольник 2"/>
          <p:cNvSpPr/>
          <p:nvPr/>
        </p:nvSpPr>
        <p:spPr>
          <a:xfrm>
            <a:off x="1253653" y="1797907"/>
            <a:ext cx="9757719" cy="1894558"/>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Let’s pretend that we should model the business relationships between a paperboy and a customer who wants to buy magazines. </a:t>
            </a:r>
          </a:p>
          <a:p>
            <a:pPr>
              <a:lnSpc>
                <a:spcPct val="115000"/>
              </a:lnSpc>
              <a:spcAft>
                <a:spcPts val="1000"/>
              </a:spcAft>
            </a:pPr>
            <a:r>
              <a:rPr lang="en-US" sz="2400" dirty="0">
                <a:solidFill>
                  <a:schemeClr val="tx1">
                    <a:lumMod val="65000"/>
                    <a:lumOff val="35000"/>
                  </a:schemeClr>
                </a:solidFill>
              </a:rPr>
              <a:t>A paperboy rings the doorbell, a customer opens it, a paperboy somehow has to be paid and then hand over a magazine to the customer. </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222185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373"/>
            <a:ext cx="10515600" cy="1325563"/>
          </a:xfrm>
        </p:spPr>
        <p:txBody>
          <a:bodyPr/>
          <a:lstStyle/>
          <a:p>
            <a:r>
              <a:rPr lang="en-US" dirty="0"/>
              <a:t>Violation of Law of Demeter</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3" name="Прямоугольник 2"/>
          <p:cNvSpPr/>
          <p:nvPr/>
        </p:nvSpPr>
        <p:spPr>
          <a:xfrm>
            <a:off x="838200" y="1600200"/>
            <a:ext cx="9757719" cy="916854"/>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The Law of Demeter is not about the number of dots. </a:t>
            </a:r>
            <a:br>
              <a:rPr lang="en-US" sz="2400" dirty="0">
                <a:solidFill>
                  <a:schemeClr val="tx1">
                    <a:lumMod val="65000"/>
                    <a:lumOff val="35000"/>
                  </a:schemeClr>
                </a:solidFill>
              </a:rPr>
            </a:br>
            <a:r>
              <a:rPr lang="en-US" sz="2400" dirty="0">
                <a:solidFill>
                  <a:schemeClr val="tx1">
                    <a:lumMod val="65000"/>
                    <a:lumOff val="35000"/>
                  </a:schemeClr>
                </a:solidFill>
              </a:rPr>
              <a:t>This law is about </a:t>
            </a:r>
            <a:r>
              <a:rPr lang="en-US" sz="2400" b="1" dirty="0">
                <a:solidFill>
                  <a:schemeClr val="tx1">
                    <a:lumMod val="65000"/>
                    <a:lumOff val="35000"/>
                  </a:schemeClr>
                </a:solidFill>
              </a:rPr>
              <a:t>reducing the coupling and improving the encapsulation.</a:t>
            </a:r>
          </a:p>
        </p:txBody>
      </p:sp>
      <p:sp>
        <p:nvSpPr>
          <p:cNvPr id="6" name="Прямоугольник 5"/>
          <p:cNvSpPr/>
          <p:nvPr/>
        </p:nvSpPr>
        <p:spPr>
          <a:xfrm>
            <a:off x="838199" y="2791356"/>
            <a:ext cx="9757719" cy="1070037"/>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It’s OK to use many dots when digging the data structure like:</a:t>
            </a:r>
          </a:p>
          <a:p>
            <a:pPr>
              <a:lnSpc>
                <a:spcPct val="115000"/>
              </a:lnSpc>
              <a:spcAft>
                <a:spcPts val="1000"/>
              </a:spcAft>
            </a:pPr>
            <a:r>
              <a:rPr lang="en-US" sz="2400" dirty="0" err="1">
                <a:solidFill>
                  <a:schemeClr val="tx1">
                    <a:lumMod val="65000"/>
                    <a:lumOff val="35000"/>
                  </a:schemeClr>
                </a:solidFill>
              </a:rPr>
              <a:t>ExcelDocument.Sheet.Cell</a:t>
            </a:r>
            <a:r>
              <a:rPr lang="en-US" sz="2400" dirty="0">
                <a:solidFill>
                  <a:schemeClr val="tx1">
                    <a:lumMod val="65000"/>
                    <a:lumOff val="35000"/>
                  </a:schemeClr>
                </a:solidFill>
              </a:rPr>
              <a:t> </a:t>
            </a:r>
          </a:p>
        </p:txBody>
      </p:sp>
    </p:spTree>
    <p:extLst>
      <p:ext uri="{BB962C8B-B14F-4D97-AF65-F5344CB8AC3E}">
        <p14:creationId xmlns:p14="http://schemas.microsoft.com/office/powerpoint/2010/main" val="52935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373"/>
            <a:ext cx="10515600" cy="1325563"/>
          </a:xfrm>
        </p:spPr>
        <p:txBody>
          <a:bodyPr/>
          <a:lstStyle/>
          <a:p>
            <a:r>
              <a:rPr lang="en-US" dirty="0"/>
              <a:t>Temporal Coupling</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3" name="Прямоугольник 2"/>
          <p:cNvSpPr/>
          <p:nvPr/>
        </p:nvSpPr>
        <p:spPr>
          <a:xfrm>
            <a:off x="1434037" y="2312988"/>
            <a:ext cx="9757719" cy="941796"/>
          </a:xfrm>
          <a:prstGeom prst="rect">
            <a:avLst/>
          </a:prstGeom>
        </p:spPr>
        <p:txBody>
          <a:bodyPr wrap="square">
            <a:spAutoFit/>
          </a:bodyPr>
          <a:lstStyle/>
          <a:p>
            <a:pPr>
              <a:lnSpc>
                <a:spcPct val="115000"/>
              </a:lnSpc>
              <a:spcAft>
                <a:spcPts val="1000"/>
              </a:spcAft>
            </a:pPr>
            <a:r>
              <a:rPr lang="en-US" sz="2400" b="1" dirty="0">
                <a:solidFill>
                  <a:schemeClr val="tx1">
                    <a:lumMod val="65000"/>
                    <a:lumOff val="35000"/>
                  </a:schemeClr>
                </a:solidFill>
              </a:rPr>
              <a:t>Temporal Coupling </a:t>
            </a:r>
            <a:r>
              <a:rPr lang="en-US" sz="2400" dirty="0">
                <a:solidFill>
                  <a:schemeClr val="tx1">
                    <a:lumMod val="65000"/>
                    <a:lumOff val="35000"/>
                  </a:schemeClr>
                </a:solidFill>
              </a:rPr>
              <a:t>- hidden interconnection between two members of an API, which requires the right sequence of calls made by a caller. </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12831527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7814"/>
            <a:ext cx="10515600" cy="1325563"/>
          </a:xfrm>
        </p:spPr>
        <p:txBody>
          <a:bodyPr/>
          <a:lstStyle/>
          <a:p>
            <a:r>
              <a:rPr lang="en-US" dirty="0"/>
              <a:t>Temporal Coupling</a:t>
            </a:r>
            <a:endParaRPr lang="ru-RU" dirty="0"/>
          </a:p>
        </p:txBody>
      </p:sp>
      <p:sp>
        <p:nvSpPr>
          <p:cNvPr id="14" name="Прямоугольник 13"/>
          <p:cNvSpPr/>
          <p:nvPr/>
        </p:nvSpPr>
        <p:spPr>
          <a:xfrm>
            <a:off x="1187727" y="3755766"/>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12" name="Прямоугольник 11"/>
          <p:cNvSpPr/>
          <p:nvPr/>
        </p:nvSpPr>
        <p:spPr>
          <a:xfrm>
            <a:off x="838200" y="1933234"/>
            <a:ext cx="6845300" cy="9313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14"/>
          <p:cNvSpPr/>
          <p:nvPr/>
        </p:nvSpPr>
        <p:spPr>
          <a:xfrm>
            <a:off x="949812" y="2092311"/>
            <a:ext cx="18298395" cy="572080"/>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400" dirty="0">
                <a:latin typeface="Consolas" panose="020B0609020204030204" pitchFamily="49" charset="0"/>
                <a:ea typeface="Calibri" panose="020F0502020204030204" pitchFamily="34" charset="0"/>
                <a:cs typeface="Times New Roman" panose="02020603050405020304" pitchFamily="18" charset="0"/>
              </a:rPr>
              <a:t> builder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EndpointAddressBuilder</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EndpointAddress</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endpointAddress</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builder.ToEndpointAddress</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1" name="Стрелка: вправо 10"/>
          <p:cNvSpPr/>
          <p:nvPr/>
        </p:nvSpPr>
        <p:spPr>
          <a:xfrm rot="5400000">
            <a:off x="4026719" y="2955869"/>
            <a:ext cx="480962" cy="54751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748237" y="1281122"/>
            <a:ext cx="9757719" cy="492122"/>
          </a:xfrm>
          <a:prstGeom prst="rect">
            <a:avLst/>
          </a:prstGeom>
        </p:spPr>
        <p:txBody>
          <a:bodyPr wrap="square">
            <a:spAutoFit/>
          </a:bodyPr>
          <a:lstStyle/>
          <a:p>
            <a:pPr>
              <a:lnSpc>
                <a:spcPct val="115000"/>
              </a:lnSpc>
              <a:spcAft>
                <a:spcPts val="1000"/>
              </a:spcAft>
            </a:pPr>
            <a:r>
              <a:rPr lang="en-US" sz="2400" b="1" dirty="0" err="1">
                <a:solidFill>
                  <a:schemeClr val="tx1">
                    <a:lumMod val="65000"/>
                    <a:lumOff val="35000"/>
                  </a:schemeClr>
                </a:solidFill>
              </a:rPr>
              <a:t>EndpointAddressBuilder</a:t>
            </a:r>
            <a:r>
              <a:rPr lang="en-US" sz="2400" b="1" dirty="0">
                <a:solidFill>
                  <a:schemeClr val="tx1">
                    <a:lumMod val="65000"/>
                    <a:lumOff val="35000"/>
                  </a:schemeClr>
                </a:solidFill>
              </a:rPr>
              <a:t> </a:t>
            </a:r>
            <a:r>
              <a:rPr lang="en-US" sz="2400" dirty="0">
                <a:solidFill>
                  <a:schemeClr val="tx1">
                    <a:lumMod val="65000"/>
                    <a:lumOff val="35000"/>
                  </a:schemeClr>
                </a:solidFill>
              </a:rPr>
              <a:t>– factory for producing new endpoint addresses.</a:t>
            </a:r>
          </a:p>
        </p:txBody>
      </p:sp>
      <p:sp>
        <p:nvSpPr>
          <p:cNvPr id="17" name="Прямоугольник 16"/>
          <p:cNvSpPr/>
          <p:nvPr/>
        </p:nvSpPr>
        <p:spPr>
          <a:xfrm>
            <a:off x="844550" y="3594629"/>
            <a:ext cx="6845300" cy="1132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рямоугольник 17"/>
          <p:cNvSpPr/>
          <p:nvPr/>
        </p:nvSpPr>
        <p:spPr>
          <a:xfrm>
            <a:off x="956162" y="3753706"/>
            <a:ext cx="18298395" cy="819840"/>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400" dirty="0">
                <a:latin typeface="Consolas" panose="020B0609020204030204" pitchFamily="49" charset="0"/>
                <a:ea typeface="Calibri" panose="020F0502020204030204" pitchFamily="34" charset="0"/>
                <a:cs typeface="Times New Roman" panose="02020603050405020304" pitchFamily="18" charset="0"/>
              </a:rPr>
              <a:t> builder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EndpointAddressBuilder</a:t>
            </a:r>
            <a:r>
              <a:rPr lang="en-US" sz="14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builder.Uri</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UriBuilder</a:t>
            </a:r>
            <a:r>
              <a:rPr lang="en-US" sz="1400" dirty="0">
                <a:latin typeface="Consolas" panose="020B0609020204030204" pitchFamily="49" charset="0"/>
                <a:ea typeface="Calibri" panose="020F0502020204030204" pitchFamily="34" charset="0"/>
                <a:cs typeface="Times New Roman" panose="02020603050405020304" pitchFamily="18" charset="0"/>
              </a:rPr>
              <a:t>().Uri;</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EndpointAddress</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endpointAddress</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builder.ToEndpointAddress</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053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1" grpId="0" animBg="1"/>
      <p:bldP spid="17" grpId="0" animBg="1"/>
      <p:bldP spid="1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486"/>
            <a:ext cx="10515600" cy="1325563"/>
          </a:xfrm>
        </p:spPr>
        <p:txBody>
          <a:bodyPr/>
          <a:lstStyle/>
          <a:p>
            <a:r>
              <a:rPr lang="en-US" dirty="0"/>
              <a:t>Temporal Coupling</a:t>
            </a:r>
            <a:endParaRPr lang="ru-RU" dirty="0"/>
          </a:p>
        </p:txBody>
      </p:sp>
      <p:sp>
        <p:nvSpPr>
          <p:cNvPr id="14" name="Прямоугольник 13"/>
          <p:cNvSpPr/>
          <p:nvPr/>
        </p:nvSpPr>
        <p:spPr>
          <a:xfrm>
            <a:off x="1187727" y="3755766"/>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17" name="Прямоугольник 16"/>
          <p:cNvSpPr/>
          <p:nvPr/>
        </p:nvSpPr>
        <p:spPr>
          <a:xfrm>
            <a:off x="1892234" y="1638300"/>
            <a:ext cx="8534466" cy="276859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рямоугольник 17"/>
          <p:cNvSpPr/>
          <p:nvPr/>
        </p:nvSpPr>
        <p:spPr>
          <a:xfrm>
            <a:off x="2327762" y="1817638"/>
            <a:ext cx="18298395" cy="2308324"/>
          </a:xfrm>
          <a:prstGeom prst="rect">
            <a:avLst/>
          </a:prstGeom>
        </p:spPr>
        <p:txBody>
          <a:bodyPr wrap="square">
            <a:spAutoFit/>
          </a:bodyPr>
          <a:lstStyle/>
          <a:p>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400" dirty="0">
                <a:latin typeface="Consolas" panose="020B0609020204030204" pitchFamily="49"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EndpointAddressBuilder</a:t>
            </a:r>
            <a:r>
              <a:rPr lang="en-US" sz="2400" dirty="0">
                <a:latin typeface="Consolas" panose="020B0609020204030204" pitchFamily="49" charset="0"/>
              </a:rPr>
              <a:t> {</a:t>
            </a:r>
            <a:endParaRPr lang="ru-RU" sz="2400" dirty="0">
              <a:latin typeface="Consolas" panose="020B0609020204030204" pitchFamily="49" charset="0"/>
            </a:endParaRPr>
          </a:p>
          <a:p>
            <a:r>
              <a:rPr lang="en-US" sz="2400" dirty="0">
                <a:latin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2400" dirty="0">
                <a:latin typeface="Consolas" panose="020B0609020204030204" pitchFamily="49" charset="0"/>
              </a:rPr>
              <a:t> </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2400" dirty="0">
                <a:latin typeface="Consolas" panose="020B0609020204030204" pitchFamily="49" charset="0"/>
              </a:rPr>
              <a:t> </a:t>
            </a:r>
            <a:r>
              <a:rPr lang="en-US" sz="2400" dirty="0" err="1">
                <a:latin typeface="Consolas" panose="020B0609020204030204" pitchFamily="49" charset="0"/>
              </a:rPr>
              <a:t>uri</a:t>
            </a:r>
            <a:r>
              <a:rPr lang="en-US" sz="2400" dirty="0">
                <a:latin typeface="Consolas" panose="020B0609020204030204" pitchFamily="49" charset="0"/>
              </a:rPr>
              <a:t>;</a:t>
            </a:r>
            <a:endParaRPr lang="ru-RU" sz="2400" dirty="0">
              <a:latin typeface="Consolas" panose="020B0609020204030204" pitchFamily="49" charset="0"/>
            </a:endParaRPr>
          </a:p>
          <a:p>
            <a:r>
              <a:rPr lang="en-US" sz="2400" dirty="0">
                <a:latin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400" dirty="0">
                <a:latin typeface="Consolas" panose="020B0609020204030204" pitchFamily="49" charset="0"/>
              </a:rPr>
              <a:t> </a:t>
            </a:r>
            <a:r>
              <a:rPr lang="en-US" sz="2400" dirty="0" err="1">
                <a:latin typeface="Consolas" panose="020B0609020204030204" pitchFamily="49" charset="0"/>
              </a:rPr>
              <a:t>EndpointAddressBuilder</a:t>
            </a:r>
            <a:r>
              <a:rPr lang="en-US" sz="2400" dirty="0">
                <a:latin typeface="Consolas" panose="020B0609020204030204" pitchFamily="49" charset="0"/>
              </a:rPr>
              <a:t>(</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2400" dirty="0">
                <a:latin typeface="Consolas" panose="020B0609020204030204" pitchFamily="49" charset="0"/>
              </a:rPr>
              <a:t> </a:t>
            </a:r>
            <a:r>
              <a:rPr lang="en-US" sz="2400" dirty="0" err="1">
                <a:latin typeface="Consolas" panose="020B0609020204030204" pitchFamily="49" charset="0"/>
              </a:rPr>
              <a:t>uri</a:t>
            </a:r>
            <a:r>
              <a:rPr lang="en-US" sz="2400" dirty="0">
                <a:latin typeface="Consolas" panose="020B0609020204030204" pitchFamily="49" charset="0"/>
              </a:rPr>
              <a:t>) {</a:t>
            </a:r>
            <a:endParaRPr lang="ru-RU" sz="2400" dirty="0">
              <a:latin typeface="Consolas" panose="020B0609020204030204" pitchFamily="49" charset="0"/>
            </a:endParaRPr>
          </a:p>
          <a:p>
            <a:r>
              <a:rPr lang="en-US" sz="2400" dirty="0">
                <a:latin typeface="Consolas" panose="020B0609020204030204" pitchFamily="49" charset="0"/>
              </a:rPr>
              <a:t>         </a:t>
            </a:r>
            <a:r>
              <a:rPr lang="en-US" sz="2400" dirty="0" err="1">
                <a:latin typeface="Consolas" panose="020B0609020204030204" pitchFamily="49" charset="0"/>
              </a:rPr>
              <a:t>this.uri</a:t>
            </a:r>
            <a:r>
              <a:rPr lang="en-US" sz="2400" dirty="0">
                <a:latin typeface="Consolas" panose="020B0609020204030204" pitchFamily="49" charset="0"/>
              </a:rPr>
              <a:t> = </a:t>
            </a:r>
            <a:r>
              <a:rPr lang="en-US" sz="2400" dirty="0" err="1">
                <a:latin typeface="Consolas" panose="020B0609020204030204" pitchFamily="49" charset="0"/>
              </a:rPr>
              <a:t>uri</a:t>
            </a:r>
            <a:r>
              <a:rPr lang="en-US" sz="2400" dirty="0">
                <a:latin typeface="Consolas" panose="020B0609020204030204" pitchFamily="49" charset="0"/>
              </a:rPr>
              <a:t>; </a:t>
            </a:r>
            <a:endParaRPr lang="ru-RU" sz="2400" dirty="0">
              <a:latin typeface="Consolas" panose="020B0609020204030204" pitchFamily="49" charset="0"/>
            </a:endParaRPr>
          </a:p>
          <a:p>
            <a:r>
              <a:rPr lang="en-US" sz="2400" dirty="0">
                <a:latin typeface="Consolas" panose="020B0609020204030204" pitchFamily="49" charset="0"/>
              </a:rPr>
              <a:t>     }     </a:t>
            </a:r>
            <a:endParaRPr lang="ru-RU" sz="2400" dirty="0">
              <a:latin typeface="Consolas" panose="020B0609020204030204" pitchFamily="49" charset="0"/>
            </a:endParaRPr>
          </a:p>
          <a:p>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Прямоугольник 2"/>
          <p:cNvSpPr/>
          <p:nvPr/>
        </p:nvSpPr>
        <p:spPr>
          <a:xfrm>
            <a:off x="1892234" y="4796135"/>
            <a:ext cx="8187562" cy="461665"/>
          </a:xfrm>
          <a:prstGeom prst="rect">
            <a:avLst/>
          </a:prstGeom>
        </p:spPr>
        <p:txBody>
          <a:bodyPr wrap="none">
            <a:spAutoFit/>
          </a:bodyPr>
          <a:lstStyle/>
          <a:p>
            <a:r>
              <a:rPr lang="en-US" sz="2400" b="1" dirty="0">
                <a:solidFill>
                  <a:schemeClr val="tx1">
                    <a:lumMod val="65000"/>
                    <a:lumOff val="35000"/>
                  </a:schemeClr>
                </a:solidFill>
              </a:rPr>
              <a:t>Remember: </a:t>
            </a:r>
            <a:r>
              <a:rPr lang="en-US" sz="2400" dirty="0">
                <a:solidFill>
                  <a:schemeClr val="tx1">
                    <a:lumMod val="65000"/>
                    <a:lumOff val="35000"/>
                  </a:schemeClr>
                </a:solidFill>
              </a:rPr>
              <a:t>Always try to make invalid states </a:t>
            </a:r>
            <a:r>
              <a:rPr lang="en-US" sz="2400" dirty="0" err="1">
                <a:solidFill>
                  <a:schemeClr val="tx1">
                    <a:lumMod val="65000"/>
                    <a:lumOff val="35000"/>
                  </a:schemeClr>
                </a:solidFill>
              </a:rPr>
              <a:t>unrepresentable</a:t>
            </a:r>
            <a:r>
              <a:rPr lang="en-US" sz="2400" dirty="0">
                <a:solidFill>
                  <a:schemeClr val="tx1">
                    <a:lumMod val="65000"/>
                    <a:lumOff val="35000"/>
                  </a:schemeClr>
                </a:solidFill>
              </a:rPr>
              <a:t>!</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45142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Consistency</a:t>
            </a:r>
            <a:endParaRPr lang="ru-RU" dirty="0"/>
          </a:p>
        </p:txBody>
      </p:sp>
      <p:sp>
        <p:nvSpPr>
          <p:cNvPr id="8" name="TextBox 7"/>
          <p:cNvSpPr txBox="1"/>
          <p:nvPr/>
        </p:nvSpPr>
        <p:spPr>
          <a:xfrm>
            <a:off x="1085216" y="2656146"/>
            <a:ext cx="9854334" cy="3108543"/>
          </a:xfrm>
          <a:prstGeom prst="rect">
            <a:avLst/>
          </a:prstGeom>
          <a:noFill/>
        </p:spPr>
        <p:txBody>
          <a:bodyPr wrap="square" rtlCol="0">
            <a:spAutoFit/>
          </a:bodyPr>
          <a:lstStyle/>
          <a:p>
            <a:pPr>
              <a:buClr>
                <a:schemeClr val="accent2"/>
              </a:buClr>
            </a:pPr>
            <a:r>
              <a:rPr lang="en-US" sz="2800" dirty="0">
                <a:solidFill>
                  <a:schemeClr val="tx1">
                    <a:lumMod val="65000"/>
                    <a:lumOff val="35000"/>
                  </a:schemeClr>
                </a:solidFill>
              </a:rPr>
              <a:t>Example of poor consistency in the PHP String library in PHP:</a:t>
            </a:r>
          </a:p>
          <a:p>
            <a:pPr marL="457200" indent="-457200">
              <a:buClr>
                <a:schemeClr val="accent2"/>
              </a:buClr>
              <a:buFont typeface="Arial" panose="020B0604020202020204" pitchFamily="34" charset="0"/>
              <a:buChar char="•"/>
            </a:pPr>
            <a:r>
              <a:rPr lang="en-US" sz="2800" dirty="0" err="1">
                <a:solidFill>
                  <a:schemeClr val="tx1">
                    <a:lumMod val="65000"/>
                    <a:lumOff val="35000"/>
                  </a:schemeClr>
                </a:solidFill>
              </a:rPr>
              <a:t>str_repeat</a:t>
            </a:r>
            <a:endParaRPr lang="en-US" sz="2800" dirty="0">
              <a:solidFill>
                <a:schemeClr val="tx1">
                  <a:lumMod val="65000"/>
                  <a:lumOff val="35000"/>
                </a:schemeClr>
              </a:solidFill>
            </a:endParaRPr>
          </a:p>
          <a:p>
            <a:pPr marL="457200" indent="-457200">
              <a:buClr>
                <a:schemeClr val="accent2"/>
              </a:buClr>
              <a:buFont typeface="Arial" panose="020B0604020202020204" pitchFamily="34" charset="0"/>
              <a:buChar char="•"/>
            </a:pPr>
            <a:r>
              <a:rPr lang="en-US" sz="2800" dirty="0" err="1">
                <a:solidFill>
                  <a:schemeClr val="tx1">
                    <a:lumMod val="65000"/>
                    <a:lumOff val="35000"/>
                  </a:schemeClr>
                </a:solidFill>
              </a:rPr>
              <a:t>strcmp</a:t>
            </a:r>
            <a:endParaRPr lang="en-US" sz="2800" dirty="0">
              <a:solidFill>
                <a:schemeClr val="tx1">
                  <a:lumMod val="65000"/>
                  <a:lumOff val="35000"/>
                </a:schemeClr>
              </a:solidFill>
            </a:endParaRPr>
          </a:p>
          <a:p>
            <a:pPr marL="457200" indent="-457200">
              <a:buClr>
                <a:schemeClr val="accent2"/>
              </a:buClr>
              <a:buFont typeface="Arial" panose="020B0604020202020204" pitchFamily="34" charset="0"/>
              <a:buChar char="•"/>
            </a:pPr>
            <a:r>
              <a:rPr lang="en-US" sz="2800" dirty="0" err="1">
                <a:solidFill>
                  <a:schemeClr val="tx1">
                    <a:lumMod val="65000"/>
                    <a:lumOff val="35000"/>
                  </a:schemeClr>
                </a:solidFill>
              </a:rPr>
              <a:t>str_cplit</a:t>
            </a:r>
            <a:endParaRPr lang="en-US" sz="2800" dirty="0">
              <a:solidFill>
                <a:schemeClr val="tx1">
                  <a:lumMod val="65000"/>
                  <a:lumOff val="35000"/>
                </a:schemeClr>
              </a:solidFill>
            </a:endParaRPr>
          </a:p>
          <a:p>
            <a:pPr marL="457200" indent="-457200">
              <a:buClr>
                <a:schemeClr val="accent2"/>
              </a:buClr>
              <a:buFont typeface="Arial" panose="020B0604020202020204" pitchFamily="34" charset="0"/>
              <a:buChar char="•"/>
            </a:pPr>
            <a:r>
              <a:rPr lang="en-US" sz="2800" dirty="0" err="1">
                <a:solidFill>
                  <a:schemeClr val="tx1">
                    <a:lumMod val="65000"/>
                    <a:lumOff val="35000"/>
                  </a:schemeClr>
                </a:solidFill>
              </a:rPr>
              <a:t>strlen</a:t>
            </a:r>
            <a:endParaRPr lang="en-US" sz="2800" dirty="0">
              <a:solidFill>
                <a:schemeClr val="tx1">
                  <a:lumMod val="65000"/>
                  <a:lumOff val="35000"/>
                </a:schemeClr>
              </a:solidFill>
            </a:endParaRPr>
          </a:p>
          <a:p>
            <a:pPr marL="457200" indent="-457200">
              <a:buClr>
                <a:schemeClr val="accent2"/>
              </a:buClr>
              <a:buFont typeface="Arial" panose="020B0604020202020204" pitchFamily="34" charset="0"/>
              <a:buChar char="•"/>
            </a:pPr>
            <a:r>
              <a:rPr lang="en-US" sz="2800" dirty="0" err="1">
                <a:solidFill>
                  <a:schemeClr val="tx1">
                    <a:lumMod val="65000"/>
                    <a:lumOff val="35000"/>
                  </a:schemeClr>
                </a:solidFill>
              </a:rPr>
              <a:t>str_word_count</a:t>
            </a:r>
            <a:endParaRPr lang="en-US" sz="2800" dirty="0">
              <a:solidFill>
                <a:schemeClr val="tx1">
                  <a:lumMod val="65000"/>
                  <a:lumOff val="35000"/>
                </a:schemeClr>
              </a:solidFill>
            </a:endParaRPr>
          </a:p>
          <a:p>
            <a:pPr marL="457200" indent="-457200">
              <a:buClr>
                <a:schemeClr val="accent2"/>
              </a:buClr>
              <a:buFont typeface="Arial" panose="020B0604020202020204" pitchFamily="34" charset="0"/>
              <a:buChar char="•"/>
            </a:pPr>
            <a:r>
              <a:rPr lang="en-US" sz="2800" dirty="0" err="1">
                <a:solidFill>
                  <a:schemeClr val="tx1">
                    <a:lumMod val="65000"/>
                    <a:lumOff val="35000"/>
                  </a:schemeClr>
                </a:solidFill>
              </a:rPr>
              <a:t>strrev</a:t>
            </a:r>
            <a:endParaRPr lang="en-US" sz="2800" dirty="0">
              <a:solidFill>
                <a:schemeClr val="tx1">
                  <a:lumMod val="65000"/>
                  <a:lumOff val="35000"/>
                </a:schemeClr>
              </a:solidFill>
            </a:endParaRPr>
          </a:p>
        </p:txBody>
      </p:sp>
      <p:sp>
        <p:nvSpPr>
          <p:cNvPr id="4" name="Прямоугольник 3"/>
          <p:cNvSpPr/>
          <p:nvPr/>
        </p:nvSpPr>
        <p:spPr>
          <a:xfrm>
            <a:off x="1069571" y="1455656"/>
            <a:ext cx="6096000" cy="954107"/>
          </a:xfrm>
          <a:prstGeom prst="rect">
            <a:avLst/>
          </a:prstGeom>
        </p:spPr>
        <p:txBody>
          <a:bodyPr>
            <a:spAutoFit/>
          </a:bodyPr>
          <a:lstStyle/>
          <a:p>
            <a:pPr lvl="0">
              <a:buClr>
                <a:srgbClr val="ED7D31"/>
              </a:buClr>
            </a:pPr>
            <a:r>
              <a:rPr lang="en-US" sz="2800" dirty="0">
                <a:solidFill>
                  <a:prstClr val="black">
                    <a:lumMod val="65000"/>
                    <a:lumOff val="35000"/>
                  </a:prstClr>
                </a:solidFill>
              </a:rPr>
              <a:t>API has to be logical and consistent: design decisions – strongly opinionated!</a:t>
            </a:r>
          </a:p>
        </p:txBody>
      </p:sp>
    </p:spTree>
    <p:extLst>
      <p:ext uri="{BB962C8B-B14F-4D97-AF65-F5344CB8AC3E}">
        <p14:creationId xmlns:p14="http://schemas.microsoft.com/office/powerpoint/2010/main" val="77950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2373"/>
            <a:ext cx="10515600" cy="1325563"/>
          </a:xfrm>
        </p:spPr>
        <p:txBody>
          <a:bodyPr/>
          <a:lstStyle/>
          <a:p>
            <a:r>
              <a:rPr lang="en-US" dirty="0"/>
              <a:t>Switch Statements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3" name="Прямоугольник 2"/>
          <p:cNvSpPr/>
          <p:nvPr/>
        </p:nvSpPr>
        <p:spPr>
          <a:xfrm>
            <a:off x="2026301" y="2068899"/>
            <a:ext cx="9757719" cy="1919500"/>
          </a:xfrm>
          <a:prstGeom prst="rect">
            <a:avLst/>
          </a:prstGeom>
        </p:spPr>
        <p:txBody>
          <a:bodyPr wrap="square">
            <a:spAutoFit/>
          </a:bodyPr>
          <a:lstStyle/>
          <a:p>
            <a:pPr marL="342900" indent="-342900">
              <a:lnSpc>
                <a:spcPct val="115000"/>
              </a:lnSpc>
              <a:spcAft>
                <a:spcPts val="1000"/>
              </a:spcAft>
              <a:buClr>
                <a:schemeClr val="accent2"/>
              </a:buClr>
              <a:buFont typeface="Arial" panose="020B0604020202020204" pitchFamily="34" charset="0"/>
              <a:buChar char="•"/>
            </a:pPr>
            <a:r>
              <a:rPr lang="en-US" sz="2400" dirty="0">
                <a:solidFill>
                  <a:schemeClr val="tx1">
                    <a:lumMod val="65000"/>
                    <a:lumOff val="35000"/>
                  </a:schemeClr>
                </a:solidFill>
              </a:rPr>
              <a:t>Switch-statement is a procedural construct, not object-oriented</a:t>
            </a:r>
          </a:p>
          <a:p>
            <a:pPr marL="342900" indent="-342900">
              <a:lnSpc>
                <a:spcPct val="115000"/>
              </a:lnSpc>
              <a:spcAft>
                <a:spcPts val="1000"/>
              </a:spcAft>
              <a:buClr>
                <a:schemeClr val="accent2"/>
              </a:buClr>
              <a:buFont typeface="Arial" panose="020B0604020202020204" pitchFamily="34" charset="0"/>
              <a:buChar char="•"/>
            </a:pPr>
            <a:r>
              <a:rPr lang="en-US" sz="2400" dirty="0">
                <a:solidFill>
                  <a:schemeClr val="tx1">
                    <a:lumMod val="65000"/>
                    <a:lumOff val="35000"/>
                  </a:schemeClr>
                </a:solidFill>
              </a:rPr>
              <a:t>Switch-statements are not bad. </a:t>
            </a:r>
            <a:br>
              <a:rPr lang="en-US" sz="2400" dirty="0">
                <a:solidFill>
                  <a:schemeClr val="tx1">
                    <a:lumMod val="65000"/>
                    <a:lumOff val="35000"/>
                  </a:schemeClr>
                </a:solidFill>
              </a:rPr>
            </a:br>
            <a:r>
              <a:rPr lang="en-US" sz="2400" dirty="0">
                <a:solidFill>
                  <a:schemeClr val="tx1">
                    <a:lumMod val="65000"/>
                    <a:lumOff val="35000"/>
                  </a:schemeClr>
                </a:solidFill>
              </a:rPr>
              <a:t>Object-oriented programs mix procedural and object-oriented approaches.</a:t>
            </a:r>
          </a:p>
        </p:txBody>
      </p:sp>
    </p:spTree>
    <p:extLst>
      <p:ext uri="{BB962C8B-B14F-4D97-AF65-F5344CB8AC3E}">
        <p14:creationId xmlns:p14="http://schemas.microsoft.com/office/powerpoint/2010/main" val="88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596900" y="3987485"/>
            <a:ext cx="5522913" cy="18484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77814"/>
            <a:ext cx="10515600" cy="1325563"/>
          </a:xfrm>
        </p:spPr>
        <p:txBody>
          <a:bodyPr/>
          <a:lstStyle/>
          <a:p>
            <a:r>
              <a:rPr lang="en-US" dirty="0"/>
              <a:t>Prefer Positive if-statements</a:t>
            </a:r>
            <a:endParaRPr lang="ru-RU" dirty="0"/>
          </a:p>
        </p:txBody>
      </p:sp>
      <p:sp>
        <p:nvSpPr>
          <p:cNvPr id="14" name="Прямоугольник 13"/>
          <p:cNvSpPr/>
          <p:nvPr/>
        </p:nvSpPr>
        <p:spPr>
          <a:xfrm>
            <a:off x="1421337" y="15205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grpSp>
        <p:nvGrpSpPr>
          <p:cNvPr id="5" name="Группа 4"/>
          <p:cNvGrpSpPr/>
          <p:nvPr/>
        </p:nvGrpSpPr>
        <p:grpSpPr>
          <a:xfrm>
            <a:off x="596900" y="1287805"/>
            <a:ext cx="11828710" cy="2014195"/>
            <a:chOff x="-347959" y="2320573"/>
            <a:chExt cx="15586652" cy="876391"/>
          </a:xfrm>
        </p:grpSpPr>
        <p:sp>
          <p:nvSpPr>
            <p:cNvPr id="6" name="Прямоугольник 5"/>
            <p:cNvSpPr/>
            <p:nvPr/>
          </p:nvSpPr>
          <p:spPr>
            <a:xfrm>
              <a:off x="-347959" y="2320573"/>
              <a:ext cx="7277524" cy="8763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46734" y="2342140"/>
              <a:ext cx="15285427" cy="779390"/>
            </a:xfrm>
            <a:prstGeom prst="rect">
              <a:avLst/>
            </a:prstGeom>
          </p:spPr>
          <p:txBody>
            <a:bodyPr wrap="square">
              <a:spAutoFit/>
            </a:bodyPr>
            <a:lstStyle/>
            <a:p>
              <a:pPr>
                <a:lnSpc>
                  <a:spcPct val="115000"/>
                </a:lnSpc>
                <a:spcAft>
                  <a:spcPts val="0"/>
                </a:spcAft>
              </a:pP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FindStudentById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notFound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student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notFound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2" name="Прямоугольник 11"/>
          <p:cNvSpPr/>
          <p:nvPr/>
        </p:nvSpPr>
        <p:spPr>
          <a:xfrm>
            <a:off x="6897199" y="1273150"/>
            <a:ext cx="4634401" cy="20288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14"/>
          <p:cNvSpPr/>
          <p:nvPr/>
        </p:nvSpPr>
        <p:spPr>
          <a:xfrm>
            <a:off x="7008811" y="1432227"/>
            <a:ext cx="12388369" cy="923779"/>
          </a:xfrm>
          <a:prstGeom prst="rect">
            <a:avLst/>
          </a:prstGeom>
        </p:spPr>
        <p:txBody>
          <a:bodyPr wrap="square">
            <a:spAutoFit/>
          </a:bodyPr>
          <a:lstStyle/>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notFound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//if found</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Правая фигурная скобка 2"/>
          <p:cNvSpPr/>
          <p:nvPr/>
        </p:nvSpPr>
        <p:spPr>
          <a:xfrm>
            <a:off x="6207650" y="1305778"/>
            <a:ext cx="508000" cy="1996222"/>
          </a:xfrm>
          <a:prstGeom prst="righ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ru-RU"/>
          </a:p>
        </p:txBody>
      </p:sp>
      <p:sp>
        <p:nvSpPr>
          <p:cNvPr id="11" name="Стрелка: вправо 10"/>
          <p:cNvSpPr/>
          <p:nvPr/>
        </p:nvSpPr>
        <p:spPr>
          <a:xfrm rot="5400000">
            <a:off x="3029064" y="3357067"/>
            <a:ext cx="480962" cy="54751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25500" y="4044670"/>
            <a:ext cx="6096000" cy="1791260"/>
          </a:xfrm>
          <a:prstGeom prst="rect">
            <a:avLst/>
          </a:prstGeom>
        </p:spPr>
        <p:txBody>
          <a:bodyPr>
            <a:spAutoFit/>
          </a:bodyPr>
          <a:lstStyle/>
          <a:p>
            <a:pPr>
              <a:lnSpc>
                <a:spcPct val="115000"/>
              </a:lnSpc>
              <a:spcAft>
                <a:spcPts val="0"/>
              </a:spcAft>
            </a:pP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student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FindStudentById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(10);</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found = student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(found) {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10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5" grpId="0"/>
      <p:bldP spid="3" grpId="0" animBg="1"/>
      <p:bldP spid="11" grpId="0" animBg="1"/>
      <p:bldP spid="8"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7814"/>
            <a:ext cx="10515600" cy="1325563"/>
          </a:xfrm>
        </p:spPr>
        <p:txBody>
          <a:bodyPr/>
          <a:lstStyle/>
          <a:p>
            <a:r>
              <a:rPr lang="en-US" dirty="0"/>
              <a:t>Comments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endParaRPr lang="ru-RU" sz="2400" b="1" dirty="0">
              <a:solidFill>
                <a:schemeClr val="tx1">
                  <a:lumMod val="65000"/>
                  <a:lumOff val="35000"/>
                </a:schemeClr>
              </a:solidFill>
            </a:endParaRPr>
          </a:p>
        </p:txBody>
      </p:sp>
      <p:sp>
        <p:nvSpPr>
          <p:cNvPr id="6" name="Прямоугольник 5"/>
          <p:cNvSpPr/>
          <p:nvPr/>
        </p:nvSpPr>
        <p:spPr>
          <a:xfrm>
            <a:off x="1315654" y="1656107"/>
            <a:ext cx="9757719" cy="2237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544254" y="1742744"/>
            <a:ext cx="11600110" cy="2057424"/>
          </a:xfrm>
          <a:prstGeom prst="rect">
            <a:avLst/>
          </a:prstGeom>
        </p:spPr>
        <p:txBody>
          <a:bodyPr wrap="square">
            <a:spAutoFit/>
          </a:bodyPr>
          <a:lstStyle/>
          <a:p>
            <a:pPr>
              <a:lnSpc>
                <a:spcPct val="115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PrimeGenerator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&lt;summary&gt;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Uses Eratosthenes sieve algorithm for generating prime numbers.</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&lt;/summary&gt;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808080"/>
                </a:solidFill>
                <a:latin typeface="Consolas" panose="020B0609020204030204" pitchFamily="49" charset="0"/>
                <a:ea typeface="Calibri" panose="020F0502020204030204" pitchFamily="34" charset="0"/>
                <a:cs typeface="Consolas" panose="020B0609020204030204" pitchFamily="49" charset="0"/>
              </a:rPr>
              <a:t>param</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 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count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Determines how many prime numbers to generate.</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808080"/>
                </a:solidFill>
                <a:latin typeface="Consolas" panose="020B0609020204030204" pitchFamily="49" charset="0"/>
                <a:ea typeface="Calibri" panose="020F0502020204030204" pitchFamily="34" charset="0"/>
                <a:cs typeface="Consolas" panose="020B0609020204030204" pitchFamily="49" charset="0"/>
              </a:rPr>
              <a:t>param</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GetPrimes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count)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p:cNvSpPr/>
          <p:nvPr/>
        </p:nvSpPr>
        <p:spPr>
          <a:xfrm>
            <a:off x="1315653" y="4075711"/>
            <a:ext cx="9757719" cy="1494768"/>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Comments which describe internal details which cannot be expressed by names are helpful.</a:t>
            </a:r>
            <a:endParaRPr lang="ru-RU" sz="2400" dirty="0">
              <a:solidFill>
                <a:schemeClr val="tx1">
                  <a:lumMod val="65000"/>
                  <a:lumOff val="35000"/>
                </a:schemeClr>
              </a:solidFill>
            </a:endParaRPr>
          </a:p>
          <a:p>
            <a:pPr>
              <a:lnSpc>
                <a:spcPct val="115000"/>
              </a:lnSpc>
              <a:spcAft>
                <a:spcPts val="1000"/>
              </a:spcAft>
            </a:pPr>
            <a:r>
              <a:rPr lang="en-US" sz="2400" b="1" dirty="0">
                <a:solidFill>
                  <a:schemeClr val="tx1">
                    <a:lumMod val="65000"/>
                    <a:lumOff val="35000"/>
                  </a:schemeClr>
                </a:solidFill>
              </a:rPr>
              <a:t>Remember:</a:t>
            </a:r>
            <a:r>
              <a:rPr lang="en-US" sz="2400" dirty="0">
                <a:solidFill>
                  <a:schemeClr val="tx1">
                    <a:lumMod val="65000"/>
                    <a:lumOff val="35000"/>
                  </a:schemeClr>
                </a:solidFill>
              </a:rPr>
              <a:t> comments should add value to the understanding of code.</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338949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Conclusion</a:t>
            </a:r>
            <a:endParaRPr lang="ru-RU" dirty="0"/>
          </a:p>
        </p:txBody>
      </p:sp>
      <p:sp>
        <p:nvSpPr>
          <p:cNvPr id="4" name="Объект 3"/>
          <p:cNvSpPr>
            <a:spLocks noGrp="1"/>
          </p:cNvSpPr>
          <p:nvPr>
            <p:ph sz="half" idx="2"/>
          </p:nvPr>
        </p:nvSpPr>
        <p:spPr>
          <a:xfrm>
            <a:off x="1199162" y="1472816"/>
            <a:ext cx="9612999" cy="4506481"/>
          </a:xfrm>
        </p:spPr>
        <p:txBody>
          <a:bodyPr>
            <a:normAutofit/>
          </a:bodyPr>
          <a:lstStyle/>
          <a:p>
            <a:r>
              <a:rPr lang="en-US" dirty="0"/>
              <a:t>Primitives Obsession.  We found out that representing the concept of a zip code by the string type is a bad idea. Primitives obsession leads to a procedural cluttered code over time and increases the maintenance cost.</a:t>
            </a:r>
            <a:endParaRPr lang="ru-RU" dirty="0"/>
          </a:p>
          <a:p>
            <a:r>
              <a:rPr lang="en-US" dirty="0"/>
              <a:t>Hidden dependencies. Make all the dependencies visible for a caller, because dependencies are a part of the API’s contract.</a:t>
            </a:r>
            <a:endParaRPr lang="ru-RU" dirty="0"/>
          </a:p>
          <a:p>
            <a:r>
              <a:rPr lang="en-US" dirty="0"/>
              <a:t>The law of Demeter is not about number of dots. It’s about coupling between objects and improving encapsulation. In short, the object shouldn’t talk to strangers. </a:t>
            </a:r>
            <a:endParaRPr lang="ru-RU" dirty="0"/>
          </a:p>
          <a:p>
            <a:r>
              <a:rPr lang="en-US" dirty="0"/>
              <a:t>Temporal coupling - interconnection between two members of an API, which requires the right sequence of calls made by a caller.</a:t>
            </a:r>
          </a:p>
          <a:p>
            <a:r>
              <a:rPr lang="en-US" dirty="0"/>
              <a:t>Switch-statements. Switch statements can be refactored to the OO-design with a class for each case-statement. Another option is to rely on a dictionary instead of a switch-statement.</a:t>
            </a:r>
            <a:endParaRPr lang="ru-RU" dirty="0"/>
          </a:p>
        </p:txBody>
      </p:sp>
    </p:spTree>
    <p:extLst>
      <p:ext uri="{BB962C8B-B14F-4D97-AF65-F5344CB8AC3E}">
        <p14:creationId xmlns:p14="http://schemas.microsoft.com/office/powerpoint/2010/main" val="4337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Dealing with Errors</a:t>
            </a:r>
            <a:endParaRPr lang="ru-RU" dirty="0"/>
          </a:p>
        </p:txBody>
      </p:sp>
    </p:spTree>
    <p:extLst>
      <p:ext uri="{BB962C8B-B14F-4D97-AF65-F5344CB8AC3E}">
        <p14:creationId xmlns:p14="http://schemas.microsoft.com/office/powerpoint/2010/main" val="1298162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Outline</a:t>
            </a:r>
            <a:endParaRPr lang="ru-RU" dirty="0"/>
          </a:p>
        </p:txBody>
      </p:sp>
      <p:sp>
        <p:nvSpPr>
          <p:cNvPr id="4" name="Объект 3"/>
          <p:cNvSpPr>
            <a:spLocks noGrp="1"/>
          </p:cNvSpPr>
          <p:nvPr>
            <p:ph sz="half" idx="2"/>
          </p:nvPr>
        </p:nvSpPr>
        <p:spPr>
          <a:xfrm>
            <a:off x="1199163" y="1472816"/>
            <a:ext cx="9427648" cy="4506481"/>
          </a:xfrm>
        </p:spPr>
        <p:txBody>
          <a:bodyPr>
            <a:normAutofit/>
          </a:bodyPr>
          <a:lstStyle/>
          <a:p>
            <a:pPr lvl="0"/>
            <a:r>
              <a:rPr lang="en-US" dirty="0"/>
              <a:t>Is it a good idea to use exceptions for dealing with errors everywhere in every case?</a:t>
            </a:r>
            <a:endParaRPr lang="ru-RU" dirty="0"/>
          </a:p>
          <a:p>
            <a:pPr lvl="0"/>
            <a:r>
              <a:rPr lang="en-US" dirty="0"/>
              <a:t>Understand the gist of errors, their nature.</a:t>
            </a:r>
            <a:endParaRPr lang="ru-RU" dirty="0"/>
          </a:p>
          <a:p>
            <a:pPr lvl="0"/>
            <a:r>
              <a:rPr lang="en-US" dirty="0"/>
              <a:t>Exceptions mechanism is not the answer for all problems.</a:t>
            </a:r>
          </a:p>
          <a:p>
            <a:pPr lvl="0"/>
            <a:r>
              <a:rPr lang="en-US" dirty="0"/>
              <a:t>What tools do you have to tackle the complexity of handling errors in your programs. Temporal coupling. </a:t>
            </a:r>
          </a:p>
          <a:p>
            <a:r>
              <a:rPr lang="en-US" dirty="0"/>
              <a:t>What types of errors do we have to deal with and why they are different.</a:t>
            </a:r>
            <a:endParaRPr lang="ru-RU" dirty="0"/>
          </a:p>
        </p:txBody>
      </p:sp>
    </p:spTree>
    <p:extLst>
      <p:ext uri="{BB962C8B-B14F-4D97-AF65-F5344CB8AC3E}">
        <p14:creationId xmlns:p14="http://schemas.microsoft.com/office/powerpoint/2010/main" val="14924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0079"/>
            <a:ext cx="10515600" cy="1325563"/>
          </a:xfrm>
        </p:spPr>
        <p:txBody>
          <a:bodyPr/>
          <a:lstStyle/>
          <a:p>
            <a:r>
              <a:rPr lang="en-US" dirty="0"/>
              <a:t>What does an “Error” mean?</a:t>
            </a:r>
            <a:endParaRPr lang="ru-RU" dirty="0"/>
          </a:p>
        </p:txBody>
      </p:sp>
      <p:grpSp>
        <p:nvGrpSpPr>
          <p:cNvPr id="7" name="Группа 6"/>
          <p:cNvGrpSpPr/>
          <p:nvPr/>
        </p:nvGrpSpPr>
        <p:grpSpPr>
          <a:xfrm>
            <a:off x="3293992" y="1300038"/>
            <a:ext cx="5549561" cy="4497037"/>
            <a:chOff x="3475115" y="983974"/>
            <a:chExt cx="5619314" cy="5099386"/>
          </a:xfrm>
        </p:grpSpPr>
        <p:cxnSp>
          <p:nvCxnSpPr>
            <p:cNvPr id="8" name="Прямая со стрелкой 7"/>
            <p:cNvCxnSpPr/>
            <p:nvPr/>
          </p:nvCxnSpPr>
          <p:spPr>
            <a:xfrm flipH="1" flipV="1">
              <a:off x="3955773" y="983974"/>
              <a:ext cx="0" cy="4612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flipV="1">
              <a:off x="3935885" y="5597062"/>
              <a:ext cx="5158544" cy="34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3971181" y="3429000"/>
              <a:ext cx="2425285" cy="21403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Recoverable </a:t>
              </a:r>
              <a:br>
                <a:rPr lang="en-US" dirty="0"/>
              </a:br>
              <a:r>
                <a:rPr lang="en-US" dirty="0"/>
                <a:t>User Code </a:t>
              </a:r>
              <a:br>
                <a:rPr lang="en-US" dirty="0"/>
              </a:br>
              <a:r>
                <a:rPr lang="en-US" dirty="0"/>
                <a:t>Errors</a:t>
              </a:r>
              <a:endParaRPr lang="ru-RU" dirty="0"/>
            </a:p>
          </p:txBody>
        </p:sp>
        <p:sp>
          <p:nvSpPr>
            <p:cNvPr id="11" name="Прямоугольник 10"/>
            <p:cNvSpPr/>
            <p:nvPr/>
          </p:nvSpPr>
          <p:spPr>
            <a:xfrm>
              <a:off x="6409717" y="3429000"/>
              <a:ext cx="2421835" cy="21403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Recoverable </a:t>
              </a:r>
              <a:br>
                <a:rPr lang="en-US" dirty="0"/>
              </a:br>
              <a:r>
                <a:rPr lang="en-US" dirty="0"/>
                <a:t>System Errors</a:t>
              </a:r>
              <a:endParaRPr lang="ru-RU" dirty="0"/>
            </a:p>
          </p:txBody>
        </p:sp>
        <p:sp>
          <p:nvSpPr>
            <p:cNvPr id="12" name="Прямоугольник 11"/>
            <p:cNvSpPr/>
            <p:nvPr/>
          </p:nvSpPr>
          <p:spPr>
            <a:xfrm>
              <a:off x="3972624" y="1288639"/>
              <a:ext cx="2428598" cy="21403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Unrecoverable </a:t>
              </a:r>
              <a:br>
                <a:rPr lang="en-US" dirty="0"/>
              </a:br>
              <a:r>
                <a:rPr lang="en-US" dirty="0"/>
                <a:t>User Code </a:t>
              </a:r>
              <a:br>
                <a:rPr lang="en-US" dirty="0"/>
              </a:br>
              <a:r>
                <a:rPr lang="en-US" dirty="0"/>
                <a:t>Errors</a:t>
              </a:r>
              <a:endParaRPr lang="ru-RU" dirty="0"/>
            </a:p>
          </p:txBody>
        </p:sp>
        <p:sp>
          <p:nvSpPr>
            <p:cNvPr id="13" name="Прямоугольник 12"/>
            <p:cNvSpPr/>
            <p:nvPr/>
          </p:nvSpPr>
          <p:spPr>
            <a:xfrm>
              <a:off x="6407972" y="1293844"/>
              <a:ext cx="2425149" cy="21321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Unrecoverable </a:t>
              </a:r>
              <a:br>
                <a:rPr lang="en-US" dirty="0"/>
              </a:br>
              <a:r>
                <a:rPr lang="en-US" dirty="0"/>
                <a:t>System Errors</a:t>
              </a:r>
              <a:endParaRPr lang="ru-RU" dirty="0"/>
            </a:p>
          </p:txBody>
        </p:sp>
        <p:sp>
          <p:nvSpPr>
            <p:cNvPr id="14" name="TextBox 13"/>
            <p:cNvSpPr txBox="1"/>
            <p:nvPr/>
          </p:nvSpPr>
          <p:spPr>
            <a:xfrm>
              <a:off x="4600138" y="5664558"/>
              <a:ext cx="1167371" cy="418802"/>
            </a:xfrm>
            <a:prstGeom prst="rect">
              <a:avLst/>
            </a:prstGeom>
            <a:noFill/>
          </p:spPr>
          <p:txBody>
            <a:bodyPr wrap="none" rtlCol="0">
              <a:spAutoFit/>
            </a:bodyPr>
            <a:lstStyle/>
            <a:p>
              <a:r>
                <a:rPr lang="en-US" dirty="0"/>
                <a:t>User Code</a:t>
              </a:r>
              <a:endParaRPr lang="ru-RU" dirty="0"/>
            </a:p>
          </p:txBody>
        </p:sp>
        <p:sp>
          <p:nvSpPr>
            <p:cNvPr id="15" name="TextBox 14"/>
            <p:cNvSpPr txBox="1"/>
            <p:nvPr/>
          </p:nvSpPr>
          <p:spPr>
            <a:xfrm>
              <a:off x="7189632" y="5649550"/>
              <a:ext cx="861828" cy="418802"/>
            </a:xfrm>
            <a:prstGeom prst="rect">
              <a:avLst/>
            </a:prstGeom>
            <a:noFill/>
          </p:spPr>
          <p:txBody>
            <a:bodyPr wrap="none" rtlCol="0">
              <a:spAutoFit/>
            </a:bodyPr>
            <a:lstStyle/>
            <a:p>
              <a:r>
                <a:rPr lang="en-US" dirty="0"/>
                <a:t>System</a:t>
              </a:r>
              <a:endParaRPr lang="ru-RU" dirty="0"/>
            </a:p>
          </p:txBody>
        </p:sp>
        <p:sp>
          <p:nvSpPr>
            <p:cNvPr id="16" name="TextBox 15"/>
            <p:cNvSpPr txBox="1"/>
            <p:nvPr/>
          </p:nvSpPr>
          <p:spPr>
            <a:xfrm rot="16200000">
              <a:off x="2923874" y="4324514"/>
              <a:ext cx="1509576" cy="373974"/>
            </a:xfrm>
            <a:prstGeom prst="rect">
              <a:avLst/>
            </a:prstGeom>
            <a:noFill/>
          </p:spPr>
          <p:txBody>
            <a:bodyPr wrap="none" rtlCol="0">
              <a:spAutoFit/>
            </a:bodyPr>
            <a:lstStyle/>
            <a:p>
              <a:r>
                <a:rPr lang="en-US" dirty="0"/>
                <a:t>Recoverable</a:t>
              </a:r>
              <a:endParaRPr lang="ru-RU" dirty="0"/>
            </a:p>
          </p:txBody>
        </p:sp>
        <p:sp>
          <p:nvSpPr>
            <p:cNvPr id="17" name="TextBox 16"/>
            <p:cNvSpPr txBox="1"/>
            <p:nvPr/>
          </p:nvSpPr>
          <p:spPr>
            <a:xfrm rot="16200000">
              <a:off x="2779492" y="2203603"/>
              <a:ext cx="1765219" cy="373974"/>
            </a:xfrm>
            <a:prstGeom prst="rect">
              <a:avLst/>
            </a:prstGeom>
            <a:noFill/>
          </p:spPr>
          <p:txBody>
            <a:bodyPr wrap="none" rtlCol="0">
              <a:spAutoFit/>
            </a:bodyPr>
            <a:lstStyle/>
            <a:p>
              <a:r>
                <a:rPr lang="en-US" dirty="0"/>
                <a:t>Unrecoverable</a:t>
              </a:r>
              <a:endParaRPr lang="ru-RU" dirty="0"/>
            </a:p>
          </p:txBody>
        </p:sp>
      </p:grpSp>
    </p:spTree>
    <p:extLst>
      <p:ext uri="{BB962C8B-B14F-4D97-AF65-F5344CB8AC3E}">
        <p14:creationId xmlns:p14="http://schemas.microsoft.com/office/powerpoint/2010/main" val="8854448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Recoverable System Errors</a:t>
            </a:r>
            <a:endParaRPr lang="ru-RU" dirty="0"/>
          </a:p>
        </p:txBody>
      </p:sp>
      <p:sp>
        <p:nvSpPr>
          <p:cNvPr id="6" name="Прямоугольник 5"/>
          <p:cNvSpPr/>
          <p:nvPr/>
        </p:nvSpPr>
        <p:spPr>
          <a:xfrm>
            <a:off x="1879600" y="2070069"/>
            <a:ext cx="9359900" cy="1070037"/>
          </a:xfrm>
          <a:prstGeom prst="rect">
            <a:avLst/>
          </a:prstGeom>
        </p:spPr>
        <p:txBody>
          <a:bodyPr wrap="square">
            <a:spAutoFit/>
          </a:bodyPr>
          <a:lstStyle/>
          <a:p>
            <a:pPr>
              <a:lnSpc>
                <a:spcPct val="115000"/>
              </a:lnSpc>
              <a:spcAft>
                <a:spcPts val="1000"/>
              </a:spcAft>
            </a:pPr>
            <a:r>
              <a:rPr lang="en-US" sz="2400" kern="0" dirty="0">
                <a:solidFill>
                  <a:schemeClr val="tx1">
                    <a:lumMod val="65000"/>
                    <a:lumOff val="35000"/>
                  </a:schemeClr>
                </a:solidFill>
              </a:rPr>
              <a:t>Examples: FileNotFoundException, SocketException, and many others.</a:t>
            </a:r>
          </a:p>
          <a:p>
            <a:pPr>
              <a:lnSpc>
                <a:spcPct val="115000"/>
              </a:lnSpc>
              <a:spcAft>
                <a:spcPts val="1000"/>
              </a:spcAft>
            </a:pPr>
            <a:r>
              <a:rPr lang="en-US" sz="2400" b="1" kern="0" dirty="0">
                <a:solidFill>
                  <a:schemeClr val="tx1">
                    <a:lumMod val="65000"/>
                    <a:lumOff val="35000"/>
                  </a:schemeClr>
                </a:solidFill>
              </a:rPr>
              <a:t>Should be handled!</a:t>
            </a:r>
          </a:p>
        </p:txBody>
      </p:sp>
    </p:spTree>
    <p:extLst>
      <p:ext uri="{BB962C8B-B14F-4D97-AF65-F5344CB8AC3E}">
        <p14:creationId xmlns:p14="http://schemas.microsoft.com/office/powerpoint/2010/main" val="28230935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Unrecoverable System Errors</a:t>
            </a:r>
            <a:endParaRPr lang="ru-RU" dirty="0"/>
          </a:p>
        </p:txBody>
      </p:sp>
      <p:sp>
        <p:nvSpPr>
          <p:cNvPr id="6" name="Прямоугольник 5"/>
          <p:cNvSpPr/>
          <p:nvPr/>
        </p:nvSpPr>
        <p:spPr>
          <a:xfrm>
            <a:off x="1879600" y="2070069"/>
            <a:ext cx="9359900" cy="1070037"/>
          </a:xfrm>
          <a:prstGeom prst="rect">
            <a:avLst/>
          </a:prstGeom>
        </p:spPr>
        <p:txBody>
          <a:bodyPr wrap="square">
            <a:spAutoFit/>
          </a:bodyPr>
          <a:lstStyle/>
          <a:p>
            <a:pPr>
              <a:lnSpc>
                <a:spcPct val="115000"/>
              </a:lnSpc>
              <a:spcAft>
                <a:spcPts val="1000"/>
              </a:spcAft>
            </a:pPr>
            <a:r>
              <a:rPr lang="en-US" sz="2400" kern="0" dirty="0">
                <a:solidFill>
                  <a:schemeClr val="tx1">
                    <a:lumMod val="65000"/>
                    <a:lumOff val="35000"/>
                  </a:schemeClr>
                </a:solidFill>
              </a:rPr>
              <a:t>Examples: StackOverflowException , OutOfMemoryException .</a:t>
            </a:r>
          </a:p>
          <a:p>
            <a:pPr>
              <a:lnSpc>
                <a:spcPct val="115000"/>
              </a:lnSpc>
              <a:spcAft>
                <a:spcPts val="1000"/>
              </a:spcAft>
            </a:pPr>
            <a:r>
              <a:rPr lang="en-US" sz="2400" b="1" kern="0" dirty="0">
                <a:solidFill>
                  <a:schemeClr val="tx1">
                    <a:lumMod val="65000"/>
                    <a:lumOff val="35000"/>
                  </a:schemeClr>
                </a:solidFill>
              </a:rPr>
              <a:t>Can’t be handled meaningfully!</a:t>
            </a:r>
          </a:p>
        </p:txBody>
      </p:sp>
    </p:spTree>
    <p:extLst>
      <p:ext uri="{BB962C8B-B14F-4D97-AF65-F5344CB8AC3E}">
        <p14:creationId xmlns:p14="http://schemas.microsoft.com/office/powerpoint/2010/main" val="19802051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Unrecoverable User Code Errors</a:t>
            </a:r>
            <a:endParaRPr lang="ru-RU" dirty="0"/>
          </a:p>
        </p:txBody>
      </p:sp>
      <p:sp>
        <p:nvSpPr>
          <p:cNvPr id="6" name="Прямоугольник 5"/>
          <p:cNvSpPr/>
          <p:nvPr/>
        </p:nvSpPr>
        <p:spPr>
          <a:xfrm>
            <a:off x="1879600" y="2070069"/>
            <a:ext cx="9359900" cy="1623008"/>
          </a:xfrm>
          <a:prstGeom prst="rect">
            <a:avLst/>
          </a:prstGeom>
        </p:spPr>
        <p:txBody>
          <a:bodyPr wrap="square">
            <a:spAutoFit/>
          </a:bodyPr>
          <a:lstStyle/>
          <a:p>
            <a:pPr>
              <a:lnSpc>
                <a:spcPct val="115000"/>
              </a:lnSpc>
              <a:spcAft>
                <a:spcPts val="1000"/>
              </a:spcAft>
            </a:pPr>
            <a:r>
              <a:rPr lang="en-US" sz="2400" kern="0" dirty="0">
                <a:solidFill>
                  <a:schemeClr val="tx1">
                    <a:lumMod val="65000"/>
                    <a:lumOff val="35000"/>
                  </a:schemeClr>
                </a:solidFill>
              </a:rPr>
              <a:t>This type of errors represent </a:t>
            </a:r>
            <a:r>
              <a:rPr lang="en-US" sz="2400" b="1" kern="0" dirty="0">
                <a:solidFill>
                  <a:schemeClr val="tx1">
                    <a:lumMod val="65000"/>
                    <a:lumOff val="35000"/>
                  </a:schemeClr>
                </a:solidFill>
              </a:rPr>
              <a:t>bugs in your code.</a:t>
            </a:r>
          </a:p>
          <a:p>
            <a:pPr>
              <a:lnSpc>
                <a:spcPct val="115000"/>
              </a:lnSpc>
              <a:spcAft>
                <a:spcPts val="1000"/>
              </a:spcAft>
            </a:pPr>
            <a:r>
              <a:rPr lang="en-US" sz="2400" b="1" kern="0" dirty="0">
                <a:solidFill>
                  <a:schemeClr val="tx1">
                    <a:lumMod val="65000"/>
                    <a:lumOff val="35000"/>
                  </a:schemeClr>
                </a:solidFill>
              </a:rPr>
              <a:t>Example: </a:t>
            </a:r>
            <a:r>
              <a:rPr lang="en-US" sz="2400" kern="0" dirty="0">
                <a:solidFill>
                  <a:schemeClr val="tx1">
                    <a:lumMod val="65000"/>
                    <a:lumOff val="35000"/>
                  </a:schemeClr>
                </a:solidFill>
              </a:rPr>
              <a:t>NullReferenceException.</a:t>
            </a:r>
            <a:r>
              <a:rPr lang="en-US" dirty="0"/>
              <a:t> </a:t>
            </a:r>
            <a:endParaRPr lang="en-US" sz="2400" b="1" kern="0" dirty="0">
              <a:solidFill>
                <a:schemeClr val="tx1">
                  <a:lumMod val="65000"/>
                  <a:lumOff val="35000"/>
                </a:schemeClr>
              </a:solidFill>
            </a:endParaRPr>
          </a:p>
          <a:p>
            <a:pPr>
              <a:lnSpc>
                <a:spcPct val="115000"/>
              </a:lnSpc>
              <a:spcAft>
                <a:spcPts val="1000"/>
              </a:spcAft>
            </a:pPr>
            <a:r>
              <a:rPr lang="en-US" sz="2400" b="1" kern="0" dirty="0">
                <a:solidFill>
                  <a:schemeClr val="tx1">
                    <a:lumMod val="65000"/>
                    <a:lumOff val="35000"/>
                  </a:schemeClr>
                </a:solidFill>
              </a:rPr>
              <a:t>Can’t be handled meaningfully!</a:t>
            </a:r>
          </a:p>
        </p:txBody>
      </p:sp>
    </p:spTree>
    <p:extLst>
      <p:ext uri="{BB962C8B-B14F-4D97-AF65-F5344CB8AC3E}">
        <p14:creationId xmlns:p14="http://schemas.microsoft.com/office/powerpoint/2010/main" val="329594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Public API vs Private API</a:t>
            </a:r>
            <a:endParaRPr lang="ru-RU" dirty="0"/>
          </a:p>
        </p:txBody>
      </p:sp>
      <p:sp>
        <p:nvSpPr>
          <p:cNvPr id="4" name="Прямоугольник 3"/>
          <p:cNvSpPr/>
          <p:nvPr/>
        </p:nvSpPr>
        <p:spPr>
          <a:xfrm>
            <a:off x="1069571" y="1627112"/>
            <a:ext cx="9888942" cy="523220"/>
          </a:xfrm>
          <a:prstGeom prst="rect">
            <a:avLst/>
          </a:prstGeom>
        </p:spPr>
        <p:txBody>
          <a:bodyPr wrap="square">
            <a:spAutoFit/>
          </a:bodyPr>
          <a:lstStyle/>
          <a:p>
            <a:pPr marL="457200" lvl="0" indent="-457200">
              <a:buClr>
                <a:srgbClr val="ED7D31"/>
              </a:buClr>
              <a:buFont typeface="Arial" panose="020B0604020202020204" pitchFamily="34" charset="0"/>
              <a:buChar char="•"/>
            </a:pPr>
            <a:r>
              <a:rPr lang="en-US" sz="2800" dirty="0">
                <a:solidFill>
                  <a:prstClr val="black">
                    <a:lumMod val="65000"/>
                    <a:lumOff val="35000"/>
                  </a:prstClr>
                </a:solidFill>
              </a:rPr>
              <a:t>The cost of bad decisions in public API may be extremely high</a:t>
            </a:r>
          </a:p>
        </p:txBody>
      </p:sp>
      <p:sp>
        <p:nvSpPr>
          <p:cNvPr id="3" name="Прямоугольник 2"/>
          <p:cNvSpPr/>
          <p:nvPr/>
        </p:nvSpPr>
        <p:spPr>
          <a:xfrm>
            <a:off x="1076323" y="2348604"/>
            <a:ext cx="7567613" cy="954107"/>
          </a:xfrm>
          <a:prstGeom prst="rect">
            <a:avLst/>
          </a:prstGeom>
        </p:spPr>
        <p:txBody>
          <a:bodyPr wrap="square">
            <a:spAutoFit/>
          </a:bodyPr>
          <a:lstStyle/>
          <a:p>
            <a:pPr marL="457200" indent="-457200">
              <a:buClr>
                <a:schemeClr val="accent2"/>
              </a:buClr>
              <a:buFont typeface="Arial" panose="020B0604020202020204" pitchFamily="34" charset="0"/>
              <a:buChar char="•"/>
            </a:pPr>
            <a:r>
              <a:rPr lang="en-US" sz="2800" dirty="0">
                <a:solidFill>
                  <a:prstClr val="black">
                    <a:lumMod val="65000"/>
                    <a:lumOff val="35000"/>
                  </a:prstClr>
                </a:solidFill>
              </a:rPr>
              <a:t>Private APIs should be developed bearing in mind all API characteristics</a:t>
            </a:r>
            <a:endParaRPr lang="ru-RU" sz="2800" dirty="0">
              <a:solidFill>
                <a:prstClr val="black">
                  <a:lumMod val="65000"/>
                  <a:lumOff val="35000"/>
                </a:prstClr>
              </a:solidFill>
            </a:endParaRPr>
          </a:p>
        </p:txBody>
      </p:sp>
      <p:sp>
        <p:nvSpPr>
          <p:cNvPr id="6" name="Прямоугольник 5"/>
          <p:cNvSpPr/>
          <p:nvPr/>
        </p:nvSpPr>
        <p:spPr>
          <a:xfrm>
            <a:off x="1098044" y="3544378"/>
            <a:ext cx="6904839" cy="523220"/>
          </a:xfrm>
          <a:prstGeom prst="rect">
            <a:avLst/>
          </a:prstGeom>
        </p:spPr>
        <p:txBody>
          <a:bodyPr wrap="none">
            <a:spAutoFit/>
          </a:bodyPr>
          <a:lstStyle/>
          <a:p>
            <a:pPr marL="457200" indent="-457200">
              <a:buClr>
                <a:schemeClr val="accent2"/>
              </a:buClr>
              <a:buFont typeface="Arial" panose="020B0604020202020204" pitchFamily="34" charset="0"/>
              <a:buChar char="•"/>
            </a:pPr>
            <a:r>
              <a:rPr lang="en-US" sz="2800" dirty="0">
                <a:solidFill>
                  <a:prstClr val="black">
                    <a:lumMod val="65000"/>
                    <a:lumOff val="35000"/>
                  </a:prstClr>
                </a:solidFill>
              </a:rPr>
              <a:t>Zookeepers must strive to become rangers </a:t>
            </a:r>
            <a:endParaRPr lang="ru-RU" sz="2800" dirty="0">
              <a:solidFill>
                <a:prstClr val="black">
                  <a:lumMod val="65000"/>
                  <a:lumOff val="35000"/>
                </a:prstClr>
              </a:solidFill>
            </a:endParaRPr>
          </a:p>
        </p:txBody>
      </p:sp>
    </p:spTree>
    <p:extLst>
      <p:ext uri="{BB962C8B-B14F-4D97-AF65-F5344CB8AC3E}">
        <p14:creationId xmlns:p14="http://schemas.microsoft.com/office/powerpoint/2010/main" val="20863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Recoverable User Code Errors</a:t>
            </a:r>
            <a:endParaRPr lang="ru-RU" dirty="0"/>
          </a:p>
        </p:txBody>
      </p:sp>
      <p:sp>
        <p:nvSpPr>
          <p:cNvPr id="6" name="Прямоугольник 5"/>
          <p:cNvSpPr/>
          <p:nvPr/>
        </p:nvSpPr>
        <p:spPr>
          <a:xfrm>
            <a:off x="1392195" y="2648684"/>
            <a:ext cx="9359900" cy="916854"/>
          </a:xfrm>
          <a:prstGeom prst="rect">
            <a:avLst/>
          </a:prstGeom>
        </p:spPr>
        <p:txBody>
          <a:bodyPr wrap="square">
            <a:spAutoFit/>
          </a:bodyPr>
          <a:lstStyle/>
          <a:p>
            <a:pPr>
              <a:lnSpc>
                <a:spcPct val="115000"/>
              </a:lnSpc>
              <a:spcAft>
                <a:spcPts val="1000"/>
              </a:spcAft>
            </a:pPr>
            <a:r>
              <a:rPr lang="en-US" sz="2400" kern="0" dirty="0">
                <a:solidFill>
                  <a:schemeClr val="tx1">
                    <a:lumMod val="65000"/>
                    <a:lumOff val="35000"/>
                  </a:schemeClr>
                </a:solidFill>
              </a:rPr>
              <a:t>Avoid using Exceptions for representing and handling recoverable user code errors.</a:t>
            </a:r>
            <a:endParaRPr lang="en-US" sz="2400" b="1" kern="0" dirty="0">
              <a:solidFill>
                <a:schemeClr val="tx1">
                  <a:lumMod val="65000"/>
                  <a:lumOff val="35000"/>
                </a:schemeClr>
              </a:solidFill>
            </a:endParaRPr>
          </a:p>
        </p:txBody>
      </p:sp>
      <p:sp>
        <p:nvSpPr>
          <p:cNvPr id="3" name="Прямоугольник 2"/>
          <p:cNvSpPr/>
          <p:nvPr/>
        </p:nvSpPr>
        <p:spPr>
          <a:xfrm>
            <a:off x="1392195" y="1784866"/>
            <a:ext cx="9359900" cy="461665"/>
          </a:xfrm>
          <a:prstGeom prst="rect">
            <a:avLst/>
          </a:prstGeom>
        </p:spPr>
        <p:txBody>
          <a:bodyPr wrap="square">
            <a:spAutoFit/>
          </a:bodyPr>
          <a:lstStyle/>
          <a:p>
            <a:r>
              <a:rPr lang="en-US" sz="2400" kern="0" dirty="0">
                <a:solidFill>
                  <a:schemeClr val="tx1">
                    <a:lumMod val="65000"/>
                    <a:lumOff val="35000"/>
                  </a:schemeClr>
                </a:solidFill>
              </a:rPr>
              <a:t>This type or errors represent those errors which we expect to happen.</a:t>
            </a:r>
            <a:endParaRPr lang="ru-RU" sz="2400" kern="0" dirty="0">
              <a:solidFill>
                <a:schemeClr val="tx1">
                  <a:lumMod val="65000"/>
                  <a:lumOff val="35000"/>
                </a:schemeClr>
              </a:solidFill>
            </a:endParaRPr>
          </a:p>
        </p:txBody>
      </p:sp>
    </p:spTree>
    <p:extLst>
      <p:ext uri="{BB962C8B-B14F-4D97-AF65-F5344CB8AC3E}">
        <p14:creationId xmlns:p14="http://schemas.microsoft.com/office/powerpoint/2010/main" val="14259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Exceptions = Errors?</a:t>
            </a:r>
            <a:endParaRPr lang="ru-RU" dirty="0"/>
          </a:p>
        </p:txBody>
      </p:sp>
      <p:sp>
        <p:nvSpPr>
          <p:cNvPr id="6" name="Прямоугольник 5"/>
          <p:cNvSpPr/>
          <p:nvPr/>
        </p:nvSpPr>
        <p:spPr>
          <a:xfrm>
            <a:off x="1392195" y="2648684"/>
            <a:ext cx="9359900" cy="914930"/>
          </a:xfrm>
          <a:prstGeom prst="rect">
            <a:avLst/>
          </a:prstGeom>
        </p:spPr>
        <p:txBody>
          <a:bodyPr wrap="square">
            <a:spAutoFit/>
          </a:bodyPr>
          <a:lstStyle/>
          <a:p>
            <a:pPr>
              <a:lnSpc>
                <a:spcPct val="115000"/>
              </a:lnSpc>
              <a:spcAft>
                <a:spcPts val="1000"/>
              </a:spcAft>
            </a:pPr>
            <a:r>
              <a:rPr lang="en-US" sz="2400" kern="0" dirty="0">
                <a:solidFill>
                  <a:schemeClr val="tx1">
                    <a:lumMod val="65000"/>
                    <a:lumOff val="35000"/>
                  </a:schemeClr>
                </a:solidFill>
              </a:rPr>
              <a:t>The original meaning of throwing exceptions is to fail fast, </a:t>
            </a:r>
            <a:r>
              <a:rPr lang="en-US" sz="2400" b="1" kern="0" dirty="0">
                <a:solidFill>
                  <a:schemeClr val="tx1">
                    <a:lumMod val="65000"/>
                    <a:lumOff val="35000"/>
                  </a:schemeClr>
                </a:solidFill>
              </a:rPr>
              <a:t>unwinding the stack, until the appropriate catch block will handle the exception. </a:t>
            </a:r>
          </a:p>
        </p:txBody>
      </p:sp>
      <p:sp>
        <p:nvSpPr>
          <p:cNvPr id="3" name="Прямоугольник 2"/>
          <p:cNvSpPr/>
          <p:nvPr/>
        </p:nvSpPr>
        <p:spPr>
          <a:xfrm>
            <a:off x="1392195" y="1970217"/>
            <a:ext cx="9359900" cy="461665"/>
          </a:xfrm>
          <a:prstGeom prst="rect">
            <a:avLst/>
          </a:prstGeom>
        </p:spPr>
        <p:txBody>
          <a:bodyPr wrap="square">
            <a:spAutoFit/>
          </a:bodyPr>
          <a:lstStyle/>
          <a:p>
            <a:r>
              <a:rPr lang="en-US" sz="2400" kern="0" dirty="0">
                <a:solidFill>
                  <a:schemeClr val="tx1">
                    <a:lumMod val="65000"/>
                    <a:lumOff val="35000"/>
                  </a:schemeClr>
                </a:solidFill>
              </a:rPr>
              <a:t>An exception is a form of an error representation.</a:t>
            </a:r>
            <a:endParaRPr lang="ru-RU" sz="2400" kern="0" dirty="0">
              <a:solidFill>
                <a:schemeClr val="tx1">
                  <a:lumMod val="65000"/>
                  <a:lumOff val="35000"/>
                </a:schemeClr>
              </a:solidFill>
            </a:endParaRPr>
          </a:p>
        </p:txBody>
      </p:sp>
    </p:spTree>
    <p:extLst>
      <p:ext uri="{BB962C8B-B14F-4D97-AF65-F5344CB8AC3E}">
        <p14:creationId xmlns:p14="http://schemas.microsoft.com/office/powerpoint/2010/main" val="128416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314"/>
            <a:ext cx="10515600" cy="1325563"/>
          </a:xfrm>
        </p:spPr>
        <p:txBody>
          <a:bodyPr/>
          <a:lstStyle/>
          <a:p>
            <a:r>
              <a:rPr lang="en-US" dirty="0"/>
              <a:t>How to handle Exceptions?</a:t>
            </a:r>
            <a:endParaRPr lang="ru-RU" dirty="0"/>
          </a:p>
        </p:txBody>
      </p:sp>
      <p:sp>
        <p:nvSpPr>
          <p:cNvPr id="14" name="Прямоугольник 13"/>
          <p:cNvSpPr/>
          <p:nvPr/>
        </p:nvSpPr>
        <p:spPr>
          <a:xfrm>
            <a:off x="1434037" y="1838067"/>
            <a:ext cx="8254314"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2400" b="1" i="0" u="none" strike="noStrike" kern="0" cap="none" spc="0" normalizeH="0" baseline="0" noProof="0" dirty="0">
              <a:ln>
                <a:noFill/>
              </a:ln>
              <a:solidFill>
                <a:schemeClr val="tx1">
                  <a:lumMod val="65000"/>
                  <a:lumOff val="35000"/>
                </a:schemeClr>
              </a:solidFill>
              <a:effectLst/>
              <a:uLnTx/>
              <a:uFillTx/>
            </a:endParaRPr>
          </a:p>
        </p:txBody>
      </p:sp>
      <p:sp>
        <p:nvSpPr>
          <p:cNvPr id="6" name="Прямоугольник 5"/>
          <p:cNvSpPr/>
          <p:nvPr/>
        </p:nvSpPr>
        <p:spPr>
          <a:xfrm>
            <a:off x="3386151" y="1813467"/>
            <a:ext cx="5419697" cy="298793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Text" lastClr="000000"/>
              </a:solidFill>
              <a:effectLst/>
              <a:uLnTx/>
              <a:uFillTx/>
            </a:endParaRPr>
          </a:p>
        </p:txBody>
      </p:sp>
      <p:sp>
        <p:nvSpPr>
          <p:cNvPr id="7" name="Прямоугольник 6"/>
          <p:cNvSpPr/>
          <p:nvPr/>
        </p:nvSpPr>
        <p:spPr>
          <a:xfrm>
            <a:off x="4267200" y="2131754"/>
            <a:ext cx="5679271" cy="2190600"/>
          </a:xfrm>
          <a:prstGeom prst="rect">
            <a:avLst/>
          </a:prstGeom>
        </p:spPr>
        <p:txBody>
          <a:bodyPr wrap="square">
            <a:sp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try</a:t>
            </a:r>
            <a:r>
              <a:rPr kumimoji="0" lang="en-US" sz="2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p>
          <a:p>
            <a:pPr lvl="0">
              <a:lnSpc>
                <a:spcPct val="115000"/>
              </a:lnSpc>
            </a:pPr>
            <a:r>
              <a:rPr lang="en-US" sz="2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kern="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2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kern="0" dirty="0">
                <a:solidFill>
                  <a:srgbClr val="008000"/>
                </a:solidFill>
                <a:latin typeface="Consolas" panose="020B0609020204030204" pitchFamily="49" charset="0"/>
                <a:ea typeface="Calibri" panose="020F0502020204030204" pitchFamily="34" charset="0"/>
                <a:cs typeface="Consolas" panose="020B0609020204030204" pitchFamily="49" charset="0"/>
              </a:rPr>
              <a:t>do something</a:t>
            </a:r>
            <a:endParaRPr kumimoji="0" lang="en-US" sz="2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defTabSz="914400" eaLnBrk="1" fontAlgn="auto" latinLnBrk="0" hangingPunct="1">
              <a:lnSpc>
                <a:spcPct val="115000"/>
              </a:lnSpc>
              <a:spcBef>
                <a:spcPts val="0"/>
              </a:spcBef>
              <a:spcAft>
                <a:spcPts val="0"/>
              </a:spcAft>
              <a:buClrTx/>
              <a:buSzTx/>
              <a:buFontTx/>
              <a:buNone/>
              <a:tabLst/>
              <a:defRPr/>
            </a:pPr>
            <a:r>
              <a:rPr lang="en-US" sz="2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kumimoji="0" lang="en-US" sz="24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defTabSz="914400" eaLnBrk="1" fontAlgn="auto" latinLnBrk="0" hangingPunct="1">
              <a:lnSpc>
                <a:spcPct val="115000"/>
              </a:lnSpc>
              <a:spcBef>
                <a:spcPts val="0"/>
              </a:spcBef>
              <a:spcAft>
                <a:spcPts val="0"/>
              </a:spcAft>
              <a:buClrTx/>
              <a:buSzTx/>
              <a:buFontTx/>
              <a:buNone/>
              <a:tabLst/>
              <a:defRPr/>
            </a:pPr>
            <a:r>
              <a:rPr lang="en-US" sz="2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sz="2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kern="0" dirty="0">
                <a:solidFill>
                  <a:srgbClr val="2B91AF"/>
                </a:solidFill>
                <a:latin typeface="Consolas" panose="020B0609020204030204" pitchFamily="49" charset="0"/>
                <a:ea typeface="Calibri" panose="020F0502020204030204" pitchFamily="34" charset="0"/>
                <a:cs typeface="Consolas" panose="020B0609020204030204" pitchFamily="49" charset="0"/>
              </a:rPr>
              <a:t>Exception</a:t>
            </a:r>
            <a:r>
              <a:rPr lang="en-US" sz="2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2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ex){</a:t>
            </a:r>
          </a:p>
          <a:p>
            <a:pPr marL="0" marR="0" lvl="0" indent="0" defTabSz="914400" eaLnBrk="1" fontAlgn="auto" latinLnBrk="0" hangingPunct="1">
              <a:lnSpc>
                <a:spcPct val="115000"/>
              </a:lnSpc>
              <a:spcBef>
                <a:spcPts val="0"/>
              </a:spcBef>
              <a:spcAft>
                <a:spcPts val="0"/>
              </a:spcAft>
              <a:buClrTx/>
              <a:buSzTx/>
              <a:buFontTx/>
              <a:buNone/>
              <a:tabLst/>
              <a:defRPr/>
            </a:pPr>
            <a:r>
              <a:rPr lang="en-US" sz="2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kumimoji="0" lang="ru-RU" sz="2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74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7281644" y="2617365"/>
            <a:ext cx="3649211"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a:xfrm>
            <a:off x="870275" y="267358"/>
            <a:ext cx="10515600" cy="1325563"/>
          </a:xfrm>
        </p:spPr>
        <p:txBody>
          <a:bodyPr>
            <a:normAutofit/>
          </a:bodyPr>
          <a:lstStyle/>
          <a:p>
            <a:r>
              <a:rPr lang="en-US" dirty="0">
                <a:solidFill>
                  <a:srgbClr val="EF742D"/>
                </a:solidFill>
              </a:rPr>
              <a:t>Example with Checked Exception in Java</a:t>
            </a:r>
            <a:endParaRPr lang="ru-RU" dirty="0">
              <a:solidFill>
                <a:srgbClr val="EF742D"/>
              </a:solidFill>
            </a:endParaRPr>
          </a:p>
        </p:txBody>
      </p:sp>
      <p:grpSp>
        <p:nvGrpSpPr>
          <p:cNvPr id="6" name="Группа 5"/>
          <p:cNvGrpSpPr/>
          <p:nvPr/>
        </p:nvGrpSpPr>
        <p:grpSpPr>
          <a:xfrm>
            <a:off x="392732" y="1914697"/>
            <a:ext cx="11299971" cy="4042856"/>
            <a:chOff x="402671" y="1804272"/>
            <a:chExt cx="11299971" cy="4042856"/>
          </a:xfrm>
        </p:grpSpPr>
        <p:sp>
          <p:nvSpPr>
            <p:cNvPr id="5" name="Прямоугольник 4"/>
            <p:cNvSpPr/>
            <p:nvPr/>
          </p:nvSpPr>
          <p:spPr>
            <a:xfrm>
              <a:off x="691636" y="1804272"/>
              <a:ext cx="10792892" cy="40428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4" name="Rectangle 2"/>
            <p:cNvSpPr>
              <a:spLocks noChangeArrowheads="1"/>
            </p:cNvSpPr>
            <p:nvPr/>
          </p:nvSpPr>
          <p:spPr bwMode="auto">
            <a:xfrm>
              <a:off x="402671" y="1818898"/>
              <a:ext cx="11299971"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0000FF"/>
                  </a:solidFill>
                  <a:effectLst/>
                  <a:uLnTx/>
                  <a:uFillTx/>
                  <a:latin typeface="Consolas" panose="020B0609020204030204" pitchFamily="49" charset="0"/>
                </a:rPr>
                <a:t>public</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0000FF"/>
                  </a:solidFill>
                  <a:effectLst/>
                  <a:uLnTx/>
                  <a:uFillTx/>
                  <a:latin typeface="Consolas" panose="020B0609020204030204" pitchFamily="49" charset="0"/>
                </a:rPr>
                <a:t>static</a:t>
              </a:r>
              <a:r>
                <a:rPr kumimoji="0" lang="en-US" altLang="ru-RU" sz="2000" b="0" i="0" u="none" strike="noStrike" kern="0" cap="none" spc="0" normalizeH="0" baseline="0" noProof="0" dirty="0">
                  <a:ln>
                    <a:noFill/>
                  </a:ln>
                  <a:solidFill>
                    <a:srgbClr val="0000FF"/>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0000FF"/>
                  </a:solidFill>
                  <a:effectLst/>
                  <a:uLnTx/>
                  <a:uFillTx/>
                  <a:latin typeface="Consolas" panose="020B0609020204030204" pitchFamily="49" charset="0"/>
                </a:rPr>
                <a:t>void </a:t>
              </a:r>
              <a:r>
                <a:rPr kumimoji="0" lang="en-US" altLang="ru-RU" sz="2000" b="0" i="0" u="none" strike="noStrike" kern="0" cap="none" spc="0" normalizeH="0" baseline="0" noProof="0" dirty="0">
                  <a:ln>
                    <a:noFill/>
                  </a:ln>
                  <a:solidFill>
                    <a:sysClr val="windowText" lastClr="000000"/>
                  </a:solidFill>
                  <a:effectLst/>
                  <a:uLnTx/>
                  <a:uFillTx/>
                  <a:latin typeface="Consolas" panose="020B0609020204030204" pitchFamily="49" charset="0"/>
                </a:rPr>
                <a:t>readFile</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a:t>
              </a:r>
              <a:r>
                <a:rPr kumimoji="0" lang="en-US" altLang="ru-RU" sz="2000" b="0" i="0" u="none" strike="noStrike" kern="0" cap="none" spc="0" normalizeH="0" baseline="0" noProof="0" dirty="0">
                  <a:ln>
                    <a:noFill/>
                  </a:ln>
                  <a:solidFill>
                    <a:srgbClr val="0000FF"/>
                  </a:solidFill>
                  <a:effectLst/>
                  <a:uLnTx/>
                  <a:uFillTx/>
                  <a:latin typeface="Consolas" panose="020B0609020204030204" pitchFamily="49" charset="0"/>
                </a:rPr>
                <a:t>string</a:t>
              </a:r>
              <a:r>
                <a:rPr kumimoji="0" lang="en-US" altLang="ru-RU" sz="2000" b="0" i="0" u="none" strike="noStrike" kern="0" cap="none" spc="0" normalizeH="0" baseline="0" noProof="0" dirty="0">
                  <a:ln>
                    <a:noFill/>
                  </a:ln>
                  <a:solidFill>
                    <a:schemeClr val="tx1"/>
                  </a:solidFill>
                  <a:effectLst/>
                  <a:uLnTx/>
                  <a:uFillTx/>
                  <a:latin typeface="Consolas" panose="020B0609020204030204" pitchFamily="49" charset="0"/>
                </a:rPr>
                <a:t> filePath</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800" b="0" i="0" u="none" strike="noStrike" kern="0" cap="none" spc="0" normalizeH="0" baseline="0" noProof="0" dirty="0">
                  <a:ln>
                    <a:noFill/>
                  </a:ln>
                  <a:solidFill>
                    <a:srgbClr val="0000FF"/>
                  </a:solidFill>
                  <a:effectLst/>
                  <a:uLnTx/>
                  <a:uFillTx/>
                  <a:latin typeface="Consolas" panose="020B0609020204030204" pitchFamily="49" charset="0"/>
                </a:rPr>
                <a:t>throws</a:t>
              </a:r>
              <a:r>
                <a:rPr kumimoji="0" lang="ru-RU" altLang="ru-RU" sz="2800" b="0" i="0" u="none" strike="noStrike" kern="0" cap="none" spc="0" normalizeH="0" baseline="0" noProof="0" dirty="0">
                  <a:ln>
                    <a:noFill/>
                  </a:ln>
                  <a:solidFill>
                    <a:schemeClr val="tx1"/>
                  </a:solidFill>
                  <a:effectLst/>
                  <a:uLnTx/>
                  <a:uFillTx/>
                  <a:latin typeface="Consolas" panose="020B0609020204030204" pitchFamily="49" charset="0"/>
                </a:rPr>
                <a:t> IOException</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FileReader</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file = </a:t>
              </a:r>
              <a:r>
                <a:rPr kumimoji="0" lang="ru-RU" altLang="ru-RU" sz="2000" b="0" i="0" u="none" strike="noStrike" kern="0" cap="none" spc="0" normalizeH="0" baseline="0" noProof="0" dirty="0">
                  <a:ln>
                    <a:noFill/>
                  </a:ln>
                  <a:solidFill>
                    <a:srgbClr val="0000FF"/>
                  </a:solidFill>
                  <a:effectLst/>
                  <a:uLnTx/>
                  <a:uFillTx/>
                  <a:latin typeface="Consolas" panose="020B0609020204030204" pitchFamily="49" charset="0"/>
                </a:rPr>
                <a:t>new</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FileReader</a:t>
              </a:r>
              <a:r>
                <a:rPr kumimoji="0" lang="ru-RU" altLang="ru-RU"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altLang="ru-RU"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Consolas" panose="020B0609020204030204" pitchFamily="49" charset="0"/>
                </a:rPr>
                <a:t>filePath</a:t>
              </a:r>
              <a:r>
                <a:rPr kumimoji="0" lang="ru-RU" altLang="ru-RU"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BufferedReader</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fileInput = </a:t>
              </a:r>
              <a:r>
                <a:rPr kumimoji="0" lang="ru-RU" altLang="ru-RU" sz="2000" b="0" i="0" u="none" strike="noStrike" kern="0" cap="none" spc="0" normalizeH="0" baseline="0" noProof="0" dirty="0">
                  <a:ln>
                    <a:noFill/>
                  </a:ln>
                  <a:solidFill>
                    <a:srgbClr val="0000FF"/>
                  </a:solidFill>
                  <a:effectLst/>
                  <a:uLnTx/>
                  <a:uFillTx/>
                  <a:latin typeface="Consolas" panose="020B0609020204030204" pitchFamily="49" charset="0"/>
                </a:rPr>
                <a:t>new</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BufferedReader</a:t>
              </a:r>
              <a:r>
                <a:rPr kumimoji="0" lang="ru-RU" altLang="ru-RU"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Consolas" panose="020B0609020204030204" pitchFamily="49" charset="0"/>
                </a:rPr>
                <a:t>(file</a:t>
              </a:r>
              <a:r>
                <a:rPr kumimoji="0" lang="ru-RU" altLang="ru-RU" sz="2000" b="0" i="0" u="none" strike="noStrike" kern="0" cap="none" spc="0" normalizeH="0" baseline="0" noProof="0" dirty="0">
                  <a:ln>
                    <a:noFill/>
                  </a:ln>
                  <a:solidFill>
                    <a:sysClr val="windowText" lastClr="000000"/>
                  </a:solidFill>
                  <a:effectLst/>
                  <a:uLnTx/>
                  <a:uFillTx/>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008000"/>
                  </a:solidFill>
                  <a:effectLst/>
                  <a:uLnTx/>
                  <a:uFillTx/>
                  <a:latin typeface="Consolas" panose="020B0609020204030204" pitchFamily="49" charset="0"/>
                </a:rPr>
                <a:t>// Print first 3 lines of </a:t>
              </a:r>
              <a:r>
                <a:rPr kumimoji="0" lang="en-US" altLang="ru-RU" sz="2000" b="0" i="0" u="none" strike="noStrike" kern="0" cap="none" spc="0" normalizeH="0" baseline="0" noProof="0" dirty="0">
                  <a:ln>
                    <a:noFill/>
                  </a:ln>
                  <a:solidFill>
                    <a:srgbClr val="008000"/>
                  </a:solidFill>
                  <a:effectLst/>
                  <a:uLnTx/>
                  <a:uFillTx/>
                  <a:latin typeface="Consolas" panose="020B0609020204030204" pitchFamily="49" charset="0"/>
                </a:rPr>
                <a:t>the </a:t>
              </a:r>
              <a:r>
                <a:rPr kumimoji="0" lang="ru-RU" altLang="ru-RU" sz="2000" b="0" i="0" u="none" strike="noStrike" kern="0" cap="none" spc="0" normalizeH="0" baseline="0" noProof="0" dirty="0">
                  <a:ln>
                    <a:noFill/>
                  </a:ln>
                  <a:solidFill>
                    <a:srgbClr val="008000"/>
                  </a:solidFill>
                  <a:effectLst/>
                  <a:uLnTx/>
                  <a:uFillTx/>
                  <a:latin typeface="Consolas" panose="020B0609020204030204" pitchFamily="49" charset="0"/>
                </a:rPr>
                <a:t>file </a:t>
              </a:r>
              <a:endParaRPr kumimoji="0" lang="en-US" altLang="ru-RU" sz="2000" b="0" i="0" u="none" strike="noStrike" kern="0" cap="none" spc="0" normalizeH="0" baseline="0" noProof="0" dirty="0">
                <a:ln>
                  <a:noFill/>
                </a:ln>
                <a:solidFill>
                  <a:srgbClr val="008000"/>
                </a:solidFill>
                <a:effectLst/>
                <a:uLnTx/>
                <a:uFillTx/>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0000FF"/>
                  </a:solidFill>
                  <a:effectLst/>
                  <a:uLnTx/>
                  <a:uFillTx/>
                  <a:latin typeface="Consolas" panose="020B0609020204030204" pitchFamily="49" charset="0"/>
                </a:rPr>
                <a:t>for</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r>
                <a:rPr kumimoji="0" lang="ru-RU" altLang="ru-RU" sz="2000" b="0" i="0" u="none" strike="noStrike" kern="0" cap="none" spc="0" normalizeH="0" baseline="0" noProof="0" dirty="0">
                  <a:ln>
                    <a:noFill/>
                  </a:ln>
                  <a:solidFill>
                    <a:srgbClr val="0000FF"/>
                  </a:solidFill>
                  <a:effectLst/>
                  <a:uLnTx/>
                  <a:uFillTx/>
                  <a:latin typeface="Consolas" panose="020B0609020204030204" pitchFamily="49" charset="0"/>
                </a:rPr>
                <a:t>int</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counter = 0; counter &lt; 3; 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System.out.println(</a:t>
              </a:r>
              <a:r>
                <a:rPr kumimoji="0" lang="ru-RU" altLang="ru-RU" sz="2000" b="0" i="0" u="none" strike="noStrike" kern="0" cap="none" spc="0" normalizeH="0" baseline="0" noProof="0" dirty="0" err="1">
                  <a:ln>
                    <a:noFill/>
                  </a:ln>
                  <a:solidFill>
                    <a:schemeClr val="tx1"/>
                  </a:solidFill>
                  <a:effectLst/>
                  <a:uLnTx/>
                  <a:uFillTx/>
                  <a:latin typeface="Consolas" panose="020B0609020204030204" pitchFamily="49" charset="0"/>
                </a:rPr>
                <a:t>fileInput.readLine</a:t>
              </a: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fileInput.close();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0" cap="none" spc="0" normalizeH="0" baseline="0" noProof="0" dirty="0">
                  <a:ln>
                    <a:noFill/>
                  </a:ln>
                  <a:solidFill>
                    <a:schemeClr val="tx1"/>
                  </a:solidFill>
                  <a:effectLst/>
                  <a:uLnTx/>
                  <a:uFillTx/>
                  <a:latin typeface="Consolas" panose="020B0609020204030204" pitchFamily="49" charset="0"/>
                </a:rPr>
                <a:t>    }</a:t>
              </a:r>
            </a:p>
          </p:txBody>
        </p:sp>
      </p:grpSp>
      <p:sp>
        <p:nvSpPr>
          <p:cNvPr id="8" name="Прямоугольник 7"/>
          <p:cNvSpPr/>
          <p:nvPr/>
        </p:nvSpPr>
        <p:spPr>
          <a:xfrm>
            <a:off x="7215809" y="2306517"/>
            <a:ext cx="3717235" cy="477078"/>
          </a:xfrm>
          <a:prstGeom prst="rect">
            <a:avLst/>
          </a:prstGeom>
          <a:solidFill>
            <a:srgbClr val="FF00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3608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ebinkey.ru/wp-content/uploads/2016/05/wpid-masshtaby-problem_i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292" y="1324697"/>
            <a:ext cx="6382374" cy="478678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701632" y="0"/>
            <a:ext cx="10515600" cy="1325563"/>
          </a:xfrm>
        </p:spPr>
        <p:txBody>
          <a:bodyPr>
            <a:normAutofit/>
          </a:bodyPr>
          <a:lstStyle/>
          <a:p>
            <a:r>
              <a:rPr lang="en-US" dirty="0">
                <a:solidFill>
                  <a:srgbClr val="EF742D"/>
                </a:solidFill>
              </a:rPr>
              <a:t>Scalability Problem</a:t>
            </a:r>
            <a:endParaRPr lang="ru-RU" dirty="0">
              <a:solidFill>
                <a:srgbClr val="EF742D"/>
              </a:solidFill>
            </a:endParaRPr>
          </a:p>
        </p:txBody>
      </p:sp>
    </p:spTree>
    <p:extLst>
      <p:ext uri="{BB962C8B-B14F-4D97-AF65-F5344CB8AC3E}">
        <p14:creationId xmlns:p14="http://schemas.microsoft.com/office/powerpoint/2010/main" val="34091941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1632" y="0"/>
            <a:ext cx="10515600" cy="1325563"/>
          </a:xfrm>
        </p:spPr>
        <p:txBody>
          <a:bodyPr>
            <a:normAutofit/>
          </a:bodyPr>
          <a:lstStyle/>
          <a:p>
            <a:r>
              <a:rPr lang="en-US" dirty="0">
                <a:solidFill>
                  <a:srgbClr val="EF742D"/>
                </a:solidFill>
              </a:rPr>
              <a:t>Versioning Problem</a:t>
            </a:r>
            <a:endParaRPr lang="ru-RU" dirty="0">
              <a:solidFill>
                <a:srgbClr val="EF742D"/>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709" y="1276905"/>
            <a:ext cx="6781800" cy="4940300"/>
          </a:xfrm>
          <a:prstGeom prst="rect">
            <a:avLst/>
          </a:prstGeom>
        </p:spPr>
      </p:pic>
      <p:sp>
        <p:nvSpPr>
          <p:cNvPr id="10" name="TextBox 9"/>
          <p:cNvSpPr txBox="1"/>
          <p:nvPr/>
        </p:nvSpPr>
        <p:spPr>
          <a:xfrm>
            <a:off x="3886200" y="1570386"/>
            <a:ext cx="4120039"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You can’t just simply go</a:t>
            </a:r>
            <a:endParaRPr kumimoji="0" lang="ru-RU" sz="3200" b="0" i="0" u="none" strike="noStrike" kern="0" cap="none" spc="0" normalizeH="0" baseline="0" noProof="0" dirty="0">
              <a:ln>
                <a:noFill/>
              </a:ln>
              <a:solidFill>
                <a:sysClr val="windowText" lastClr="000000"/>
              </a:solidFill>
              <a:effectLst/>
              <a:uLnTx/>
              <a:uFillTx/>
            </a:endParaRPr>
          </a:p>
        </p:txBody>
      </p:sp>
      <p:sp>
        <p:nvSpPr>
          <p:cNvPr id="12" name="TextBox 11"/>
          <p:cNvSpPr txBox="1"/>
          <p:nvPr/>
        </p:nvSpPr>
        <p:spPr>
          <a:xfrm>
            <a:off x="3313472" y="5340630"/>
            <a:ext cx="563808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and add a new</a:t>
            </a:r>
            <a:r>
              <a:rPr kumimoji="0" lang="en-US" sz="3200" b="0" i="0" u="none" strike="noStrike" kern="0" cap="none" spc="0" normalizeH="0" noProof="0" dirty="0">
                <a:ln>
                  <a:noFill/>
                </a:ln>
                <a:solidFill>
                  <a:sysClr val="windowText" lastClr="000000"/>
                </a:solidFill>
                <a:effectLst/>
                <a:uLnTx/>
                <a:uFillTx/>
              </a:rPr>
              <a:t> type of exception</a:t>
            </a:r>
            <a:endParaRPr kumimoji="0" lang="ru-RU" sz="3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465919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29609" y="1023729"/>
            <a:ext cx="8169965" cy="267765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Their power comes at an extremely high cost; it becomes impossible to understand the flow of the program using only local analysis; the whole program must be understood. This is especially true when you mix exceptions with more exotic control flows like event-driven or asynchronous programming. Avoid, avoid, avoid; use exceptions only in the most exceptional circumstances, where the benefits outweigh the costs.</a:t>
            </a:r>
            <a:endParaRPr kumimoji="0" lang="ru-RU" sz="2400" b="0" i="0" u="none" strike="noStrike" kern="0" cap="none" spc="0" normalizeH="0" baseline="0" noProof="0" dirty="0">
              <a:ln>
                <a:noFill/>
              </a:ln>
              <a:solidFill>
                <a:sysClr val="windowText" lastClr="000000"/>
              </a:solidFill>
              <a:effectLst/>
              <a:uLnTx/>
              <a:uFillTx/>
            </a:endParaRPr>
          </a:p>
        </p:txBody>
      </p:sp>
      <p:sp>
        <p:nvSpPr>
          <p:cNvPr id="4" name="TextBox 3"/>
          <p:cNvSpPr txBox="1"/>
          <p:nvPr/>
        </p:nvSpPr>
        <p:spPr>
          <a:xfrm>
            <a:off x="3329608" y="3945836"/>
            <a:ext cx="162416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Eric Lippert</a:t>
            </a:r>
            <a:endParaRPr kumimoji="0" lang="ru-RU" sz="2400" b="1" i="0" u="none" strike="noStrike" kern="0" cap="none" spc="0" normalizeH="0" baseline="0" noProof="0" dirty="0">
              <a:ln>
                <a:noFill/>
              </a:ln>
              <a:solidFill>
                <a:sysClr val="windowText" lastClr="000000"/>
              </a:solidFill>
              <a:effectLst/>
              <a:uLnTx/>
              <a:uFillTx/>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730" y="1023730"/>
            <a:ext cx="2206487" cy="3309731"/>
          </a:xfrm>
          <a:prstGeom prst="rect">
            <a:avLst/>
          </a:prstGeom>
        </p:spPr>
      </p:pic>
      <p:sp>
        <p:nvSpPr>
          <p:cNvPr id="6" name="TextBox 5"/>
          <p:cNvSpPr txBox="1"/>
          <p:nvPr/>
        </p:nvSpPr>
        <p:spPr>
          <a:xfrm>
            <a:off x="3269974" y="308113"/>
            <a:ext cx="699230" cy="156966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600" b="0" i="0" u="none" strike="noStrike" kern="0" cap="none" spc="0" normalizeH="0" baseline="0" noProof="0" dirty="0">
                <a:ln>
                  <a:noFill/>
                </a:ln>
                <a:solidFill>
                  <a:sysClr val="windowText" lastClr="000000"/>
                </a:solidFill>
                <a:effectLst/>
                <a:uLnTx/>
                <a:uFillTx/>
              </a:rPr>
              <a:t>“</a:t>
            </a:r>
            <a:endParaRPr kumimoji="0" lang="ru-RU" sz="9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1013363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1495" y="1250232"/>
            <a:ext cx="7810971" cy="2123658"/>
          </a:xfrm>
          <a:prstGeom prst="rect">
            <a:avLst/>
          </a:prstGeom>
          <a:noFill/>
        </p:spPr>
        <p:txBody>
          <a:bodyPr wrap="square" rtlCol="0">
            <a:spAutoFit/>
          </a:bodyPr>
          <a:lstStyle/>
          <a:p>
            <a:r>
              <a:rPr lang="en-US" dirty="0"/>
              <a:t>“…people don't care. They're not going to handle any of these exceptions. </a:t>
            </a:r>
            <a:r>
              <a:rPr lang="en-US" b="1" dirty="0"/>
              <a:t>There's a bottom level exception handler around their message loop. </a:t>
            </a:r>
            <a:r>
              <a:rPr lang="en-US" dirty="0"/>
              <a:t>That handler is just going to bring up a dialog that says what went wrong and continue.”</a:t>
            </a:r>
          </a:p>
          <a:p>
            <a:endParaRPr lang="en-US" sz="2400" dirty="0"/>
          </a:p>
          <a:p>
            <a:r>
              <a:rPr lang="en-US" dirty="0"/>
              <a:t>“It is funny how people think that the important thing about exceptions is handling them. That is not the important thing about exceptions. In a well-written application </a:t>
            </a:r>
            <a:r>
              <a:rPr lang="en-US" b="1" dirty="0"/>
              <a:t>there's a ratio of ten to one, in my opinion, of try finally to try catch</a:t>
            </a:r>
            <a:r>
              <a:rPr lang="en-US" dirty="0"/>
              <a:t>.”</a:t>
            </a:r>
            <a:endParaRPr lang="ru-RU" sz="2400" dirty="0"/>
          </a:p>
        </p:txBody>
      </p:sp>
      <p:sp>
        <p:nvSpPr>
          <p:cNvPr id="4" name="TextBox 3"/>
          <p:cNvSpPr txBox="1"/>
          <p:nvPr/>
        </p:nvSpPr>
        <p:spPr>
          <a:xfrm>
            <a:off x="3145050" y="3686564"/>
            <a:ext cx="2352567" cy="461665"/>
          </a:xfrm>
          <a:prstGeom prst="rect">
            <a:avLst/>
          </a:prstGeom>
          <a:noFill/>
        </p:spPr>
        <p:txBody>
          <a:bodyPr wrap="none" rtlCol="0">
            <a:spAutoFit/>
          </a:bodyPr>
          <a:lstStyle/>
          <a:p>
            <a:r>
              <a:rPr lang="en-US" sz="2400" b="1" dirty="0"/>
              <a:t>Anders Hejlsberg</a:t>
            </a:r>
            <a:endParaRPr lang="ru-RU" sz="2400" b="1" dirty="0"/>
          </a:p>
        </p:txBody>
      </p:sp>
      <p:sp>
        <p:nvSpPr>
          <p:cNvPr id="6" name="TextBox 5"/>
          <p:cNvSpPr txBox="1"/>
          <p:nvPr/>
        </p:nvSpPr>
        <p:spPr>
          <a:xfrm>
            <a:off x="3051860" y="534616"/>
            <a:ext cx="699230" cy="1569660"/>
          </a:xfrm>
          <a:prstGeom prst="rect">
            <a:avLst/>
          </a:prstGeom>
          <a:noFill/>
        </p:spPr>
        <p:txBody>
          <a:bodyPr wrap="none" rtlCol="0">
            <a:spAutoFit/>
          </a:bodyPr>
          <a:lstStyle/>
          <a:p>
            <a:r>
              <a:rPr lang="en-US" sz="9600" dirty="0"/>
              <a:t>“</a:t>
            </a:r>
            <a:endParaRPr lang="ru-RU" sz="9600" dirty="0"/>
          </a:p>
        </p:txBody>
      </p:sp>
      <p:sp>
        <p:nvSpPr>
          <p:cNvPr id="2" name="Номер слайда 1"/>
          <p:cNvSpPr>
            <a:spLocks noGrp="1"/>
          </p:cNvSpPr>
          <p:nvPr>
            <p:ph type="sldNum" sz="quarter" idx="12"/>
          </p:nvPr>
        </p:nvSpPr>
        <p:spPr/>
        <p:txBody>
          <a:bodyPr/>
          <a:lstStyle/>
          <a:p>
            <a:endParaRPr lang="en-US" dirty="0"/>
          </a:p>
        </p:txBody>
      </p:sp>
      <p:pic>
        <p:nvPicPr>
          <p:cNvPr id="8" name="Рисунок 7"/>
          <p:cNvPicPr>
            <a:picLocks noChangeAspect="1"/>
          </p:cNvPicPr>
          <p:nvPr/>
        </p:nvPicPr>
        <p:blipFill>
          <a:blip r:embed="rId2"/>
          <a:stretch>
            <a:fillRect/>
          </a:stretch>
        </p:blipFill>
        <p:spPr>
          <a:xfrm>
            <a:off x="904089" y="1169740"/>
            <a:ext cx="2095500" cy="2857500"/>
          </a:xfrm>
          <a:prstGeom prst="rect">
            <a:avLst/>
          </a:prstGeom>
        </p:spPr>
      </p:pic>
    </p:spTree>
    <p:extLst>
      <p:ext uri="{BB962C8B-B14F-4D97-AF65-F5344CB8AC3E}">
        <p14:creationId xmlns:p14="http://schemas.microsoft.com/office/powerpoint/2010/main" val="12659284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798983" y="1779104"/>
            <a:ext cx="9402417" cy="42042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p:txBody>
          <a:bodyPr>
            <a:normAutofit/>
          </a:bodyPr>
          <a:lstStyle/>
          <a:p>
            <a:r>
              <a:rPr lang="en-US" dirty="0">
                <a:solidFill>
                  <a:srgbClr val="EF742D"/>
                </a:solidFill>
              </a:rPr>
              <a:t>Which exceptions do you need to catch?</a:t>
            </a:r>
          </a:p>
        </p:txBody>
      </p:sp>
      <p:sp>
        <p:nvSpPr>
          <p:cNvPr id="5" name="Прямоугольник 4"/>
          <p:cNvSpPr/>
          <p:nvPr/>
        </p:nvSpPr>
        <p:spPr>
          <a:xfrm>
            <a:off x="3087757" y="2084698"/>
            <a:ext cx="7219122" cy="353943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try</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en-US" sz="28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File</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.ReadAllLines();</a:t>
            </a:r>
          </a:p>
          <a:p>
            <a:pPr marL="0" marR="0" lvl="0" indent="0" defTabSz="914400" eaLnBrk="1" fontAlgn="auto" latinLnBrk="0" hangingPunct="1">
              <a:lnSpc>
                <a:spcPct val="100000"/>
              </a:lnSpc>
              <a:spcBef>
                <a:spcPts val="0"/>
              </a:spcBef>
              <a:spcAft>
                <a:spcPts val="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catch</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a:t>
            </a:r>
            <a:endParaRPr kumimoji="0" lang="ru-RU" sz="2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521641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7591" y="57013"/>
            <a:ext cx="10515600" cy="1325563"/>
          </a:xfrm>
        </p:spPr>
        <p:txBody>
          <a:bodyPr>
            <a:normAutofit/>
          </a:bodyPr>
          <a:lstStyle/>
          <a:p>
            <a:r>
              <a:rPr lang="en-US" dirty="0">
                <a:solidFill>
                  <a:srgbClr val="EF742D"/>
                </a:solidFill>
              </a:rPr>
              <a:t>Exceptions</a:t>
            </a:r>
            <a:r>
              <a:rPr lang="ru-RU" dirty="0">
                <a:solidFill>
                  <a:srgbClr val="EF742D"/>
                </a:solidFill>
              </a:rPr>
              <a:t> </a:t>
            </a:r>
            <a:r>
              <a:rPr lang="en-US" dirty="0">
                <a:solidFill>
                  <a:srgbClr val="EF742D"/>
                </a:solidFill>
              </a:rPr>
              <a:t>from</a:t>
            </a:r>
            <a:r>
              <a:rPr lang="ru-RU" dirty="0">
                <a:solidFill>
                  <a:srgbClr val="EF742D"/>
                </a:solidFill>
              </a:rPr>
              <a:t> </a:t>
            </a:r>
            <a:r>
              <a:rPr lang="en-US" dirty="0">
                <a:solidFill>
                  <a:srgbClr val="EF742D"/>
                </a:solidFill>
              </a:rPr>
              <a:t>File.ReadAllLines</a:t>
            </a:r>
            <a:r>
              <a:rPr lang="ru-RU" dirty="0">
                <a:solidFill>
                  <a:srgbClr val="EF742D"/>
                </a:solidFill>
              </a:rPr>
              <a:t>()</a:t>
            </a:r>
          </a:p>
        </p:txBody>
      </p:sp>
      <p:grpSp>
        <p:nvGrpSpPr>
          <p:cNvPr id="16" name="Группа 15"/>
          <p:cNvGrpSpPr/>
          <p:nvPr/>
        </p:nvGrpSpPr>
        <p:grpSpPr>
          <a:xfrm>
            <a:off x="4007768" y="1551539"/>
            <a:ext cx="5115340" cy="4545220"/>
            <a:chOff x="3934542" y="1671953"/>
            <a:chExt cx="5115340" cy="4545220"/>
          </a:xfrm>
        </p:grpSpPr>
        <p:sp>
          <p:nvSpPr>
            <p:cNvPr id="6" name="Прямоугольник 5"/>
            <p:cNvSpPr/>
            <p:nvPr/>
          </p:nvSpPr>
          <p:spPr>
            <a:xfrm>
              <a:off x="3934543" y="1671953"/>
              <a:ext cx="4144616" cy="1815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0" dirty="0">
                  <a:solidFill>
                    <a:schemeClr val="bg1"/>
                  </a:solidFill>
                </a:rPr>
                <a:t>ArgumentException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0" dirty="0">
                  <a:solidFill>
                    <a:schemeClr val="bg1"/>
                  </a:solidFill>
                </a:rPr>
                <a:t>ArgumentNullException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0" dirty="0">
                  <a:solidFill>
                    <a:schemeClr val="bg1"/>
                  </a:solidFill>
                </a:rPr>
                <a:t>PathTooLongException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0" dirty="0">
                  <a:solidFill>
                    <a:schemeClr val="bg1"/>
                  </a:solidFill>
                </a:rPr>
                <a:t>NotSupportedException</a:t>
              </a:r>
              <a:endParaRPr lang="ru-RU" sz="2400" kern="0" dirty="0">
                <a:solidFill>
                  <a:schemeClr val="bg1"/>
                </a:solidFill>
              </a:endParaRPr>
            </a:p>
          </p:txBody>
        </p:sp>
        <p:grpSp>
          <p:nvGrpSpPr>
            <p:cNvPr id="11" name="Группа 10"/>
            <p:cNvGrpSpPr/>
            <p:nvPr/>
          </p:nvGrpSpPr>
          <p:grpSpPr>
            <a:xfrm>
              <a:off x="3934542" y="4717786"/>
              <a:ext cx="4909933" cy="1499387"/>
              <a:chOff x="5511534" y="1661830"/>
              <a:chExt cx="5682675" cy="2403274"/>
            </a:xfrm>
          </p:grpSpPr>
          <p:sp>
            <p:nvSpPr>
              <p:cNvPr id="8" name="Прямоугольник 7"/>
              <p:cNvSpPr/>
              <p:nvPr/>
            </p:nvSpPr>
            <p:spPr>
              <a:xfrm>
                <a:off x="5511534" y="1661830"/>
                <a:ext cx="4828714" cy="240327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0" name="Прямоугольник 9"/>
              <p:cNvSpPr/>
              <p:nvPr/>
            </p:nvSpPr>
            <p:spPr>
              <a:xfrm>
                <a:off x="5585226" y="1966348"/>
                <a:ext cx="5608983" cy="1200328"/>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bg1"/>
                    </a:solidFill>
                    <a:effectLst/>
                    <a:uLnTx/>
                    <a:uFillTx/>
                  </a:rPr>
                  <a:t>IOException</a:t>
                </a:r>
                <a:endParaRPr kumimoji="0" lang="ru-RU" sz="2400" b="0" i="0" u="none" strike="noStrike" kern="0" cap="none" spc="0" normalizeH="0" baseline="0" noProof="0" dirty="0">
                  <a:ln>
                    <a:noFill/>
                  </a:ln>
                  <a:solidFill>
                    <a:schemeClr val="bg1"/>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bg1"/>
                    </a:solidFill>
                    <a:effectLst/>
                    <a:uLnTx/>
                    <a:uFillTx/>
                  </a:rPr>
                  <a:t>DirectoryNotFoundException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bg1"/>
                    </a:solidFill>
                    <a:effectLst/>
                    <a:uLnTx/>
                    <a:uFillTx/>
                  </a:rPr>
                  <a:t>FileNotFoundException</a:t>
                </a:r>
              </a:p>
            </p:txBody>
          </p:sp>
        </p:grpSp>
        <p:grpSp>
          <p:nvGrpSpPr>
            <p:cNvPr id="12" name="Группа 11"/>
            <p:cNvGrpSpPr/>
            <p:nvPr/>
          </p:nvGrpSpPr>
          <p:grpSpPr>
            <a:xfrm>
              <a:off x="3934542" y="3551465"/>
              <a:ext cx="5115340" cy="1101890"/>
              <a:chOff x="1368341" y="1987825"/>
              <a:chExt cx="5646432" cy="2246244"/>
            </a:xfrm>
            <a:solidFill>
              <a:schemeClr val="accent1">
                <a:lumMod val="50000"/>
              </a:schemeClr>
            </a:solidFill>
          </p:grpSpPr>
          <p:sp>
            <p:nvSpPr>
              <p:cNvPr id="13" name="Прямоугольник 12"/>
              <p:cNvSpPr/>
              <p:nvPr/>
            </p:nvSpPr>
            <p:spPr>
              <a:xfrm>
                <a:off x="1368341" y="1987825"/>
                <a:ext cx="4605256" cy="224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4" name="Прямоугольник 13"/>
              <p:cNvSpPr/>
              <p:nvPr/>
            </p:nvSpPr>
            <p:spPr>
              <a:xfrm>
                <a:off x="1405790" y="2130240"/>
                <a:ext cx="5608983" cy="830998"/>
              </a:xfrm>
              <a:prstGeom prst="rect">
                <a:avLst/>
              </a:prstGeom>
              <a:noFill/>
              <a:ln>
                <a:noFill/>
              </a:ln>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bg1"/>
                    </a:solidFill>
                    <a:effectLst/>
                    <a:uLnTx/>
                    <a:uFillTx/>
                  </a:rPr>
                  <a:t>UnathorizedAccessException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bg1"/>
                    </a:solidFill>
                    <a:effectLst/>
                    <a:uLnTx/>
                    <a:uFillTx/>
                  </a:rPr>
                  <a:t>SecurityException</a:t>
                </a:r>
              </a:p>
            </p:txBody>
          </p:sp>
        </p:grpSp>
      </p:grpSp>
    </p:spTree>
    <p:extLst>
      <p:ext uri="{BB962C8B-B14F-4D97-AF65-F5344CB8AC3E}">
        <p14:creationId xmlns:p14="http://schemas.microsoft.com/office/powerpoint/2010/main" val="375292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API Development Principles</a:t>
            </a:r>
            <a:endParaRPr lang="ru-RU" dirty="0"/>
          </a:p>
        </p:txBody>
      </p:sp>
      <p:sp>
        <p:nvSpPr>
          <p:cNvPr id="4" name="Прямоугольник 3"/>
          <p:cNvSpPr/>
          <p:nvPr/>
        </p:nvSpPr>
        <p:spPr>
          <a:xfrm>
            <a:off x="1069571" y="1627112"/>
            <a:ext cx="9888942" cy="523220"/>
          </a:xfrm>
          <a:prstGeom prst="rect">
            <a:avLst/>
          </a:prstGeom>
        </p:spPr>
        <p:txBody>
          <a:bodyPr wrap="square">
            <a:spAutoFit/>
          </a:bodyPr>
          <a:lstStyle/>
          <a:p>
            <a:pPr marL="457200" lvl="0" indent="-457200">
              <a:buClr>
                <a:srgbClr val="ED7D31"/>
              </a:buClr>
              <a:buFont typeface="Arial" panose="020B0604020202020204" pitchFamily="34" charset="0"/>
              <a:buChar char="•"/>
            </a:pPr>
            <a:r>
              <a:rPr lang="en-US" sz="2800" dirty="0">
                <a:solidFill>
                  <a:prstClr val="black">
                    <a:lumMod val="65000"/>
                    <a:lumOff val="35000"/>
                  </a:prstClr>
                </a:solidFill>
                <a:latin typeface="Calibri" panose="020F0502020204030204" pitchFamily="34" charset="0"/>
                <a:cs typeface="Times New Roman" panose="02020603050405020304" pitchFamily="18" charset="0"/>
              </a:rPr>
              <a:t>APIs should be </a:t>
            </a:r>
            <a:r>
              <a:rPr lang="en-US" sz="2800" b="1" dirty="0">
                <a:solidFill>
                  <a:prstClr val="black">
                    <a:lumMod val="65000"/>
                    <a:lumOff val="35000"/>
                  </a:prstClr>
                </a:solidFill>
                <a:latin typeface="Calibri" panose="020F0502020204030204" pitchFamily="34" charset="0"/>
                <a:cs typeface="Times New Roman" panose="02020603050405020304" pitchFamily="18" charset="0"/>
              </a:rPr>
              <a:t>as simple as possible</a:t>
            </a:r>
            <a:r>
              <a:rPr lang="en-US" sz="2800" dirty="0">
                <a:solidFill>
                  <a:prstClr val="black">
                    <a:lumMod val="65000"/>
                    <a:lumOff val="35000"/>
                  </a:prstClr>
                </a:solidFill>
                <a:latin typeface="Calibri" panose="020F0502020204030204" pitchFamily="34" charset="0"/>
                <a:cs typeface="Times New Roman" panose="02020603050405020304" pitchFamily="18" charset="0"/>
              </a:rPr>
              <a:t>, but no simpler.</a:t>
            </a:r>
          </a:p>
        </p:txBody>
      </p:sp>
      <p:sp>
        <p:nvSpPr>
          <p:cNvPr id="3" name="Прямоугольник 2"/>
          <p:cNvSpPr/>
          <p:nvPr/>
        </p:nvSpPr>
        <p:spPr>
          <a:xfrm>
            <a:off x="1076323" y="2287060"/>
            <a:ext cx="7567613" cy="954107"/>
          </a:xfrm>
          <a:prstGeom prst="rect">
            <a:avLst/>
          </a:prstGeom>
        </p:spPr>
        <p:txBody>
          <a:bodyPr wrap="square">
            <a:spAutoFit/>
          </a:bodyPr>
          <a:lstStyle/>
          <a:p>
            <a:pPr marL="457200" indent="-457200">
              <a:buClr>
                <a:schemeClr val="accent2"/>
              </a:buClr>
              <a:buFont typeface="Arial" panose="020B0604020202020204" pitchFamily="34" charset="0"/>
              <a:buChar char="•"/>
            </a:pPr>
            <a:r>
              <a:rPr lang="en-US" sz="2800" dirty="0">
                <a:solidFill>
                  <a:prstClr val="black">
                    <a:lumMod val="65000"/>
                    <a:lumOff val="35000"/>
                  </a:prstClr>
                </a:solidFill>
                <a:latin typeface="Calibri" panose="020F0502020204030204" pitchFamily="34" charset="0"/>
                <a:cs typeface="Times New Roman" panose="02020603050405020304" pitchFamily="18" charset="0"/>
              </a:rPr>
              <a:t>A good API should allow to </a:t>
            </a:r>
            <a:r>
              <a:rPr lang="en-US" sz="2800" b="1" dirty="0">
                <a:solidFill>
                  <a:prstClr val="black">
                    <a:lumMod val="65000"/>
                    <a:lumOff val="35000"/>
                  </a:prstClr>
                </a:solidFill>
                <a:latin typeface="Calibri" panose="020F0502020204030204" pitchFamily="34" charset="0"/>
                <a:cs typeface="Times New Roman" panose="02020603050405020304" pitchFamily="18" charset="0"/>
              </a:rPr>
              <a:t>do a lot without learning a lot. </a:t>
            </a:r>
            <a:endParaRPr lang="ru-RU" sz="2800" b="1" dirty="0">
              <a:solidFill>
                <a:prstClr val="black">
                  <a:lumMod val="65000"/>
                  <a:lumOff val="35000"/>
                </a:prstClr>
              </a:solidFill>
              <a:latin typeface="Calibri" panose="020F0502020204030204" pitchFamily="34" charset="0"/>
              <a:cs typeface="Times New Roman" panose="02020603050405020304" pitchFamily="18" charset="0"/>
            </a:endParaRPr>
          </a:p>
        </p:txBody>
      </p:sp>
      <p:sp>
        <p:nvSpPr>
          <p:cNvPr id="6" name="Прямоугольник 5"/>
          <p:cNvSpPr/>
          <p:nvPr/>
        </p:nvSpPr>
        <p:spPr>
          <a:xfrm>
            <a:off x="1098044" y="3544378"/>
            <a:ext cx="5837945" cy="954107"/>
          </a:xfrm>
          <a:prstGeom prst="rect">
            <a:avLst/>
          </a:prstGeom>
        </p:spPr>
        <p:txBody>
          <a:bodyPr wrap="none">
            <a:spAutoFit/>
          </a:bodyPr>
          <a:lstStyle/>
          <a:p>
            <a:pPr marL="457200" indent="-457200">
              <a:buClr>
                <a:schemeClr val="accent2"/>
              </a:buClr>
              <a:buFont typeface="Arial" panose="020B0604020202020204" pitchFamily="34" charset="0"/>
              <a:buChar char="•"/>
            </a:pPr>
            <a:r>
              <a:rPr lang="en-US" sz="2800" dirty="0">
                <a:solidFill>
                  <a:prstClr val="black">
                    <a:lumMod val="65000"/>
                    <a:lumOff val="35000"/>
                  </a:prstClr>
                </a:solidFill>
                <a:latin typeface="Calibri" panose="020F0502020204030204" pitchFamily="34" charset="0"/>
                <a:cs typeface="Times New Roman" panose="02020603050405020304" pitchFamily="18" charset="0"/>
              </a:rPr>
              <a:t>APIs should be based on </a:t>
            </a:r>
            <a:r>
              <a:rPr lang="en-US" sz="2800" b="1" dirty="0">
                <a:solidFill>
                  <a:prstClr val="black">
                    <a:lumMod val="65000"/>
                    <a:lumOff val="35000"/>
                  </a:prstClr>
                </a:solidFill>
                <a:latin typeface="Calibri" panose="020F0502020204030204" pitchFamily="34" charset="0"/>
                <a:cs typeface="Times New Roman" panose="02020603050405020304" pitchFamily="18" charset="0"/>
              </a:rPr>
              <a:t>use cases</a:t>
            </a:r>
            <a:r>
              <a:rPr lang="en-US" sz="2800" dirty="0">
                <a:solidFill>
                  <a:prstClr val="black">
                    <a:lumMod val="65000"/>
                    <a:lumOff val="35000"/>
                  </a:prstClr>
                </a:solidFill>
                <a:latin typeface="Calibri" panose="020F0502020204030204" pitchFamily="34" charset="0"/>
                <a:cs typeface="Times New Roman" panose="02020603050405020304" pitchFamily="18" charset="0"/>
              </a:rPr>
              <a:t>. </a:t>
            </a:r>
            <a:br>
              <a:rPr lang="en-US" sz="2800" dirty="0">
                <a:solidFill>
                  <a:prstClr val="black">
                    <a:lumMod val="65000"/>
                    <a:lumOff val="35000"/>
                  </a:prstClr>
                </a:solidFill>
                <a:latin typeface="Calibri" panose="020F0502020204030204" pitchFamily="34" charset="0"/>
                <a:cs typeface="Times New Roman" panose="02020603050405020304" pitchFamily="18" charset="0"/>
              </a:rPr>
            </a:br>
            <a:r>
              <a:rPr lang="en-US" sz="2800" dirty="0">
                <a:solidFill>
                  <a:prstClr val="black">
                    <a:lumMod val="65000"/>
                    <a:lumOff val="35000"/>
                  </a:prstClr>
                </a:solidFill>
                <a:latin typeface="Calibri" panose="020F0502020204030204" pitchFamily="34" charset="0"/>
                <a:cs typeface="Times New Roman" panose="02020603050405020304" pitchFamily="18" charset="0"/>
              </a:rPr>
              <a:t>It means two things:</a:t>
            </a:r>
          </a:p>
        </p:txBody>
      </p:sp>
      <p:sp>
        <p:nvSpPr>
          <p:cNvPr id="5" name="Прямоугольник 4"/>
          <p:cNvSpPr/>
          <p:nvPr/>
        </p:nvSpPr>
        <p:spPr>
          <a:xfrm>
            <a:off x="1076322" y="4498485"/>
            <a:ext cx="6848477" cy="954107"/>
          </a:xfrm>
          <a:prstGeom prst="rect">
            <a:avLst/>
          </a:prstGeom>
        </p:spPr>
        <p:txBody>
          <a:bodyPr wrap="square">
            <a:spAutoFit/>
          </a:bodyPr>
          <a:lstStyle/>
          <a:p>
            <a:pPr marL="914400" lvl="1" indent="-457200">
              <a:buClr>
                <a:schemeClr val="accent2"/>
              </a:buClr>
              <a:buFont typeface="Arial" panose="020B0604020202020204" pitchFamily="34" charset="0"/>
              <a:buChar char="•"/>
            </a:pPr>
            <a:r>
              <a:rPr lang="en-US" sz="2800" dirty="0">
                <a:solidFill>
                  <a:prstClr val="black">
                    <a:lumMod val="65000"/>
                    <a:lumOff val="35000"/>
                  </a:prstClr>
                </a:solidFill>
                <a:latin typeface="Calibri" panose="020F0502020204030204" pitchFamily="34" charset="0"/>
                <a:cs typeface="Times New Roman" panose="02020603050405020304" pitchFamily="18" charset="0"/>
              </a:rPr>
              <a:t>imagine that you’re a client of that API</a:t>
            </a:r>
          </a:p>
          <a:p>
            <a:pPr marL="914400" lvl="1" indent="-457200">
              <a:buClr>
                <a:schemeClr val="accent2"/>
              </a:buClr>
              <a:buFont typeface="Arial" panose="020B0604020202020204" pitchFamily="34" charset="0"/>
              <a:buChar char="•"/>
            </a:pPr>
            <a:r>
              <a:rPr lang="en-US" sz="2800" dirty="0">
                <a:solidFill>
                  <a:prstClr val="black">
                    <a:lumMod val="65000"/>
                    <a:lumOff val="35000"/>
                  </a:prstClr>
                </a:solidFill>
                <a:latin typeface="Calibri" panose="020F0502020204030204" pitchFamily="34" charset="0"/>
                <a:cs typeface="Times New Roman" panose="02020603050405020304" pitchFamily="18" charset="0"/>
              </a:rPr>
              <a:t>sketch API as soon as possible</a:t>
            </a:r>
            <a:endParaRPr lang="ru-RU" sz="2800" dirty="0">
              <a:solidFill>
                <a:prstClr val="black">
                  <a:lumMod val="65000"/>
                  <a:lumOff val="35000"/>
                </a:prstClr>
              </a:solidFill>
            </a:endParaRPr>
          </a:p>
        </p:txBody>
      </p:sp>
    </p:spTree>
    <p:extLst>
      <p:ext uri="{BB962C8B-B14F-4D97-AF65-F5344CB8AC3E}">
        <p14:creationId xmlns:p14="http://schemas.microsoft.com/office/powerpoint/2010/main" val="4674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P spid="5" grpId="0" uiExpand="1" build="p"/>
    </p:bldLst>
  </p:timing>
</p:sld>
</file>

<file path=ppt/slides/slide1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396314" y="96130"/>
            <a:ext cx="9306225" cy="701731"/>
          </a:xfrm>
          <a:prstGeom prst="rect">
            <a:avLst/>
          </a:prstGeom>
        </p:spPr>
        <p:txBody>
          <a:bodyPr wrap="square">
            <a:spAutoFit/>
          </a:bodyPr>
          <a:lstStyle/>
          <a:p>
            <a:r>
              <a:rPr lang="en-US" dirty="0">
                <a:solidFill>
                  <a:srgbClr val="EF742D"/>
                </a:solidFill>
              </a:rPr>
              <a:t>Do we know which exceptions to catch?</a:t>
            </a:r>
          </a:p>
        </p:txBody>
      </p:sp>
      <p:pic>
        <p:nvPicPr>
          <p:cNvPr id="1073" name="Picture 49" descr="http://prikolnews.ru/uploads/posts/2014-03/1395358933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677" y="968056"/>
            <a:ext cx="6604154" cy="548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23236"/>
      </p:ext>
    </p:extLst>
  </p:cSld>
  <p:clrMapOvr>
    <a:overrideClrMapping bg1="lt1" tx1="dk1" bg2="lt2" tx2="dk2" accent1="accent1" accent2="accent2" accent3="accent3" accent4="accent4" accent5="accent5" accent6="accent6" hlink="hlink" folHlink="folHlink"/>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SEHException</a:t>
            </a:r>
            <a:endParaRPr lang="ru-RU" dirty="0">
              <a:solidFill>
                <a:srgbClr val="EF742D"/>
              </a:solidFill>
            </a:endParaRPr>
          </a:p>
        </p:txBody>
      </p:sp>
      <p:sp>
        <p:nvSpPr>
          <p:cNvPr id="3" name="TextBox 2"/>
          <p:cNvSpPr txBox="1"/>
          <p:nvPr/>
        </p:nvSpPr>
        <p:spPr>
          <a:xfrm>
            <a:off x="1099752" y="2335427"/>
            <a:ext cx="8649729"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kern="0" dirty="0">
                <a:solidFill>
                  <a:schemeClr val="tx1">
                    <a:lumMod val="65000"/>
                    <a:lumOff val="35000"/>
                  </a:schemeClr>
                </a:solidFill>
              </a:rPr>
              <a:t>If CLR doesn’t know how to map the unmanaged exception, it wraps it by the SEHException type.</a:t>
            </a:r>
            <a:endParaRPr lang="ru-RU" sz="2400" kern="0" dirty="0">
              <a:solidFill>
                <a:schemeClr val="tx1">
                  <a:lumMod val="65000"/>
                  <a:lumOff val="35000"/>
                </a:schemeClr>
              </a:solidFill>
            </a:endParaRPr>
          </a:p>
        </p:txBody>
      </p:sp>
    </p:spTree>
    <p:extLst>
      <p:ext uri="{BB962C8B-B14F-4D97-AF65-F5344CB8AC3E}">
        <p14:creationId xmlns:p14="http://schemas.microsoft.com/office/powerpoint/2010/main" val="22631420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Misconception 1</a:t>
            </a:r>
            <a:endParaRPr lang="ru-RU" dirty="0">
              <a:solidFill>
                <a:srgbClr val="EF742D"/>
              </a:solidFill>
            </a:endParaRPr>
          </a:p>
        </p:txBody>
      </p:sp>
      <p:sp>
        <p:nvSpPr>
          <p:cNvPr id="4" name="Прямоугольник 3"/>
          <p:cNvSpPr/>
          <p:nvPr/>
        </p:nvSpPr>
        <p:spPr>
          <a:xfrm>
            <a:off x="1233058" y="2554521"/>
            <a:ext cx="9798909" cy="461665"/>
          </a:xfrm>
          <a:prstGeom prst="rect">
            <a:avLst/>
          </a:prstGeom>
        </p:spPr>
        <p:txBody>
          <a:bodyPr wrap="square">
            <a:spAutoFit/>
          </a:bodyPr>
          <a:lstStyle/>
          <a:p>
            <a:r>
              <a:rPr lang="en-US" sz="2400" kern="0" dirty="0">
                <a:solidFill>
                  <a:schemeClr val="tx1">
                    <a:lumMod val="65000"/>
                    <a:lumOff val="35000"/>
                  </a:schemeClr>
                </a:solidFill>
              </a:rPr>
              <a:t>“…Exception is a software layer just like Entity, Data access, UI, logging .. etc.”</a:t>
            </a:r>
            <a:endParaRPr lang="ru-RU" sz="2400" kern="0" dirty="0">
              <a:solidFill>
                <a:schemeClr val="tx1">
                  <a:lumMod val="65000"/>
                  <a:lumOff val="35000"/>
                </a:schemeClr>
              </a:solidFill>
            </a:endParaRPr>
          </a:p>
        </p:txBody>
      </p:sp>
      <p:sp>
        <p:nvSpPr>
          <p:cNvPr id="5" name="Прямоугольник 4"/>
          <p:cNvSpPr/>
          <p:nvPr/>
        </p:nvSpPr>
        <p:spPr>
          <a:xfrm>
            <a:off x="1269571" y="3473040"/>
            <a:ext cx="9798909" cy="830997"/>
          </a:xfrm>
          <a:prstGeom prst="rect">
            <a:avLst/>
          </a:prstGeom>
        </p:spPr>
        <p:txBody>
          <a:bodyPr wrap="square">
            <a:spAutoFit/>
          </a:bodyPr>
          <a:lstStyle/>
          <a:p>
            <a:r>
              <a:rPr lang="en-US" sz="2400" b="1" kern="0" dirty="0">
                <a:solidFill>
                  <a:schemeClr val="tx1">
                    <a:lumMod val="65000"/>
                    <a:lumOff val="35000"/>
                  </a:schemeClr>
                </a:solidFill>
              </a:rPr>
              <a:t>Wrong. </a:t>
            </a:r>
            <a:br>
              <a:rPr lang="en-US" sz="2400" b="1" kern="0" dirty="0">
                <a:solidFill>
                  <a:schemeClr val="tx1">
                    <a:lumMod val="65000"/>
                    <a:lumOff val="35000"/>
                  </a:schemeClr>
                </a:solidFill>
              </a:rPr>
            </a:br>
            <a:r>
              <a:rPr lang="en-US" sz="2400" b="1" kern="0" dirty="0">
                <a:solidFill>
                  <a:schemeClr val="tx1">
                    <a:lumMod val="65000"/>
                    <a:lumOff val="35000"/>
                  </a:schemeClr>
                </a:solidFill>
              </a:rPr>
              <a:t>Exceptions handling problem is an aspect oriented problem.</a:t>
            </a:r>
            <a:endParaRPr lang="ru-RU" sz="2400" b="1" kern="0" dirty="0">
              <a:solidFill>
                <a:schemeClr val="tx1">
                  <a:lumMod val="65000"/>
                  <a:lumOff val="35000"/>
                </a:schemeClr>
              </a:solidFill>
            </a:endParaRPr>
          </a:p>
        </p:txBody>
      </p:sp>
    </p:spTree>
    <p:extLst>
      <p:ext uri="{BB962C8B-B14F-4D97-AF65-F5344CB8AC3E}">
        <p14:creationId xmlns:p14="http://schemas.microsoft.com/office/powerpoint/2010/main" val="136338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Misconception 2</a:t>
            </a:r>
            <a:endParaRPr lang="ru-RU" dirty="0">
              <a:solidFill>
                <a:srgbClr val="EF742D"/>
              </a:solidFill>
            </a:endParaRPr>
          </a:p>
        </p:txBody>
      </p:sp>
      <p:sp>
        <p:nvSpPr>
          <p:cNvPr id="4" name="Прямоугольник 3"/>
          <p:cNvSpPr/>
          <p:nvPr/>
        </p:nvSpPr>
        <p:spPr>
          <a:xfrm>
            <a:off x="1233058" y="2312988"/>
            <a:ext cx="9798909" cy="830997"/>
          </a:xfrm>
          <a:prstGeom prst="rect">
            <a:avLst/>
          </a:prstGeom>
        </p:spPr>
        <p:txBody>
          <a:bodyPr wrap="square">
            <a:spAutoFit/>
          </a:bodyPr>
          <a:lstStyle/>
          <a:p>
            <a:r>
              <a:rPr lang="en-US" sz="2400" kern="0" dirty="0">
                <a:solidFill>
                  <a:schemeClr val="tx1">
                    <a:lumMod val="65000"/>
                    <a:lumOff val="35000"/>
                  </a:schemeClr>
                </a:solidFill>
              </a:rPr>
              <a:t>“Calling to </a:t>
            </a:r>
            <a:r>
              <a:rPr lang="en-US" sz="2400" kern="0" dirty="0" err="1">
                <a:solidFill>
                  <a:schemeClr val="tx1">
                    <a:lumMod val="65000"/>
                    <a:lumOff val="35000"/>
                  </a:schemeClr>
                </a:solidFill>
              </a:rPr>
              <a:t>File.Exists</a:t>
            </a:r>
            <a:r>
              <a:rPr lang="en-US" sz="2400" kern="0" dirty="0">
                <a:solidFill>
                  <a:schemeClr val="tx1">
                    <a:lumMod val="65000"/>
                    <a:lumOff val="35000"/>
                  </a:schemeClr>
                </a:solidFill>
              </a:rPr>
              <a:t>() before trying to open a file </a:t>
            </a:r>
            <a:br>
              <a:rPr lang="en-US" sz="2400" kern="0" dirty="0">
                <a:solidFill>
                  <a:schemeClr val="tx1">
                    <a:lumMod val="65000"/>
                    <a:lumOff val="35000"/>
                  </a:schemeClr>
                </a:solidFill>
              </a:rPr>
            </a:br>
            <a:r>
              <a:rPr lang="en-US" sz="2400" kern="0" dirty="0">
                <a:solidFill>
                  <a:schemeClr val="tx1">
                    <a:lumMod val="65000"/>
                    <a:lumOff val="35000"/>
                  </a:schemeClr>
                </a:solidFill>
              </a:rPr>
              <a:t>frees you from catching exceptions. ”</a:t>
            </a:r>
            <a:endParaRPr lang="ru-RU" sz="2400" kern="0" dirty="0">
              <a:solidFill>
                <a:schemeClr val="tx1">
                  <a:lumMod val="65000"/>
                  <a:lumOff val="35000"/>
                </a:schemeClr>
              </a:solidFill>
            </a:endParaRPr>
          </a:p>
        </p:txBody>
      </p:sp>
      <p:sp>
        <p:nvSpPr>
          <p:cNvPr id="5" name="Прямоугольник 4"/>
          <p:cNvSpPr/>
          <p:nvPr/>
        </p:nvSpPr>
        <p:spPr>
          <a:xfrm>
            <a:off x="1269571" y="3231507"/>
            <a:ext cx="9798909" cy="830997"/>
          </a:xfrm>
          <a:prstGeom prst="rect">
            <a:avLst/>
          </a:prstGeom>
        </p:spPr>
        <p:txBody>
          <a:bodyPr wrap="square">
            <a:spAutoFit/>
          </a:bodyPr>
          <a:lstStyle/>
          <a:p>
            <a:r>
              <a:rPr lang="en-US" sz="2400" b="1" kern="0" dirty="0">
                <a:solidFill>
                  <a:schemeClr val="tx1">
                    <a:lumMod val="65000"/>
                    <a:lumOff val="35000"/>
                  </a:schemeClr>
                </a:solidFill>
              </a:rPr>
              <a:t>Wrong. </a:t>
            </a:r>
            <a:br>
              <a:rPr lang="en-US" sz="2400" b="1" kern="0" dirty="0">
                <a:solidFill>
                  <a:schemeClr val="tx1">
                    <a:lumMod val="65000"/>
                    <a:lumOff val="35000"/>
                  </a:schemeClr>
                </a:solidFill>
              </a:rPr>
            </a:br>
            <a:r>
              <a:rPr lang="en-US" sz="2400" b="1" kern="0" dirty="0">
                <a:solidFill>
                  <a:schemeClr val="tx1">
                    <a:lumMod val="65000"/>
                    <a:lumOff val="35000"/>
                  </a:schemeClr>
                </a:solidFill>
              </a:rPr>
              <a:t>True returned from that call doesn’t guarantee that </a:t>
            </a:r>
            <a:r>
              <a:rPr lang="en-US" sz="2400" b="1" kern="0" dirty="0" err="1">
                <a:solidFill>
                  <a:schemeClr val="tx1">
                    <a:lumMod val="65000"/>
                    <a:lumOff val="35000"/>
                  </a:schemeClr>
                </a:solidFill>
              </a:rPr>
              <a:t>File.Open</a:t>
            </a:r>
            <a:r>
              <a:rPr lang="en-US" sz="2400" b="1" kern="0" dirty="0">
                <a:solidFill>
                  <a:schemeClr val="tx1">
                    <a:lumMod val="65000"/>
                    <a:lumOff val="35000"/>
                  </a:schemeClr>
                </a:solidFill>
              </a:rPr>
              <a:t>() will not fail. </a:t>
            </a:r>
            <a:endParaRPr lang="ru-RU" sz="2400" b="1" kern="0" dirty="0">
              <a:solidFill>
                <a:schemeClr val="tx1">
                  <a:lumMod val="65000"/>
                  <a:lumOff val="35000"/>
                </a:schemeClr>
              </a:solidFill>
            </a:endParaRPr>
          </a:p>
        </p:txBody>
      </p:sp>
    </p:spTree>
    <p:extLst>
      <p:ext uri="{BB962C8B-B14F-4D97-AF65-F5344CB8AC3E}">
        <p14:creationId xmlns:p14="http://schemas.microsoft.com/office/powerpoint/2010/main" val="4986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Misconception 3</a:t>
            </a:r>
            <a:endParaRPr lang="ru-RU" dirty="0">
              <a:solidFill>
                <a:srgbClr val="EF742D"/>
              </a:solidFill>
            </a:endParaRPr>
          </a:p>
        </p:txBody>
      </p:sp>
      <p:sp>
        <p:nvSpPr>
          <p:cNvPr id="4" name="Прямоугольник 3"/>
          <p:cNvSpPr/>
          <p:nvPr/>
        </p:nvSpPr>
        <p:spPr>
          <a:xfrm>
            <a:off x="1233058" y="2312988"/>
            <a:ext cx="9798909" cy="461665"/>
          </a:xfrm>
          <a:prstGeom prst="rect">
            <a:avLst/>
          </a:prstGeom>
        </p:spPr>
        <p:txBody>
          <a:bodyPr wrap="square">
            <a:spAutoFit/>
          </a:bodyPr>
          <a:lstStyle/>
          <a:p>
            <a:r>
              <a:rPr lang="en-US" sz="2400" kern="0" dirty="0">
                <a:solidFill>
                  <a:schemeClr val="tx1">
                    <a:lumMod val="65000"/>
                    <a:lumOff val="35000"/>
                  </a:schemeClr>
                </a:solidFill>
              </a:rPr>
              <a:t>“Exceptions are very slow and degrade performance.” </a:t>
            </a:r>
            <a:endParaRPr lang="ru-RU" sz="2400" kern="0" dirty="0">
              <a:solidFill>
                <a:schemeClr val="tx1">
                  <a:lumMod val="65000"/>
                  <a:lumOff val="35000"/>
                </a:schemeClr>
              </a:solidFill>
            </a:endParaRPr>
          </a:p>
        </p:txBody>
      </p:sp>
      <p:sp>
        <p:nvSpPr>
          <p:cNvPr id="5" name="Прямоугольник 4"/>
          <p:cNvSpPr/>
          <p:nvPr/>
        </p:nvSpPr>
        <p:spPr>
          <a:xfrm>
            <a:off x="1269571" y="3231507"/>
            <a:ext cx="9798909" cy="1200329"/>
          </a:xfrm>
          <a:prstGeom prst="rect">
            <a:avLst/>
          </a:prstGeom>
        </p:spPr>
        <p:txBody>
          <a:bodyPr wrap="square">
            <a:spAutoFit/>
          </a:bodyPr>
          <a:lstStyle/>
          <a:p>
            <a:r>
              <a:rPr lang="en-US" sz="2400" b="1" kern="0" dirty="0">
                <a:solidFill>
                  <a:schemeClr val="tx1">
                    <a:lumMod val="65000"/>
                    <a:lumOff val="35000"/>
                  </a:schemeClr>
                </a:solidFill>
              </a:rPr>
              <a:t>Wrong. </a:t>
            </a:r>
            <a:br>
              <a:rPr lang="en-US" sz="2400" b="1" kern="0" dirty="0">
                <a:solidFill>
                  <a:schemeClr val="tx1">
                    <a:lumMod val="65000"/>
                    <a:lumOff val="35000"/>
                  </a:schemeClr>
                </a:solidFill>
              </a:rPr>
            </a:br>
            <a:r>
              <a:rPr lang="en-US" sz="2400" b="1" kern="0" dirty="0">
                <a:solidFill>
                  <a:schemeClr val="tx1">
                    <a:lumMod val="65000"/>
                    <a:lumOff val="35000"/>
                  </a:schemeClr>
                </a:solidFill>
              </a:rPr>
              <a:t>Jon Skeet’s laptop in 2006 was able to throw more than 100 exceptions per millisecond. </a:t>
            </a:r>
            <a:endParaRPr lang="ru-RU" sz="2400" b="1" kern="0" dirty="0">
              <a:solidFill>
                <a:schemeClr val="tx1">
                  <a:lumMod val="65000"/>
                  <a:lumOff val="35000"/>
                </a:schemeClr>
              </a:solidFill>
            </a:endParaRPr>
          </a:p>
        </p:txBody>
      </p:sp>
    </p:spTree>
    <p:extLst>
      <p:ext uri="{BB962C8B-B14F-4D97-AF65-F5344CB8AC3E}">
        <p14:creationId xmlns:p14="http://schemas.microsoft.com/office/powerpoint/2010/main" val="263506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Misconception 4</a:t>
            </a:r>
            <a:endParaRPr lang="ru-RU" dirty="0">
              <a:solidFill>
                <a:srgbClr val="EF742D"/>
              </a:solidFill>
            </a:endParaRPr>
          </a:p>
        </p:txBody>
      </p:sp>
      <p:sp>
        <p:nvSpPr>
          <p:cNvPr id="4" name="Прямоугольник 3"/>
          <p:cNvSpPr/>
          <p:nvPr/>
        </p:nvSpPr>
        <p:spPr>
          <a:xfrm>
            <a:off x="1233058" y="2312988"/>
            <a:ext cx="9798909" cy="461665"/>
          </a:xfrm>
          <a:prstGeom prst="rect">
            <a:avLst/>
          </a:prstGeom>
        </p:spPr>
        <p:txBody>
          <a:bodyPr wrap="square">
            <a:spAutoFit/>
          </a:bodyPr>
          <a:lstStyle/>
          <a:p>
            <a:r>
              <a:rPr lang="en-US" sz="2400" kern="0" dirty="0">
                <a:solidFill>
                  <a:schemeClr val="tx1">
                    <a:lumMod val="65000"/>
                    <a:lumOff val="35000"/>
                  </a:schemeClr>
                </a:solidFill>
              </a:rPr>
              <a:t>“What a method can throw is pretty well understood.” </a:t>
            </a:r>
            <a:endParaRPr lang="ru-RU" sz="2400" kern="0" dirty="0">
              <a:solidFill>
                <a:schemeClr val="tx1">
                  <a:lumMod val="65000"/>
                  <a:lumOff val="35000"/>
                </a:schemeClr>
              </a:solidFill>
            </a:endParaRPr>
          </a:p>
        </p:txBody>
      </p:sp>
      <p:sp>
        <p:nvSpPr>
          <p:cNvPr id="5" name="Прямоугольник 4"/>
          <p:cNvSpPr/>
          <p:nvPr/>
        </p:nvSpPr>
        <p:spPr>
          <a:xfrm>
            <a:off x="1269571" y="3231507"/>
            <a:ext cx="9798909" cy="1200329"/>
          </a:xfrm>
          <a:prstGeom prst="rect">
            <a:avLst/>
          </a:prstGeom>
        </p:spPr>
        <p:txBody>
          <a:bodyPr wrap="square">
            <a:spAutoFit/>
          </a:bodyPr>
          <a:lstStyle/>
          <a:p>
            <a:r>
              <a:rPr lang="en-US" sz="2400" b="1" kern="0" dirty="0">
                <a:solidFill>
                  <a:schemeClr val="tx1">
                    <a:lumMod val="65000"/>
                    <a:lumOff val="35000"/>
                  </a:schemeClr>
                </a:solidFill>
              </a:rPr>
              <a:t>Wrong. </a:t>
            </a:r>
            <a:br>
              <a:rPr lang="en-US" sz="2400" b="1" kern="0" dirty="0">
                <a:solidFill>
                  <a:schemeClr val="tx1">
                    <a:lumMod val="65000"/>
                    <a:lumOff val="35000"/>
                  </a:schemeClr>
                </a:solidFill>
              </a:rPr>
            </a:br>
            <a:r>
              <a:rPr lang="en-US" sz="2400" b="1" kern="0" dirty="0">
                <a:solidFill>
                  <a:schemeClr val="tx1">
                    <a:lumMod val="65000"/>
                    <a:lumOff val="35000"/>
                  </a:schemeClr>
                </a:solidFill>
              </a:rPr>
              <a:t>You can’t list the potential exceptions from literally any call to a method from the BCL.</a:t>
            </a:r>
            <a:endParaRPr lang="ru-RU" sz="2400" b="1" kern="0" dirty="0">
              <a:solidFill>
                <a:schemeClr val="tx1">
                  <a:lumMod val="65000"/>
                  <a:lumOff val="35000"/>
                </a:schemeClr>
              </a:solidFill>
            </a:endParaRPr>
          </a:p>
        </p:txBody>
      </p:sp>
    </p:spTree>
    <p:extLst>
      <p:ext uri="{BB962C8B-B14F-4D97-AF65-F5344CB8AC3E}">
        <p14:creationId xmlns:p14="http://schemas.microsoft.com/office/powerpoint/2010/main" val="420633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Misconception 5</a:t>
            </a:r>
            <a:endParaRPr lang="ru-RU" dirty="0">
              <a:solidFill>
                <a:srgbClr val="EF742D"/>
              </a:solidFill>
            </a:endParaRPr>
          </a:p>
        </p:txBody>
      </p:sp>
      <p:sp>
        <p:nvSpPr>
          <p:cNvPr id="4" name="Прямоугольник 3"/>
          <p:cNvSpPr/>
          <p:nvPr/>
        </p:nvSpPr>
        <p:spPr>
          <a:xfrm>
            <a:off x="1233058" y="2312988"/>
            <a:ext cx="9798909" cy="461665"/>
          </a:xfrm>
          <a:prstGeom prst="rect">
            <a:avLst/>
          </a:prstGeom>
        </p:spPr>
        <p:txBody>
          <a:bodyPr wrap="square">
            <a:spAutoFit/>
          </a:bodyPr>
          <a:lstStyle/>
          <a:p>
            <a:r>
              <a:rPr lang="en-US" sz="2400" kern="0" dirty="0">
                <a:solidFill>
                  <a:schemeClr val="tx1">
                    <a:lumMod val="65000"/>
                    <a:lumOff val="35000"/>
                  </a:schemeClr>
                </a:solidFill>
              </a:rPr>
              <a:t>“Don’t catch stuff inside your method, let it cascade up.” </a:t>
            </a:r>
            <a:endParaRPr lang="ru-RU" sz="2400" kern="0" dirty="0">
              <a:solidFill>
                <a:schemeClr val="tx1">
                  <a:lumMod val="65000"/>
                  <a:lumOff val="35000"/>
                </a:schemeClr>
              </a:solidFill>
            </a:endParaRPr>
          </a:p>
        </p:txBody>
      </p:sp>
      <p:sp>
        <p:nvSpPr>
          <p:cNvPr id="5" name="Прямоугольник 4"/>
          <p:cNvSpPr/>
          <p:nvPr/>
        </p:nvSpPr>
        <p:spPr>
          <a:xfrm>
            <a:off x="1269571" y="3231507"/>
            <a:ext cx="9798909" cy="1200329"/>
          </a:xfrm>
          <a:prstGeom prst="rect">
            <a:avLst/>
          </a:prstGeom>
        </p:spPr>
        <p:txBody>
          <a:bodyPr wrap="square">
            <a:spAutoFit/>
          </a:bodyPr>
          <a:lstStyle/>
          <a:p>
            <a:r>
              <a:rPr lang="en-US" sz="2400" b="1" kern="0" dirty="0">
                <a:solidFill>
                  <a:schemeClr val="tx1">
                    <a:lumMod val="65000"/>
                    <a:lumOff val="35000"/>
                  </a:schemeClr>
                </a:solidFill>
              </a:rPr>
              <a:t>Wrong. </a:t>
            </a:r>
            <a:br>
              <a:rPr lang="en-US" sz="2400" b="1" kern="0" dirty="0">
                <a:solidFill>
                  <a:schemeClr val="tx1">
                    <a:lumMod val="65000"/>
                    <a:lumOff val="35000"/>
                  </a:schemeClr>
                </a:solidFill>
              </a:rPr>
            </a:br>
            <a:r>
              <a:rPr lang="en-US" sz="2400" b="1" kern="0" dirty="0">
                <a:solidFill>
                  <a:schemeClr val="tx1">
                    <a:lumMod val="65000"/>
                    <a:lumOff val="35000"/>
                  </a:schemeClr>
                </a:solidFill>
              </a:rPr>
              <a:t>You should handle exceptions as soon as possible, as close to the point where they arise as you can. </a:t>
            </a:r>
            <a:endParaRPr lang="ru-RU" sz="2400" b="1" kern="0" dirty="0">
              <a:solidFill>
                <a:schemeClr val="tx1">
                  <a:lumMod val="65000"/>
                  <a:lumOff val="35000"/>
                </a:schemeClr>
              </a:solidFill>
            </a:endParaRPr>
          </a:p>
        </p:txBody>
      </p:sp>
    </p:spTree>
    <p:extLst>
      <p:ext uri="{BB962C8B-B14F-4D97-AF65-F5344CB8AC3E}">
        <p14:creationId xmlns:p14="http://schemas.microsoft.com/office/powerpoint/2010/main" val="200352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Misconception 6</a:t>
            </a:r>
            <a:endParaRPr lang="ru-RU" dirty="0">
              <a:solidFill>
                <a:srgbClr val="EF742D"/>
              </a:solidFill>
            </a:endParaRPr>
          </a:p>
        </p:txBody>
      </p:sp>
      <p:sp>
        <p:nvSpPr>
          <p:cNvPr id="4" name="Прямоугольник 3"/>
          <p:cNvSpPr/>
          <p:nvPr/>
        </p:nvSpPr>
        <p:spPr>
          <a:xfrm>
            <a:off x="1233058" y="2312988"/>
            <a:ext cx="9798909" cy="461665"/>
          </a:xfrm>
          <a:prstGeom prst="rect">
            <a:avLst/>
          </a:prstGeom>
        </p:spPr>
        <p:txBody>
          <a:bodyPr wrap="square">
            <a:spAutoFit/>
          </a:bodyPr>
          <a:lstStyle/>
          <a:p>
            <a:r>
              <a:rPr lang="en-US" sz="2400" kern="0" dirty="0">
                <a:solidFill>
                  <a:schemeClr val="tx1">
                    <a:lumMod val="65000"/>
                    <a:lumOff val="35000"/>
                  </a:schemeClr>
                </a:solidFill>
              </a:rPr>
              <a:t>“ONLY catch exceptions if you can do something meaningful.” </a:t>
            </a:r>
            <a:endParaRPr lang="ru-RU" sz="2400" kern="0" dirty="0">
              <a:solidFill>
                <a:schemeClr val="tx1">
                  <a:lumMod val="65000"/>
                  <a:lumOff val="35000"/>
                </a:schemeClr>
              </a:solidFill>
            </a:endParaRPr>
          </a:p>
        </p:txBody>
      </p:sp>
      <p:sp>
        <p:nvSpPr>
          <p:cNvPr id="5" name="Прямоугольник 4"/>
          <p:cNvSpPr/>
          <p:nvPr/>
        </p:nvSpPr>
        <p:spPr>
          <a:xfrm>
            <a:off x="1269571" y="3231507"/>
            <a:ext cx="9798909" cy="830997"/>
          </a:xfrm>
          <a:prstGeom prst="rect">
            <a:avLst/>
          </a:prstGeom>
        </p:spPr>
        <p:txBody>
          <a:bodyPr wrap="square">
            <a:spAutoFit/>
          </a:bodyPr>
          <a:lstStyle/>
          <a:p>
            <a:r>
              <a:rPr lang="en-US" sz="2400" b="1" kern="0" dirty="0">
                <a:solidFill>
                  <a:schemeClr val="tx1">
                    <a:lumMod val="65000"/>
                    <a:lumOff val="35000"/>
                  </a:schemeClr>
                </a:solidFill>
              </a:rPr>
              <a:t>Right and Wrong :)</a:t>
            </a:r>
            <a:br>
              <a:rPr lang="en-US" sz="2400" b="1" kern="0" dirty="0">
                <a:solidFill>
                  <a:schemeClr val="tx1">
                    <a:lumMod val="65000"/>
                    <a:lumOff val="35000"/>
                  </a:schemeClr>
                </a:solidFill>
              </a:rPr>
            </a:br>
            <a:r>
              <a:rPr lang="en-US" sz="2400" b="1" kern="0" dirty="0">
                <a:solidFill>
                  <a:schemeClr val="tx1">
                    <a:lumMod val="65000"/>
                    <a:lumOff val="35000"/>
                  </a:schemeClr>
                </a:solidFill>
              </a:rPr>
              <a:t>Unfortunately, sometimes we have to suppress noise exceptions.</a:t>
            </a:r>
            <a:endParaRPr lang="ru-RU" sz="2400" b="1" kern="0" dirty="0">
              <a:solidFill>
                <a:schemeClr val="tx1">
                  <a:lumMod val="65000"/>
                  <a:lumOff val="35000"/>
                </a:schemeClr>
              </a:solidFill>
            </a:endParaRPr>
          </a:p>
        </p:txBody>
      </p:sp>
    </p:spTree>
    <p:extLst>
      <p:ext uri="{BB962C8B-B14F-4D97-AF65-F5344CB8AC3E}">
        <p14:creationId xmlns:p14="http://schemas.microsoft.com/office/powerpoint/2010/main" val="361319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EF742D"/>
                </a:solidFill>
              </a:rPr>
              <a:t>Conclusion</a:t>
            </a:r>
            <a:endParaRPr lang="ru-RU" dirty="0">
              <a:solidFill>
                <a:srgbClr val="EF742D"/>
              </a:solidFill>
            </a:endParaRPr>
          </a:p>
        </p:txBody>
      </p:sp>
      <p:sp>
        <p:nvSpPr>
          <p:cNvPr id="4" name="Прямоугольник 3"/>
          <p:cNvSpPr/>
          <p:nvPr/>
        </p:nvSpPr>
        <p:spPr>
          <a:xfrm>
            <a:off x="1233058" y="2312988"/>
            <a:ext cx="9798909" cy="461665"/>
          </a:xfrm>
          <a:prstGeom prst="rect">
            <a:avLst/>
          </a:prstGeom>
        </p:spPr>
        <p:txBody>
          <a:bodyPr wrap="square">
            <a:spAutoFit/>
          </a:bodyPr>
          <a:lstStyle/>
          <a:p>
            <a:r>
              <a:rPr lang="en-US" sz="2400" b="1" kern="0" dirty="0">
                <a:solidFill>
                  <a:schemeClr val="tx1">
                    <a:lumMod val="65000"/>
                    <a:lumOff val="35000"/>
                  </a:schemeClr>
                </a:solidFill>
              </a:rPr>
              <a:t>Exceptions should signalize a bug:</a:t>
            </a:r>
          </a:p>
        </p:txBody>
      </p:sp>
      <p:sp>
        <p:nvSpPr>
          <p:cNvPr id="6" name="Прямоугольник 5"/>
          <p:cNvSpPr/>
          <p:nvPr/>
        </p:nvSpPr>
        <p:spPr>
          <a:xfrm>
            <a:off x="1233058" y="2796788"/>
            <a:ext cx="9937450" cy="830997"/>
          </a:xfrm>
          <a:prstGeom prst="rect">
            <a:avLst/>
          </a:prstGeom>
        </p:spPr>
        <p:txBody>
          <a:bodyPr wrap="square">
            <a:spAutoFit/>
          </a:bodyPr>
          <a:lstStyle/>
          <a:p>
            <a:pPr marL="342900" lvl="0" indent="-342900">
              <a:buClr>
                <a:schemeClr val="accent2"/>
              </a:buClr>
              <a:buFont typeface="Arial" panose="020B0604020202020204" pitchFamily="34" charset="0"/>
              <a:buChar char="•"/>
            </a:pPr>
            <a:r>
              <a:rPr lang="en-US" sz="2400" kern="0" dirty="0">
                <a:solidFill>
                  <a:prstClr val="black">
                    <a:lumMod val="65000"/>
                    <a:lumOff val="35000"/>
                  </a:prstClr>
                </a:solidFill>
              </a:rPr>
              <a:t>Preconditions are violated</a:t>
            </a:r>
          </a:p>
          <a:p>
            <a:pPr marL="342900" lvl="0" indent="-342900">
              <a:buClr>
                <a:schemeClr val="accent2"/>
              </a:buClr>
              <a:buFont typeface="Arial" panose="020B0604020202020204" pitchFamily="34" charset="0"/>
              <a:buChar char="•"/>
            </a:pPr>
            <a:r>
              <a:rPr lang="en-US" sz="2400" kern="0" dirty="0">
                <a:solidFill>
                  <a:prstClr val="black">
                    <a:lumMod val="65000"/>
                    <a:lumOff val="35000"/>
                  </a:prstClr>
                </a:solidFill>
              </a:rPr>
              <a:t>The application is in the corrupted state and should be closed immediately</a:t>
            </a:r>
            <a:endParaRPr lang="ru-RU" sz="2400" kern="0" dirty="0">
              <a:solidFill>
                <a:prstClr val="black">
                  <a:lumMod val="65000"/>
                  <a:lumOff val="35000"/>
                </a:prstClr>
              </a:solidFill>
            </a:endParaRPr>
          </a:p>
        </p:txBody>
      </p:sp>
      <p:sp>
        <p:nvSpPr>
          <p:cNvPr id="7" name="Прямоугольник 6"/>
          <p:cNvSpPr/>
          <p:nvPr/>
        </p:nvSpPr>
        <p:spPr>
          <a:xfrm>
            <a:off x="1245415" y="3880753"/>
            <a:ext cx="9798909" cy="461665"/>
          </a:xfrm>
          <a:prstGeom prst="rect">
            <a:avLst/>
          </a:prstGeom>
        </p:spPr>
        <p:txBody>
          <a:bodyPr wrap="square">
            <a:spAutoFit/>
          </a:bodyPr>
          <a:lstStyle/>
          <a:p>
            <a:r>
              <a:rPr lang="en-US" sz="2400" b="1" kern="0" dirty="0">
                <a:solidFill>
                  <a:schemeClr val="tx1">
                    <a:lumMod val="65000"/>
                    <a:lumOff val="35000"/>
                  </a:schemeClr>
                </a:solidFill>
              </a:rPr>
              <a:t>Catch exceptions as close to the source of that exception as you can.</a:t>
            </a:r>
          </a:p>
        </p:txBody>
      </p:sp>
    </p:spTree>
    <p:extLst>
      <p:ext uri="{BB962C8B-B14F-4D97-AF65-F5344CB8AC3E}">
        <p14:creationId xmlns:p14="http://schemas.microsoft.com/office/powerpoint/2010/main" val="350477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577" y="156120"/>
            <a:ext cx="10515600" cy="1325563"/>
          </a:xfrm>
        </p:spPr>
        <p:txBody>
          <a:bodyPr>
            <a:normAutofit/>
          </a:bodyPr>
          <a:lstStyle/>
          <a:p>
            <a:r>
              <a:rPr lang="en-US" dirty="0">
                <a:solidFill>
                  <a:srgbClr val="EF742D"/>
                </a:solidFill>
              </a:rPr>
              <a:t>Exception Handling Strategies</a:t>
            </a:r>
          </a:p>
        </p:txBody>
      </p:sp>
      <p:pic>
        <p:nvPicPr>
          <p:cNvPr id="11268" name="Picture 4" descr="Картинки по запрос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795" y="1995328"/>
            <a:ext cx="3421449" cy="25524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Картинки по запрос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079" y="1987889"/>
            <a:ext cx="3348791" cy="2588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0209" y="4653136"/>
            <a:ext cx="3564611"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Catching only expected exceptions</a:t>
            </a:r>
            <a:endParaRPr kumimoji="0" lang="ru-RU" sz="2400" b="0" i="0" u="none" strike="noStrike" kern="0" cap="none" spc="0" normalizeH="0" baseline="0" noProof="0" dirty="0">
              <a:ln>
                <a:noFill/>
              </a:ln>
              <a:solidFill>
                <a:sysClr val="windowText" lastClr="000000"/>
              </a:solidFill>
              <a:effectLst/>
              <a:uLnTx/>
              <a:uFillTx/>
            </a:endParaRPr>
          </a:p>
        </p:txBody>
      </p:sp>
      <p:sp>
        <p:nvSpPr>
          <p:cNvPr id="8" name="TextBox 7"/>
          <p:cNvSpPr txBox="1"/>
          <p:nvPr/>
        </p:nvSpPr>
        <p:spPr>
          <a:xfrm>
            <a:off x="4680488" y="4677905"/>
            <a:ext cx="334763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Filtering Strategy</a:t>
            </a:r>
            <a:endParaRPr kumimoji="0" lang="ru-RU" sz="2400" b="0" i="0" u="none" strike="noStrike" kern="0" cap="none" spc="0" normalizeH="0" baseline="0" noProof="0" dirty="0">
              <a:ln>
                <a:noFill/>
              </a:ln>
              <a:solidFill>
                <a:sysClr val="windowText" lastClr="000000"/>
              </a:solidFill>
              <a:effectLst/>
              <a:uLnTx/>
              <a:uFillTx/>
            </a:endParaRPr>
          </a:p>
        </p:txBody>
      </p:sp>
      <p:sp>
        <p:nvSpPr>
          <p:cNvPr id="10" name="TextBox 9"/>
          <p:cNvSpPr txBox="1"/>
          <p:nvPr/>
        </p:nvSpPr>
        <p:spPr>
          <a:xfrm>
            <a:off x="8397499" y="4752814"/>
            <a:ext cx="334763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Catch Them All!</a:t>
            </a:r>
            <a:endParaRPr kumimoji="0" lang="ru-RU" sz="2400" b="0" i="0" u="none" strike="noStrike" kern="0" cap="none" spc="0" normalizeH="0" baseline="0" noProof="0" dirty="0">
              <a:ln>
                <a:noFill/>
              </a:ln>
              <a:solidFill>
                <a:sysClr val="windowText" lastClr="000000"/>
              </a:solidFill>
              <a:effectLst/>
              <a:uLnTx/>
              <a:uFillTx/>
            </a:endParaRPr>
          </a:p>
        </p:txBody>
      </p:sp>
      <p:pic>
        <p:nvPicPr>
          <p:cNvPr id="4108" name="Picture 12" descr="http://www.waribo.es/blog/wp-content/uploads/2012/04/vend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005" y="1977887"/>
            <a:ext cx="3701965" cy="255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3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API Development Principles</a:t>
            </a:r>
            <a:endParaRPr lang="ru-RU" dirty="0"/>
          </a:p>
        </p:txBody>
      </p:sp>
      <p:sp>
        <p:nvSpPr>
          <p:cNvPr id="7" name="Прямоугольник 6"/>
          <p:cNvSpPr/>
          <p:nvPr/>
        </p:nvSpPr>
        <p:spPr>
          <a:xfrm>
            <a:off x="998032" y="1350263"/>
            <a:ext cx="6102633" cy="1083374"/>
          </a:xfrm>
          <a:prstGeom prst="rect">
            <a:avLst/>
          </a:prstGeom>
        </p:spPr>
        <p:txBody>
          <a:bodyPr wrap="none">
            <a:spAutoFit/>
          </a:bodyPr>
          <a:lstStyle/>
          <a:p>
            <a:pPr marL="342900" lvl="0" indent="-342900">
              <a:lnSpc>
                <a:spcPct val="115000"/>
              </a:lnSpc>
              <a:spcAft>
                <a:spcPts val="1000"/>
              </a:spcAft>
              <a:buClr>
                <a:schemeClr val="accent2"/>
              </a:buClr>
              <a:buFont typeface="Symbol" panose="05050102010706020507" pitchFamily="18" charset="2"/>
              <a:buChar char=""/>
            </a:pPr>
            <a:r>
              <a:rPr lang="en-US" sz="2800" dirty="0">
                <a:solidFill>
                  <a:prstClr val="black">
                    <a:lumMod val="65000"/>
                    <a:lumOff val="35000"/>
                  </a:prstClr>
                </a:solidFill>
              </a:rPr>
              <a:t>Provide </a:t>
            </a:r>
            <a:r>
              <a:rPr lang="en-US" sz="2800" b="1" dirty="0">
                <a:solidFill>
                  <a:prstClr val="black">
                    <a:lumMod val="65000"/>
                    <a:lumOff val="35000"/>
                  </a:prstClr>
                </a:solidFill>
              </a:rPr>
              <a:t>a low barrier </a:t>
            </a:r>
            <a:r>
              <a:rPr lang="en-US" sz="2800" dirty="0">
                <a:solidFill>
                  <a:prstClr val="black">
                    <a:lumMod val="65000"/>
                    <a:lumOff val="35000"/>
                  </a:prstClr>
                </a:solidFill>
              </a:rPr>
              <a:t>for using an API. </a:t>
            </a:r>
            <a:br>
              <a:rPr lang="en-US" sz="2800" dirty="0">
                <a:latin typeface="Calibri" panose="020F0502020204030204" pitchFamily="34" charset="0"/>
                <a:ea typeface="Calibri" panose="020F0502020204030204" pitchFamily="34" charset="0"/>
                <a:cs typeface="Times New Roman" panose="02020603050405020304" pitchFamily="18" charset="0"/>
              </a:rPr>
            </a:br>
            <a:r>
              <a:rPr lang="en-US" sz="2800" dirty="0">
                <a:solidFill>
                  <a:prstClr val="black">
                    <a:lumMod val="65000"/>
                    <a:lumOff val="35000"/>
                  </a:prstClr>
                </a:solidFill>
              </a:rPr>
              <a:t>In practice it means that you always:</a:t>
            </a:r>
            <a:endParaRPr lang="ru-RU" sz="2800" dirty="0">
              <a:solidFill>
                <a:prstClr val="black">
                  <a:lumMod val="65000"/>
                  <a:lumOff val="35000"/>
                </a:prstClr>
              </a:solidFill>
            </a:endParaRPr>
          </a:p>
        </p:txBody>
      </p:sp>
      <p:sp>
        <p:nvSpPr>
          <p:cNvPr id="5" name="Прямоугольник 4"/>
          <p:cNvSpPr/>
          <p:nvPr/>
        </p:nvSpPr>
        <p:spPr>
          <a:xfrm>
            <a:off x="862012" y="2401729"/>
            <a:ext cx="11058744" cy="3539430"/>
          </a:xfrm>
          <a:prstGeom prst="rect">
            <a:avLst/>
          </a:prstGeom>
        </p:spPr>
        <p:txBody>
          <a:bodyPr wrap="square">
            <a:spAutoFit/>
          </a:bodyPr>
          <a:lstStyle/>
          <a:p>
            <a:pPr marL="742950" lvl="1" indent="-285750">
              <a:buClr>
                <a:schemeClr val="accent2"/>
              </a:buClr>
              <a:buFont typeface="Arial" panose="020B0604020202020204" pitchFamily="34" charset="0"/>
              <a:buChar char="•"/>
            </a:pPr>
            <a:r>
              <a:rPr lang="en-US" sz="2800" dirty="0">
                <a:solidFill>
                  <a:prstClr val="black">
                    <a:lumMod val="65000"/>
                    <a:lumOff val="35000"/>
                  </a:prstClr>
                </a:solidFill>
              </a:rPr>
              <a:t>Should provide the simplest constructors </a:t>
            </a:r>
            <a:br>
              <a:rPr lang="ru-RU" sz="2800" dirty="0">
                <a:solidFill>
                  <a:prstClr val="black">
                    <a:lumMod val="65000"/>
                    <a:lumOff val="35000"/>
                  </a:prstClr>
                </a:solidFill>
              </a:rPr>
            </a:br>
            <a:r>
              <a:rPr lang="en-US" sz="2800" dirty="0">
                <a:solidFill>
                  <a:prstClr val="black">
                    <a:lumMod val="65000"/>
                    <a:lumOff val="35000"/>
                  </a:prstClr>
                </a:solidFill>
              </a:rPr>
              <a:t>with default values of other required parameters</a:t>
            </a:r>
            <a:endParaRPr lang="ru-RU" sz="2800" dirty="0">
              <a:solidFill>
                <a:prstClr val="black">
                  <a:lumMod val="65000"/>
                  <a:lumOff val="35000"/>
                </a:prstClr>
              </a:solidFill>
            </a:endParaRPr>
          </a:p>
          <a:p>
            <a:pPr marL="742950" lvl="1" indent="-285750">
              <a:buClr>
                <a:schemeClr val="accent2"/>
              </a:buClr>
              <a:buFont typeface="Arial" panose="020B0604020202020204" pitchFamily="34" charset="0"/>
              <a:buChar char="•"/>
            </a:pPr>
            <a:r>
              <a:rPr lang="en-US" sz="2800" dirty="0">
                <a:solidFill>
                  <a:prstClr val="black">
                    <a:lumMod val="65000"/>
                    <a:lumOff val="35000"/>
                  </a:prstClr>
                </a:solidFill>
              </a:rPr>
              <a:t>Should throw exceptions with messages </a:t>
            </a:r>
            <a:br>
              <a:rPr lang="ru-RU" sz="2800" dirty="0">
                <a:solidFill>
                  <a:prstClr val="black">
                    <a:lumMod val="65000"/>
                    <a:lumOff val="35000"/>
                  </a:prstClr>
                </a:solidFill>
              </a:rPr>
            </a:br>
            <a:r>
              <a:rPr lang="en-US" sz="2800" dirty="0">
                <a:solidFill>
                  <a:prstClr val="black">
                    <a:lumMod val="65000"/>
                    <a:lumOff val="35000"/>
                  </a:prstClr>
                </a:solidFill>
              </a:rPr>
              <a:t>which explain what to do to fix the problem</a:t>
            </a:r>
            <a:endParaRPr lang="ru-RU" sz="2800" dirty="0">
              <a:solidFill>
                <a:prstClr val="black">
                  <a:lumMod val="65000"/>
                  <a:lumOff val="35000"/>
                </a:prstClr>
              </a:solidFill>
            </a:endParaRPr>
          </a:p>
          <a:p>
            <a:pPr marL="742950" lvl="1" indent="-285750">
              <a:buClr>
                <a:schemeClr val="accent2"/>
              </a:buClr>
              <a:buFont typeface="Arial" panose="020B0604020202020204" pitchFamily="34" charset="0"/>
              <a:buChar char="•"/>
            </a:pPr>
            <a:r>
              <a:rPr lang="en-US" sz="2800" dirty="0">
                <a:solidFill>
                  <a:prstClr val="black">
                    <a:lumMod val="65000"/>
                    <a:lumOff val="35000"/>
                  </a:prstClr>
                </a:solidFill>
              </a:rPr>
              <a:t>Shouldn’t require from clients to explicitly create </a:t>
            </a:r>
            <a:br>
              <a:rPr lang="ru-RU" sz="2800" dirty="0">
                <a:solidFill>
                  <a:prstClr val="black">
                    <a:lumMod val="65000"/>
                    <a:lumOff val="35000"/>
                  </a:prstClr>
                </a:solidFill>
              </a:rPr>
            </a:br>
            <a:r>
              <a:rPr lang="en-US" sz="2800" dirty="0">
                <a:solidFill>
                  <a:prstClr val="black">
                    <a:lumMod val="65000"/>
                    <a:lumOff val="35000"/>
                  </a:prstClr>
                </a:solidFill>
              </a:rPr>
              <a:t>more than one type for accomplishing main use cases</a:t>
            </a:r>
            <a:endParaRPr lang="ru-RU" sz="2800" dirty="0">
              <a:solidFill>
                <a:prstClr val="black">
                  <a:lumMod val="65000"/>
                  <a:lumOff val="35000"/>
                </a:prstClr>
              </a:solidFill>
            </a:endParaRPr>
          </a:p>
          <a:p>
            <a:pPr marL="742950" lvl="1" indent="-285750">
              <a:buClr>
                <a:schemeClr val="accent2"/>
              </a:buClr>
              <a:buFont typeface="Arial" panose="020B0604020202020204" pitchFamily="34" charset="0"/>
              <a:buChar char="•"/>
            </a:pPr>
            <a:r>
              <a:rPr lang="en-US" sz="2800" dirty="0">
                <a:solidFill>
                  <a:prstClr val="black">
                    <a:lumMod val="65000"/>
                    <a:lumOff val="35000"/>
                  </a:prstClr>
                </a:solidFill>
              </a:rPr>
              <a:t>Shouldn’t require from clients to perform </a:t>
            </a:r>
            <a:br>
              <a:rPr lang="ru-RU" sz="2800" dirty="0">
                <a:solidFill>
                  <a:prstClr val="black">
                    <a:lumMod val="65000"/>
                    <a:lumOff val="35000"/>
                  </a:prstClr>
                </a:solidFill>
              </a:rPr>
            </a:br>
            <a:r>
              <a:rPr lang="en-US" sz="2800" dirty="0">
                <a:solidFill>
                  <a:prstClr val="black">
                    <a:lumMod val="65000"/>
                    <a:lumOff val="35000"/>
                  </a:prstClr>
                </a:solidFill>
              </a:rPr>
              <a:t>a wide initialization of an object</a:t>
            </a:r>
            <a:endParaRPr lang="ru-RU" sz="2800" dirty="0">
              <a:solidFill>
                <a:prstClr val="black">
                  <a:lumMod val="65000"/>
                  <a:lumOff val="35000"/>
                </a:prstClr>
              </a:solidFill>
            </a:endParaRPr>
          </a:p>
        </p:txBody>
      </p:sp>
    </p:spTree>
    <p:extLst>
      <p:ext uri="{BB962C8B-B14F-4D97-AF65-F5344CB8AC3E}">
        <p14:creationId xmlns:p14="http://schemas.microsoft.com/office/powerpoint/2010/main" val="301936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007533" y="1269120"/>
            <a:ext cx="9795933" cy="52671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Catching Expected Exceptions</a:t>
            </a:r>
          </a:p>
        </p:txBody>
      </p:sp>
      <p:sp>
        <p:nvSpPr>
          <p:cNvPr id="5" name="Прямоугольник 4"/>
          <p:cNvSpPr/>
          <p:nvPr/>
        </p:nvSpPr>
        <p:spPr>
          <a:xfrm>
            <a:off x="1693333" y="1599089"/>
            <a:ext cx="9110133" cy="440120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try</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en-US" sz="28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File</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.ReadAllLines();</a:t>
            </a:r>
          </a:p>
          <a:p>
            <a:pPr marL="0" marR="0" lvl="0" indent="0" defTabSz="914400" eaLnBrk="1" fontAlgn="auto" latinLnBrk="0" hangingPunct="1">
              <a:lnSpc>
                <a:spcPct val="100000"/>
              </a:lnSpc>
              <a:spcBef>
                <a:spcPts val="0"/>
              </a:spcBef>
              <a:spcAft>
                <a:spcPts val="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catch</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r>
              <a:rPr lang="en-US" sz="2800" kern="0" dirty="0">
                <a:solidFill>
                  <a:srgbClr val="2B91AF"/>
                </a:solidFill>
                <a:latin typeface="Consolas" panose="020B0609020204030204" pitchFamily="49" charset="0"/>
                <a:ea typeface="Calibri" panose="020F0502020204030204" pitchFamily="34" charset="0"/>
                <a:cs typeface="Consolas" panose="020B0609020204030204" pitchFamily="49" charset="0"/>
              </a:rPr>
              <a:t>IOException</a:t>
            </a:r>
            <a:r>
              <a:rPr kumimoji="0" lang="en-US" sz="2800" b="0" i="0" u="none" strike="noStrike" kern="0" cap="none" spc="0" normalizeH="0" noProof="0" dirty="0">
                <a:ln>
                  <a:noFill/>
                </a:ln>
                <a:solidFill>
                  <a:srgbClr val="000000"/>
                </a:solidFill>
                <a:effectLst/>
                <a:uLnTx/>
                <a:uFillTx/>
                <a:latin typeface="Consolas" panose="020B0609020204030204" pitchFamily="49" charset="0"/>
              </a:rPr>
              <a:t> ex</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a:t>
            </a:r>
            <a:endParaRPr kumimoji="0" lang="en-US" sz="2800" b="0" i="0" u="none" strike="noStrike" kern="0" cap="none" spc="0" normalizeH="0" baseline="0" noProof="0" dirty="0">
              <a:ln>
                <a:noFill/>
              </a:ln>
              <a:solidFill>
                <a:srgbClr val="000000"/>
              </a:solidFill>
              <a:effectLst/>
              <a:uLnTx/>
              <a:uFillTx/>
              <a:latin typeface="Consolas" panose="020B0609020204030204" pitchFamily="49" charset="0"/>
            </a:endParaRPr>
          </a:p>
          <a:p>
            <a:pPr lvl="0">
              <a:defRPr/>
            </a:pPr>
            <a:r>
              <a:rPr lang="en-US" sz="2800" kern="0" dirty="0">
                <a:solidFill>
                  <a:srgbClr val="0000FF"/>
                </a:solidFill>
                <a:latin typeface="Consolas" panose="020B0609020204030204" pitchFamily="49" charset="0"/>
              </a:rPr>
              <a:t>catch</a:t>
            </a:r>
            <a:r>
              <a:rPr lang="en-US" sz="2800" kern="0" dirty="0">
                <a:solidFill>
                  <a:srgbClr val="000000"/>
                </a:solidFill>
                <a:latin typeface="Consolas" panose="020B0609020204030204" pitchFamily="49" charset="0"/>
              </a:rPr>
              <a:t> (</a:t>
            </a:r>
            <a:r>
              <a:rPr lang="en-US" sz="2800" kern="0" dirty="0">
                <a:solidFill>
                  <a:srgbClr val="2B91AF"/>
                </a:solidFill>
                <a:latin typeface="Consolas" panose="020B0609020204030204" pitchFamily="49" charset="0"/>
                <a:ea typeface="Calibri" panose="020F0502020204030204" pitchFamily="34" charset="0"/>
                <a:cs typeface="Consolas" panose="020B0609020204030204" pitchFamily="49" charset="0"/>
              </a:rPr>
              <a:t>SecurityException</a:t>
            </a:r>
            <a:r>
              <a:rPr lang="en-US" sz="2800" kern="0" dirty="0">
                <a:solidFill>
                  <a:srgbClr val="000000"/>
                </a:solidFill>
                <a:latin typeface="Consolas" panose="020B0609020204030204" pitchFamily="49" charset="0"/>
              </a:rPr>
              <a:t> ex) {</a:t>
            </a:r>
            <a:r>
              <a:rPr lang="ru-RU" sz="2800" kern="0" dirty="0">
                <a:solidFill>
                  <a:srgbClr val="000000"/>
                </a:solidFill>
                <a:latin typeface="Consolas" panose="020B0609020204030204" pitchFamily="49" charset="0"/>
              </a:rPr>
              <a:t>    </a:t>
            </a:r>
          </a:p>
          <a:p>
            <a:pPr lvl="0">
              <a:defRPr/>
            </a:pPr>
            <a:r>
              <a:rPr lang="ru-RU" sz="2800" kern="0" dirty="0">
                <a:solidFill>
                  <a:srgbClr val="000000"/>
                </a:solidFill>
                <a:latin typeface="Consolas" panose="020B0609020204030204" pitchFamily="49" charset="0"/>
              </a:rPr>
              <a:t>}</a:t>
            </a:r>
            <a:endParaRPr lang="en-US" sz="2800" kern="0" dirty="0">
              <a:solidFill>
                <a:srgbClr val="000000"/>
              </a:solidFill>
              <a:latin typeface="Consolas" panose="020B0609020204030204" pitchFamily="49" charset="0"/>
            </a:endParaRPr>
          </a:p>
          <a:p>
            <a:pPr lvl="0">
              <a:defRPr/>
            </a:pPr>
            <a:r>
              <a:rPr lang="en-US" sz="2800" kern="0" dirty="0">
                <a:solidFill>
                  <a:srgbClr val="0000FF"/>
                </a:solidFill>
                <a:latin typeface="Consolas" panose="020B0609020204030204" pitchFamily="49" charset="0"/>
              </a:rPr>
              <a:t>catch</a:t>
            </a:r>
            <a:r>
              <a:rPr lang="en-US" sz="2800" kern="0" dirty="0">
                <a:solidFill>
                  <a:srgbClr val="000000"/>
                </a:solidFill>
                <a:latin typeface="Consolas" panose="020B0609020204030204" pitchFamily="49" charset="0"/>
              </a:rPr>
              <a:t> (</a:t>
            </a:r>
            <a:r>
              <a:rPr lang="en-US" sz="2800" kern="0" dirty="0">
                <a:solidFill>
                  <a:srgbClr val="2B91AF"/>
                </a:solidFill>
                <a:latin typeface="Consolas" panose="020B0609020204030204" pitchFamily="49" charset="0"/>
                <a:ea typeface="Calibri" panose="020F0502020204030204" pitchFamily="34" charset="0"/>
                <a:cs typeface="Consolas" panose="020B0609020204030204" pitchFamily="49" charset="0"/>
              </a:rPr>
              <a:t>UnathorizedAccessException</a:t>
            </a:r>
            <a:r>
              <a:rPr lang="en-US" sz="2800" kern="0" dirty="0">
                <a:solidFill>
                  <a:srgbClr val="000000"/>
                </a:solidFill>
                <a:latin typeface="Consolas" panose="020B0609020204030204" pitchFamily="49" charset="0"/>
              </a:rPr>
              <a:t> ex) {</a:t>
            </a:r>
            <a:r>
              <a:rPr lang="ru-RU" sz="2800" kern="0" dirty="0">
                <a:solidFill>
                  <a:srgbClr val="000000"/>
                </a:solidFill>
                <a:latin typeface="Consolas" panose="020B0609020204030204" pitchFamily="49" charset="0"/>
              </a:rPr>
              <a:t>    </a:t>
            </a:r>
          </a:p>
          <a:p>
            <a:pPr lvl="0">
              <a:defRPr/>
            </a:pPr>
            <a:r>
              <a:rPr lang="ru-RU" sz="2800" kern="0" dirty="0">
                <a:solidFill>
                  <a:srgbClr val="000000"/>
                </a:solidFill>
                <a:latin typeface="Consolas" panose="020B0609020204030204" pitchFamily="49" charset="0"/>
              </a:rPr>
              <a:t>}</a:t>
            </a:r>
            <a:endParaRPr lang="en-US" sz="2800" kern="0" dirty="0">
              <a:solidFill>
                <a:srgbClr val="000000"/>
              </a:solidFill>
              <a:latin typeface="Consolas" panose="020B0609020204030204" pitchFamily="49" charset="0"/>
            </a:endParaRPr>
          </a:p>
          <a:p>
            <a:pPr lvl="0">
              <a:defRPr/>
            </a:pPr>
            <a:endParaRPr lang="en-US" sz="28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388629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007533" y="1421517"/>
            <a:ext cx="9795933" cy="38447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Filtering Strategy</a:t>
            </a:r>
          </a:p>
        </p:txBody>
      </p:sp>
      <p:sp>
        <p:nvSpPr>
          <p:cNvPr id="5" name="Прямоугольник 4"/>
          <p:cNvSpPr/>
          <p:nvPr/>
        </p:nvSpPr>
        <p:spPr>
          <a:xfrm>
            <a:off x="1693333" y="1751486"/>
            <a:ext cx="9110133" cy="310854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var </a:t>
            </a:r>
            <a:r>
              <a:rPr lang="en-US" sz="2800" kern="0" dirty="0">
                <a:solidFill>
                  <a:srgbClr val="000000"/>
                </a:solidFill>
                <a:latin typeface="Consolas" panose="020B0609020204030204" pitchFamily="49" charset="0"/>
              </a:rPr>
              <a:t>policy</a:t>
            </a:r>
            <a:r>
              <a:rPr kumimoji="0" lang="en-US" sz="2800" b="0" i="0" u="none" strike="noStrike" kern="0" cap="none" spc="0" normalizeH="0" noProof="0" dirty="0">
                <a:ln>
                  <a:noFill/>
                </a:ln>
                <a:solidFill>
                  <a:srgbClr val="0000FF"/>
                </a:solidFill>
                <a:effectLst/>
                <a:uLnTx/>
                <a:uFillTx/>
                <a:latin typeface="Consolas" panose="020B0609020204030204" pitchFamily="49" charset="0"/>
              </a:rPr>
              <a:t> </a:t>
            </a:r>
            <a:r>
              <a:rPr lang="en-US" sz="2800" kern="0" dirty="0">
                <a:solidFill>
                  <a:srgbClr val="000000"/>
                </a:solidFill>
                <a:latin typeface="Consolas" panose="020B0609020204030204" pitchFamily="49" charset="0"/>
              </a:rPr>
              <a:t>=</a:t>
            </a:r>
            <a:r>
              <a:rPr kumimoji="0" lang="en-US" sz="2800" b="0" i="0" u="none" strike="noStrike" kern="0" cap="none" spc="0" normalizeH="0" noProof="0" dirty="0">
                <a:ln>
                  <a:noFill/>
                </a:ln>
                <a:solidFill>
                  <a:srgbClr val="0000FF"/>
                </a:solidFill>
                <a:effectLst/>
                <a:uLnTx/>
                <a:uFillTx/>
                <a:latin typeface="Consolas" panose="020B0609020204030204" pitchFamily="49" charset="0"/>
              </a:rPr>
              <a:t> </a:t>
            </a: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new </a:t>
            </a:r>
            <a:r>
              <a:rPr lang="en-US" sz="2800" kern="0" dirty="0" err="1">
                <a:solidFill>
                  <a:srgbClr val="2B91AF"/>
                </a:solidFill>
                <a:latin typeface="Consolas" panose="020B0609020204030204" pitchFamily="49" charset="0"/>
                <a:ea typeface="Calibri" panose="020F0502020204030204" pitchFamily="34" charset="0"/>
                <a:cs typeface="Consolas" panose="020B0609020204030204" pitchFamily="49" charset="0"/>
              </a:rPr>
              <a:t>ExceptionHandlingPolicy</a:t>
            </a:r>
            <a:r>
              <a:rPr lang="en-US" sz="2800" kern="0" dirty="0">
                <a:solidFill>
                  <a:srgbClr val="000000"/>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try</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en-US" sz="28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File</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.ReadAllLines();</a:t>
            </a:r>
          </a:p>
          <a:p>
            <a:pPr marL="0" marR="0" lvl="0" indent="0" defTabSz="914400" eaLnBrk="1" fontAlgn="auto" latinLnBrk="0" hangingPunct="1">
              <a:lnSpc>
                <a:spcPct val="100000"/>
              </a:lnSpc>
              <a:spcBef>
                <a:spcPts val="0"/>
              </a:spcBef>
              <a:spcAft>
                <a:spcPts val="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a:t>
            </a:r>
            <a:endParaRPr kumimoji="0" lang="en-US" sz="2800" b="0" i="0" u="none" strike="noStrike" kern="0" cap="none" spc="0" normalizeH="0" baseline="0" noProof="0" dirty="0">
              <a:ln>
                <a:noFill/>
              </a:ln>
              <a:solidFill>
                <a:srgbClr val="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rPr>
              <a:t>catch</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r>
              <a:rPr lang="en-US" sz="2800" kern="0" noProof="0" dirty="0">
                <a:solidFill>
                  <a:srgbClr val="2B91AF"/>
                </a:solidFill>
                <a:latin typeface="Consolas" panose="020B0609020204030204" pitchFamily="49" charset="0"/>
              </a:rPr>
              <a:t>Exception</a:t>
            </a:r>
            <a:r>
              <a:rPr kumimoji="0" lang="en-US" sz="2800" b="0" i="0" u="none" strike="noStrike" kern="0" cap="none" spc="0" normalizeH="0" noProof="0" dirty="0">
                <a:ln>
                  <a:noFill/>
                </a:ln>
                <a:solidFill>
                  <a:srgbClr val="000000"/>
                </a:solidFill>
                <a:effectLst/>
                <a:uLnTx/>
                <a:uFillTx/>
                <a:latin typeface="Consolas" panose="020B0609020204030204" pitchFamily="49" charset="0"/>
              </a:rPr>
              <a:t> ex</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 </a:t>
            </a:r>
            <a:endParaRPr kumimoji="0" lang="en-US" sz="2800" b="0" i="0" u="none" strike="noStrike" kern="0" cap="none" spc="0" normalizeH="0" baseline="0" noProof="0" dirty="0">
              <a:ln>
                <a:noFill/>
              </a:ln>
              <a:solidFill>
                <a:srgbClr val="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a:solidFill>
                  <a:srgbClr val="000000"/>
                </a:solidFill>
                <a:latin typeface="Consolas" panose="020B0609020204030204" pitchFamily="49" charset="0"/>
              </a:rPr>
              <a:t>    </a:t>
            </a:r>
            <a:r>
              <a:rPr lang="en-US" sz="2800" kern="0" dirty="0" err="1">
                <a:solidFill>
                  <a:srgbClr val="000000"/>
                </a:solidFill>
                <a:latin typeface="Consolas" panose="020B0609020204030204" pitchFamily="49" charset="0"/>
              </a:rPr>
              <a:t>policy.Handle</a:t>
            </a:r>
            <a:r>
              <a:rPr lang="en-US" sz="2800" kern="0" dirty="0">
                <a:solidFill>
                  <a:srgbClr val="000000"/>
                </a:solidFill>
                <a:latin typeface="Consolas" panose="020B0609020204030204" pitchFamily="49" charset="0"/>
              </a:rPr>
              <a:t>(ex);</a:t>
            </a: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rPr>
              <a:t>}</a:t>
            </a:r>
            <a:endParaRPr kumimoji="0" lang="en-US" sz="2800" b="0" i="0" u="none" strike="noStrike" kern="0" cap="none" spc="0" normalizeH="0" baseline="0" noProof="0" dirty="0">
              <a:ln>
                <a:noFill/>
              </a:ln>
              <a:solidFill>
                <a:srgbClr val="000000"/>
              </a:solidFill>
              <a:effectLst/>
              <a:uLnTx/>
              <a:uFillTx/>
              <a:latin typeface="Consolas" panose="020B0609020204030204" pitchFamily="49" charset="0"/>
            </a:endParaRPr>
          </a:p>
        </p:txBody>
      </p:sp>
      <p:sp>
        <p:nvSpPr>
          <p:cNvPr id="3" name="Прямоугольник 2"/>
          <p:cNvSpPr/>
          <p:nvPr/>
        </p:nvSpPr>
        <p:spPr>
          <a:xfrm>
            <a:off x="1007533" y="5418661"/>
            <a:ext cx="5907386" cy="461665"/>
          </a:xfrm>
          <a:prstGeom prst="rect">
            <a:avLst/>
          </a:prstGeom>
        </p:spPr>
        <p:txBody>
          <a:bodyPr wrap="none">
            <a:spAutoFit/>
          </a:bodyPr>
          <a:lstStyle/>
          <a:p>
            <a:r>
              <a:rPr lang="en-US" sz="2400" b="1" kern="0" dirty="0"/>
              <a:t>Logic resides in the </a:t>
            </a:r>
            <a:r>
              <a:rPr lang="en-US" sz="2400" b="1" kern="0" dirty="0" err="1"/>
              <a:t>ExceptionHandlingPolicy</a:t>
            </a:r>
            <a:r>
              <a:rPr lang="en-US" sz="2400" b="1" kern="0" dirty="0"/>
              <a:t>.</a:t>
            </a:r>
            <a:endParaRPr lang="ru-RU" sz="2400" b="1" dirty="0"/>
          </a:p>
        </p:txBody>
      </p:sp>
    </p:spTree>
    <p:extLst>
      <p:ext uri="{BB962C8B-B14F-4D97-AF65-F5344CB8AC3E}">
        <p14:creationId xmlns:p14="http://schemas.microsoft.com/office/powerpoint/2010/main" val="6443516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2758546" y="1861784"/>
            <a:ext cx="6747934" cy="30827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Catch Them All</a:t>
            </a:r>
          </a:p>
        </p:txBody>
      </p:sp>
      <p:sp>
        <p:nvSpPr>
          <p:cNvPr id="5" name="Прямоугольник 4"/>
          <p:cNvSpPr/>
          <p:nvPr/>
        </p:nvSpPr>
        <p:spPr>
          <a:xfrm>
            <a:off x="3444345" y="2191752"/>
            <a:ext cx="9110133" cy="2246769"/>
          </a:xfrm>
          <a:prstGeom prst="rect">
            <a:avLst/>
          </a:prstGeom>
        </p:spPr>
        <p:txBody>
          <a:bodyPr wrap="square">
            <a:spAutoFit/>
          </a:bodyPr>
          <a:lstStyle/>
          <a:p>
            <a:pPr lvl="0">
              <a:defRPr/>
            </a:pPr>
            <a:r>
              <a:rPr lang="en-US" sz="2800" kern="0" dirty="0">
                <a:solidFill>
                  <a:srgbClr val="0000FF"/>
                </a:solidFill>
                <a:latin typeface="Consolas" panose="020B0609020204030204" pitchFamily="49" charset="0"/>
              </a:rPr>
              <a:t>try</a:t>
            </a:r>
            <a:r>
              <a:rPr lang="en-US" sz="2800" kern="0" dirty="0">
                <a:solidFill>
                  <a:srgbClr val="000000"/>
                </a:solidFill>
                <a:latin typeface="Consolas" panose="020B0609020204030204" pitchFamily="49" charset="0"/>
              </a:rPr>
              <a:t> {</a:t>
            </a:r>
          </a:p>
          <a:p>
            <a:pPr lvl="0">
              <a:defRPr/>
            </a:pPr>
            <a:r>
              <a:rPr lang="en-US" sz="2800" kern="0" dirty="0">
                <a:solidFill>
                  <a:srgbClr val="000000"/>
                </a:solidFill>
                <a:latin typeface="Consolas" panose="020B0609020204030204" pitchFamily="49" charset="0"/>
              </a:rPr>
              <a:t>    </a:t>
            </a:r>
            <a:r>
              <a:rPr lang="en-US" sz="2800" kern="0" dirty="0">
                <a:solidFill>
                  <a:srgbClr val="2B91AF"/>
                </a:solidFill>
                <a:latin typeface="Consolas" panose="020B0609020204030204" pitchFamily="49" charset="0"/>
                <a:ea typeface="Calibri" panose="020F0502020204030204" pitchFamily="34" charset="0"/>
                <a:cs typeface="Consolas" panose="020B0609020204030204" pitchFamily="49" charset="0"/>
              </a:rPr>
              <a:t>File</a:t>
            </a:r>
            <a:r>
              <a:rPr lang="en-US" sz="2800" kern="0" dirty="0">
                <a:solidFill>
                  <a:srgbClr val="000000"/>
                </a:solidFill>
                <a:latin typeface="Consolas" panose="020B0609020204030204" pitchFamily="49" charset="0"/>
              </a:rPr>
              <a:t>.ReadAllLines();</a:t>
            </a:r>
          </a:p>
          <a:p>
            <a:pPr lvl="0">
              <a:defRPr/>
            </a:pPr>
            <a:r>
              <a:rPr lang="ru-RU" sz="2800" kern="0" dirty="0">
                <a:solidFill>
                  <a:srgbClr val="000000"/>
                </a:solidFill>
                <a:latin typeface="Consolas" panose="020B0609020204030204" pitchFamily="49" charset="0"/>
              </a:rPr>
              <a:t>}</a:t>
            </a:r>
          </a:p>
          <a:p>
            <a:pPr lvl="0">
              <a:defRPr/>
            </a:pPr>
            <a:r>
              <a:rPr lang="en-US" sz="2800" kern="0" dirty="0">
                <a:solidFill>
                  <a:srgbClr val="0000FF"/>
                </a:solidFill>
                <a:latin typeface="Consolas" panose="020B0609020204030204" pitchFamily="49" charset="0"/>
              </a:rPr>
              <a:t>catch</a:t>
            </a:r>
            <a:r>
              <a:rPr lang="en-US" sz="2800" kern="0" dirty="0">
                <a:solidFill>
                  <a:srgbClr val="000000"/>
                </a:solidFill>
                <a:latin typeface="Consolas" panose="020B0609020204030204" pitchFamily="49" charset="0"/>
              </a:rPr>
              <a:t> (</a:t>
            </a:r>
            <a:r>
              <a:rPr lang="en-US" sz="2800" kern="0" dirty="0">
                <a:solidFill>
                  <a:srgbClr val="2B91AF"/>
                </a:solidFill>
                <a:latin typeface="Consolas" panose="020B0609020204030204" pitchFamily="49" charset="0"/>
                <a:ea typeface="Calibri" panose="020F0502020204030204" pitchFamily="34" charset="0"/>
                <a:cs typeface="Consolas" panose="020B0609020204030204" pitchFamily="49" charset="0"/>
              </a:rPr>
              <a:t>Exception</a:t>
            </a:r>
            <a:r>
              <a:rPr lang="en-US" sz="2800" kern="0" dirty="0">
                <a:solidFill>
                  <a:srgbClr val="000000"/>
                </a:solidFill>
                <a:latin typeface="Consolas" panose="020B0609020204030204" pitchFamily="49" charset="0"/>
              </a:rPr>
              <a:t> ex) {</a:t>
            </a:r>
            <a:r>
              <a:rPr lang="ru-RU" sz="2800" kern="0" dirty="0">
                <a:solidFill>
                  <a:srgbClr val="000000"/>
                </a:solidFill>
                <a:latin typeface="Consolas" panose="020B0609020204030204" pitchFamily="49" charset="0"/>
              </a:rPr>
              <a:t>    </a:t>
            </a:r>
          </a:p>
          <a:p>
            <a:pPr lvl="0">
              <a:defRPr/>
            </a:pPr>
            <a:r>
              <a:rPr lang="ru-RU" sz="2800" kern="0" dirty="0">
                <a:solidFill>
                  <a:srgbClr val="000000"/>
                </a:solidFill>
                <a:latin typeface="Consolas" panose="020B0609020204030204" pitchFamily="49" charset="0"/>
              </a:rPr>
              <a:t>}</a:t>
            </a:r>
            <a:endParaRPr lang="en-US" sz="28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212675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Catch Them All</a:t>
            </a:r>
          </a:p>
        </p:txBody>
      </p:sp>
      <p:sp>
        <p:nvSpPr>
          <p:cNvPr id="6" name="Объект 3"/>
          <p:cNvSpPr txBox="1">
            <a:spLocks/>
          </p:cNvSpPr>
          <p:nvPr/>
        </p:nvSpPr>
        <p:spPr>
          <a:xfrm>
            <a:off x="1199163" y="2116277"/>
            <a:ext cx="9427648" cy="45064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2400" kern="0" dirty="0">
                <a:solidFill>
                  <a:prstClr val="black">
                    <a:lumMod val="65000"/>
                    <a:lumOff val="35000"/>
                  </a:prstClr>
                </a:solidFill>
              </a:rPr>
              <a:t>What type of application are going to develop?</a:t>
            </a:r>
            <a:endParaRPr lang="ru-RU" sz="2400" kern="0" dirty="0">
              <a:solidFill>
                <a:prstClr val="black">
                  <a:lumMod val="65000"/>
                  <a:lumOff val="35000"/>
                </a:prstClr>
              </a:solidFill>
            </a:endParaRPr>
          </a:p>
          <a:p>
            <a:pPr>
              <a:buClr>
                <a:schemeClr val="accent2"/>
              </a:buClr>
            </a:pPr>
            <a:r>
              <a:rPr lang="en-US" sz="2400" kern="0" dirty="0">
                <a:solidFill>
                  <a:prstClr val="black">
                    <a:lumMod val="65000"/>
                    <a:lumOff val="35000"/>
                  </a:prstClr>
                </a:solidFill>
              </a:rPr>
              <a:t>What is the proficiency level of your team? “Correct” errors handling is very expensive.</a:t>
            </a:r>
            <a:endParaRPr lang="ru-RU" sz="2400" kern="0" dirty="0">
              <a:solidFill>
                <a:prstClr val="black">
                  <a:lumMod val="65000"/>
                  <a:lumOff val="35000"/>
                </a:prstClr>
              </a:solidFill>
            </a:endParaRPr>
          </a:p>
          <a:p>
            <a:pPr>
              <a:buClr>
                <a:schemeClr val="accent2"/>
              </a:buClr>
            </a:pPr>
            <a:r>
              <a:rPr lang="en-US" sz="2400" kern="0" dirty="0">
                <a:solidFill>
                  <a:prstClr val="black">
                    <a:lumMod val="65000"/>
                    <a:lumOff val="35000"/>
                  </a:prstClr>
                </a:solidFill>
              </a:rPr>
              <a:t>The size of an application is also a reason you should consider.</a:t>
            </a:r>
            <a:endParaRPr lang="ru-RU" sz="2400" kern="0" dirty="0">
              <a:solidFill>
                <a:prstClr val="black">
                  <a:lumMod val="65000"/>
                  <a:lumOff val="35000"/>
                </a:prstClr>
              </a:solidFill>
            </a:endParaRPr>
          </a:p>
        </p:txBody>
      </p:sp>
      <p:sp>
        <p:nvSpPr>
          <p:cNvPr id="4" name="Прямоугольник 3"/>
          <p:cNvSpPr/>
          <p:nvPr/>
        </p:nvSpPr>
        <p:spPr>
          <a:xfrm>
            <a:off x="1199163" y="1461866"/>
            <a:ext cx="6835526" cy="461665"/>
          </a:xfrm>
          <a:prstGeom prst="rect">
            <a:avLst/>
          </a:prstGeom>
        </p:spPr>
        <p:txBody>
          <a:bodyPr wrap="none">
            <a:spAutoFit/>
          </a:bodyPr>
          <a:lstStyle/>
          <a:p>
            <a:pPr>
              <a:buClr>
                <a:schemeClr val="accent2"/>
              </a:buClr>
            </a:pPr>
            <a:r>
              <a:rPr lang="en-US" sz="2400" b="1" kern="0" dirty="0">
                <a:solidFill>
                  <a:prstClr val="black">
                    <a:lumMod val="65000"/>
                    <a:lumOff val="35000"/>
                  </a:prstClr>
                </a:solidFill>
              </a:rPr>
              <a:t>Choosing the exceptions handling strategy consider:</a:t>
            </a:r>
            <a:endParaRPr lang="ru-RU" sz="2400" b="1" kern="0" dirty="0">
              <a:solidFill>
                <a:prstClr val="black">
                  <a:lumMod val="65000"/>
                  <a:lumOff val="35000"/>
                </a:prstClr>
              </a:solidFill>
            </a:endParaRPr>
          </a:p>
        </p:txBody>
      </p:sp>
    </p:spTree>
    <p:extLst>
      <p:ext uri="{BB962C8B-B14F-4D97-AF65-F5344CB8AC3E}">
        <p14:creationId xmlns:p14="http://schemas.microsoft.com/office/powerpoint/2010/main" val="326893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574775" y="1069610"/>
            <a:ext cx="7308574" cy="267765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Calibri" panose="020F0502020204030204" pitchFamily="34" charset="0"/>
              </a:rPr>
              <a:t>… most people don’t write robust error handling code in non-systems programs, throwing an exception </a:t>
            </a:r>
            <a:r>
              <a:rPr kumimoji="0" lang="en-US" sz="2800" b="0" i="1" u="none" strike="noStrike" kern="0" cap="none" spc="0" normalizeH="0" baseline="0" noProof="0" dirty="0">
                <a:ln>
                  <a:noFill/>
                </a:ln>
                <a:solidFill>
                  <a:sysClr val="windowText" lastClr="000000"/>
                </a:solidFill>
                <a:effectLst/>
                <a:uLnTx/>
                <a:uFillTx/>
                <a:latin typeface="Calibri" panose="020F0502020204030204" pitchFamily="34" charset="0"/>
              </a:rPr>
              <a:t>usually</a:t>
            </a:r>
            <a:r>
              <a:rPr kumimoji="0" lang="en-US" sz="2800" b="0" i="0" u="none" strike="noStrike" kern="0" cap="none" spc="0" normalizeH="0" baseline="0" noProof="0" dirty="0">
                <a:ln>
                  <a:noFill/>
                </a:ln>
                <a:solidFill>
                  <a:sysClr val="windowText" lastClr="000000"/>
                </a:solidFill>
                <a:effectLst/>
                <a:uLnTx/>
                <a:uFillTx/>
                <a:latin typeface="Calibri" panose="020F0502020204030204" pitchFamily="34" charset="0"/>
              </a:rPr>
              <a:t> gets you out of a pickle fast. Catching and then proceeding often works too. No harm, no foul. Statistically speaking, programs “work.”</a:t>
            </a:r>
            <a:endParaRPr kumimoji="0" lang="ru-RU" sz="2800" b="0" i="0" u="none" strike="noStrike" kern="0" cap="none" spc="0" normalizeH="0" baseline="0" noProof="0" dirty="0">
              <a:ln>
                <a:noFill/>
              </a:ln>
              <a:solidFill>
                <a:sysClr val="windowText" lastClr="000000"/>
              </a:solidFill>
              <a:effectLst/>
              <a:uLnTx/>
              <a:uFillTx/>
            </a:endParaRPr>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l="22364" r="4841"/>
          <a:stretch/>
        </p:blipFill>
        <p:spPr>
          <a:xfrm>
            <a:off x="576469" y="1162877"/>
            <a:ext cx="2865102" cy="2951923"/>
          </a:xfrm>
          <a:prstGeom prst="rect">
            <a:avLst/>
          </a:prstGeom>
        </p:spPr>
      </p:pic>
      <p:sp>
        <p:nvSpPr>
          <p:cNvPr id="5" name="TextBox 4"/>
          <p:cNvSpPr txBox="1"/>
          <p:nvPr/>
        </p:nvSpPr>
        <p:spPr>
          <a:xfrm>
            <a:off x="3617843" y="3727174"/>
            <a:ext cx="1576201"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rPr>
              <a:t>Joe Duffy</a:t>
            </a:r>
            <a:endParaRPr kumimoji="0" lang="ru-RU" sz="2800" b="1" i="0" u="none" strike="noStrike" kern="0" cap="none" spc="0" normalizeH="0" baseline="0" noProof="0" dirty="0">
              <a:ln>
                <a:noFill/>
              </a:ln>
              <a:solidFill>
                <a:sysClr val="windowText" lastClr="000000"/>
              </a:solidFill>
              <a:effectLst/>
              <a:uLnTx/>
              <a:uFillTx/>
            </a:endParaRPr>
          </a:p>
        </p:txBody>
      </p:sp>
      <p:sp>
        <p:nvSpPr>
          <p:cNvPr id="6" name="TextBox 5"/>
          <p:cNvSpPr txBox="1"/>
          <p:nvPr/>
        </p:nvSpPr>
        <p:spPr>
          <a:xfrm>
            <a:off x="3508513" y="347870"/>
            <a:ext cx="377687"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600" b="0" i="0" u="none" strike="noStrike" kern="0" cap="none" spc="0" normalizeH="0" baseline="0" noProof="0" dirty="0">
                <a:ln>
                  <a:noFill/>
                </a:ln>
                <a:solidFill>
                  <a:sysClr val="windowText" lastClr="000000"/>
                </a:solidFill>
                <a:effectLst/>
                <a:uLnTx/>
                <a:uFillTx/>
              </a:rPr>
              <a:t>“</a:t>
            </a:r>
            <a:endParaRPr kumimoji="0" lang="ru-RU" sz="9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9988117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Command Query Separation</a:t>
            </a:r>
          </a:p>
        </p:txBody>
      </p:sp>
      <p:sp>
        <p:nvSpPr>
          <p:cNvPr id="6" name="Объект 3"/>
          <p:cNvSpPr txBox="1">
            <a:spLocks/>
          </p:cNvSpPr>
          <p:nvPr/>
        </p:nvSpPr>
        <p:spPr>
          <a:xfrm>
            <a:off x="1165296" y="2329922"/>
            <a:ext cx="9427648" cy="22017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2400" kern="0" dirty="0">
                <a:solidFill>
                  <a:prstClr val="black">
                    <a:lumMod val="65000"/>
                    <a:lumOff val="35000"/>
                  </a:prstClr>
                </a:solidFill>
              </a:rPr>
              <a:t>Functions which perform </a:t>
            </a:r>
            <a:r>
              <a:rPr lang="en-US" sz="2400" b="1" kern="0" dirty="0">
                <a:solidFill>
                  <a:prstClr val="black">
                    <a:lumMod val="65000"/>
                    <a:lumOff val="35000"/>
                  </a:prstClr>
                </a:solidFill>
              </a:rPr>
              <a:t>commands</a:t>
            </a:r>
            <a:endParaRPr lang="ru-RU" sz="2400" b="1" kern="0" dirty="0">
              <a:solidFill>
                <a:prstClr val="black">
                  <a:lumMod val="65000"/>
                  <a:lumOff val="35000"/>
                </a:prstClr>
              </a:solidFill>
            </a:endParaRPr>
          </a:p>
          <a:p>
            <a:pPr>
              <a:buClr>
                <a:schemeClr val="accent2"/>
              </a:buClr>
            </a:pPr>
            <a:r>
              <a:rPr lang="en-US" sz="2400" kern="0" dirty="0">
                <a:solidFill>
                  <a:prstClr val="black">
                    <a:lumMod val="65000"/>
                    <a:lumOff val="35000"/>
                  </a:prstClr>
                </a:solidFill>
              </a:rPr>
              <a:t>Functions which perform </a:t>
            </a:r>
            <a:r>
              <a:rPr lang="en-US" sz="2400" b="1" kern="0" dirty="0">
                <a:solidFill>
                  <a:prstClr val="black">
                    <a:lumMod val="65000"/>
                    <a:lumOff val="35000"/>
                  </a:prstClr>
                </a:solidFill>
              </a:rPr>
              <a:t>queries</a:t>
            </a:r>
            <a:r>
              <a:rPr lang="en-US" sz="2400" kern="0" dirty="0">
                <a:solidFill>
                  <a:prstClr val="black">
                    <a:lumMod val="65000"/>
                    <a:lumOff val="35000"/>
                  </a:prstClr>
                </a:solidFill>
              </a:rPr>
              <a:t> and return a result</a:t>
            </a:r>
            <a:endParaRPr lang="ru-RU" sz="2400" kern="0" dirty="0">
              <a:solidFill>
                <a:prstClr val="black">
                  <a:lumMod val="65000"/>
                  <a:lumOff val="35000"/>
                </a:prstClr>
              </a:solidFill>
            </a:endParaRPr>
          </a:p>
        </p:txBody>
      </p:sp>
      <p:sp>
        <p:nvSpPr>
          <p:cNvPr id="3" name="Прямоугольник 2"/>
          <p:cNvSpPr/>
          <p:nvPr/>
        </p:nvSpPr>
        <p:spPr>
          <a:xfrm>
            <a:off x="1165296" y="1701730"/>
            <a:ext cx="2648482" cy="461665"/>
          </a:xfrm>
          <a:prstGeom prst="rect">
            <a:avLst/>
          </a:prstGeom>
        </p:spPr>
        <p:txBody>
          <a:bodyPr wrap="none">
            <a:spAutoFit/>
          </a:bodyPr>
          <a:lstStyle/>
          <a:p>
            <a:pPr>
              <a:buClr>
                <a:schemeClr val="accent2"/>
              </a:buClr>
            </a:pPr>
            <a:r>
              <a:rPr lang="en-US" sz="2400" b="1" kern="0" dirty="0">
                <a:solidFill>
                  <a:prstClr val="black">
                    <a:lumMod val="65000"/>
                    <a:lumOff val="35000"/>
                  </a:prstClr>
                </a:solidFill>
              </a:rPr>
              <a:t>Types of Functions:</a:t>
            </a:r>
            <a:endParaRPr lang="ru-RU" sz="2400" b="1" kern="0" dirty="0">
              <a:solidFill>
                <a:prstClr val="black">
                  <a:lumMod val="65000"/>
                  <a:lumOff val="35000"/>
                </a:prstClr>
              </a:solidFill>
            </a:endParaRPr>
          </a:p>
        </p:txBody>
      </p:sp>
    </p:spTree>
    <p:extLst>
      <p:ext uri="{BB962C8B-B14F-4D97-AF65-F5344CB8AC3E}">
        <p14:creationId xmlns:p14="http://schemas.microsoft.com/office/powerpoint/2010/main" val="58680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CQS</a:t>
            </a:r>
          </a:p>
        </p:txBody>
      </p:sp>
      <p:sp>
        <p:nvSpPr>
          <p:cNvPr id="3" name="Прямоугольник 2"/>
          <p:cNvSpPr/>
          <p:nvPr/>
        </p:nvSpPr>
        <p:spPr>
          <a:xfrm>
            <a:off x="1422399" y="1441970"/>
            <a:ext cx="4014240" cy="461665"/>
          </a:xfrm>
          <a:prstGeom prst="rect">
            <a:avLst/>
          </a:prstGeom>
        </p:spPr>
        <p:txBody>
          <a:bodyPr wrap="none">
            <a:spAutoFit/>
          </a:bodyPr>
          <a:lstStyle/>
          <a:p>
            <a:pPr>
              <a:buClr>
                <a:schemeClr val="accent2"/>
              </a:buClr>
            </a:pPr>
            <a:r>
              <a:rPr lang="en-US" sz="2400" b="1" kern="0" dirty="0">
                <a:solidFill>
                  <a:prstClr val="black">
                    <a:lumMod val="65000"/>
                    <a:lumOff val="35000"/>
                  </a:prstClr>
                </a:solidFill>
              </a:rPr>
              <a:t>Mix of a command and query:</a:t>
            </a:r>
            <a:endParaRPr lang="ru-RU" sz="2400" b="1" kern="0" dirty="0">
              <a:solidFill>
                <a:prstClr val="black">
                  <a:lumMod val="65000"/>
                  <a:lumOff val="35000"/>
                </a:prstClr>
              </a:solidFill>
            </a:endParaRPr>
          </a:p>
        </p:txBody>
      </p:sp>
      <p:sp>
        <p:nvSpPr>
          <p:cNvPr id="5" name="Прямоугольник 4"/>
          <p:cNvSpPr/>
          <p:nvPr/>
        </p:nvSpPr>
        <p:spPr>
          <a:xfrm>
            <a:off x="1422399" y="2133435"/>
            <a:ext cx="9093201" cy="242163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4" name="Прямоугольник 3"/>
          <p:cNvSpPr/>
          <p:nvPr/>
        </p:nvSpPr>
        <p:spPr>
          <a:xfrm>
            <a:off x="1811868" y="2488903"/>
            <a:ext cx="11802532" cy="1492012"/>
          </a:xfrm>
          <a:prstGeom prst="rect">
            <a:avLst/>
          </a:prstGeom>
        </p:spPr>
        <p:txBody>
          <a:bodyPr wrap="square">
            <a:spAutoFit/>
          </a:bodyPr>
          <a:lstStyle/>
          <a:p>
            <a:pPr>
              <a:lnSpc>
                <a:spcPct val="115000"/>
              </a:lnSpc>
              <a:spcAft>
                <a:spcPts val="1000"/>
              </a:spcAft>
            </a:pPr>
            <a:r>
              <a:rPr lang="en-US" sz="2200" kern="0" dirty="0">
                <a:solidFill>
                  <a:srgbClr val="0000FF"/>
                </a:solidFill>
                <a:latin typeface="Consolas" panose="020B0609020204030204" pitchFamily="49" charset="0"/>
              </a:rPr>
              <a:t>public bool </a:t>
            </a:r>
            <a:r>
              <a:rPr lang="en-US" sz="2200" dirty="0" err="1">
                <a:latin typeface="Consolas" panose="020B0609020204030204" pitchFamily="49" charset="0"/>
                <a:ea typeface="Calibri" panose="020F0502020204030204" pitchFamily="34" charset="0"/>
                <a:cs typeface="Times New Roman" panose="02020603050405020304" pitchFamily="18" charset="0"/>
              </a:rPr>
              <a:t>LogOn</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kern="0" dirty="0">
                <a:solidFill>
                  <a:srgbClr val="0000FF"/>
                </a:solidFill>
                <a:latin typeface="Consolas" panose="020B0609020204030204" pitchFamily="49" charset="0"/>
              </a:rPr>
              <a:t>string</a:t>
            </a:r>
            <a:r>
              <a:rPr lang="en-US" sz="2200" dirty="0">
                <a:latin typeface="Consolas" panose="020B0609020204030204" pitchFamily="49" charset="0"/>
                <a:ea typeface="Calibri" panose="020F0502020204030204" pitchFamily="34" charset="0"/>
                <a:cs typeface="Times New Roman" panose="02020603050405020304" pitchFamily="18" charset="0"/>
              </a:rPr>
              <a:t> username, </a:t>
            </a:r>
            <a:r>
              <a:rPr lang="en-US" sz="2200" kern="0" dirty="0">
                <a:solidFill>
                  <a:srgbClr val="0000FF"/>
                </a:solidFill>
                <a:latin typeface="Consolas" panose="020B0609020204030204" pitchFamily="49" charset="0"/>
              </a:rPr>
              <a:t>string</a:t>
            </a:r>
            <a:r>
              <a:rPr lang="en-US" sz="2200" dirty="0">
                <a:latin typeface="Consolas" panose="020B0609020204030204" pitchFamily="49" charset="0"/>
                <a:ea typeface="Calibri" panose="020F0502020204030204" pitchFamily="34" charset="0"/>
                <a:cs typeface="Times New Roman" panose="02020603050405020304" pitchFamily="18" charset="0"/>
              </a:rPr>
              <a:t> password){}</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200" kern="0" dirty="0">
                <a:solidFill>
                  <a:srgbClr val="0000FF"/>
                </a:solidFill>
                <a:latin typeface="Consolas" panose="020B0609020204030204" pitchFamily="49" charset="0"/>
              </a:rPr>
              <a:t>if</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LogOn</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dirty="0">
                <a:solidFill>
                  <a:srgbClr val="A52A2A"/>
                </a:solidFill>
                <a:latin typeface="Consolas" panose="020B0609020204030204" pitchFamily="49" charset="0"/>
                <a:ea typeface="Calibri" panose="020F0502020204030204" pitchFamily="34" charset="0"/>
                <a:cs typeface="Times New Roman" panose="02020603050405020304" pitchFamily="18" charset="0"/>
              </a:rPr>
              <a:t>“</a:t>
            </a:r>
            <a:r>
              <a:rPr lang="en-US" sz="2200" dirty="0" err="1">
                <a:solidFill>
                  <a:srgbClr val="A52A2A"/>
                </a:solidFill>
                <a:latin typeface="Consolas" panose="020B0609020204030204" pitchFamily="49" charset="0"/>
                <a:ea typeface="Calibri" panose="020F0502020204030204" pitchFamily="34" charset="0"/>
                <a:cs typeface="Times New Roman" panose="02020603050405020304" pitchFamily="18" charset="0"/>
              </a:rPr>
              <a:t>spock</a:t>
            </a:r>
            <a:r>
              <a:rPr lang="en-US" sz="2200" dirty="0">
                <a:solidFill>
                  <a:srgbClr val="A52A2A"/>
                </a:solidFill>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dirty="0">
                <a:solidFill>
                  <a:srgbClr val="A52A2A"/>
                </a:solidFill>
                <a:latin typeface="Consolas" panose="020B0609020204030204" pitchFamily="49" charset="0"/>
                <a:ea typeface="Calibri" panose="020F0502020204030204" pitchFamily="34" charset="0"/>
                <a:cs typeface="Times New Roman" panose="02020603050405020304" pitchFamily="18" charset="0"/>
              </a:rPr>
              <a:t>“qwerty”</a:t>
            </a:r>
            <a:r>
              <a:rPr lang="en-US" sz="2200" dirty="0">
                <a:latin typeface="Consolas" panose="020B0609020204030204" pitchFamily="49" charset="0"/>
                <a:ea typeface="Calibri" panose="020F0502020204030204" pitchFamily="34" charset="0"/>
                <a:cs typeface="Times New Roman" panose="02020603050405020304" pitchFamily="18" charset="0"/>
              </a:rPr>
              <a:t>)){</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200" dirty="0">
                <a:latin typeface="Consolas" panose="020B0609020204030204" pitchFamily="49" charset="0"/>
                <a:ea typeface="Calibri" panose="020F0502020204030204" pitchFamily="34" charset="0"/>
                <a:cs typeface="Times New Roman" panose="02020603050405020304" pitchFamily="18" charset="0"/>
              </a:rPr>
              <a:t>}</a:t>
            </a:r>
            <a:endParaRPr lang="ru-RU" sz="22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551086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CQS</a:t>
            </a:r>
          </a:p>
        </p:txBody>
      </p:sp>
      <p:sp>
        <p:nvSpPr>
          <p:cNvPr id="3" name="Прямоугольник 2"/>
          <p:cNvSpPr/>
          <p:nvPr/>
        </p:nvSpPr>
        <p:spPr>
          <a:xfrm>
            <a:off x="1422399" y="1441970"/>
            <a:ext cx="4283545" cy="461665"/>
          </a:xfrm>
          <a:prstGeom prst="rect">
            <a:avLst/>
          </a:prstGeom>
        </p:spPr>
        <p:txBody>
          <a:bodyPr wrap="none">
            <a:spAutoFit/>
          </a:bodyPr>
          <a:lstStyle/>
          <a:p>
            <a:pPr>
              <a:buClr>
                <a:schemeClr val="accent2"/>
              </a:buClr>
            </a:pPr>
            <a:r>
              <a:rPr lang="en-US" sz="2400" b="1" kern="0" dirty="0">
                <a:solidFill>
                  <a:prstClr val="black">
                    <a:lumMod val="65000"/>
                    <a:lumOff val="35000"/>
                  </a:prstClr>
                </a:solidFill>
              </a:rPr>
              <a:t>Separated command and query:</a:t>
            </a:r>
            <a:endParaRPr lang="ru-RU" sz="2400" b="1" kern="0" dirty="0">
              <a:solidFill>
                <a:prstClr val="black">
                  <a:lumMod val="65000"/>
                  <a:lumOff val="35000"/>
                </a:prstClr>
              </a:solidFill>
            </a:endParaRPr>
          </a:p>
        </p:txBody>
      </p:sp>
      <p:sp>
        <p:nvSpPr>
          <p:cNvPr id="5" name="Прямоугольник 4"/>
          <p:cNvSpPr/>
          <p:nvPr/>
        </p:nvSpPr>
        <p:spPr>
          <a:xfrm>
            <a:off x="1422399" y="2133435"/>
            <a:ext cx="9652001" cy="194749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6" name="Прямоугольник 5"/>
          <p:cNvSpPr/>
          <p:nvPr/>
        </p:nvSpPr>
        <p:spPr>
          <a:xfrm>
            <a:off x="1642534" y="2574450"/>
            <a:ext cx="10244665" cy="999248"/>
          </a:xfrm>
          <a:prstGeom prst="rect">
            <a:avLst/>
          </a:prstGeom>
        </p:spPr>
        <p:txBody>
          <a:bodyPr wrap="square">
            <a:spAutoFit/>
          </a:bodyPr>
          <a:lstStyle/>
          <a:p>
            <a:pPr>
              <a:lnSpc>
                <a:spcPct val="115000"/>
              </a:lnSpc>
              <a:spcAft>
                <a:spcPts val="1000"/>
              </a:spcAft>
            </a:pPr>
            <a:r>
              <a:rPr lang="en-US" sz="2200" kern="0" dirty="0">
                <a:solidFill>
                  <a:srgbClr val="0000FF"/>
                </a:solidFill>
                <a:latin typeface="Consolas" panose="020B0609020204030204" pitchFamily="49" charset="0"/>
              </a:rPr>
              <a:t>public void </a:t>
            </a:r>
            <a:r>
              <a:rPr lang="en-US" sz="2200" dirty="0" err="1">
                <a:latin typeface="Consolas" panose="020B0609020204030204" pitchFamily="49" charset="0"/>
                <a:ea typeface="Calibri" panose="020F0502020204030204" pitchFamily="34" charset="0"/>
                <a:cs typeface="Times New Roman" panose="02020603050405020304" pitchFamily="18" charset="0"/>
              </a:rPr>
              <a:t>LogOn</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kern="0" dirty="0">
                <a:solidFill>
                  <a:srgbClr val="0000FF"/>
                </a:solidFill>
                <a:latin typeface="Consolas" panose="020B0609020204030204" pitchFamily="49" charset="0"/>
              </a:rPr>
              <a:t>string</a:t>
            </a:r>
            <a:r>
              <a:rPr lang="en-US" sz="2200" dirty="0">
                <a:latin typeface="Consolas" panose="020B0609020204030204" pitchFamily="49" charset="0"/>
                <a:ea typeface="Calibri" panose="020F0502020204030204" pitchFamily="34" charset="0"/>
                <a:cs typeface="Times New Roman" panose="02020603050405020304" pitchFamily="18" charset="0"/>
              </a:rPr>
              <a:t> username, </a:t>
            </a:r>
            <a:r>
              <a:rPr lang="en-US" sz="2200" kern="0" dirty="0">
                <a:solidFill>
                  <a:srgbClr val="0000FF"/>
                </a:solidFill>
                <a:latin typeface="Consolas" panose="020B0609020204030204" pitchFamily="49" charset="0"/>
              </a:rPr>
              <a:t>string</a:t>
            </a:r>
            <a:r>
              <a:rPr lang="en-US" sz="2200" dirty="0">
                <a:latin typeface="Consolas" panose="020B0609020204030204" pitchFamily="49" charset="0"/>
                <a:ea typeface="Calibri" panose="020F0502020204030204" pitchFamily="34" charset="0"/>
                <a:cs typeface="Times New Roman" panose="02020603050405020304" pitchFamily="18" charset="0"/>
              </a:rPr>
              <a:t> password)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200" kern="0" dirty="0">
                <a:solidFill>
                  <a:srgbClr val="0000FF"/>
                </a:solidFill>
                <a:latin typeface="Consolas" panose="020B0609020204030204" pitchFamily="49" charset="0"/>
              </a:rPr>
              <a:t>public bool </a:t>
            </a:r>
            <a:r>
              <a:rPr lang="en-US" sz="2200" dirty="0" err="1">
                <a:latin typeface="Consolas" panose="020B0609020204030204" pitchFamily="49" charset="0"/>
                <a:ea typeface="Calibri" panose="020F0502020204030204" pitchFamily="34" charset="0"/>
                <a:cs typeface="Times New Roman" panose="02020603050405020304" pitchFamily="18" charset="0"/>
              </a:rPr>
              <a:t>IsLogedOn</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kern="0" dirty="0">
                <a:solidFill>
                  <a:srgbClr val="0000FF"/>
                </a:solidFill>
                <a:latin typeface="Consolas" panose="020B0609020204030204" pitchFamily="49" charset="0"/>
              </a:rPr>
              <a:t>string</a:t>
            </a:r>
            <a:r>
              <a:rPr lang="en-US" sz="2200" dirty="0">
                <a:latin typeface="Consolas" panose="020B0609020204030204" pitchFamily="49" charset="0"/>
                <a:ea typeface="Calibri" panose="020F0502020204030204" pitchFamily="34" charset="0"/>
                <a:cs typeface="Times New Roman" panose="02020603050405020304" pitchFamily="18" charset="0"/>
              </a:rPr>
              <a:t> username, </a:t>
            </a:r>
            <a:r>
              <a:rPr lang="en-US" sz="2200" kern="0" dirty="0">
                <a:solidFill>
                  <a:srgbClr val="0000FF"/>
                </a:solidFill>
                <a:latin typeface="Consolas" panose="020B0609020204030204" pitchFamily="49" charset="0"/>
              </a:rPr>
              <a:t>string</a:t>
            </a:r>
            <a:r>
              <a:rPr lang="en-US" sz="2200" dirty="0">
                <a:latin typeface="Consolas" panose="020B0609020204030204" pitchFamily="49" charset="0"/>
                <a:ea typeface="Calibri" panose="020F0502020204030204" pitchFamily="34" charset="0"/>
                <a:cs typeface="Times New Roman" panose="02020603050405020304" pitchFamily="18" charset="0"/>
              </a:rPr>
              <a:t> password) {}</a:t>
            </a:r>
            <a:endParaRPr lang="ru-RU" sz="22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20176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Errors and Functional Programming</a:t>
            </a:r>
          </a:p>
        </p:txBody>
      </p:sp>
      <p:sp>
        <p:nvSpPr>
          <p:cNvPr id="3" name="Прямоугольник 2"/>
          <p:cNvSpPr/>
          <p:nvPr/>
        </p:nvSpPr>
        <p:spPr>
          <a:xfrm>
            <a:off x="1165296" y="1897489"/>
            <a:ext cx="9959904" cy="830997"/>
          </a:xfrm>
          <a:prstGeom prst="rect">
            <a:avLst/>
          </a:prstGeom>
        </p:spPr>
        <p:txBody>
          <a:bodyPr wrap="square">
            <a:spAutoFit/>
          </a:bodyPr>
          <a:lstStyle/>
          <a:p>
            <a:pPr>
              <a:buClr>
                <a:schemeClr val="accent2"/>
              </a:buClr>
            </a:pPr>
            <a:r>
              <a:rPr lang="en-US" sz="2400" kern="0" dirty="0">
                <a:solidFill>
                  <a:prstClr val="black">
                    <a:lumMod val="65000"/>
                    <a:lumOff val="35000"/>
                  </a:prstClr>
                </a:solidFill>
              </a:rPr>
              <a:t>Function should produce the same result for the same input and they should not produce any side effects (from the functional programming perspective).</a:t>
            </a:r>
            <a:endParaRPr lang="ru-RU" sz="2400" kern="0" dirty="0">
              <a:solidFill>
                <a:prstClr val="black">
                  <a:lumMod val="65000"/>
                  <a:lumOff val="35000"/>
                </a:prstClr>
              </a:solidFill>
            </a:endParaRPr>
          </a:p>
        </p:txBody>
      </p:sp>
      <p:sp>
        <p:nvSpPr>
          <p:cNvPr id="4" name="Прямоугольник 3"/>
          <p:cNvSpPr/>
          <p:nvPr/>
        </p:nvSpPr>
        <p:spPr>
          <a:xfrm>
            <a:off x="1165296" y="2909323"/>
            <a:ext cx="5554277" cy="461665"/>
          </a:xfrm>
          <a:prstGeom prst="rect">
            <a:avLst/>
          </a:prstGeom>
        </p:spPr>
        <p:txBody>
          <a:bodyPr wrap="none">
            <a:spAutoFit/>
          </a:bodyPr>
          <a:lstStyle/>
          <a:p>
            <a:r>
              <a:rPr lang="en-US" sz="2400" kern="0" dirty="0">
                <a:solidFill>
                  <a:prstClr val="black">
                    <a:lumMod val="65000"/>
                    <a:lumOff val="35000"/>
                  </a:prstClr>
                </a:solidFill>
              </a:rPr>
              <a:t>Exceptions are side effects by their nature. </a:t>
            </a:r>
            <a:endParaRPr lang="ru-RU" sz="2400" kern="0" dirty="0">
              <a:solidFill>
                <a:prstClr val="black">
                  <a:lumMod val="65000"/>
                  <a:lumOff val="35000"/>
                </a:prstClr>
              </a:solidFill>
            </a:endParaRPr>
          </a:p>
        </p:txBody>
      </p:sp>
    </p:spTree>
    <p:extLst>
      <p:ext uri="{BB962C8B-B14F-4D97-AF65-F5344CB8AC3E}">
        <p14:creationId xmlns:p14="http://schemas.microsoft.com/office/powerpoint/2010/main" val="172775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31304" y="2126974"/>
            <a:ext cx="9402417" cy="332960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a:xfrm>
            <a:off x="905932" y="178862"/>
            <a:ext cx="10515600" cy="1325563"/>
          </a:xfrm>
        </p:spPr>
        <p:txBody>
          <a:bodyPr>
            <a:normAutofit/>
          </a:bodyPr>
          <a:lstStyle/>
          <a:p>
            <a:r>
              <a:rPr lang="en-US" dirty="0">
                <a:solidFill>
                  <a:srgbClr val="EF742D"/>
                </a:solidFill>
              </a:rPr>
              <a:t>Recoverable User Code Errors</a:t>
            </a:r>
          </a:p>
        </p:txBody>
      </p:sp>
      <p:sp>
        <p:nvSpPr>
          <p:cNvPr id="3" name="Прямоугольник 2"/>
          <p:cNvSpPr/>
          <p:nvPr/>
        </p:nvSpPr>
        <p:spPr>
          <a:xfrm>
            <a:off x="1689721" y="2384571"/>
            <a:ext cx="9203635" cy="2858475"/>
          </a:xfrm>
          <a:prstGeom prst="rect">
            <a:avLst/>
          </a:prstGeom>
        </p:spPr>
        <p:txBody>
          <a:bodyPr wrap="square">
            <a:sp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public</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28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void</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TransferMoney(</a:t>
            </a:r>
            <a:r>
              <a:rPr lang="en-US" sz="2800" dirty="0">
                <a:solidFill>
                  <a:srgbClr val="2B91AF"/>
                </a:solidFill>
                <a:latin typeface="Consolas" panose="020B0609020204030204" pitchFamily="49" charset="0"/>
                <a:ea typeface="Calibri" panose="020F0502020204030204" pitchFamily="34" charset="0"/>
                <a:cs typeface="Consolas" panose="020B0609020204030204" pitchFamily="49" charset="0"/>
              </a:rPr>
              <a:t>Payment</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p) </a:t>
            </a:r>
          </a:p>
          <a:p>
            <a:pPr marL="0" marR="0" lvl="0" indent="0" defTabSz="914400" eaLnBrk="1" fontAlgn="auto" latinLnBrk="0" hangingPunct="1">
              <a:lnSpc>
                <a:spcPct val="107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28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28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if</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(p == </a:t>
            </a:r>
            <a:r>
              <a:rPr kumimoji="0" lang="en-US" sz="28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null</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28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28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throw</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28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new</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28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ArgumentNullException</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2800" b="0" i="0" u="none" strike="noStrike" kern="0" cap="none" spc="0" normalizeH="0" baseline="0" noProof="0" dirty="0">
                <a:ln>
                  <a:noFill/>
                </a:ln>
                <a:solidFill>
                  <a:srgbClr val="A31515"/>
                </a:solidFill>
                <a:effectLst/>
                <a:uLnTx/>
                <a:uFillTx/>
                <a:latin typeface="Consolas" panose="020B0609020204030204" pitchFamily="49" charset="0"/>
                <a:ea typeface="Calibri" panose="020F0502020204030204" pitchFamily="34" charset="0"/>
                <a:cs typeface="Consolas" panose="020B0609020204030204" pitchFamily="49" charset="0"/>
              </a:rPr>
              <a:t>"p"</a:t>
            </a: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28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ru-RU"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ValidatePayment(p);</a:t>
            </a:r>
            <a:endParaRPr kumimoji="0" lang="ru-RU" sz="28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FontTx/>
              <a:buNone/>
              <a:tabLst/>
              <a:defRPr/>
            </a:pPr>
            <a:r>
              <a:rPr kumimoji="0" lang="ru-RU" sz="28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28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183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API Development Principles</a:t>
            </a:r>
            <a:endParaRPr lang="ru-RU" dirty="0"/>
          </a:p>
        </p:txBody>
      </p:sp>
      <p:sp>
        <p:nvSpPr>
          <p:cNvPr id="7" name="Прямоугольник 6"/>
          <p:cNvSpPr/>
          <p:nvPr/>
        </p:nvSpPr>
        <p:spPr>
          <a:xfrm>
            <a:off x="998032" y="1501265"/>
            <a:ext cx="5354286" cy="1211614"/>
          </a:xfrm>
          <a:prstGeom prst="rect">
            <a:avLst/>
          </a:prstGeom>
        </p:spPr>
        <p:txBody>
          <a:bodyPr wrap="none">
            <a:spAutoFit/>
          </a:bodyPr>
          <a:lstStyle/>
          <a:p>
            <a:pPr marL="342900" lvl="0" indent="-342900">
              <a:lnSpc>
                <a:spcPct val="115000"/>
              </a:lnSpc>
              <a:spcAft>
                <a:spcPts val="1000"/>
              </a:spcAft>
              <a:buClr>
                <a:schemeClr val="accent2"/>
              </a:buClr>
              <a:buFont typeface="Symbol" panose="05050102010706020507" pitchFamily="18" charset="2"/>
              <a:buChar char=""/>
            </a:pPr>
            <a:r>
              <a:rPr lang="en-US" sz="2800" dirty="0">
                <a:solidFill>
                  <a:prstClr val="black">
                    <a:lumMod val="65000"/>
                    <a:lumOff val="35000"/>
                  </a:prstClr>
                </a:solidFill>
              </a:rPr>
              <a:t>Build </a:t>
            </a:r>
            <a:r>
              <a:rPr lang="en-US" sz="2800" b="1" dirty="0">
                <a:solidFill>
                  <a:prstClr val="black">
                    <a:lumMod val="65000"/>
                    <a:lumOff val="35000"/>
                  </a:prstClr>
                </a:solidFill>
              </a:rPr>
              <a:t>self-explanatory APIs </a:t>
            </a:r>
          </a:p>
          <a:p>
            <a:pPr marL="342900" lvl="0" indent="-342900">
              <a:lnSpc>
                <a:spcPct val="115000"/>
              </a:lnSpc>
              <a:spcAft>
                <a:spcPts val="1000"/>
              </a:spcAft>
              <a:buClr>
                <a:schemeClr val="accent2"/>
              </a:buClr>
              <a:buFont typeface="Symbol" panose="05050102010706020507" pitchFamily="18" charset="2"/>
              <a:buChar char=""/>
            </a:pPr>
            <a:r>
              <a:rPr lang="en-US" sz="2800" dirty="0">
                <a:solidFill>
                  <a:prstClr val="black">
                    <a:lumMod val="65000"/>
                    <a:lumOff val="35000"/>
                  </a:prstClr>
                </a:solidFill>
              </a:rPr>
              <a:t>Provide a </a:t>
            </a:r>
            <a:r>
              <a:rPr lang="en-US" sz="2800" b="1" dirty="0">
                <a:solidFill>
                  <a:prstClr val="black">
                    <a:lumMod val="65000"/>
                    <a:lumOff val="35000"/>
                  </a:prstClr>
                </a:solidFill>
              </a:rPr>
              <a:t>decent documentation</a:t>
            </a:r>
            <a:endParaRPr lang="ru-RU" sz="2800" b="1" dirty="0">
              <a:solidFill>
                <a:prstClr val="black">
                  <a:lumMod val="65000"/>
                  <a:lumOff val="35000"/>
                </a:prstClr>
              </a:solidFill>
            </a:endParaRPr>
          </a:p>
        </p:txBody>
      </p:sp>
    </p:spTree>
    <p:extLst>
      <p:ext uri="{BB962C8B-B14F-4D97-AF65-F5344CB8AC3E}">
        <p14:creationId xmlns:p14="http://schemas.microsoft.com/office/powerpoint/2010/main" val="22120616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7956" y="122720"/>
            <a:ext cx="10515600" cy="1325563"/>
          </a:xfrm>
        </p:spPr>
        <p:txBody>
          <a:bodyPr/>
          <a:lstStyle/>
          <a:p>
            <a:r>
              <a:rPr lang="en-US" dirty="0">
                <a:solidFill>
                  <a:srgbClr val="EF742D"/>
                </a:solidFill>
              </a:rPr>
              <a:t>Pipelining</a:t>
            </a:r>
            <a:endParaRPr lang="ru-RU" dirty="0">
              <a:solidFill>
                <a:srgbClr val="EF742D"/>
              </a:solidFill>
            </a:endParaRPr>
          </a:p>
        </p:txBody>
      </p:sp>
      <p:sp>
        <p:nvSpPr>
          <p:cNvPr id="11" name="TextBox 10"/>
          <p:cNvSpPr txBox="1"/>
          <p:nvPr/>
        </p:nvSpPr>
        <p:spPr>
          <a:xfrm>
            <a:off x="2975773" y="2086486"/>
            <a:ext cx="7216852" cy="1578894"/>
          </a:xfrm>
          <a:prstGeom prst="rect">
            <a:avLst/>
          </a:prstGeom>
          <a:noFill/>
        </p:spPr>
        <p:txBody>
          <a:bodyPr wrap="square" rtlCol="0">
            <a:spAutoFit/>
          </a:bodyPr>
          <a:lstStyle/>
          <a:p>
            <a:pPr>
              <a:lnSpc>
                <a:spcPct val="115000"/>
              </a:lnSpc>
              <a:spcAft>
                <a:spcPts val="1000"/>
              </a:spcAft>
            </a:pPr>
            <a:r>
              <a:rPr lang="en-US" sz="2800" kern="0" dirty="0">
                <a:solidFill>
                  <a:prstClr val="black">
                    <a:lumMod val="65000"/>
                    <a:lumOff val="35000"/>
                  </a:prstClr>
                </a:solidFill>
              </a:rPr>
              <a:t>Pipelining is a technique which allows an output of one function to be passed to the next one. This allows organizing the natural flow of data.</a:t>
            </a:r>
            <a:endParaRPr lang="ru-RU" sz="2800" kern="0" dirty="0">
              <a:solidFill>
                <a:prstClr val="black">
                  <a:lumMod val="65000"/>
                  <a:lumOff val="35000"/>
                </a:prstClr>
              </a:solidFill>
            </a:endParaRPr>
          </a:p>
        </p:txBody>
      </p:sp>
    </p:spTree>
    <p:extLst>
      <p:ext uri="{BB962C8B-B14F-4D97-AF65-F5344CB8AC3E}">
        <p14:creationId xmlns:p14="http://schemas.microsoft.com/office/powerpoint/2010/main" val="27917945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501002" y="4707736"/>
            <a:ext cx="7134998" cy="16503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a:xfrm>
            <a:off x="877956" y="-12744"/>
            <a:ext cx="10515600" cy="1325563"/>
          </a:xfrm>
        </p:spPr>
        <p:txBody>
          <a:bodyPr/>
          <a:lstStyle/>
          <a:p>
            <a:r>
              <a:rPr lang="en-US" dirty="0">
                <a:solidFill>
                  <a:srgbClr val="EF742D"/>
                </a:solidFill>
              </a:rPr>
              <a:t>Pipelining</a:t>
            </a:r>
            <a:endParaRPr lang="ru-RU" dirty="0">
              <a:solidFill>
                <a:srgbClr val="EF742D"/>
              </a:solidFill>
            </a:endParaRPr>
          </a:p>
        </p:txBody>
      </p:sp>
      <p:grpSp>
        <p:nvGrpSpPr>
          <p:cNvPr id="9" name="Группа 8"/>
          <p:cNvGrpSpPr/>
          <p:nvPr/>
        </p:nvGrpSpPr>
        <p:grpSpPr>
          <a:xfrm>
            <a:off x="1501002" y="1905753"/>
            <a:ext cx="10013665" cy="2132143"/>
            <a:chOff x="1158102" y="1982657"/>
            <a:chExt cx="6214230" cy="2877781"/>
          </a:xfrm>
        </p:grpSpPr>
        <p:sp>
          <p:nvSpPr>
            <p:cNvPr id="8" name="Прямоугольник 7"/>
            <p:cNvSpPr/>
            <p:nvPr/>
          </p:nvSpPr>
          <p:spPr>
            <a:xfrm>
              <a:off x="1158102" y="1982657"/>
              <a:ext cx="4427801" cy="287778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3" name="Прямоугольник 2"/>
            <p:cNvSpPr/>
            <p:nvPr/>
          </p:nvSpPr>
          <p:spPr>
            <a:xfrm>
              <a:off x="1276332" y="2429255"/>
              <a:ext cx="6096000" cy="2274370"/>
            </a:xfrm>
            <a:prstGeom prst="rect">
              <a:avLst/>
            </a:prstGeom>
          </p:spPr>
          <p:txBody>
            <a:bodyPr>
              <a:spAutoFit/>
            </a:bodyPr>
            <a:lstStyle/>
            <a:p>
              <a:pPr>
                <a:lnSpc>
                  <a:spcPct val="115000"/>
                </a:lnSpc>
                <a:spcAft>
                  <a:spcPts val="0"/>
                </a:spcAft>
              </a:pP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File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.WriteAllText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@"C:\tmp\Notes.txt"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Encoding</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ASCII</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{83, 80, 79, 67, 75}</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1" name="TextBox 10"/>
          <p:cNvSpPr txBox="1"/>
          <p:nvPr/>
        </p:nvSpPr>
        <p:spPr>
          <a:xfrm>
            <a:off x="1389289" y="1347676"/>
            <a:ext cx="3679212"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a:solidFill>
                  <a:prstClr val="black">
                    <a:lumMod val="65000"/>
                    <a:lumOff val="35000"/>
                  </a:prstClr>
                </a:solidFill>
              </a:rPr>
              <a:t>Reverted reading order:</a:t>
            </a:r>
            <a:endParaRPr lang="ru-RU" sz="2800" kern="0" dirty="0">
              <a:solidFill>
                <a:prstClr val="black">
                  <a:lumMod val="65000"/>
                  <a:lumOff val="35000"/>
                </a:prstClr>
              </a:solidFill>
            </a:endParaRPr>
          </a:p>
        </p:txBody>
      </p:sp>
      <p:sp>
        <p:nvSpPr>
          <p:cNvPr id="7" name="Прямоугольник 6"/>
          <p:cNvSpPr/>
          <p:nvPr/>
        </p:nvSpPr>
        <p:spPr>
          <a:xfrm>
            <a:off x="1688872" y="4931267"/>
            <a:ext cx="6944481" cy="1047979"/>
          </a:xfrm>
          <a:prstGeom prst="rect">
            <a:avLst/>
          </a:prstGeom>
        </p:spPr>
        <p:txBody>
          <a:bodyPr wrap="square">
            <a:spAutoFit/>
          </a:bodyPr>
          <a:lstStyle/>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textInBytes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byte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83, 80, 79, 67, 75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contents =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Encoding</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ASCII</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textInBytes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(contents);</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Стрелка: вправо 12"/>
          <p:cNvSpPr/>
          <p:nvPr/>
        </p:nvSpPr>
        <p:spPr>
          <a:xfrm rot="5400000">
            <a:off x="4646876" y="4081735"/>
            <a:ext cx="480962" cy="54751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4343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13"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7956" y="122720"/>
            <a:ext cx="10515600" cy="1325563"/>
          </a:xfrm>
        </p:spPr>
        <p:txBody>
          <a:bodyPr/>
          <a:lstStyle/>
          <a:p>
            <a:r>
              <a:rPr lang="en-US" dirty="0">
                <a:solidFill>
                  <a:srgbClr val="EF742D"/>
                </a:solidFill>
              </a:rPr>
              <a:t>Pipelining</a:t>
            </a:r>
            <a:endParaRPr lang="ru-RU" dirty="0">
              <a:solidFill>
                <a:srgbClr val="EF742D"/>
              </a:solidFill>
            </a:endParaRPr>
          </a:p>
        </p:txBody>
      </p:sp>
      <p:grpSp>
        <p:nvGrpSpPr>
          <p:cNvPr id="6" name="Группа 5"/>
          <p:cNvGrpSpPr/>
          <p:nvPr/>
        </p:nvGrpSpPr>
        <p:grpSpPr>
          <a:xfrm>
            <a:off x="675502" y="2168924"/>
            <a:ext cx="10262972" cy="2877781"/>
            <a:chOff x="-388470" y="1658218"/>
            <a:chExt cx="10331367" cy="2618468"/>
          </a:xfrm>
        </p:grpSpPr>
        <p:sp>
          <p:nvSpPr>
            <p:cNvPr id="5" name="Прямоугольник 4"/>
            <p:cNvSpPr/>
            <p:nvPr/>
          </p:nvSpPr>
          <p:spPr>
            <a:xfrm>
              <a:off x="-388470" y="1658218"/>
              <a:ext cx="5434851" cy="261846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4" name="Прямоугольник 3"/>
            <p:cNvSpPr/>
            <p:nvPr/>
          </p:nvSpPr>
          <p:spPr>
            <a:xfrm>
              <a:off x="-284468" y="1971479"/>
              <a:ext cx="10227365" cy="109642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latin typeface="Consolas" panose="020B0609020204030204" pitchFamily="49" charset="0"/>
                </a:rPr>
                <a:t>[| 83uy; 80uy; 79uy; 67uy; 75uy |]</a:t>
              </a:r>
              <a:endParaRPr kumimoji="0" lang="ru-RU"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latin typeface="Consolas" panose="020B0609020204030204" pitchFamily="49" charset="0"/>
                </a:rPr>
                <a:t>|&gt; </a:t>
              </a:r>
              <a:r>
                <a:rPr kumimoji="0" lang="en-US"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Encoding</a:t>
              </a:r>
              <a:r>
                <a:rPr kumimoji="0" lang="en-US" i="0" u="none" strike="noStrike" kern="0" cap="none" spc="0" normalizeH="0" baseline="0" noProof="0" dirty="0" err="1">
                  <a:ln>
                    <a:noFill/>
                  </a:ln>
                  <a:solidFill>
                    <a:sysClr val="windowText" lastClr="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ASCII</a:t>
              </a:r>
              <a:r>
                <a:rPr kumimoji="0" lang="en-US" i="0" u="none" strike="noStrike" kern="0" cap="none" spc="0" normalizeH="0" baseline="0" noProof="0" dirty="0" err="1">
                  <a:ln>
                    <a:noFill/>
                  </a:ln>
                  <a:solidFill>
                    <a:sysClr val="windowText" lastClr="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i="0" u="none" strike="noStrike" kern="0" cap="none" spc="0" normalizeH="0" baseline="0" noProof="0" dirty="0" err="1">
                  <a:ln>
                    <a:noFill/>
                  </a:ln>
                  <a:solidFill>
                    <a:sysClr val="windowText" lastClr="000000"/>
                  </a:solidFill>
                  <a:effectLst/>
                  <a:uLnTx/>
                  <a:uFillTx/>
                  <a:latin typeface="Consolas" panose="020B0609020204030204" pitchFamily="49" charset="0"/>
                </a:rPr>
                <a:t>GetString</a:t>
              </a:r>
              <a:r>
                <a:rPr kumimoji="0" lang="en-US" i="0" u="none" strike="noStrike" kern="0" cap="none" spc="0" normalizeH="0" baseline="0" noProof="0" dirty="0">
                  <a:ln>
                    <a:noFill/>
                  </a:ln>
                  <a:solidFill>
                    <a:sysClr val="windowText" lastClr="000000"/>
                  </a:solidFill>
                  <a:effectLst/>
                  <a:uLnTx/>
                  <a:uFillTx/>
                  <a:latin typeface="Consolas" panose="020B0609020204030204" pitchFamily="49" charset="0"/>
                </a:rPr>
                <a:t>(</a:t>
              </a:r>
              <a:r>
                <a:rPr kumimoji="0" lang="en-US" i="0" u="none" strike="noStrike" kern="0" cap="none" spc="0" normalizeH="0" baseline="0" noProof="0" dirty="0" err="1">
                  <a:ln>
                    <a:noFill/>
                  </a:ln>
                  <a:solidFill>
                    <a:sysClr val="windowText" lastClr="000000"/>
                  </a:solidFill>
                  <a:effectLst/>
                  <a:uLnTx/>
                  <a:uFillTx/>
                  <a:latin typeface="Consolas" panose="020B0609020204030204" pitchFamily="49" charset="0"/>
                </a:rPr>
                <a:t>textInBytes</a:t>
              </a:r>
              <a:r>
                <a:rPr kumimoji="0" lang="en-US" i="0" u="none" strike="noStrike" kern="0" cap="none" spc="0" normalizeH="0" baseline="0" noProof="0" dirty="0">
                  <a:ln>
                    <a:noFill/>
                  </a:ln>
                  <a:solidFill>
                    <a:sysClr val="windowText" lastClr="000000"/>
                  </a:solidFill>
                  <a:effectLst/>
                  <a:uLnTx/>
                  <a:uFillTx/>
                  <a:latin typeface="Consolas" panose="020B0609020204030204" pitchFamily="49" charset="0"/>
                </a:rPr>
                <a:t>)</a:t>
              </a:r>
              <a:endParaRPr kumimoji="0" lang="ru-RU"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latin typeface="Consolas" panose="020B0609020204030204" pitchFamily="49" charset="0"/>
                </a:rPr>
                <a:t>|&gt; </a:t>
              </a:r>
              <a:r>
                <a:rPr kumimoji="0" lang="en-US"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Console</a:t>
              </a:r>
              <a:r>
                <a:rPr kumimoji="0" lang="en-US" i="0" u="none" strike="noStrike" kern="0" cap="none" spc="0" normalizeH="0" baseline="0" noProof="0" dirty="0" err="1">
                  <a:ln>
                    <a:noFill/>
                  </a:ln>
                  <a:solidFill>
                    <a:sysClr val="windowText" lastClr="000000"/>
                  </a:solidFill>
                  <a:effectLst/>
                  <a:uLnTx/>
                  <a:uFillTx/>
                  <a:latin typeface="Consolas" panose="020B0609020204030204" pitchFamily="49" charset="0"/>
                </a:rPr>
                <a:t>.WriteLine</a:t>
              </a:r>
              <a:r>
                <a:rPr kumimoji="0" lang="en-US" i="0" u="none" strike="noStrike" kern="0" cap="none" spc="0" normalizeH="0" baseline="0" noProof="0" dirty="0">
                  <a:ln>
                    <a:noFill/>
                  </a:ln>
                  <a:solidFill>
                    <a:sysClr val="windowText" lastClr="000000"/>
                  </a:solidFill>
                  <a:effectLst/>
                  <a:uLnTx/>
                  <a:uFillTx/>
                  <a:latin typeface="Consolas" panose="020B0609020204030204" pitchFamily="49" charset="0"/>
                </a:rPr>
                <a:t>(contents)</a:t>
              </a:r>
              <a:endParaRPr kumimoji="0" lang="ru-RU"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7000"/>
                </a:lnSpc>
                <a:spcBef>
                  <a:spcPts val="0"/>
                </a:spcBef>
                <a:spcAft>
                  <a:spcPts val="0"/>
                </a:spcAft>
                <a:buClrTx/>
                <a:buSzTx/>
                <a:buFontTx/>
                <a:buNone/>
                <a:tabLst/>
                <a:defRPr/>
              </a:pPr>
              <a:endParaRPr kumimoji="0" lang="ru-RU"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endParaRPr>
            </a:p>
          </p:txBody>
        </p:sp>
      </p:grpSp>
      <p:grpSp>
        <p:nvGrpSpPr>
          <p:cNvPr id="9" name="Группа 8"/>
          <p:cNvGrpSpPr/>
          <p:nvPr/>
        </p:nvGrpSpPr>
        <p:grpSpPr>
          <a:xfrm>
            <a:off x="6365102" y="2168924"/>
            <a:ext cx="6385698" cy="2877781"/>
            <a:chOff x="6022202" y="1965724"/>
            <a:chExt cx="6385698" cy="2877781"/>
          </a:xfrm>
        </p:grpSpPr>
        <p:sp>
          <p:nvSpPr>
            <p:cNvPr id="8" name="Прямоугольник 7"/>
            <p:cNvSpPr/>
            <p:nvPr/>
          </p:nvSpPr>
          <p:spPr>
            <a:xfrm>
              <a:off x="6022202" y="1965724"/>
              <a:ext cx="5153798" cy="287778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3" name="Прямоугольник 2"/>
            <p:cNvSpPr/>
            <p:nvPr/>
          </p:nvSpPr>
          <p:spPr>
            <a:xfrm>
              <a:off x="6311900" y="2296636"/>
              <a:ext cx="6096000" cy="1477328"/>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panose="020B0609020204030204" pitchFamily="49" charset="0"/>
                </a:rPr>
                <a:t>var</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rPr>
                <a:t>sb</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 = </a:t>
              </a:r>
              <a:r>
                <a:rPr kumimoji="0" lang="en-US" sz="1800" b="0" i="0" u="none" strike="noStrike" kern="0" cap="none" spc="0" normalizeH="0" baseline="0" noProof="0" dirty="0">
                  <a:ln>
                    <a:noFill/>
                  </a:ln>
                  <a:solidFill>
                    <a:srgbClr val="0000FF"/>
                  </a:solidFill>
                  <a:effectLst/>
                  <a:uLnTx/>
                  <a:uFillTx/>
                  <a:latin typeface="Consolas" panose="020B0609020204030204" pitchFamily="49" charset="0"/>
                </a:rPr>
                <a:t>new</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en-US" sz="1800" b="0" i="0" u="none" strike="noStrike" kern="0" cap="none" spc="0" normalizeH="0" baseline="0" noProof="0" dirty="0" err="1">
                  <a:ln>
                    <a:noFill/>
                  </a:ln>
                  <a:solidFill>
                    <a:srgbClr val="2B91AF"/>
                  </a:solidFill>
                  <a:effectLst/>
                  <a:uLnTx/>
                  <a:uFillTx/>
                  <a:latin typeface="Consolas" panose="020B0609020204030204" pitchFamily="49" charset="0"/>
                </a:rPr>
                <a:t>StringBuilder</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rPr>
                <a:t>sb.Append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a:t>
              </a:r>
              <a:r>
                <a:rPr kumimoji="0" lang="en-US" sz="1800" b="0" i="0" u="none" strike="noStrike" kern="0" cap="none" spc="0" normalizeH="0" baseline="0" noProof="0" dirty="0">
                  <a:ln>
                    <a:noFill/>
                  </a:ln>
                  <a:solidFill>
                    <a:srgbClr val="A31515"/>
                  </a:solidFill>
                  <a:effectLst/>
                  <a:uLnTx/>
                  <a:uFillTx/>
                  <a:latin typeface="Consolas" panose="020B0609020204030204" pitchFamily="49" charset="0"/>
                </a:rPr>
                <a:t>"Hello"</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  .Append(</a:t>
              </a:r>
              <a:r>
                <a:rPr kumimoji="0" lang="en-US" sz="1800" b="0" i="0" u="none" strike="noStrike" kern="0" cap="none" spc="0" normalizeH="0" baseline="0" noProof="0" dirty="0">
                  <a:ln>
                    <a:noFill/>
                  </a:ln>
                  <a:solidFill>
                    <a:srgbClr val="A31515"/>
                  </a:solidFill>
                  <a:effectLst/>
                  <a:uLnTx/>
                  <a:uFillTx/>
                  <a:latin typeface="Consolas" panose="020B0609020204030204" pitchFamily="49" charset="0"/>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  .Append(</a:t>
              </a:r>
              <a:r>
                <a:rPr kumimoji="0" lang="en-US" sz="1800" b="0" i="0" u="none" strike="noStrike" kern="0" cap="none" spc="0" normalizeH="0" baseline="0" noProof="0" dirty="0">
                  <a:ln>
                    <a:noFill/>
                  </a:ln>
                  <a:solidFill>
                    <a:srgbClr val="A31515"/>
                  </a:solidFill>
                  <a:effectLst/>
                  <a:uLnTx/>
                  <a:uFillTx/>
                  <a:latin typeface="Consolas" panose="020B0609020204030204" pitchFamily="49" charset="0"/>
                </a:rPr>
                <a:t>"World"</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rPr>
                <a:t>AppendLine</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a:t>
              </a:r>
              <a:r>
                <a:rPr kumimoji="0" lang="en-US" sz="1800" b="0" i="0" u="none" strike="noStrike" kern="0" cap="none" spc="0" normalizeH="0" baseline="0" noProof="0" dirty="0">
                  <a:ln>
                    <a:noFill/>
                  </a:ln>
                  <a:solidFill>
                    <a:srgbClr val="A31515"/>
                  </a:solidFill>
                  <a:effectLst/>
                  <a:uLnTx/>
                  <a:uFillTx/>
                  <a:latin typeface="Consolas" panose="020B0609020204030204" pitchFamily="49" charset="0"/>
                </a:rPr>
                <a: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rPr>
                <a:t>);</a:t>
              </a:r>
              <a:endParaRPr kumimoji="0" lang="ru-RU" sz="1800" b="0" i="0" u="none" strike="noStrike" kern="0" cap="none" spc="0" normalizeH="0" baseline="0" noProof="0" dirty="0">
                <a:ln>
                  <a:noFill/>
                </a:ln>
                <a:solidFill>
                  <a:sysClr val="windowText" lastClr="000000"/>
                </a:solidFill>
                <a:effectLst/>
                <a:uLnTx/>
                <a:uFillTx/>
              </a:endParaRPr>
            </a:p>
          </p:txBody>
        </p:sp>
      </p:grpSp>
      <p:sp>
        <p:nvSpPr>
          <p:cNvPr id="10" name="TextBox 9"/>
          <p:cNvSpPr txBox="1"/>
          <p:nvPr/>
        </p:nvSpPr>
        <p:spPr>
          <a:xfrm>
            <a:off x="1881464" y="1587500"/>
            <a:ext cx="2444900"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prstClr val="black">
                    <a:lumMod val="65000"/>
                    <a:lumOff val="35000"/>
                  </a:prstClr>
                </a:solidFill>
              </a:rPr>
              <a:t>Pipelining in F#</a:t>
            </a:r>
            <a:endParaRPr lang="ru-RU" sz="2800" b="1" kern="0" dirty="0">
              <a:solidFill>
                <a:prstClr val="black">
                  <a:lumMod val="65000"/>
                  <a:lumOff val="35000"/>
                </a:prstClr>
              </a:solidFill>
            </a:endParaRPr>
          </a:p>
        </p:txBody>
      </p:sp>
      <p:sp>
        <p:nvSpPr>
          <p:cNvPr id="11" name="TextBox 10"/>
          <p:cNvSpPr txBox="1"/>
          <p:nvPr/>
        </p:nvSpPr>
        <p:spPr>
          <a:xfrm>
            <a:off x="7270576" y="1587500"/>
            <a:ext cx="35301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prstClr val="black">
                    <a:lumMod val="65000"/>
                    <a:lumOff val="35000"/>
                  </a:prstClr>
                </a:solidFill>
              </a:rPr>
              <a:t>Method chaining in C#</a:t>
            </a:r>
            <a:endParaRPr lang="ru-RU" sz="2800" b="1" kern="0" dirty="0">
              <a:solidFill>
                <a:prstClr val="black">
                  <a:lumMod val="65000"/>
                  <a:lumOff val="35000"/>
                </a:prstClr>
              </a:solidFill>
            </a:endParaRPr>
          </a:p>
        </p:txBody>
      </p:sp>
    </p:spTree>
    <p:extLst>
      <p:ext uri="{BB962C8B-B14F-4D97-AF65-F5344CB8AC3E}">
        <p14:creationId xmlns:p14="http://schemas.microsoft.com/office/powerpoint/2010/main" val="13633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17388" y="1191859"/>
            <a:ext cx="5785607" cy="5823261"/>
          </a:xfrm>
          <a:prstGeom prst="rect">
            <a:avLst/>
          </a:prstGeom>
        </p:spPr>
        <p:txBody>
          <a:bodyPr wrap="square">
            <a:sp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public</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HttpResponseMessage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CreateCustomer</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string</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name, </a:t>
            </a:r>
            <a:endPar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string</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Result</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&lt;</a:t>
            </a:r>
            <a:r>
              <a:rPr kumimoji="0" lang="en-US" sz="12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&gt;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billingInfoResult</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null</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try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billingInfoResult</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2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catch</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Exception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ex)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Log(ex);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return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CreateResponseMessage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Result</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&lt;</a:t>
            </a:r>
            <a:r>
              <a:rPr kumimoji="0" lang="en-US" sz="12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CustomerName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&gt;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null</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try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2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CustomerName</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(name);</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catch</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Exception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ex)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Log(ex);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return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CreateResponseMessage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try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_</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paymentGateway.ChargeCommission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billingInfoResult.Value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catch</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Exception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ex)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Log(ex);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return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CreateResponseMessage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6427667" y="1623058"/>
            <a:ext cx="6096000" cy="3442866"/>
          </a:xfrm>
          <a:prstGeom prst="rect">
            <a:avLst/>
          </a:prstGeom>
        </p:spPr>
        <p:txBody>
          <a:bodyPr>
            <a:sp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var</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customer =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new</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Customer</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customerNameResult.Value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try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_</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repository.Save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catch</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Exception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ex)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Log(ex);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_</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paymentGateway.RollbackLastTransaction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try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_</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emailSender.SendGreetings</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customerNameResult.Value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catch</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Exception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ex) {</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Log(ex);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return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CreateResponseMessage</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(ex);</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ru-RU" sz="12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return</a:t>
            </a:r>
            <a:r>
              <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ru-RU" sz="12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CreateResponseMessage</a:t>
            </a:r>
            <a:r>
              <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ru-RU" sz="1200" b="0" i="0" u="none" strike="noStrike" kern="0" cap="none" spc="0" normalizeH="0" baseline="0" noProof="0" dirty="0" err="1">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true</a:t>
            </a:r>
            <a:r>
              <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ru-RU" sz="12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200" b="0" i="0" u="none" strike="noStrike" kern="0" cap="none" spc="0" normalizeH="0" baseline="0" noProof="0" dirty="0">
              <a:ln>
                <a:noFill/>
              </a:ln>
              <a:solidFill>
                <a:sysClr val="windowText" lastClr="000000"/>
              </a:solidFill>
              <a:effectLst/>
              <a:uLnTx/>
              <a:uFillTx/>
            </a:endParaRPr>
          </a:p>
        </p:txBody>
      </p:sp>
      <p:sp>
        <p:nvSpPr>
          <p:cNvPr id="25" name="Заголовок 1"/>
          <p:cNvSpPr>
            <a:spLocks noGrp="1"/>
          </p:cNvSpPr>
          <p:nvPr>
            <p:ph type="title"/>
          </p:nvPr>
        </p:nvSpPr>
        <p:spPr>
          <a:xfrm>
            <a:off x="838200" y="-87803"/>
            <a:ext cx="10515600" cy="1325563"/>
          </a:xfrm>
        </p:spPr>
        <p:txBody>
          <a:bodyPr>
            <a:normAutofit/>
          </a:bodyPr>
          <a:lstStyle/>
          <a:p>
            <a:r>
              <a:rPr lang="ru-RU" dirty="0">
                <a:solidFill>
                  <a:srgbClr val="EF742D"/>
                </a:solidFill>
              </a:rPr>
              <a:t>«</a:t>
            </a:r>
            <a:r>
              <a:rPr lang="en-US" dirty="0">
                <a:solidFill>
                  <a:srgbClr val="EF742D"/>
                </a:solidFill>
              </a:rPr>
              <a:t>Try-Catch</a:t>
            </a:r>
            <a:r>
              <a:rPr lang="ru-RU" dirty="0">
                <a:solidFill>
                  <a:srgbClr val="EF742D"/>
                </a:solidFill>
              </a:rPr>
              <a:t>»</a:t>
            </a:r>
            <a:r>
              <a:rPr lang="en-US" dirty="0">
                <a:solidFill>
                  <a:srgbClr val="EF742D"/>
                </a:solidFill>
              </a:rPr>
              <a:t> Hell</a:t>
            </a:r>
          </a:p>
        </p:txBody>
      </p:sp>
    </p:spTree>
    <p:extLst>
      <p:ext uri="{BB962C8B-B14F-4D97-AF65-F5344CB8AC3E}">
        <p14:creationId xmlns:p14="http://schemas.microsoft.com/office/powerpoint/2010/main" val="32611826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051134" y="1772973"/>
            <a:ext cx="10818976" cy="3550011"/>
          </a:xfrm>
          <a:prstGeom prst="rect">
            <a:avLst/>
          </a:prstGeom>
        </p:spPr>
        <p:txBody>
          <a:bodyPr wrap="square">
            <a:sp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public</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HttpResponseMessage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CreateCustomer</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4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string</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name, </a:t>
            </a:r>
            <a:r>
              <a:rPr kumimoji="0" lang="en-US" sz="14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string</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Result</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&lt;</a:t>
            </a:r>
            <a:r>
              <a:rPr kumimoji="0" lang="en-US" sz="14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&gt;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billingInfoResult</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4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Result</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&lt;</a:t>
            </a:r>
            <a:r>
              <a:rPr kumimoji="0" lang="en-US" sz="14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CustomerName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&gt;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4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CustomerName</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(name);</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return</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Result</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.Combine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billingInfoResult</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OnSuccess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=&gt; _</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paymentGateway.ChargeCommission</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billingInfoResult.Value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OnSuccess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=&gt; </a:t>
            </a:r>
            <a:r>
              <a:rPr kumimoji="0" lang="en-US" sz="1400" b="0" i="0" u="none" strike="noStrike" kern="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new</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Customer</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customerNameResult.Value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OnSuccess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 =&gt; _</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repository.Save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OnFailure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=&gt; _</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paymentGateway.RollbackLastTransaction</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OnSuccess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=&gt; _</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emailSender.SendGreetings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customerNameResult.Value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ru-RU"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OnBoth</a:t>
            </a: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ru-RU"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Log</a:t>
            </a: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ru-RU"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OnBoth</a:t>
            </a: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ru-RU" sz="1400" b="0" i="0" u="none" strike="noStrike" kern="0" cap="none" spc="0" normalizeH="0" baseline="0" noProof="0" dirty="0" err="1">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CreateResponseMessage</a:t>
            </a: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ru-RU" sz="14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ru-RU" sz="14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5" name="Заголовок 1"/>
          <p:cNvSpPr>
            <a:spLocks noGrp="1"/>
          </p:cNvSpPr>
          <p:nvPr>
            <p:ph type="title"/>
          </p:nvPr>
        </p:nvSpPr>
        <p:spPr>
          <a:xfrm>
            <a:off x="838200" y="-87803"/>
            <a:ext cx="10515600" cy="1325563"/>
          </a:xfrm>
        </p:spPr>
        <p:txBody>
          <a:bodyPr>
            <a:normAutofit/>
          </a:bodyPr>
          <a:lstStyle/>
          <a:p>
            <a:r>
              <a:rPr lang="ru-RU" dirty="0">
                <a:solidFill>
                  <a:srgbClr val="EF742D"/>
                </a:solidFill>
              </a:rPr>
              <a:t>«</a:t>
            </a:r>
            <a:r>
              <a:rPr lang="en-US" dirty="0">
                <a:solidFill>
                  <a:srgbClr val="EF742D"/>
                </a:solidFill>
              </a:rPr>
              <a:t>No Try-Catch</a:t>
            </a:r>
            <a:r>
              <a:rPr lang="ru-RU" dirty="0">
                <a:solidFill>
                  <a:srgbClr val="EF742D"/>
                </a:solidFill>
              </a:rPr>
              <a:t>»</a:t>
            </a:r>
            <a:r>
              <a:rPr lang="en-US" dirty="0">
                <a:solidFill>
                  <a:srgbClr val="EF742D"/>
                </a:solidFill>
              </a:rPr>
              <a:t> Paradise</a:t>
            </a:r>
          </a:p>
        </p:txBody>
      </p:sp>
    </p:spTree>
    <p:extLst>
      <p:ext uri="{BB962C8B-B14F-4D97-AF65-F5344CB8AC3E}">
        <p14:creationId xmlns:p14="http://schemas.microsoft.com/office/powerpoint/2010/main" val="141359632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78862"/>
            <a:ext cx="10515600" cy="1325563"/>
          </a:xfrm>
        </p:spPr>
        <p:txBody>
          <a:bodyPr>
            <a:normAutofit/>
          </a:bodyPr>
          <a:lstStyle/>
          <a:p>
            <a:r>
              <a:rPr lang="en-US" dirty="0">
                <a:solidFill>
                  <a:srgbClr val="EF742D"/>
                </a:solidFill>
              </a:rPr>
              <a:t>4 Types of Methods</a:t>
            </a:r>
          </a:p>
        </p:txBody>
      </p:sp>
      <p:sp>
        <p:nvSpPr>
          <p:cNvPr id="17" name="TextBox 16"/>
          <p:cNvSpPr txBox="1"/>
          <p:nvPr/>
        </p:nvSpPr>
        <p:spPr>
          <a:xfrm>
            <a:off x="695739" y="1550505"/>
            <a:ext cx="170431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Commands:</a:t>
            </a:r>
            <a:endParaRPr kumimoji="0" lang="ru-RU" sz="2400" b="1" i="0" u="none" strike="noStrike" kern="0" cap="none" spc="0" normalizeH="0" baseline="0" noProof="0" dirty="0">
              <a:ln>
                <a:noFill/>
              </a:ln>
              <a:solidFill>
                <a:sysClr val="windowText" lastClr="000000"/>
              </a:solidFill>
              <a:effectLst/>
              <a:uLnTx/>
              <a:uFillTx/>
            </a:endParaRPr>
          </a:p>
        </p:txBody>
      </p:sp>
      <p:sp>
        <p:nvSpPr>
          <p:cNvPr id="18" name="TextBox 17"/>
          <p:cNvSpPr txBox="1"/>
          <p:nvPr/>
        </p:nvSpPr>
        <p:spPr>
          <a:xfrm>
            <a:off x="639417" y="3422375"/>
            <a:ext cx="126509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Queries:</a:t>
            </a:r>
            <a:endParaRPr kumimoji="0" lang="ru-RU" sz="2400" b="1" i="0" u="none" strike="noStrike" kern="0" cap="none" spc="0" normalizeH="0" baseline="0" noProof="0" dirty="0">
              <a:ln>
                <a:noFill/>
              </a:ln>
              <a:solidFill>
                <a:sysClr val="windowText" lastClr="000000"/>
              </a:solidFill>
              <a:effectLst/>
              <a:uLnTx/>
              <a:uFillTx/>
            </a:endParaRPr>
          </a:p>
        </p:txBody>
      </p:sp>
      <p:grpSp>
        <p:nvGrpSpPr>
          <p:cNvPr id="25" name="Группа 24"/>
          <p:cNvGrpSpPr/>
          <p:nvPr/>
        </p:nvGrpSpPr>
        <p:grpSpPr>
          <a:xfrm>
            <a:off x="998304" y="2101593"/>
            <a:ext cx="8394413" cy="421654"/>
            <a:chOff x="998304" y="2200983"/>
            <a:chExt cx="8394413" cy="421654"/>
          </a:xfrm>
        </p:grpSpPr>
        <p:sp>
          <p:nvSpPr>
            <p:cNvPr id="15" name="Прямоугольник 14"/>
            <p:cNvSpPr/>
            <p:nvPr/>
          </p:nvSpPr>
          <p:spPr>
            <a:xfrm>
              <a:off x="998304" y="2200983"/>
              <a:ext cx="5121915" cy="421654"/>
            </a:xfrm>
            <a:prstGeom prst="rect">
              <a:avLst/>
            </a:prstGeom>
          </p:spPr>
          <p:txBody>
            <a:bodyPr wrap="none">
              <a:sp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0" i="0" u="none" strike="noStrike" kern="0" cap="none" spc="0" normalizeH="0" baseline="0" noProof="0" dirty="0">
                  <a:ln>
                    <a:noFill/>
                  </a:ln>
                  <a:solidFill>
                    <a:srgbClr val="0000FF"/>
                  </a:solidFill>
                  <a:effectLst/>
                  <a:uLnTx/>
                  <a:uFillTx/>
                  <a:latin typeface="Consolas" panose="020B0609020204030204" pitchFamily="49" charset="0"/>
                </a:rPr>
                <a:t>void</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EnrolStudent(</a:t>
              </a:r>
              <a:r>
                <a:rPr kumimoji="0" lang="en-US" sz="2000" b="0" i="0" u="none" strike="noStrike" kern="0" cap="none" spc="0" normalizeH="0" baseline="0" noProof="0" dirty="0">
                  <a:ln>
                    <a:noFill/>
                  </a:ln>
                  <a:solidFill>
                    <a:srgbClr val="2B91AF"/>
                  </a:solidFill>
                  <a:effectLst/>
                  <a:uLnTx/>
                  <a:uFillTx/>
                  <a:latin typeface="Consolas" panose="020B0609020204030204" pitchFamily="49" charset="0"/>
                </a:rPr>
                <a:t>Student</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student);</a:t>
              </a:r>
              <a:endParaRPr kumimoji="0" lang="ru-RU"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5963573" y="2210664"/>
              <a:ext cx="342914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Consolas" panose="020B0609020204030204" pitchFamily="49" charset="0"/>
                </a:rPr>
                <a:t>//not expected to fail </a:t>
              </a:r>
              <a:endParaRPr kumimoji="0" lang="ru-RU" sz="2000" b="0" i="0" u="none" strike="noStrike" kern="0" cap="none" spc="0" normalizeH="0" baseline="0" noProof="0" dirty="0">
                <a:ln>
                  <a:noFill/>
                </a:ln>
                <a:solidFill>
                  <a:srgbClr val="008000"/>
                </a:solidFill>
                <a:effectLst/>
                <a:uLnTx/>
                <a:uFillTx/>
                <a:latin typeface="Consolas" panose="020B0609020204030204" pitchFamily="49" charset="0"/>
              </a:endParaRPr>
            </a:p>
          </p:txBody>
        </p:sp>
      </p:grpSp>
      <p:grpSp>
        <p:nvGrpSpPr>
          <p:cNvPr id="26" name="Группа 25"/>
          <p:cNvGrpSpPr/>
          <p:nvPr/>
        </p:nvGrpSpPr>
        <p:grpSpPr>
          <a:xfrm>
            <a:off x="702701" y="2647989"/>
            <a:ext cx="8103789" cy="421910"/>
            <a:chOff x="702701" y="2747379"/>
            <a:chExt cx="8103789" cy="421910"/>
          </a:xfrm>
        </p:grpSpPr>
        <p:sp>
          <p:nvSpPr>
            <p:cNvPr id="16" name="Прямоугольник 15"/>
            <p:cNvSpPr/>
            <p:nvPr/>
          </p:nvSpPr>
          <p:spPr>
            <a:xfrm>
              <a:off x="702701" y="2747635"/>
              <a:ext cx="5404043" cy="421654"/>
            </a:xfrm>
            <a:prstGeom prst="rect">
              <a:avLst/>
            </a:prstGeom>
          </p:spPr>
          <p:txBody>
            <a:bodyPr wrap="none">
              <a:sp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0" i="0" u="none" strike="noStrike" kern="0" cap="none" spc="0" normalizeH="0" baseline="0" noProof="0" dirty="0">
                  <a:ln>
                    <a:noFill/>
                  </a:ln>
                  <a:solidFill>
                    <a:srgbClr val="2B91AF"/>
                  </a:solidFill>
                  <a:effectLst/>
                  <a:uLnTx/>
                  <a:uFillTx/>
                  <a:latin typeface="Consolas" panose="020B0609020204030204" pitchFamily="49" charset="0"/>
                </a:rPr>
                <a:t>Result</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EnrolStudent(</a:t>
              </a:r>
              <a:r>
                <a:rPr kumimoji="0" lang="en-US" sz="2000" b="0" i="0" u="none" strike="noStrike" kern="0" cap="none" spc="0" normalizeH="0" baseline="0" noProof="0" dirty="0">
                  <a:ln>
                    <a:noFill/>
                  </a:ln>
                  <a:solidFill>
                    <a:srgbClr val="2B91AF"/>
                  </a:solidFill>
                  <a:effectLst/>
                  <a:uLnTx/>
                  <a:uFillTx/>
                  <a:latin typeface="Consolas" panose="020B0609020204030204" pitchFamily="49" charset="0"/>
                </a:rPr>
                <a:t>Student</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student);</a:t>
              </a:r>
              <a:endParaRPr kumimoji="0" lang="ru-RU"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endParaRPr>
            </a:p>
          </p:txBody>
        </p:sp>
        <p:sp>
          <p:nvSpPr>
            <p:cNvPr id="22" name="Прямоугольник 21"/>
            <p:cNvSpPr/>
            <p:nvPr/>
          </p:nvSpPr>
          <p:spPr>
            <a:xfrm>
              <a:off x="5941603" y="2747379"/>
              <a:ext cx="2864887"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Consolas" panose="020B0609020204030204" pitchFamily="49" charset="0"/>
                </a:rPr>
                <a:t>//expected to fail </a:t>
              </a:r>
              <a:endParaRPr kumimoji="0" lang="ru-RU" sz="2000" b="0" i="0" u="none" strike="noStrike" kern="0" cap="none" spc="0" normalizeH="0" baseline="0" noProof="0" dirty="0">
                <a:ln>
                  <a:noFill/>
                </a:ln>
                <a:solidFill>
                  <a:srgbClr val="008000"/>
                </a:solidFill>
                <a:effectLst/>
                <a:uLnTx/>
                <a:uFillTx/>
                <a:latin typeface="Consolas" panose="020B0609020204030204" pitchFamily="49" charset="0"/>
              </a:endParaRPr>
            </a:p>
          </p:txBody>
        </p:sp>
      </p:grpSp>
      <p:grpSp>
        <p:nvGrpSpPr>
          <p:cNvPr id="27" name="Группа 26"/>
          <p:cNvGrpSpPr/>
          <p:nvPr/>
        </p:nvGrpSpPr>
        <p:grpSpPr>
          <a:xfrm>
            <a:off x="1774667" y="3890635"/>
            <a:ext cx="7959293" cy="432983"/>
            <a:chOff x="1774667" y="3890635"/>
            <a:chExt cx="7959293" cy="432983"/>
          </a:xfrm>
        </p:grpSpPr>
        <p:sp>
          <p:nvSpPr>
            <p:cNvPr id="19" name="Прямоугольник 18"/>
            <p:cNvSpPr/>
            <p:nvPr/>
          </p:nvSpPr>
          <p:spPr>
            <a:xfrm>
              <a:off x="1774667" y="3890635"/>
              <a:ext cx="4698722" cy="421654"/>
            </a:xfrm>
            <a:prstGeom prst="rect">
              <a:avLst/>
            </a:prstGeom>
          </p:spPr>
          <p:txBody>
            <a:bodyPr wrap="none">
              <a:sp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0" i="0" u="none" strike="noStrike" kern="0" cap="none" spc="0" normalizeH="0" baseline="0" noProof="0" dirty="0">
                  <a:ln>
                    <a:noFill/>
                  </a:ln>
                  <a:solidFill>
                    <a:srgbClr val="2B91AF"/>
                  </a:solidFill>
                  <a:effectLst/>
                  <a:uLnTx/>
                  <a:uFillTx/>
                  <a:latin typeface="Consolas" panose="020B0609020204030204" pitchFamily="49" charset="0"/>
                </a:rPr>
                <a:t>Student</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GetStudent(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rPr>
                <a:t>string</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name);</a:t>
              </a:r>
              <a:endParaRPr kumimoji="0" lang="ru-RU"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endParaRPr>
            </a:p>
          </p:txBody>
        </p:sp>
        <p:sp>
          <p:nvSpPr>
            <p:cNvPr id="23" name="Прямоугольник 22"/>
            <p:cNvSpPr/>
            <p:nvPr/>
          </p:nvSpPr>
          <p:spPr>
            <a:xfrm>
              <a:off x="6304816" y="3923508"/>
              <a:ext cx="342914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Consolas" panose="020B0609020204030204" pitchFamily="49" charset="0"/>
                </a:rPr>
                <a:t>//not expected to fail </a:t>
              </a:r>
              <a:endParaRPr kumimoji="0" lang="ru-RU" sz="2000" b="0" i="0" u="none" strike="noStrike" kern="0" cap="none" spc="0" normalizeH="0" baseline="0" noProof="0" dirty="0">
                <a:ln>
                  <a:noFill/>
                </a:ln>
                <a:solidFill>
                  <a:srgbClr val="008000"/>
                </a:solidFill>
                <a:effectLst/>
                <a:uLnTx/>
                <a:uFillTx/>
                <a:latin typeface="Consolas" panose="020B0609020204030204" pitchFamily="49" charset="0"/>
              </a:endParaRPr>
            </a:p>
          </p:txBody>
        </p:sp>
      </p:grpSp>
      <p:grpSp>
        <p:nvGrpSpPr>
          <p:cNvPr id="28" name="Группа 27"/>
          <p:cNvGrpSpPr/>
          <p:nvPr/>
        </p:nvGrpSpPr>
        <p:grpSpPr>
          <a:xfrm>
            <a:off x="678026" y="4397530"/>
            <a:ext cx="8469708" cy="423046"/>
            <a:chOff x="678026" y="4397530"/>
            <a:chExt cx="8469708" cy="423046"/>
          </a:xfrm>
        </p:grpSpPr>
        <p:sp>
          <p:nvSpPr>
            <p:cNvPr id="20" name="Прямоугольник 19"/>
            <p:cNvSpPr/>
            <p:nvPr/>
          </p:nvSpPr>
          <p:spPr>
            <a:xfrm>
              <a:off x="678026" y="4397530"/>
              <a:ext cx="5968301" cy="421654"/>
            </a:xfrm>
            <a:prstGeom prst="rect">
              <a:avLst/>
            </a:prstGeom>
          </p:spPr>
          <p:txBody>
            <a:bodyPr wrap="none">
              <a:sp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2000" b="0" i="0" u="none" strike="noStrike" kern="0" cap="none" spc="0" normalizeH="0" baseline="0" noProof="0" dirty="0">
                  <a:ln>
                    <a:noFill/>
                  </a:ln>
                  <a:solidFill>
                    <a:srgbClr val="2B91AF"/>
                  </a:solidFill>
                  <a:effectLst/>
                  <a:uLnTx/>
                  <a:uFillTx/>
                  <a:latin typeface="Consolas" panose="020B0609020204030204" pitchFamily="49" charset="0"/>
                </a:rPr>
                <a:t>Result&lt;Student&gt;</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GetStudent(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rPr>
                <a:t>string</a:t>
              </a:r>
              <a:r>
                <a:rPr kumimoji="0" lang="en-US" sz="2000" b="0" i="0" u="none" strike="noStrike" kern="0" cap="none" spc="0" normalizeH="0" baseline="0" noProof="0" dirty="0">
                  <a:ln>
                    <a:noFill/>
                  </a:ln>
                  <a:solidFill>
                    <a:sysClr val="windowText" lastClr="000000"/>
                  </a:solidFill>
                  <a:effectLst/>
                  <a:uLnTx/>
                  <a:uFillTx/>
                  <a:latin typeface="Consolas" panose="020B0609020204030204" pitchFamily="49" charset="0"/>
                  <a:ea typeface="Calibri" panose="020F0502020204030204" pitchFamily="34" charset="0"/>
                  <a:cs typeface="Times New Roman" panose="02020603050405020304" pitchFamily="18" charset="0"/>
                </a:rPr>
                <a:t> name); </a:t>
              </a:r>
            </a:p>
          </p:txBody>
        </p:sp>
        <p:sp>
          <p:nvSpPr>
            <p:cNvPr id="24" name="Прямоугольник 23"/>
            <p:cNvSpPr/>
            <p:nvPr/>
          </p:nvSpPr>
          <p:spPr>
            <a:xfrm>
              <a:off x="6282847" y="4420466"/>
              <a:ext cx="2864887"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Consolas" panose="020B0609020204030204" pitchFamily="49" charset="0"/>
                </a:rPr>
                <a:t>//expected to fail </a:t>
              </a:r>
              <a:endParaRPr kumimoji="0" lang="ru-RU" sz="2000" b="0" i="0" u="none" strike="noStrike" kern="0" cap="none" spc="0" normalizeH="0" baseline="0" noProof="0" dirty="0">
                <a:ln>
                  <a:noFill/>
                </a:ln>
                <a:solidFill>
                  <a:srgbClr val="008000"/>
                </a:solidFill>
                <a:effectLst/>
                <a:uLnTx/>
                <a:uFillTx/>
                <a:latin typeface="Consolas" panose="020B0609020204030204" pitchFamily="49" charset="0"/>
              </a:endParaRPr>
            </a:p>
          </p:txBody>
        </p:sp>
      </p:grpSp>
    </p:spTree>
    <p:extLst>
      <p:ext uri="{BB962C8B-B14F-4D97-AF65-F5344CB8AC3E}">
        <p14:creationId xmlns:p14="http://schemas.microsoft.com/office/powerpoint/2010/main" val="214886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713" y="-56443"/>
            <a:ext cx="10515600" cy="1325563"/>
          </a:xfrm>
        </p:spPr>
        <p:txBody>
          <a:bodyPr>
            <a:normAutofit/>
          </a:bodyPr>
          <a:lstStyle/>
          <a:p>
            <a:r>
              <a:rPr lang="en-US" dirty="0">
                <a:solidFill>
                  <a:srgbClr val="EF742D"/>
                </a:solidFill>
              </a:rPr>
              <a:t>BCL Exception Types</a:t>
            </a:r>
          </a:p>
        </p:txBody>
      </p:sp>
      <p:sp>
        <p:nvSpPr>
          <p:cNvPr id="6" name="Объект 3"/>
          <p:cNvSpPr txBox="1">
            <a:spLocks/>
          </p:cNvSpPr>
          <p:nvPr/>
        </p:nvSpPr>
        <p:spPr>
          <a:xfrm>
            <a:off x="1063695" y="1584856"/>
            <a:ext cx="10484837" cy="412167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2400" b="1" kern="0" dirty="0" err="1">
                <a:solidFill>
                  <a:prstClr val="black">
                    <a:lumMod val="65000"/>
                    <a:lumOff val="35000"/>
                  </a:prstClr>
                </a:solidFill>
              </a:rPr>
              <a:t>System.Exception</a:t>
            </a:r>
            <a:r>
              <a:rPr lang="en-US" sz="2400" b="1" kern="0" dirty="0">
                <a:solidFill>
                  <a:prstClr val="black">
                    <a:lumMod val="65000"/>
                    <a:lumOff val="35000"/>
                  </a:prstClr>
                </a:solidFill>
              </a:rPr>
              <a:t> </a:t>
            </a:r>
            <a:r>
              <a:rPr lang="en-US" sz="2400" kern="0" dirty="0">
                <a:solidFill>
                  <a:prstClr val="black">
                    <a:lumMod val="65000"/>
                    <a:lumOff val="35000"/>
                  </a:prstClr>
                </a:solidFill>
              </a:rPr>
              <a:t>is the base type of all exceptions</a:t>
            </a:r>
            <a:endParaRPr lang="ru-RU" sz="2400" b="1" kern="0" dirty="0">
              <a:solidFill>
                <a:prstClr val="black">
                  <a:lumMod val="65000"/>
                  <a:lumOff val="35000"/>
                </a:prstClr>
              </a:solidFill>
            </a:endParaRPr>
          </a:p>
          <a:p>
            <a:pPr>
              <a:buClr>
                <a:schemeClr val="accent2"/>
              </a:buClr>
            </a:pPr>
            <a:r>
              <a:rPr lang="en-US" sz="2400" kern="0" dirty="0">
                <a:solidFill>
                  <a:prstClr val="black">
                    <a:lumMod val="65000"/>
                    <a:lumOff val="35000"/>
                  </a:prstClr>
                </a:solidFill>
              </a:rPr>
              <a:t>Always throw the most concrete type</a:t>
            </a:r>
          </a:p>
          <a:p>
            <a:pPr>
              <a:buClr>
                <a:schemeClr val="accent2"/>
              </a:buClr>
            </a:pPr>
            <a:r>
              <a:rPr lang="en-US" sz="2400" kern="0" dirty="0">
                <a:solidFill>
                  <a:prstClr val="black">
                    <a:lumMod val="65000"/>
                    <a:lumOff val="35000"/>
                  </a:prstClr>
                </a:solidFill>
              </a:rPr>
              <a:t>Don’t ever use </a:t>
            </a:r>
            <a:r>
              <a:rPr lang="en-US" sz="2400" b="1" kern="0" dirty="0" err="1">
                <a:solidFill>
                  <a:prstClr val="black">
                    <a:lumMod val="65000"/>
                    <a:lumOff val="35000"/>
                  </a:prstClr>
                </a:solidFill>
              </a:rPr>
              <a:t>ApplicationException</a:t>
            </a:r>
            <a:endParaRPr lang="en-US" sz="2400" b="1" kern="0" dirty="0">
              <a:solidFill>
                <a:prstClr val="black">
                  <a:lumMod val="65000"/>
                  <a:lumOff val="35000"/>
                </a:prstClr>
              </a:solidFill>
            </a:endParaRPr>
          </a:p>
          <a:p>
            <a:pPr>
              <a:buClr>
                <a:schemeClr val="accent2"/>
              </a:buClr>
            </a:pPr>
            <a:r>
              <a:rPr lang="en-US" sz="2400" kern="0" dirty="0">
                <a:solidFill>
                  <a:prstClr val="black">
                    <a:lumMod val="65000"/>
                    <a:lumOff val="35000"/>
                  </a:prstClr>
                </a:solidFill>
              </a:rPr>
              <a:t>Throw </a:t>
            </a:r>
            <a:r>
              <a:rPr lang="en-US" sz="2400" b="1" kern="0" dirty="0">
                <a:solidFill>
                  <a:prstClr val="black">
                    <a:lumMod val="65000"/>
                    <a:lumOff val="35000"/>
                  </a:prstClr>
                </a:solidFill>
              </a:rPr>
              <a:t>InvalidOperationException</a:t>
            </a:r>
            <a:r>
              <a:rPr lang="en-US" sz="2400" kern="0" dirty="0">
                <a:solidFill>
                  <a:prstClr val="black">
                    <a:lumMod val="65000"/>
                    <a:lumOff val="35000"/>
                  </a:prstClr>
                </a:solidFill>
              </a:rPr>
              <a:t> in the case an object gets to an </a:t>
            </a:r>
            <a:r>
              <a:rPr lang="en-US" sz="2400" b="1" kern="0" dirty="0">
                <a:solidFill>
                  <a:prstClr val="black">
                    <a:lumMod val="65000"/>
                    <a:lumOff val="35000"/>
                  </a:prstClr>
                </a:solidFill>
              </a:rPr>
              <a:t>inconsistent state</a:t>
            </a:r>
          </a:p>
          <a:p>
            <a:pPr>
              <a:buClr>
                <a:schemeClr val="accent2"/>
              </a:buClr>
            </a:pPr>
            <a:r>
              <a:rPr lang="en-US" sz="2400" kern="0" dirty="0">
                <a:solidFill>
                  <a:prstClr val="black">
                    <a:lumMod val="65000"/>
                    <a:lumOff val="35000"/>
                  </a:prstClr>
                </a:solidFill>
              </a:rPr>
              <a:t>Throw </a:t>
            </a:r>
            <a:r>
              <a:rPr lang="en-US" sz="2400" b="1" kern="0" dirty="0">
                <a:solidFill>
                  <a:prstClr val="black">
                    <a:lumMod val="65000"/>
                    <a:lumOff val="35000"/>
                  </a:prstClr>
                </a:solidFill>
              </a:rPr>
              <a:t>ArgumentException </a:t>
            </a:r>
            <a:r>
              <a:rPr lang="en-US" sz="2400" kern="0" dirty="0">
                <a:solidFill>
                  <a:prstClr val="black">
                    <a:lumMod val="65000"/>
                    <a:lumOff val="35000"/>
                  </a:prstClr>
                </a:solidFill>
              </a:rPr>
              <a:t>in the case of invalid arguments</a:t>
            </a:r>
          </a:p>
          <a:p>
            <a:pPr>
              <a:buClr>
                <a:schemeClr val="accent2"/>
              </a:buClr>
            </a:pPr>
            <a:r>
              <a:rPr lang="en-US" sz="2400" kern="0" dirty="0">
                <a:solidFill>
                  <a:prstClr val="black">
                    <a:lumMod val="65000"/>
                    <a:lumOff val="35000"/>
                  </a:prstClr>
                </a:solidFill>
              </a:rPr>
              <a:t>If an argument violates allowed boundaries, throw </a:t>
            </a:r>
            <a:r>
              <a:rPr lang="en-US" sz="2400" kern="0" dirty="0" err="1">
                <a:solidFill>
                  <a:prstClr val="black">
                    <a:lumMod val="65000"/>
                    <a:lumOff val="35000"/>
                  </a:prstClr>
                </a:solidFill>
              </a:rPr>
              <a:t>ArgumentOutOfRangeException</a:t>
            </a:r>
            <a:r>
              <a:rPr lang="en-US" sz="2400" kern="0" dirty="0">
                <a:solidFill>
                  <a:prstClr val="black">
                    <a:lumMod val="65000"/>
                    <a:lumOff val="35000"/>
                  </a:prstClr>
                </a:solidFill>
              </a:rPr>
              <a:t>.</a:t>
            </a:r>
          </a:p>
          <a:p>
            <a:pPr>
              <a:buClr>
                <a:schemeClr val="accent2"/>
              </a:buClr>
            </a:pPr>
            <a:r>
              <a:rPr lang="en-US" sz="2400" kern="0" dirty="0">
                <a:solidFill>
                  <a:prstClr val="black">
                    <a:lumMod val="65000"/>
                    <a:lumOff val="35000"/>
                  </a:prstClr>
                </a:solidFill>
              </a:rPr>
              <a:t>Don’t throw NullReferenceException, </a:t>
            </a:r>
            <a:r>
              <a:rPr lang="en-US" sz="2400" kern="0" dirty="0" err="1">
                <a:solidFill>
                  <a:prstClr val="black">
                    <a:lumMod val="65000"/>
                    <a:lumOff val="35000"/>
                  </a:prstClr>
                </a:solidFill>
              </a:rPr>
              <a:t>IndexOutOfRangeException</a:t>
            </a:r>
            <a:r>
              <a:rPr lang="en-US" sz="2400" kern="0" dirty="0">
                <a:solidFill>
                  <a:prstClr val="black">
                    <a:lumMod val="65000"/>
                    <a:lumOff val="35000"/>
                  </a:prstClr>
                </a:solidFill>
              </a:rPr>
              <a:t> , AccessViolationException, </a:t>
            </a:r>
            <a:r>
              <a:rPr lang="en-US" sz="2400" kern="0" dirty="0" err="1">
                <a:solidFill>
                  <a:prstClr val="black">
                    <a:lumMod val="65000"/>
                    <a:lumOff val="35000"/>
                  </a:prstClr>
                </a:solidFill>
              </a:rPr>
              <a:t>ComException</a:t>
            </a:r>
            <a:r>
              <a:rPr lang="en-US" sz="2400" kern="0" dirty="0">
                <a:solidFill>
                  <a:prstClr val="black">
                    <a:lumMod val="65000"/>
                    <a:lumOff val="35000"/>
                  </a:prstClr>
                </a:solidFill>
              </a:rPr>
              <a:t>, </a:t>
            </a:r>
            <a:r>
              <a:rPr lang="en-US" sz="2400" kern="0" dirty="0" err="1">
                <a:solidFill>
                  <a:prstClr val="black">
                    <a:lumMod val="65000"/>
                    <a:lumOff val="35000"/>
                  </a:prstClr>
                </a:solidFill>
              </a:rPr>
              <a:t>ExecutionEngineException</a:t>
            </a:r>
            <a:r>
              <a:rPr lang="en-US" sz="2400" kern="0" dirty="0">
                <a:solidFill>
                  <a:prstClr val="black">
                    <a:lumMod val="65000"/>
                    <a:lumOff val="35000"/>
                  </a:prstClr>
                </a:solidFill>
              </a:rPr>
              <a:t>, SEHException. These are system exceptions.</a:t>
            </a:r>
          </a:p>
          <a:p>
            <a:pPr>
              <a:buClr>
                <a:schemeClr val="accent2"/>
              </a:buClr>
            </a:pPr>
            <a:r>
              <a:rPr lang="en-US" sz="2400" kern="0" dirty="0">
                <a:solidFill>
                  <a:prstClr val="black">
                    <a:lumMod val="65000"/>
                    <a:lumOff val="35000"/>
                  </a:prstClr>
                </a:solidFill>
              </a:rPr>
              <a:t>Don’t try to catch StackOverflowException and OutOfMemoryException.</a:t>
            </a:r>
          </a:p>
          <a:p>
            <a:pPr>
              <a:buClr>
                <a:schemeClr val="accent2"/>
              </a:buClr>
            </a:pPr>
            <a:endParaRPr lang="en-US" sz="2400" kern="0" dirty="0">
              <a:solidFill>
                <a:prstClr val="black">
                  <a:lumMod val="65000"/>
                  <a:lumOff val="35000"/>
                </a:prstClr>
              </a:solidFill>
            </a:endParaRPr>
          </a:p>
          <a:p>
            <a:pPr>
              <a:buClr>
                <a:schemeClr val="accent2"/>
              </a:buClr>
            </a:pPr>
            <a:endParaRPr lang="ru-RU" sz="2400" b="1" kern="0" dirty="0">
              <a:solidFill>
                <a:prstClr val="black">
                  <a:lumMod val="65000"/>
                  <a:lumOff val="35000"/>
                </a:prstClr>
              </a:solidFill>
            </a:endParaRPr>
          </a:p>
        </p:txBody>
      </p:sp>
    </p:spTree>
    <p:extLst>
      <p:ext uri="{BB962C8B-B14F-4D97-AF65-F5344CB8AC3E}">
        <p14:creationId xmlns:p14="http://schemas.microsoft.com/office/powerpoint/2010/main" val="10944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65293" y="3979332"/>
            <a:ext cx="9485772" cy="260651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2" name="Заголовок 1"/>
          <p:cNvSpPr>
            <a:spLocks noGrp="1"/>
          </p:cNvSpPr>
          <p:nvPr>
            <p:ph type="title"/>
          </p:nvPr>
        </p:nvSpPr>
        <p:spPr>
          <a:xfrm>
            <a:off x="874713" y="-141108"/>
            <a:ext cx="10515600" cy="1325563"/>
          </a:xfrm>
        </p:spPr>
        <p:txBody>
          <a:bodyPr>
            <a:normAutofit/>
          </a:bodyPr>
          <a:lstStyle/>
          <a:p>
            <a:r>
              <a:rPr lang="en-US" dirty="0">
                <a:solidFill>
                  <a:srgbClr val="EF742D"/>
                </a:solidFill>
              </a:rPr>
              <a:t>Custom Exception Types</a:t>
            </a:r>
          </a:p>
        </p:txBody>
      </p:sp>
      <p:sp>
        <p:nvSpPr>
          <p:cNvPr id="6" name="Объект 3"/>
          <p:cNvSpPr txBox="1">
            <a:spLocks/>
          </p:cNvSpPr>
          <p:nvPr/>
        </p:nvSpPr>
        <p:spPr>
          <a:xfrm>
            <a:off x="1063695" y="1127665"/>
            <a:ext cx="10484837" cy="412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2400" kern="0" dirty="0">
                <a:solidFill>
                  <a:prstClr val="black">
                    <a:lumMod val="65000"/>
                    <a:lumOff val="35000"/>
                  </a:prstClr>
                </a:solidFill>
              </a:rPr>
              <a:t>Always inherit your exceptions from the </a:t>
            </a:r>
            <a:r>
              <a:rPr lang="en-US" sz="2400" kern="0" dirty="0" err="1">
                <a:solidFill>
                  <a:prstClr val="black">
                    <a:lumMod val="65000"/>
                    <a:lumOff val="35000"/>
                  </a:prstClr>
                </a:solidFill>
              </a:rPr>
              <a:t>System.Exception</a:t>
            </a:r>
            <a:r>
              <a:rPr lang="en-US" sz="2400" kern="0" dirty="0">
                <a:solidFill>
                  <a:prstClr val="black">
                    <a:lumMod val="65000"/>
                    <a:lumOff val="35000"/>
                  </a:prstClr>
                </a:solidFill>
              </a:rPr>
              <a:t> or other BCL exception types.</a:t>
            </a:r>
          </a:p>
          <a:p>
            <a:pPr>
              <a:buClr>
                <a:schemeClr val="accent2"/>
              </a:buClr>
            </a:pPr>
            <a:r>
              <a:rPr lang="en-US" sz="2400" kern="0" dirty="0">
                <a:solidFill>
                  <a:prstClr val="black">
                    <a:lumMod val="65000"/>
                    <a:lumOff val="35000"/>
                  </a:prstClr>
                </a:solidFill>
              </a:rPr>
              <a:t>Always add to the exception type name the “Exception” suffix: </a:t>
            </a:r>
            <a:r>
              <a:rPr lang="en-US" sz="2400" kern="0" dirty="0" err="1">
                <a:solidFill>
                  <a:prstClr val="black">
                    <a:lumMod val="65000"/>
                    <a:lumOff val="35000"/>
                  </a:prstClr>
                </a:solidFill>
              </a:rPr>
              <a:t>InvalidUserException</a:t>
            </a:r>
            <a:r>
              <a:rPr lang="en-US" sz="2400" kern="0" dirty="0">
                <a:solidFill>
                  <a:prstClr val="black">
                    <a:lumMod val="65000"/>
                    <a:lumOff val="35000"/>
                  </a:prstClr>
                </a:solidFill>
              </a:rPr>
              <a:t> etc.</a:t>
            </a:r>
          </a:p>
          <a:p>
            <a:pPr>
              <a:buClr>
                <a:schemeClr val="accent2"/>
              </a:buClr>
            </a:pPr>
            <a:r>
              <a:rPr lang="en-US" sz="2400" kern="0" dirty="0">
                <a:solidFill>
                  <a:prstClr val="black">
                    <a:lumMod val="65000"/>
                    <a:lumOff val="35000"/>
                  </a:prstClr>
                </a:solidFill>
              </a:rPr>
              <a:t>Never throw more than 100 exceptions per second. Exceptions can incur performance degradation in such circumstances.</a:t>
            </a:r>
          </a:p>
          <a:p>
            <a:pPr>
              <a:buClr>
                <a:schemeClr val="accent2"/>
              </a:buClr>
            </a:pPr>
            <a:r>
              <a:rPr lang="en-US" sz="2400" kern="0" dirty="0">
                <a:solidFill>
                  <a:prstClr val="black">
                    <a:lumMod val="65000"/>
                    <a:lumOff val="35000"/>
                  </a:prstClr>
                </a:solidFill>
              </a:rPr>
              <a:t>Always provide the following constructors in your custom exceptions types:</a:t>
            </a:r>
          </a:p>
        </p:txBody>
      </p:sp>
      <p:sp>
        <p:nvSpPr>
          <p:cNvPr id="3" name="Прямоугольник 2"/>
          <p:cNvSpPr/>
          <p:nvPr/>
        </p:nvSpPr>
        <p:spPr>
          <a:xfrm>
            <a:off x="1165293" y="4109454"/>
            <a:ext cx="10259905" cy="2306401"/>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InvalidUserException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Exception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ISerializable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InvalidUserException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InvalidUserException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(message)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InvalidUserException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Exception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inner)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(message, inner)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//for serialization purposes.</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InvalidUserException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SerializationInfo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info,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StreamingContext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context)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64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3"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87069" y="0"/>
            <a:ext cx="10515600" cy="1325563"/>
          </a:xfrm>
        </p:spPr>
        <p:txBody>
          <a:bodyPr/>
          <a:lstStyle/>
          <a:p>
            <a:r>
              <a:rPr lang="en-US" dirty="0">
                <a:solidFill>
                  <a:srgbClr val="EF742D"/>
                </a:solidFill>
              </a:rPr>
              <a:t>Conclusion</a:t>
            </a:r>
            <a:endParaRPr lang="ru-RU" dirty="0">
              <a:solidFill>
                <a:srgbClr val="EF742D"/>
              </a:solidFill>
            </a:endParaRPr>
          </a:p>
        </p:txBody>
      </p:sp>
      <p:sp>
        <p:nvSpPr>
          <p:cNvPr id="6" name="Прямоугольник 5"/>
          <p:cNvSpPr/>
          <p:nvPr/>
        </p:nvSpPr>
        <p:spPr>
          <a:xfrm>
            <a:off x="1465219" y="1933188"/>
            <a:ext cx="9937450" cy="1938992"/>
          </a:xfrm>
          <a:prstGeom prst="rect">
            <a:avLst/>
          </a:prstGeom>
        </p:spPr>
        <p:txBody>
          <a:bodyPr wrap="square">
            <a:spAutoFit/>
          </a:bodyPr>
          <a:lstStyle/>
          <a:p>
            <a:pPr marL="342900" lvl="0" indent="-342900">
              <a:buClr>
                <a:schemeClr val="accent2"/>
              </a:buClr>
              <a:buFont typeface="Arial" panose="020B0604020202020204" pitchFamily="34" charset="0"/>
              <a:buChar char="•"/>
            </a:pPr>
            <a:r>
              <a:rPr lang="en-US" sz="2400" kern="0" dirty="0">
                <a:solidFill>
                  <a:prstClr val="black">
                    <a:lumMod val="65000"/>
                    <a:lumOff val="35000"/>
                  </a:prstClr>
                </a:solidFill>
              </a:rPr>
              <a:t>Problems with Exceptions</a:t>
            </a:r>
          </a:p>
          <a:p>
            <a:pPr marL="342900" lvl="0" indent="-342900">
              <a:buClr>
                <a:schemeClr val="accent2"/>
              </a:buClr>
              <a:buFont typeface="Arial" panose="020B0604020202020204" pitchFamily="34" charset="0"/>
              <a:buChar char="•"/>
            </a:pPr>
            <a:r>
              <a:rPr lang="en-US" sz="2400" kern="0" dirty="0">
                <a:solidFill>
                  <a:prstClr val="black">
                    <a:lumMod val="65000"/>
                    <a:lumOff val="35000"/>
                  </a:prstClr>
                </a:solidFill>
              </a:rPr>
              <a:t>Exceptions should reflect the unrecoverable errors</a:t>
            </a:r>
          </a:p>
          <a:p>
            <a:pPr marL="342900" lvl="0" indent="-342900">
              <a:buClr>
                <a:schemeClr val="accent2"/>
              </a:buClr>
              <a:buFont typeface="Arial" panose="020B0604020202020204" pitchFamily="34" charset="0"/>
              <a:buChar char="•"/>
            </a:pPr>
            <a:r>
              <a:rPr lang="en-US" sz="2400" kern="0" dirty="0">
                <a:solidFill>
                  <a:prstClr val="black">
                    <a:lumMod val="65000"/>
                    <a:lumOff val="35000"/>
                  </a:prstClr>
                </a:solidFill>
              </a:rPr>
              <a:t>Use Result monad for dealing with recoverable user code errors</a:t>
            </a:r>
          </a:p>
          <a:p>
            <a:pPr marL="342900" lvl="0" indent="-342900">
              <a:buClr>
                <a:schemeClr val="accent2"/>
              </a:buClr>
              <a:buFont typeface="Arial" panose="020B0604020202020204" pitchFamily="34" charset="0"/>
              <a:buChar char="•"/>
            </a:pPr>
            <a:r>
              <a:rPr lang="en-US" sz="2400" kern="0" dirty="0">
                <a:solidFill>
                  <a:prstClr val="black">
                    <a:lumMod val="65000"/>
                    <a:lumOff val="35000"/>
                  </a:prstClr>
                </a:solidFill>
              </a:rPr>
              <a:t>Pipelining and methods chaining</a:t>
            </a:r>
          </a:p>
          <a:p>
            <a:pPr marL="342900" lvl="0" indent="-342900">
              <a:buClr>
                <a:schemeClr val="accent2"/>
              </a:buClr>
              <a:buFont typeface="Arial" panose="020B0604020202020204" pitchFamily="34" charset="0"/>
              <a:buChar char="•"/>
            </a:pPr>
            <a:r>
              <a:rPr lang="en-US" sz="2400" kern="0" dirty="0">
                <a:solidFill>
                  <a:prstClr val="black">
                    <a:lumMod val="65000"/>
                    <a:lumOff val="35000"/>
                  </a:prstClr>
                </a:solidFill>
              </a:rPr>
              <a:t>CQS</a:t>
            </a:r>
            <a:endParaRPr lang="ru-RU" sz="2400" kern="0" dirty="0">
              <a:solidFill>
                <a:prstClr val="black">
                  <a:lumMod val="65000"/>
                  <a:lumOff val="35000"/>
                </a:prstClr>
              </a:solidFill>
            </a:endParaRPr>
          </a:p>
        </p:txBody>
      </p:sp>
    </p:spTree>
    <p:extLst>
      <p:ext uri="{BB962C8B-B14F-4D97-AF65-F5344CB8AC3E}">
        <p14:creationId xmlns:p14="http://schemas.microsoft.com/office/powerpoint/2010/main" val="277769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Dealing with Nulls</a:t>
            </a:r>
            <a:endParaRPr lang="ru-RU" dirty="0"/>
          </a:p>
        </p:txBody>
      </p:sp>
    </p:spTree>
    <p:extLst>
      <p:ext uri="{BB962C8B-B14F-4D97-AF65-F5344CB8AC3E}">
        <p14:creationId xmlns:p14="http://schemas.microsoft.com/office/powerpoint/2010/main" val="362464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286"/>
            <a:ext cx="10515600" cy="1325563"/>
          </a:xfrm>
        </p:spPr>
        <p:txBody>
          <a:bodyPr/>
          <a:lstStyle/>
          <a:p>
            <a:r>
              <a:rPr lang="en-US" dirty="0"/>
              <a:t>Conclusion</a:t>
            </a:r>
            <a:endParaRPr lang="ru-RU" dirty="0"/>
          </a:p>
        </p:txBody>
      </p:sp>
      <p:sp>
        <p:nvSpPr>
          <p:cNvPr id="7" name="Прямоугольник 6"/>
          <p:cNvSpPr/>
          <p:nvPr/>
        </p:nvSpPr>
        <p:spPr>
          <a:xfrm>
            <a:off x="1040895" y="4030148"/>
            <a:ext cx="5168466" cy="1754326"/>
          </a:xfrm>
          <a:prstGeom prst="rect">
            <a:avLst/>
          </a:prstGeom>
        </p:spPr>
        <p:txBody>
          <a:bodyPr wrap="none">
            <a:spAutoFit/>
          </a:bodyPr>
          <a:lstStyle/>
          <a:p>
            <a:pPr marL="342900" lvl="0" indent="-342900">
              <a:buClr>
                <a:schemeClr val="accent2"/>
              </a:buClr>
              <a:buFont typeface="Arial" panose="020B0604020202020204" pitchFamily="34" charset="0"/>
              <a:buChar char="•"/>
            </a:pPr>
            <a:r>
              <a:rPr lang="en-US" dirty="0">
                <a:solidFill>
                  <a:prstClr val="black">
                    <a:lumMod val="65000"/>
                    <a:lumOff val="35000"/>
                  </a:prstClr>
                </a:solidFill>
              </a:rPr>
              <a:t>API should be as simple as possible</a:t>
            </a:r>
            <a:endParaRPr lang="ru-RU" dirty="0">
              <a:solidFill>
                <a:prstClr val="black">
                  <a:lumMod val="65000"/>
                  <a:lumOff val="35000"/>
                </a:prstClr>
              </a:solidFill>
            </a:endParaRP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API should allow to do a lot without learning a lot</a:t>
            </a:r>
            <a:endParaRPr lang="ru-RU" dirty="0">
              <a:solidFill>
                <a:prstClr val="black">
                  <a:lumMod val="65000"/>
                  <a:lumOff val="35000"/>
                </a:prstClr>
              </a:solidFill>
            </a:endParaRP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API should be based on use cases</a:t>
            </a:r>
            <a:endParaRPr lang="ru-RU" dirty="0">
              <a:solidFill>
                <a:prstClr val="black">
                  <a:lumMod val="65000"/>
                  <a:lumOff val="35000"/>
                </a:prstClr>
              </a:solidFill>
            </a:endParaRP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Provide a low barrier for using an API</a:t>
            </a:r>
            <a:endParaRPr lang="ru-RU" dirty="0">
              <a:solidFill>
                <a:prstClr val="black">
                  <a:lumMod val="65000"/>
                  <a:lumOff val="35000"/>
                </a:prstClr>
              </a:solidFill>
            </a:endParaRP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Build self-explanatory APIs</a:t>
            </a:r>
            <a:endParaRPr lang="ru-RU" dirty="0">
              <a:solidFill>
                <a:prstClr val="black">
                  <a:lumMod val="65000"/>
                  <a:lumOff val="35000"/>
                </a:prstClr>
              </a:solidFill>
            </a:endParaRP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Provide a decent documentation</a:t>
            </a:r>
            <a:endParaRPr lang="ru-RU" dirty="0">
              <a:solidFill>
                <a:prstClr val="black">
                  <a:lumMod val="65000"/>
                  <a:lumOff val="35000"/>
                </a:prstClr>
              </a:solidFill>
            </a:endParaRPr>
          </a:p>
        </p:txBody>
      </p:sp>
      <p:sp>
        <p:nvSpPr>
          <p:cNvPr id="4" name="Прямоугольник 3"/>
          <p:cNvSpPr/>
          <p:nvPr/>
        </p:nvSpPr>
        <p:spPr>
          <a:xfrm>
            <a:off x="1083859" y="1269919"/>
            <a:ext cx="6096000" cy="400110"/>
          </a:xfrm>
          <a:prstGeom prst="rect">
            <a:avLst/>
          </a:prstGeom>
        </p:spPr>
        <p:txBody>
          <a:bodyPr>
            <a:spAutoFit/>
          </a:bodyPr>
          <a:lstStyle/>
          <a:p>
            <a:pPr lvl="0">
              <a:buClr>
                <a:srgbClr val="ED7D31"/>
              </a:buClr>
            </a:pPr>
            <a:r>
              <a:rPr lang="en-US" sz="2000" b="1" dirty="0">
                <a:solidFill>
                  <a:prstClr val="black">
                    <a:lumMod val="65000"/>
                    <a:lumOff val="35000"/>
                  </a:prstClr>
                </a:solidFill>
              </a:rPr>
              <a:t>Main characteristics:</a:t>
            </a:r>
          </a:p>
        </p:txBody>
      </p:sp>
      <p:sp>
        <p:nvSpPr>
          <p:cNvPr id="5" name="Прямоугольник 4"/>
          <p:cNvSpPr/>
          <p:nvPr/>
        </p:nvSpPr>
        <p:spPr>
          <a:xfrm>
            <a:off x="1036233" y="2979654"/>
            <a:ext cx="6096000" cy="400110"/>
          </a:xfrm>
          <a:prstGeom prst="rect">
            <a:avLst/>
          </a:prstGeom>
        </p:spPr>
        <p:txBody>
          <a:bodyPr>
            <a:spAutoFit/>
          </a:bodyPr>
          <a:lstStyle/>
          <a:p>
            <a:pPr lvl="0">
              <a:buClr>
                <a:srgbClr val="ED7D31"/>
              </a:buClr>
            </a:pPr>
            <a:r>
              <a:rPr lang="en-US" sz="2000" dirty="0">
                <a:solidFill>
                  <a:prstClr val="black">
                    <a:lumMod val="65000"/>
                    <a:lumOff val="35000"/>
                  </a:prstClr>
                </a:solidFill>
              </a:rPr>
              <a:t>There’s a difference between public and private APIs.</a:t>
            </a:r>
          </a:p>
        </p:txBody>
      </p:sp>
      <p:sp>
        <p:nvSpPr>
          <p:cNvPr id="6" name="Прямоугольник 5"/>
          <p:cNvSpPr/>
          <p:nvPr/>
        </p:nvSpPr>
        <p:spPr>
          <a:xfrm>
            <a:off x="1031471" y="3574962"/>
            <a:ext cx="6096000" cy="400110"/>
          </a:xfrm>
          <a:prstGeom prst="rect">
            <a:avLst/>
          </a:prstGeom>
        </p:spPr>
        <p:txBody>
          <a:bodyPr>
            <a:spAutoFit/>
          </a:bodyPr>
          <a:lstStyle/>
          <a:p>
            <a:pPr lvl="0">
              <a:buClr>
                <a:srgbClr val="ED7D31"/>
              </a:buClr>
            </a:pPr>
            <a:r>
              <a:rPr lang="en-US" sz="2000" b="1" dirty="0">
                <a:solidFill>
                  <a:prstClr val="black">
                    <a:lumMod val="65000"/>
                    <a:lumOff val="35000"/>
                  </a:prstClr>
                </a:solidFill>
              </a:rPr>
              <a:t>Six development principles:</a:t>
            </a:r>
          </a:p>
        </p:txBody>
      </p:sp>
      <p:sp>
        <p:nvSpPr>
          <p:cNvPr id="8" name="Прямоугольник 7"/>
          <p:cNvSpPr/>
          <p:nvPr/>
        </p:nvSpPr>
        <p:spPr>
          <a:xfrm>
            <a:off x="1093283" y="1667950"/>
            <a:ext cx="3665427" cy="1200329"/>
          </a:xfrm>
          <a:prstGeom prst="rect">
            <a:avLst/>
          </a:prstGeom>
        </p:spPr>
        <p:txBody>
          <a:bodyPr wrap="none">
            <a:spAutoFit/>
          </a:bodyPr>
          <a:lstStyle/>
          <a:p>
            <a:pPr marL="342900" lvl="0" indent="-342900">
              <a:buClr>
                <a:schemeClr val="accent2"/>
              </a:buClr>
              <a:buFont typeface="Arial" panose="020B0604020202020204" pitchFamily="34" charset="0"/>
              <a:buChar char="•"/>
            </a:pPr>
            <a:r>
              <a:rPr lang="en-US" dirty="0">
                <a:solidFill>
                  <a:prstClr val="black">
                    <a:lumMod val="65000"/>
                    <a:lumOff val="35000"/>
                  </a:prstClr>
                </a:solidFill>
              </a:rPr>
              <a:t>Simplicity</a:t>
            </a: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Expressiveness and Compromises</a:t>
            </a: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Extensibility</a:t>
            </a:r>
          </a:p>
          <a:p>
            <a:pPr marL="342900" lvl="0" indent="-342900">
              <a:buClr>
                <a:schemeClr val="accent2"/>
              </a:buClr>
              <a:buFont typeface="Arial" panose="020B0604020202020204" pitchFamily="34" charset="0"/>
              <a:buChar char="•"/>
            </a:pPr>
            <a:r>
              <a:rPr lang="en-US" dirty="0">
                <a:solidFill>
                  <a:prstClr val="black">
                    <a:lumMod val="65000"/>
                    <a:lumOff val="35000"/>
                  </a:prstClr>
                </a:solidFill>
              </a:rPr>
              <a:t>Consistency</a:t>
            </a:r>
            <a:endParaRPr lang="ru-RU" dirty="0">
              <a:solidFill>
                <a:prstClr val="black">
                  <a:lumMod val="65000"/>
                  <a:lumOff val="35000"/>
                </a:prstClr>
              </a:solidFill>
            </a:endParaRPr>
          </a:p>
        </p:txBody>
      </p:sp>
    </p:spTree>
    <p:extLst>
      <p:ext uri="{BB962C8B-B14F-4D97-AF65-F5344CB8AC3E}">
        <p14:creationId xmlns:p14="http://schemas.microsoft.com/office/powerpoint/2010/main" val="22991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5" grpId="0"/>
      <p:bldP spid="6" grpId="0"/>
      <p:bldP spid="8" grpId="0" uiExpand="1"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Outline</a:t>
            </a:r>
            <a:endParaRPr lang="ru-RU" dirty="0"/>
          </a:p>
        </p:txBody>
      </p:sp>
      <p:sp>
        <p:nvSpPr>
          <p:cNvPr id="4" name="Объект 3"/>
          <p:cNvSpPr>
            <a:spLocks noGrp="1"/>
          </p:cNvSpPr>
          <p:nvPr>
            <p:ph sz="half" idx="2"/>
          </p:nvPr>
        </p:nvSpPr>
        <p:spPr>
          <a:xfrm>
            <a:off x="1455195" y="1582544"/>
            <a:ext cx="9091612" cy="4506481"/>
          </a:xfrm>
        </p:spPr>
        <p:txBody>
          <a:bodyPr>
            <a:normAutofit/>
          </a:bodyPr>
          <a:lstStyle/>
          <a:p>
            <a:pPr lvl="0"/>
            <a:r>
              <a:rPr lang="en-US" sz="2400" dirty="0"/>
              <a:t>The problems of using null values</a:t>
            </a:r>
          </a:p>
          <a:p>
            <a:pPr lvl="0"/>
            <a:r>
              <a:rPr lang="en-US" sz="2400" dirty="0"/>
              <a:t>Null Object Pattern</a:t>
            </a:r>
          </a:p>
          <a:p>
            <a:pPr lvl="0"/>
            <a:r>
              <a:rPr lang="en-US" sz="2400" dirty="0"/>
              <a:t>Maybe monad</a:t>
            </a:r>
          </a:p>
          <a:p>
            <a:pPr lvl="0"/>
            <a:r>
              <a:rPr lang="en-US" sz="2400" dirty="0"/>
              <a:t>Tools</a:t>
            </a:r>
          </a:p>
          <a:p>
            <a:pPr lvl="0"/>
            <a:r>
              <a:rPr lang="en-US" sz="2400" dirty="0"/>
              <a:t>Static Analysis</a:t>
            </a:r>
          </a:p>
          <a:p>
            <a:pPr lvl="0"/>
            <a:r>
              <a:rPr lang="en-US" sz="2400" dirty="0"/>
              <a:t>Special case of returning the </a:t>
            </a:r>
            <a:r>
              <a:rPr lang="en-US" sz="2400" dirty="0" err="1"/>
              <a:t>IEnumerable</a:t>
            </a:r>
            <a:r>
              <a:rPr lang="en-US" sz="2400" dirty="0"/>
              <a:t> </a:t>
            </a:r>
            <a:endParaRPr lang="ru-RU" sz="2400" dirty="0"/>
          </a:p>
        </p:txBody>
      </p:sp>
    </p:spTree>
    <p:extLst>
      <p:ext uri="{BB962C8B-B14F-4D97-AF65-F5344CB8AC3E}">
        <p14:creationId xmlns:p14="http://schemas.microsoft.com/office/powerpoint/2010/main" val="205197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Problems with Nulls</a:t>
            </a:r>
            <a:endParaRPr lang="ru-RU" dirty="0"/>
          </a:p>
        </p:txBody>
      </p:sp>
      <p:sp>
        <p:nvSpPr>
          <p:cNvPr id="4" name="Объект 3"/>
          <p:cNvSpPr>
            <a:spLocks noGrp="1"/>
          </p:cNvSpPr>
          <p:nvPr>
            <p:ph sz="half" idx="2"/>
          </p:nvPr>
        </p:nvSpPr>
        <p:spPr>
          <a:xfrm>
            <a:off x="1491770" y="1911728"/>
            <a:ext cx="9612999" cy="4506481"/>
          </a:xfrm>
        </p:spPr>
        <p:txBody>
          <a:bodyPr>
            <a:normAutofit/>
          </a:bodyPr>
          <a:lstStyle/>
          <a:p>
            <a:pPr>
              <a:buFont typeface="Arial" panose="020B0604020202020204" pitchFamily="34" charset="0"/>
              <a:buChar char="•"/>
            </a:pPr>
            <a:r>
              <a:rPr lang="en-US" sz="2400" dirty="0"/>
              <a:t>Nulls make code harder to read</a:t>
            </a:r>
            <a:endParaRPr lang="ru-RU" sz="2400" dirty="0"/>
          </a:p>
          <a:p>
            <a:pPr>
              <a:buFont typeface="Arial" panose="020B0604020202020204" pitchFamily="34" charset="0"/>
              <a:buChar char="•"/>
            </a:pPr>
            <a:r>
              <a:rPr lang="en-US" sz="2400" dirty="0"/>
              <a:t>Imposing of Defensive Programming</a:t>
            </a:r>
            <a:endParaRPr lang="ru-RU" sz="2400" dirty="0"/>
          </a:p>
          <a:p>
            <a:pPr>
              <a:buFont typeface="Arial" panose="020B0604020202020204" pitchFamily="34" charset="0"/>
              <a:buChar char="•"/>
            </a:pPr>
            <a:r>
              <a:rPr lang="en-US" sz="2400" dirty="0"/>
              <a:t>NullReferenceException</a:t>
            </a:r>
            <a:endParaRPr lang="ru-RU" sz="2400" dirty="0"/>
          </a:p>
        </p:txBody>
      </p:sp>
    </p:spTree>
    <p:extLst>
      <p:ext uri="{BB962C8B-B14F-4D97-AF65-F5344CB8AC3E}">
        <p14:creationId xmlns:p14="http://schemas.microsoft.com/office/powerpoint/2010/main" val="309479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69066"/>
            <a:ext cx="10515600" cy="1325563"/>
          </a:xfrm>
        </p:spPr>
        <p:txBody>
          <a:bodyPr/>
          <a:lstStyle/>
          <a:p>
            <a:r>
              <a:rPr lang="en-US" dirty="0"/>
              <a:t>Semantical Problem</a:t>
            </a:r>
            <a:endParaRPr lang="ru-RU" dirty="0"/>
          </a:p>
        </p:txBody>
      </p:sp>
      <p:sp>
        <p:nvSpPr>
          <p:cNvPr id="14" name="Прямоугольник 13"/>
          <p:cNvSpPr/>
          <p:nvPr/>
        </p:nvSpPr>
        <p:spPr>
          <a:xfrm>
            <a:off x="-1384662" y="-461665"/>
            <a:ext cx="8254314"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2400" b="1" i="0" u="none" strike="noStrike" kern="0" cap="none" spc="0" normalizeH="0" baseline="0" noProof="0" dirty="0">
              <a:ln>
                <a:noFill/>
              </a:ln>
              <a:solidFill>
                <a:schemeClr val="tx1">
                  <a:lumMod val="65000"/>
                  <a:lumOff val="35000"/>
                </a:schemeClr>
              </a:solidFill>
              <a:effectLst/>
              <a:uLnTx/>
              <a:uFillTx/>
            </a:endParaRPr>
          </a:p>
        </p:txBody>
      </p:sp>
      <p:sp>
        <p:nvSpPr>
          <p:cNvPr id="12" name="Прямоугольник 11"/>
          <p:cNvSpPr/>
          <p:nvPr/>
        </p:nvSpPr>
        <p:spPr>
          <a:xfrm>
            <a:off x="1675299" y="1422868"/>
            <a:ext cx="8334333" cy="43012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Text" lastClr="000000"/>
              </a:solidFill>
              <a:effectLst/>
              <a:uLnTx/>
              <a:uFillTx/>
            </a:endParaRPr>
          </a:p>
        </p:txBody>
      </p:sp>
      <p:sp>
        <p:nvSpPr>
          <p:cNvPr id="11" name="Стрелка: вправо 10"/>
          <p:cNvSpPr/>
          <p:nvPr/>
        </p:nvSpPr>
        <p:spPr>
          <a:xfrm rot="5400000">
            <a:off x="2112124" y="6584245"/>
            <a:ext cx="480962" cy="54751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4" name="Прямоугольник 3"/>
          <p:cNvSpPr/>
          <p:nvPr/>
        </p:nvSpPr>
        <p:spPr>
          <a:xfrm>
            <a:off x="1675299" y="1576778"/>
            <a:ext cx="8334333" cy="4400179"/>
          </a:xfrm>
          <a:prstGeom prst="rect">
            <a:avLst/>
          </a:prstGeom>
        </p:spPr>
        <p:txBody>
          <a:bodyPr wrap="non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CheckCard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CardDescription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description,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CardReadingResult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readingResult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readingResult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(description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CardReadingResult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r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device.SearchForCard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description.CardType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Notify(</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"Card was not inserted."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info =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CardInfoParser</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.GetInfo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r.CardInfo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info</a:t>
            </a:r>
            <a:r>
              <a:rPr lang="en-US" sz="1400" dirty="0" err="1">
                <a:latin typeface="Consolas" panose="020B0609020204030204" pitchFamily="49" charset="0"/>
                <a:ea typeface="Calibri" panose="020F0502020204030204" pitchFamily="34" charset="0"/>
                <a:cs typeface="Consolas" panose="020B0609020204030204" pitchFamily="49" charset="0"/>
              </a:rPr>
              <a:t>.Number</a:t>
            </a:r>
            <a:r>
              <a:rPr lang="en-US" sz="1400" dirty="0">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description.</a:t>
            </a:r>
            <a:r>
              <a:rPr lang="en-US" sz="1400" dirty="0" err="1">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readingResult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r;</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readingResult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endParaRPr lang="en-US" sz="1400" b="1" dirty="0">
              <a:solidFill>
                <a:schemeClr val="tx1">
                  <a:lumMod val="65000"/>
                  <a:lumOff val="35000"/>
                </a:schemeClr>
              </a:solidFill>
              <a:latin typeface="Consolas" panose="020B0609020204030204" pitchFamily="49" charset="0"/>
            </a:endParaRPr>
          </a:p>
        </p:txBody>
      </p:sp>
      <p:sp>
        <p:nvSpPr>
          <p:cNvPr id="13" name="Прямоугольник 12"/>
          <p:cNvSpPr/>
          <p:nvPr/>
        </p:nvSpPr>
        <p:spPr>
          <a:xfrm>
            <a:off x="2078850" y="2087880"/>
            <a:ext cx="2676030" cy="288672"/>
          </a:xfrm>
          <a:prstGeom prst="rect">
            <a:avLst/>
          </a:prstGeom>
          <a:solidFill>
            <a:srgbClr val="0000FF">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30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 Object Pattern</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68" y="1844587"/>
            <a:ext cx="9007942" cy="3603176"/>
          </a:xfrm>
          <a:prstGeom prst="rect">
            <a:avLst/>
          </a:prstGeom>
        </p:spPr>
      </p:pic>
    </p:spTree>
    <p:extLst>
      <p:ext uri="{BB962C8B-B14F-4D97-AF65-F5344CB8AC3E}">
        <p14:creationId xmlns:p14="http://schemas.microsoft.com/office/powerpoint/2010/main" val="1560053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Maybe Monad</a:t>
            </a:r>
            <a:endParaRPr lang="ru-RU" dirty="0"/>
          </a:p>
        </p:txBody>
      </p:sp>
      <p:sp>
        <p:nvSpPr>
          <p:cNvPr id="4" name="Объект 3"/>
          <p:cNvSpPr>
            <a:spLocks noGrp="1"/>
          </p:cNvSpPr>
          <p:nvPr>
            <p:ph sz="half" idx="2"/>
          </p:nvPr>
        </p:nvSpPr>
        <p:spPr>
          <a:xfrm>
            <a:off x="1491770" y="1911729"/>
            <a:ext cx="9612999" cy="1770924"/>
          </a:xfrm>
        </p:spPr>
        <p:txBody>
          <a:bodyPr>
            <a:normAutofit/>
          </a:bodyPr>
          <a:lstStyle/>
          <a:p>
            <a:pPr>
              <a:buFont typeface="Arial" panose="020B0604020202020204" pitchFamily="34" charset="0"/>
              <a:buChar char="•"/>
            </a:pPr>
            <a:r>
              <a:rPr lang="en-US" sz="2400" dirty="0"/>
              <a:t>Impossible to use non-nullable reference types in C#</a:t>
            </a:r>
            <a:endParaRPr lang="ru-RU" sz="2400" dirty="0"/>
          </a:p>
          <a:p>
            <a:pPr>
              <a:buFont typeface="Arial" panose="020B0604020202020204" pitchFamily="34" charset="0"/>
              <a:buChar char="•"/>
            </a:pPr>
            <a:r>
              <a:rPr lang="en-US" sz="2400" dirty="0"/>
              <a:t>Maybe explicitly states that a method accepts or returns a nullable reference type</a:t>
            </a:r>
            <a:endParaRPr lang="ru-RU" sz="2400" dirty="0"/>
          </a:p>
        </p:txBody>
      </p:sp>
    </p:spTree>
    <p:extLst>
      <p:ext uri="{BB962C8B-B14F-4D97-AF65-F5344CB8AC3E}">
        <p14:creationId xmlns:p14="http://schemas.microsoft.com/office/powerpoint/2010/main" val="28962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Maybe Monad</a:t>
            </a:r>
            <a:endParaRPr lang="ru-RU" dirty="0"/>
          </a:p>
        </p:txBody>
      </p:sp>
      <p:sp>
        <p:nvSpPr>
          <p:cNvPr id="7" name="Прямоугольник 6"/>
          <p:cNvSpPr/>
          <p:nvPr/>
        </p:nvSpPr>
        <p:spPr>
          <a:xfrm>
            <a:off x="960810" y="2186794"/>
            <a:ext cx="5022476" cy="807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Text" lastClr="000000"/>
              </a:solidFill>
              <a:effectLst/>
              <a:uLnTx/>
              <a:uFillTx/>
            </a:endParaRPr>
          </a:p>
        </p:txBody>
      </p:sp>
      <p:sp>
        <p:nvSpPr>
          <p:cNvPr id="8" name="Прямоугольник 7"/>
          <p:cNvSpPr/>
          <p:nvPr/>
        </p:nvSpPr>
        <p:spPr>
          <a:xfrm>
            <a:off x="1398585" y="2400174"/>
            <a:ext cx="4584701" cy="357470"/>
          </a:xfrm>
          <a:prstGeom prst="rect">
            <a:avLst/>
          </a:prstGeom>
        </p:spPr>
        <p:txBody>
          <a:bodyPr wrap="square">
            <a:spAutoFit/>
          </a:bodyPr>
          <a:lstStyle/>
          <a:p>
            <a:pPr marL="0" marR="0" lvl="0" indent="0" defTabSz="914400" eaLnBrk="1" fontAlgn="auto" latinLnBrk="0" hangingPunct="1">
              <a:lnSpc>
                <a:spcPct val="115000"/>
              </a:lnSpc>
              <a:spcBef>
                <a:spcPts val="0"/>
              </a:spcBef>
              <a:spcAft>
                <a:spcPts val="0"/>
              </a:spcAft>
              <a:buClrTx/>
              <a:buSzTx/>
              <a:buFontTx/>
              <a:buNone/>
              <a:tabLst/>
              <a:defRPr/>
            </a:pP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public void </a:t>
            </a:r>
            <a:r>
              <a:rPr kumimoji="0" lang="en-US" sz="16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Student</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GetStudent();</a:t>
            </a:r>
          </a:p>
        </p:txBody>
      </p:sp>
      <p:sp>
        <p:nvSpPr>
          <p:cNvPr id="10" name="Прямоугольник 9"/>
          <p:cNvSpPr/>
          <p:nvPr/>
        </p:nvSpPr>
        <p:spPr>
          <a:xfrm>
            <a:off x="6267824" y="2186794"/>
            <a:ext cx="5022476" cy="807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Text" lastClr="000000"/>
              </a:solidFill>
              <a:effectLst/>
              <a:uLnTx/>
              <a:uFillTx/>
            </a:endParaRPr>
          </a:p>
        </p:txBody>
      </p:sp>
      <p:sp>
        <p:nvSpPr>
          <p:cNvPr id="11" name="Прямоугольник 10"/>
          <p:cNvSpPr/>
          <p:nvPr/>
        </p:nvSpPr>
        <p:spPr>
          <a:xfrm>
            <a:off x="6504447" y="2400174"/>
            <a:ext cx="4785853" cy="375487"/>
          </a:xfrm>
          <a:prstGeom prst="rect">
            <a:avLst/>
          </a:prstGeom>
        </p:spPr>
        <p:txBody>
          <a:bodyPr wrap="square">
            <a:spAutoFit/>
          </a:bodyPr>
          <a:lstStyle/>
          <a:p>
            <a:pPr marL="0" marR="0" lvl="0" indent="0" defTabSz="914400" eaLnBrk="1" fontAlgn="auto" latinLnBrk="0" hangingPunct="1">
              <a:lnSpc>
                <a:spcPct val="115000"/>
              </a:lnSpc>
              <a:spcBef>
                <a:spcPts val="0"/>
              </a:spcBef>
              <a:spcAft>
                <a:spcPts val="0"/>
              </a:spcAft>
              <a:buClrTx/>
              <a:buSzTx/>
              <a:buFontTx/>
              <a:buNone/>
              <a:tabLst/>
              <a:defRPr/>
            </a:pP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public void </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Maybe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kumimoji="0" lang="en-US" sz="1600" b="0" i="0" u="none" strike="noStrike" kern="0" cap="none" spc="0" normalizeH="0" baseline="0" noProof="0" dirty="0">
                <a:ln>
                  <a:noFill/>
                </a:ln>
                <a:solidFill>
                  <a:srgbClr val="2B91AF"/>
                </a:solidFill>
                <a:effectLst/>
                <a:uLnTx/>
                <a:uFillTx/>
                <a:latin typeface="Consolas" panose="020B0609020204030204" pitchFamily="49" charset="0"/>
                <a:ea typeface="Calibri" panose="020F0502020204030204" pitchFamily="34" charset="0"/>
                <a:cs typeface="Consolas" panose="020B0609020204030204" pitchFamily="49" charset="0"/>
              </a:rPr>
              <a:t>Student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GetStudent();</a:t>
            </a:r>
          </a:p>
        </p:txBody>
      </p:sp>
    </p:spTree>
    <p:extLst>
      <p:ext uri="{BB962C8B-B14F-4D97-AF65-F5344CB8AC3E}">
        <p14:creationId xmlns:p14="http://schemas.microsoft.com/office/powerpoint/2010/main" val="38150403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Automating Null Checks</a:t>
            </a:r>
            <a:endParaRPr lang="ru-RU" dirty="0"/>
          </a:p>
        </p:txBody>
      </p:sp>
      <p:sp>
        <p:nvSpPr>
          <p:cNvPr id="4" name="Объект 3"/>
          <p:cNvSpPr>
            <a:spLocks noGrp="1"/>
          </p:cNvSpPr>
          <p:nvPr>
            <p:ph sz="half" idx="2"/>
          </p:nvPr>
        </p:nvSpPr>
        <p:spPr>
          <a:xfrm>
            <a:off x="1491770" y="1911729"/>
            <a:ext cx="9612999" cy="1770924"/>
          </a:xfrm>
        </p:spPr>
        <p:txBody>
          <a:bodyPr>
            <a:normAutofit/>
          </a:bodyPr>
          <a:lstStyle/>
          <a:p>
            <a:pPr>
              <a:buFont typeface="Arial" panose="020B0604020202020204" pitchFamily="34" charset="0"/>
              <a:buChar char="•"/>
            </a:pPr>
            <a:r>
              <a:rPr lang="en-US" dirty="0"/>
              <a:t>We can incidentally return a null from a method</a:t>
            </a:r>
          </a:p>
          <a:p>
            <a:pPr>
              <a:buFont typeface="Arial" panose="020B0604020202020204" pitchFamily="34" charset="0"/>
              <a:buChar char="•"/>
            </a:pPr>
            <a:r>
              <a:rPr lang="en-US" dirty="0"/>
              <a:t>We’re cursed to write null checks</a:t>
            </a:r>
          </a:p>
          <a:p>
            <a:pPr>
              <a:buFont typeface="Arial" panose="020B0604020202020204" pitchFamily="34" charset="0"/>
              <a:buChar char="•"/>
            </a:pPr>
            <a:r>
              <a:rPr lang="en-US" dirty="0" err="1"/>
              <a:t>Fody.NullGuard</a:t>
            </a:r>
            <a:r>
              <a:rPr lang="en-US" dirty="0"/>
              <a:t> is a special tool which weaves assemblies in compile time</a:t>
            </a:r>
            <a:endParaRPr lang="ru-RU" sz="2400" dirty="0"/>
          </a:p>
        </p:txBody>
      </p:sp>
    </p:spTree>
    <p:extLst>
      <p:ext uri="{BB962C8B-B14F-4D97-AF65-F5344CB8AC3E}">
        <p14:creationId xmlns:p14="http://schemas.microsoft.com/office/powerpoint/2010/main" val="6238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Static Analysis</a:t>
            </a:r>
            <a:endParaRPr lang="ru-RU" dirty="0"/>
          </a:p>
        </p:txBody>
      </p:sp>
      <p:sp>
        <p:nvSpPr>
          <p:cNvPr id="4" name="Объект 3"/>
          <p:cNvSpPr>
            <a:spLocks noGrp="1"/>
          </p:cNvSpPr>
          <p:nvPr>
            <p:ph sz="half" idx="2"/>
          </p:nvPr>
        </p:nvSpPr>
        <p:spPr>
          <a:xfrm>
            <a:off x="1491770" y="1911729"/>
            <a:ext cx="9612999" cy="1770924"/>
          </a:xfrm>
        </p:spPr>
        <p:txBody>
          <a:bodyPr>
            <a:normAutofit/>
          </a:bodyPr>
          <a:lstStyle/>
          <a:p>
            <a:pPr>
              <a:buFont typeface="Arial" panose="020B0604020202020204" pitchFamily="34" charset="0"/>
              <a:buChar char="•"/>
            </a:pPr>
            <a:r>
              <a:rPr lang="en-US" dirty="0"/>
              <a:t>Any analysis without actually running the code can be considered static</a:t>
            </a:r>
          </a:p>
          <a:p>
            <a:pPr>
              <a:buFont typeface="Arial" panose="020B0604020202020204" pitchFamily="34" charset="0"/>
              <a:buChar char="•"/>
            </a:pPr>
            <a:r>
              <a:rPr lang="en-US" dirty="0"/>
              <a:t>C#-code does not provide enough information about possible nulls out of the box for static analysis tools such as ReSharper,  </a:t>
            </a:r>
            <a:r>
              <a:rPr lang="en-US" dirty="0" err="1"/>
              <a:t>SonarLint</a:t>
            </a:r>
            <a:r>
              <a:rPr lang="en-US" dirty="0"/>
              <a:t>, PVS-Studio </a:t>
            </a:r>
          </a:p>
          <a:p>
            <a:pPr>
              <a:buFont typeface="Arial" panose="020B0604020202020204" pitchFamily="34" charset="0"/>
              <a:buChar char="•"/>
            </a:pPr>
            <a:r>
              <a:rPr lang="en-US" dirty="0"/>
              <a:t>To empower static analysis tools we need to explicitly mark inputs and outputs by special attributes</a:t>
            </a:r>
            <a:endParaRPr lang="ru-RU" sz="2400" dirty="0"/>
          </a:p>
        </p:txBody>
      </p:sp>
    </p:spTree>
    <p:extLst>
      <p:ext uri="{BB962C8B-B14F-4D97-AF65-F5344CB8AC3E}">
        <p14:creationId xmlns:p14="http://schemas.microsoft.com/office/powerpoint/2010/main" val="108529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Returning </a:t>
            </a:r>
            <a:r>
              <a:rPr lang="en-US" dirty="0" err="1"/>
              <a:t>IEnumerable</a:t>
            </a:r>
            <a:endParaRPr lang="ru-RU" dirty="0"/>
          </a:p>
        </p:txBody>
      </p:sp>
      <p:sp>
        <p:nvSpPr>
          <p:cNvPr id="5" name="Прямоугольник 4"/>
          <p:cNvSpPr/>
          <p:nvPr/>
        </p:nvSpPr>
        <p:spPr>
          <a:xfrm>
            <a:off x="1456222" y="1870571"/>
            <a:ext cx="9632401" cy="88483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Text" lastClr="000000"/>
              </a:solidFill>
              <a:effectLst/>
              <a:uLnTx/>
              <a:uFillTx/>
            </a:endParaRPr>
          </a:p>
        </p:txBody>
      </p:sp>
      <p:sp>
        <p:nvSpPr>
          <p:cNvPr id="6" name="Прямоугольник 5"/>
          <p:cNvSpPr/>
          <p:nvPr/>
        </p:nvSpPr>
        <p:spPr>
          <a:xfrm>
            <a:off x="1567835" y="2029648"/>
            <a:ext cx="22724836" cy="391839"/>
          </a:xfrm>
          <a:prstGeom prst="rect">
            <a:avLst/>
          </a:prstGeom>
        </p:spPr>
        <p:txBody>
          <a:bodyPr wrap="square">
            <a:spAutoFit/>
          </a:bodyPr>
          <a:lstStyle/>
          <a:p>
            <a:pPr>
              <a:lnSpc>
                <a:spcPct val="115000"/>
              </a:lnSpc>
              <a:spcAft>
                <a:spcPts val="10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IEnumerable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Customer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GetCustomers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Func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Customer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 predicate)</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1328206" y="3068422"/>
            <a:ext cx="8748481" cy="424732"/>
          </a:xfrm>
          <a:prstGeom prst="rect">
            <a:avLst/>
          </a:prstGeom>
        </p:spPr>
        <p:txBody>
          <a:bodyPr wrap="square">
            <a:spAutoFit/>
          </a:bodyPr>
          <a:lstStyle/>
          <a:p>
            <a:pPr lvl="0">
              <a:lnSpc>
                <a:spcPct val="90000"/>
              </a:lnSpc>
              <a:spcBef>
                <a:spcPts val="1000"/>
              </a:spcBef>
              <a:buClr>
                <a:srgbClr val="EF742D"/>
              </a:buClr>
            </a:pPr>
            <a:r>
              <a:rPr lang="en-US" sz="2400" dirty="0">
                <a:solidFill>
                  <a:prstClr val="black">
                    <a:lumMod val="65000"/>
                    <a:lumOff val="35000"/>
                  </a:prstClr>
                </a:solidFill>
              </a:rPr>
              <a:t>What to return in the case the function didn’t find any customers?</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158038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401358" y="3780281"/>
            <a:ext cx="6523442" cy="807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ysClr val="windowText" lastClr="000000"/>
              </a:solidFill>
              <a:effectLst/>
              <a:uLnTx/>
              <a:uFillTx/>
              <a:latin typeface="Consolas" panose="020B0609020204030204" pitchFamily="49" charset="0"/>
            </a:endParaRPr>
          </a:p>
        </p:txBody>
      </p:sp>
      <p:sp>
        <p:nvSpPr>
          <p:cNvPr id="2" name="Заголовок 1"/>
          <p:cNvSpPr>
            <a:spLocks noGrp="1"/>
          </p:cNvSpPr>
          <p:nvPr>
            <p:ph type="title"/>
          </p:nvPr>
        </p:nvSpPr>
        <p:spPr/>
        <p:txBody>
          <a:bodyPr/>
          <a:lstStyle/>
          <a:p>
            <a:r>
              <a:rPr lang="en-US" dirty="0"/>
              <a:t>Returning </a:t>
            </a:r>
            <a:r>
              <a:rPr lang="en-US" dirty="0" err="1"/>
              <a:t>IEnumerable</a:t>
            </a:r>
            <a:endParaRPr lang="ru-RU" dirty="0"/>
          </a:p>
        </p:txBody>
      </p:sp>
      <p:sp>
        <p:nvSpPr>
          <p:cNvPr id="8" name="Прямоугольник 7"/>
          <p:cNvSpPr/>
          <p:nvPr/>
        </p:nvSpPr>
        <p:spPr>
          <a:xfrm>
            <a:off x="1401358" y="1613936"/>
            <a:ext cx="8748481" cy="757130"/>
          </a:xfrm>
          <a:prstGeom prst="rect">
            <a:avLst/>
          </a:prstGeom>
        </p:spPr>
        <p:txBody>
          <a:bodyPr wrap="square">
            <a:spAutoFit/>
          </a:bodyPr>
          <a:lstStyle/>
          <a:p>
            <a:pPr lvl="0">
              <a:lnSpc>
                <a:spcPct val="90000"/>
              </a:lnSpc>
              <a:spcBef>
                <a:spcPts val="1000"/>
              </a:spcBef>
              <a:buClr>
                <a:srgbClr val="EF742D"/>
              </a:buClr>
            </a:pPr>
            <a:r>
              <a:rPr lang="en-US" sz="2400" dirty="0">
                <a:solidFill>
                  <a:prstClr val="black">
                    <a:lumMod val="65000"/>
                    <a:lumOff val="35000"/>
                  </a:prstClr>
                </a:solidFill>
              </a:rPr>
              <a:t>“Null” means missing information, e.g. when you don’t know what the result actually is. </a:t>
            </a:r>
            <a:endParaRPr lang="ru-RU" sz="2400" dirty="0">
              <a:solidFill>
                <a:prstClr val="black">
                  <a:lumMod val="65000"/>
                  <a:lumOff val="35000"/>
                </a:prstClr>
              </a:solidFill>
            </a:endParaRPr>
          </a:p>
        </p:txBody>
      </p:sp>
      <p:sp>
        <p:nvSpPr>
          <p:cNvPr id="10" name="Прямоугольник 9"/>
          <p:cNvSpPr/>
          <p:nvPr/>
        </p:nvSpPr>
        <p:spPr>
          <a:xfrm>
            <a:off x="1401358" y="2739181"/>
            <a:ext cx="9809186" cy="830997"/>
          </a:xfrm>
          <a:prstGeom prst="rect">
            <a:avLst/>
          </a:prstGeom>
        </p:spPr>
        <p:txBody>
          <a:bodyPr wrap="square">
            <a:spAutoFit/>
          </a:bodyPr>
          <a:lstStyle/>
          <a:p>
            <a:r>
              <a:rPr lang="en-US" sz="2400" dirty="0">
                <a:solidFill>
                  <a:prstClr val="black">
                    <a:lumMod val="65000"/>
                    <a:lumOff val="35000"/>
                  </a:prstClr>
                </a:solidFill>
              </a:rPr>
              <a:t>If you know there are no items which satisfy the predicate or when the result of a request is empty you should return an empty collection.</a:t>
            </a:r>
            <a:endParaRPr lang="ru-RU" sz="2400" dirty="0">
              <a:solidFill>
                <a:prstClr val="black">
                  <a:lumMod val="65000"/>
                  <a:lumOff val="35000"/>
                </a:prstClr>
              </a:solidFill>
            </a:endParaRPr>
          </a:p>
        </p:txBody>
      </p:sp>
      <p:sp>
        <p:nvSpPr>
          <p:cNvPr id="11" name="Прямоугольник 10"/>
          <p:cNvSpPr/>
          <p:nvPr/>
        </p:nvSpPr>
        <p:spPr>
          <a:xfrm>
            <a:off x="1401358" y="3938293"/>
            <a:ext cx="6301725" cy="491673"/>
          </a:xfrm>
          <a:prstGeom prst="rect">
            <a:avLst/>
          </a:prstGeom>
        </p:spPr>
        <p:txBody>
          <a:bodyPr wrap="non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Enumerable</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.Empty</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Customer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94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Names</a:t>
            </a:r>
            <a:endParaRPr lang="ru-RU" dirty="0"/>
          </a:p>
        </p:txBody>
      </p:sp>
    </p:spTree>
    <p:extLst>
      <p:ext uri="{BB962C8B-B14F-4D97-AF65-F5344CB8AC3E}">
        <p14:creationId xmlns:p14="http://schemas.microsoft.com/office/powerpoint/2010/main" val="39318717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Conclusion</a:t>
            </a:r>
            <a:endParaRPr lang="ru-RU" dirty="0"/>
          </a:p>
        </p:txBody>
      </p:sp>
      <p:sp>
        <p:nvSpPr>
          <p:cNvPr id="4" name="Объект 3"/>
          <p:cNvSpPr>
            <a:spLocks noGrp="1"/>
          </p:cNvSpPr>
          <p:nvPr>
            <p:ph sz="half" idx="2"/>
          </p:nvPr>
        </p:nvSpPr>
        <p:spPr>
          <a:xfrm>
            <a:off x="1199162" y="1472816"/>
            <a:ext cx="9612999" cy="4506481"/>
          </a:xfrm>
        </p:spPr>
        <p:txBody>
          <a:bodyPr>
            <a:normAutofit/>
          </a:bodyPr>
          <a:lstStyle/>
          <a:p>
            <a:r>
              <a:rPr lang="en-US" dirty="0"/>
              <a:t>Null values increase the maintenance costs and impose defensive programming style with null checks everywhere in the code base. </a:t>
            </a:r>
          </a:p>
          <a:p>
            <a:r>
              <a:rPr lang="en-US" dirty="0"/>
              <a:t>You can rely on the Null Object pattern. This pattern encapsulates the do-nothing approach, but the pattern is limited.</a:t>
            </a:r>
          </a:p>
          <a:p>
            <a:r>
              <a:rPr lang="en-US" dirty="0"/>
              <a:t>“Maybe” monad. Encapsulates null values.</a:t>
            </a:r>
            <a:endParaRPr lang="ru-RU" dirty="0"/>
          </a:p>
          <a:p>
            <a:r>
              <a:rPr lang="en-US" dirty="0"/>
              <a:t>we can use special tools like </a:t>
            </a:r>
            <a:r>
              <a:rPr lang="en-US" dirty="0" err="1"/>
              <a:t>Fody.NullGuard</a:t>
            </a:r>
            <a:r>
              <a:rPr lang="en-US" dirty="0"/>
              <a:t>.</a:t>
            </a:r>
          </a:p>
          <a:p>
            <a:r>
              <a:rPr lang="en-US" dirty="0"/>
              <a:t>Use static analysis tools like ReSharper, </a:t>
            </a:r>
            <a:r>
              <a:rPr lang="en-US" dirty="0" err="1"/>
              <a:t>SonarLint</a:t>
            </a:r>
            <a:r>
              <a:rPr lang="en-US" dirty="0"/>
              <a:t>, PVS-Studio.</a:t>
            </a:r>
          </a:p>
          <a:p>
            <a:r>
              <a:rPr lang="en-US" dirty="0"/>
              <a:t>Return an empty collection if you need to return a collection and there is “nothing” to return.</a:t>
            </a:r>
            <a:endParaRPr lang="ru-RU" dirty="0"/>
          </a:p>
        </p:txBody>
      </p:sp>
    </p:spTree>
    <p:extLst>
      <p:ext uri="{BB962C8B-B14F-4D97-AF65-F5344CB8AC3E}">
        <p14:creationId xmlns:p14="http://schemas.microsoft.com/office/powerpoint/2010/main" val="156210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charRg st="336" end="40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a:t>
            </a:r>
            <a:endParaRPr lang="ru-RU" dirty="0"/>
          </a:p>
        </p:txBody>
      </p:sp>
      <p:sp>
        <p:nvSpPr>
          <p:cNvPr id="4" name="Объект 3"/>
          <p:cNvSpPr>
            <a:spLocks noGrp="1"/>
          </p:cNvSpPr>
          <p:nvPr>
            <p:ph sz="half" idx="2"/>
          </p:nvPr>
        </p:nvSpPr>
        <p:spPr>
          <a:xfrm>
            <a:off x="877888" y="1462519"/>
            <a:ext cx="9091612" cy="4506481"/>
          </a:xfrm>
        </p:spPr>
        <p:txBody>
          <a:bodyPr>
            <a:normAutofit/>
          </a:bodyPr>
          <a:lstStyle/>
          <a:p>
            <a:pPr>
              <a:buFont typeface="Arial" panose="020B0604020202020204" pitchFamily="34" charset="0"/>
              <a:buChar char="•"/>
            </a:pPr>
            <a:r>
              <a:rPr lang="en-US" b="1" dirty="0"/>
              <a:t>API </a:t>
            </a:r>
            <a:r>
              <a:rPr lang="en-US" dirty="0"/>
              <a:t>– Application Programming Interface</a:t>
            </a:r>
          </a:p>
          <a:p>
            <a:pPr>
              <a:buFont typeface="Arial" panose="020B0604020202020204" pitchFamily="34" charset="0"/>
              <a:buChar char="•"/>
            </a:pPr>
            <a:r>
              <a:rPr lang="en-US" dirty="0"/>
              <a:t>It’s important to understand how to build </a:t>
            </a:r>
            <a:br>
              <a:rPr lang="en-US" dirty="0"/>
            </a:br>
            <a:r>
              <a:rPr lang="en-US" dirty="0"/>
              <a:t>convenient, robust and easily maintainable APIs </a:t>
            </a:r>
          </a:p>
          <a:p>
            <a:pPr>
              <a:buFont typeface="Arial" panose="020B0604020202020204" pitchFamily="34" charset="0"/>
              <a:buChar char="•"/>
            </a:pPr>
            <a:r>
              <a:rPr lang="en-US" dirty="0"/>
              <a:t>By the end of this course, you’ll get a deep understanding of what is a good API </a:t>
            </a:r>
          </a:p>
          <a:p>
            <a:pPr lvl="0">
              <a:buFont typeface="Arial" panose="020B0604020202020204" pitchFamily="34" charset="0"/>
              <a:buChar char="•"/>
            </a:pPr>
            <a:r>
              <a:rPr lang="en-US" dirty="0"/>
              <a:t>The course will be extended</a:t>
            </a:r>
          </a:p>
        </p:txBody>
      </p:sp>
    </p:spTree>
    <p:extLst>
      <p:ext uri="{BB962C8B-B14F-4D97-AF65-F5344CB8AC3E}">
        <p14:creationId xmlns:p14="http://schemas.microsoft.com/office/powerpoint/2010/main" val="25257724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286"/>
            <a:ext cx="10515600" cy="1325563"/>
          </a:xfrm>
        </p:spPr>
        <p:txBody>
          <a:bodyPr/>
          <a:lstStyle/>
          <a:p>
            <a:r>
              <a:rPr lang="en-US" dirty="0"/>
              <a:t>Intro</a:t>
            </a:r>
            <a:endParaRPr lang="ru-RU" dirty="0"/>
          </a:p>
        </p:txBody>
      </p:sp>
      <p:sp>
        <p:nvSpPr>
          <p:cNvPr id="8" name="Прямоугольник 7"/>
          <p:cNvSpPr/>
          <p:nvPr/>
        </p:nvSpPr>
        <p:spPr>
          <a:xfrm>
            <a:off x="1093283" y="1667950"/>
            <a:ext cx="8479437" cy="1785104"/>
          </a:xfrm>
          <a:prstGeom prst="rect">
            <a:avLst/>
          </a:prstGeom>
        </p:spPr>
        <p:txBody>
          <a:bodyPr wrap="none">
            <a:spAutoFit/>
          </a:bodyPr>
          <a:lstStyle/>
          <a:p>
            <a:pPr marL="342900" lvl="0" indent="-342900">
              <a:spcAft>
                <a:spcPts val="600"/>
              </a:spcAft>
              <a:buClr>
                <a:schemeClr val="accent2"/>
              </a:buClr>
              <a:buFont typeface="Arial" panose="020B0604020202020204" pitchFamily="34" charset="0"/>
              <a:buChar char="•"/>
            </a:pPr>
            <a:r>
              <a:rPr lang="en-US" sz="2000" b="1" dirty="0">
                <a:solidFill>
                  <a:prstClr val="black">
                    <a:lumMod val="65000"/>
                    <a:lumOff val="35000"/>
                  </a:prstClr>
                </a:solidFill>
              </a:rPr>
              <a:t>Correct naming </a:t>
            </a:r>
            <a:r>
              <a:rPr lang="en-US" sz="2000" dirty="0">
                <a:solidFill>
                  <a:prstClr val="black">
                    <a:lumMod val="65000"/>
                    <a:lumOff val="35000"/>
                  </a:prstClr>
                </a:solidFill>
              </a:rPr>
              <a:t>is extremely important from the perspective of </a:t>
            </a:r>
            <a:r>
              <a:rPr lang="en-US" sz="2000" b="1" dirty="0">
                <a:solidFill>
                  <a:prstClr val="black">
                    <a:lumMod val="65000"/>
                    <a:lumOff val="35000"/>
                  </a:prstClr>
                </a:solidFill>
              </a:rPr>
              <a:t>readability</a:t>
            </a:r>
            <a:r>
              <a:rPr lang="en-US" sz="2000" dirty="0">
                <a:solidFill>
                  <a:prstClr val="black">
                    <a:lumMod val="65000"/>
                    <a:lumOff val="35000"/>
                  </a:prstClr>
                </a:solidFill>
              </a:rPr>
              <a:t> </a:t>
            </a:r>
            <a:br>
              <a:rPr lang="en-US" sz="2000" dirty="0">
                <a:solidFill>
                  <a:prstClr val="black">
                    <a:lumMod val="65000"/>
                    <a:lumOff val="35000"/>
                  </a:prstClr>
                </a:solidFill>
              </a:rPr>
            </a:br>
            <a:r>
              <a:rPr lang="en-US" sz="2000" dirty="0">
                <a:solidFill>
                  <a:prstClr val="black">
                    <a:lumMod val="65000"/>
                    <a:lumOff val="35000"/>
                  </a:prstClr>
                </a:solidFill>
              </a:rPr>
              <a:t>and as a consequence from the perspective of </a:t>
            </a:r>
            <a:r>
              <a:rPr lang="en-US" sz="2000" b="1" dirty="0">
                <a:solidFill>
                  <a:prstClr val="black">
                    <a:lumMod val="65000"/>
                    <a:lumOff val="35000"/>
                  </a:prstClr>
                </a:solidFill>
              </a:rPr>
              <a:t>maintenance</a:t>
            </a:r>
          </a:p>
          <a:p>
            <a:pPr marL="342900" lvl="0" indent="-342900">
              <a:spcAft>
                <a:spcPts val="600"/>
              </a:spcAft>
              <a:buClr>
                <a:schemeClr val="accent2"/>
              </a:buClr>
              <a:buFont typeface="Arial" panose="020B0604020202020204" pitchFamily="34" charset="0"/>
              <a:buChar char="•"/>
            </a:pPr>
            <a:r>
              <a:rPr lang="en-US" sz="2000" b="1" dirty="0">
                <a:solidFill>
                  <a:prstClr val="black">
                    <a:lumMod val="65000"/>
                    <a:lumOff val="35000"/>
                  </a:prstClr>
                </a:solidFill>
              </a:rPr>
              <a:t>Naming rules </a:t>
            </a:r>
            <a:r>
              <a:rPr lang="en-US" sz="2000" dirty="0">
                <a:solidFill>
                  <a:prstClr val="black">
                    <a:lumMod val="65000"/>
                    <a:lumOff val="35000"/>
                  </a:prstClr>
                </a:solidFill>
              </a:rPr>
              <a:t>were different in the past</a:t>
            </a:r>
          </a:p>
          <a:p>
            <a:pPr marL="342900" lvl="0" indent="-342900">
              <a:spcAft>
                <a:spcPts val="600"/>
              </a:spcAft>
              <a:buClr>
                <a:schemeClr val="accent2"/>
              </a:buClr>
              <a:buFont typeface="Arial" panose="020B0604020202020204" pitchFamily="34" charset="0"/>
              <a:buChar char="•"/>
            </a:pPr>
            <a:r>
              <a:rPr lang="en-US" sz="2000" dirty="0">
                <a:solidFill>
                  <a:prstClr val="black">
                    <a:lumMod val="65000"/>
                    <a:lumOff val="35000"/>
                  </a:prstClr>
                </a:solidFill>
              </a:rPr>
              <a:t>Modern powerful PCs and managed languages with metadata </a:t>
            </a:r>
            <a:br>
              <a:rPr lang="en-US" sz="2000" dirty="0">
                <a:solidFill>
                  <a:prstClr val="black">
                    <a:lumMod val="65000"/>
                    <a:lumOff val="35000"/>
                  </a:prstClr>
                </a:solidFill>
              </a:rPr>
            </a:br>
            <a:r>
              <a:rPr lang="en-US" sz="2000" dirty="0">
                <a:solidFill>
                  <a:prstClr val="black">
                    <a:lumMod val="65000"/>
                    <a:lumOff val="35000"/>
                  </a:prstClr>
                </a:solidFill>
              </a:rPr>
              <a:t>make us able to develop very </a:t>
            </a:r>
            <a:r>
              <a:rPr lang="en-US" sz="2000" b="1" dirty="0">
                <a:solidFill>
                  <a:prstClr val="black">
                    <a:lumMod val="65000"/>
                    <a:lumOff val="35000"/>
                  </a:prstClr>
                </a:solidFill>
              </a:rPr>
              <a:t>powerful IDEs </a:t>
            </a:r>
            <a:r>
              <a:rPr lang="en-US" sz="2000" dirty="0">
                <a:solidFill>
                  <a:prstClr val="black">
                    <a:lumMod val="65000"/>
                    <a:lumOff val="35000"/>
                  </a:prstClr>
                </a:solidFill>
              </a:rPr>
              <a:t>which endow us by great power</a:t>
            </a:r>
            <a:endParaRPr lang="ru-RU" sz="2000" dirty="0">
              <a:solidFill>
                <a:prstClr val="black">
                  <a:lumMod val="65000"/>
                  <a:lumOff val="35000"/>
                </a:prstClr>
              </a:solidFill>
            </a:endParaRPr>
          </a:p>
        </p:txBody>
      </p:sp>
    </p:spTree>
    <p:extLst>
      <p:ext uri="{BB962C8B-B14F-4D97-AF65-F5344CB8AC3E}">
        <p14:creationId xmlns:p14="http://schemas.microsoft.com/office/powerpoint/2010/main" val="578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Outline</a:t>
            </a:r>
            <a:endParaRPr lang="ru-RU" dirty="0"/>
          </a:p>
        </p:txBody>
      </p:sp>
      <p:sp>
        <p:nvSpPr>
          <p:cNvPr id="4" name="Объект 3"/>
          <p:cNvSpPr>
            <a:spLocks noGrp="1"/>
          </p:cNvSpPr>
          <p:nvPr>
            <p:ph sz="half" idx="2"/>
          </p:nvPr>
        </p:nvSpPr>
        <p:spPr>
          <a:xfrm>
            <a:off x="1199163" y="1787141"/>
            <a:ext cx="9091612" cy="4506481"/>
          </a:xfrm>
        </p:spPr>
        <p:txBody>
          <a:bodyPr>
            <a:normAutofit/>
          </a:bodyPr>
          <a:lstStyle/>
          <a:p>
            <a:pPr lvl="0"/>
            <a:r>
              <a:rPr lang="en-US" sz="2400" dirty="0"/>
              <a:t>General Principles of Naming</a:t>
            </a:r>
          </a:p>
          <a:p>
            <a:pPr lvl="0"/>
            <a:r>
              <a:rPr lang="en-US" sz="2400" dirty="0"/>
              <a:t>Naming Conventions in the .NET framework</a:t>
            </a:r>
          </a:p>
        </p:txBody>
      </p:sp>
    </p:spTree>
    <p:extLst>
      <p:ext uri="{BB962C8B-B14F-4D97-AF65-F5344CB8AC3E}">
        <p14:creationId xmlns:p14="http://schemas.microsoft.com/office/powerpoint/2010/main" val="414219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Intention-Revealing Names</a:t>
            </a:r>
            <a:endParaRPr lang="ru-RU" dirty="0"/>
          </a:p>
        </p:txBody>
      </p:sp>
      <p:sp>
        <p:nvSpPr>
          <p:cNvPr id="3" name="Прямоугольник 2"/>
          <p:cNvSpPr/>
          <p:nvPr/>
        </p:nvSpPr>
        <p:spPr>
          <a:xfrm>
            <a:off x="1197835" y="1458397"/>
            <a:ext cx="5662384" cy="400110"/>
          </a:xfrm>
          <a:prstGeom prst="rect">
            <a:avLst/>
          </a:prstGeom>
        </p:spPr>
        <p:txBody>
          <a:bodyPr wrap="none">
            <a:spAutoFit/>
          </a:bodyPr>
          <a:lstStyle/>
          <a:p>
            <a:r>
              <a:rPr lang="en-US" sz="2000" dirty="0">
                <a:solidFill>
                  <a:prstClr val="black">
                    <a:lumMod val="65000"/>
                    <a:lumOff val="35000"/>
                  </a:prstClr>
                </a:solidFill>
              </a:rPr>
              <a:t>Give names which reflect the intention of a member.</a:t>
            </a:r>
            <a:endParaRPr lang="ru-RU" sz="2000" dirty="0">
              <a:solidFill>
                <a:prstClr val="black">
                  <a:lumMod val="65000"/>
                  <a:lumOff val="35000"/>
                </a:prstClr>
              </a:solidFill>
            </a:endParaRPr>
          </a:p>
        </p:txBody>
      </p:sp>
      <p:sp>
        <p:nvSpPr>
          <p:cNvPr id="5" name="Прямоугольник 4"/>
          <p:cNvSpPr/>
          <p:nvPr/>
        </p:nvSpPr>
        <p:spPr>
          <a:xfrm>
            <a:off x="1199310" y="2190001"/>
            <a:ext cx="3104889" cy="400110"/>
          </a:xfrm>
          <a:prstGeom prst="rect">
            <a:avLst/>
          </a:prstGeom>
        </p:spPr>
        <p:txBody>
          <a:bodyPr wrap="none">
            <a:spAutoFit/>
          </a:bodyPr>
          <a:lstStyle/>
          <a:p>
            <a:r>
              <a:rPr lang="en-US" sz="2000" dirty="0">
                <a:solidFill>
                  <a:prstClr val="black">
                    <a:lumMod val="65000"/>
                    <a:lumOff val="35000"/>
                  </a:prstClr>
                </a:solidFill>
              </a:rPr>
              <a:t>What does “</a:t>
            </a:r>
            <a:r>
              <a:rPr lang="en-US" sz="2000" dirty="0"/>
              <a:t>z</a:t>
            </a:r>
            <a:r>
              <a:rPr lang="en-US" sz="2000" dirty="0">
                <a:solidFill>
                  <a:prstClr val="black">
                    <a:lumMod val="65000"/>
                    <a:lumOff val="35000"/>
                  </a:prstClr>
                </a:solidFill>
              </a:rPr>
              <a:t>” name mean?</a:t>
            </a:r>
            <a:endParaRPr lang="ru-RU" sz="2000" dirty="0">
              <a:solidFill>
                <a:prstClr val="black">
                  <a:lumMod val="65000"/>
                  <a:lumOff val="35000"/>
                </a:prstClr>
              </a:solidFill>
            </a:endParaRPr>
          </a:p>
        </p:txBody>
      </p:sp>
      <p:sp>
        <p:nvSpPr>
          <p:cNvPr id="6" name="Прямоугольник 5"/>
          <p:cNvSpPr/>
          <p:nvPr/>
        </p:nvSpPr>
        <p:spPr>
          <a:xfrm>
            <a:off x="5215650" y="2190001"/>
            <a:ext cx="2791405" cy="400110"/>
          </a:xfrm>
          <a:prstGeom prst="rect">
            <a:avLst/>
          </a:prstGeom>
        </p:spPr>
        <p:txBody>
          <a:bodyPr wrap="none">
            <a:spAutoFit/>
          </a:bodyPr>
          <a:lstStyle/>
          <a:p>
            <a:r>
              <a:rPr lang="en-US" sz="2000" dirty="0">
                <a:solidFill>
                  <a:prstClr val="black">
                    <a:lumMod val="65000"/>
                    <a:lumOff val="35000"/>
                  </a:prstClr>
                </a:solidFill>
              </a:rPr>
              <a:t>“</a:t>
            </a:r>
            <a:r>
              <a:rPr lang="en-US" sz="2000" dirty="0" err="1"/>
              <a:t>zipCode</a:t>
            </a:r>
            <a:r>
              <a:rPr lang="en-US" sz="2000" dirty="0">
                <a:solidFill>
                  <a:prstClr val="black">
                    <a:lumMod val="65000"/>
                    <a:lumOff val="35000"/>
                  </a:prstClr>
                </a:solidFill>
              </a:rPr>
              <a:t>” is much better</a:t>
            </a:r>
            <a:endParaRPr lang="ru-RU" sz="2000" dirty="0">
              <a:solidFill>
                <a:prstClr val="black">
                  <a:lumMod val="65000"/>
                  <a:lumOff val="35000"/>
                </a:prstClr>
              </a:solidFill>
            </a:endParaRPr>
          </a:p>
        </p:txBody>
      </p:sp>
      <p:sp>
        <p:nvSpPr>
          <p:cNvPr id="7" name="Прямоугольник 6"/>
          <p:cNvSpPr/>
          <p:nvPr/>
        </p:nvSpPr>
        <p:spPr>
          <a:xfrm>
            <a:off x="1199310" y="2839457"/>
            <a:ext cx="3097451" cy="400110"/>
          </a:xfrm>
          <a:prstGeom prst="rect">
            <a:avLst/>
          </a:prstGeom>
        </p:spPr>
        <p:txBody>
          <a:bodyPr wrap="none">
            <a:spAutoFit/>
          </a:bodyPr>
          <a:lstStyle/>
          <a:p>
            <a:r>
              <a:rPr lang="en-US" sz="2000" dirty="0">
                <a:solidFill>
                  <a:prstClr val="black">
                    <a:lumMod val="65000"/>
                    <a:lumOff val="35000"/>
                  </a:prstClr>
                </a:solidFill>
              </a:rPr>
              <a:t>What does “</a:t>
            </a:r>
            <a:r>
              <a:rPr lang="en-US" sz="2000" dirty="0"/>
              <a:t>c</a:t>
            </a:r>
            <a:r>
              <a:rPr lang="en-US" sz="2000" dirty="0">
                <a:solidFill>
                  <a:prstClr val="black">
                    <a:lumMod val="65000"/>
                    <a:lumOff val="35000"/>
                  </a:prstClr>
                </a:solidFill>
              </a:rPr>
              <a:t>” name mean?</a:t>
            </a:r>
            <a:endParaRPr lang="ru-RU" sz="2000" dirty="0">
              <a:solidFill>
                <a:prstClr val="black">
                  <a:lumMod val="65000"/>
                  <a:lumOff val="35000"/>
                </a:prstClr>
              </a:solidFill>
            </a:endParaRPr>
          </a:p>
        </p:txBody>
      </p:sp>
      <p:sp>
        <p:nvSpPr>
          <p:cNvPr id="8" name="Прямоугольник 7"/>
          <p:cNvSpPr/>
          <p:nvPr/>
        </p:nvSpPr>
        <p:spPr>
          <a:xfrm>
            <a:off x="5187193" y="2841770"/>
            <a:ext cx="2945806" cy="400110"/>
          </a:xfrm>
          <a:prstGeom prst="rect">
            <a:avLst/>
          </a:prstGeom>
        </p:spPr>
        <p:txBody>
          <a:bodyPr wrap="none">
            <a:spAutoFit/>
          </a:bodyPr>
          <a:lstStyle/>
          <a:p>
            <a:r>
              <a:rPr lang="en-US" sz="2000" dirty="0">
                <a:solidFill>
                  <a:prstClr val="black">
                    <a:lumMod val="65000"/>
                    <a:lumOff val="35000"/>
                  </a:prstClr>
                </a:solidFill>
              </a:rPr>
              <a:t>“</a:t>
            </a:r>
            <a:r>
              <a:rPr lang="en-US" sz="2000" dirty="0"/>
              <a:t>customer</a:t>
            </a:r>
            <a:r>
              <a:rPr lang="en-US" sz="2000" dirty="0">
                <a:solidFill>
                  <a:prstClr val="black">
                    <a:lumMod val="65000"/>
                    <a:lumOff val="35000"/>
                  </a:prstClr>
                </a:solidFill>
              </a:rPr>
              <a:t>” is much better</a:t>
            </a:r>
            <a:endParaRPr lang="ru-RU" sz="2000" dirty="0">
              <a:solidFill>
                <a:prstClr val="black">
                  <a:lumMod val="65000"/>
                  <a:lumOff val="35000"/>
                </a:prstClr>
              </a:solidFill>
            </a:endParaRPr>
          </a:p>
        </p:txBody>
      </p:sp>
      <p:sp>
        <p:nvSpPr>
          <p:cNvPr id="9" name="Прямоугольник 8"/>
          <p:cNvSpPr/>
          <p:nvPr/>
        </p:nvSpPr>
        <p:spPr>
          <a:xfrm>
            <a:off x="1221996" y="3535743"/>
            <a:ext cx="3108736" cy="400110"/>
          </a:xfrm>
          <a:prstGeom prst="rect">
            <a:avLst/>
          </a:prstGeom>
        </p:spPr>
        <p:txBody>
          <a:bodyPr wrap="none">
            <a:spAutoFit/>
          </a:bodyPr>
          <a:lstStyle/>
          <a:p>
            <a:r>
              <a:rPr lang="en-US" sz="2000" dirty="0">
                <a:solidFill>
                  <a:srgbClr val="0000FF"/>
                </a:solidFill>
              </a:rPr>
              <a:t>int</a:t>
            </a:r>
            <a:r>
              <a:rPr lang="en-US" sz="2000" dirty="0">
                <a:solidFill>
                  <a:prstClr val="black">
                    <a:lumMod val="65000"/>
                    <a:lumOff val="35000"/>
                  </a:prstClr>
                </a:solidFill>
              </a:rPr>
              <a:t> </a:t>
            </a:r>
            <a:r>
              <a:rPr lang="en-US" sz="2000" dirty="0"/>
              <a:t>age</a:t>
            </a:r>
            <a:r>
              <a:rPr lang="en-US" sz="2000" dirty="0">
                <a:solidFill>
                  <a:prstClr val="black">
                    <a:lumMod val="65000"/>
                    <a:lumOff val="35000"/>
                  </a:prstClr>
                </a:solidFill>
              </a:rPr>
              <a:t>; </a:t>
            </a:r>
            <a:r>
              <a:rPr lang="en-US" sz="2000" dirty="0">
                <a:solidFill>
                  <a:srgbClr val="00B050"/>
                </a:solidFill>
              </a:rPr>
              <a:t>//is it a good name?</a:t>
            </a:r>
            <a:endParaRPr lang="ru-RU" sz="2000" dirty="0">
              <a:solidFill>
                <a:srgbClr val="00B050"/>
              </a:solidFill>
            </a:endParaRPr>
          </a:p>
        </p:txBody>
      </p:sp>
      <p:sp>
        <p:nvSpPr>
          <p:cNvPr id="10" name="Прямоугольник 9"/>
          <p:cNvSpPr/>
          <p:nvPr/>
        </p:nvSpPr>
        <p:spPr>
          <a:xfrm>
            <a:off x="5177334" y="3538057"/>
            <a:ext cx="5576719" cy="400110"/>
          </a:xfrm>
          <a:prstGeom prst="rect">
            <a:avLst/>
          </a:prstGeom>
        </p:spPr>
        <p:txBody>
          <a:bodyPr wrap="none">
            <a:spAutoFit/>
          </a:bodyPr>
          <a:lstStyle/>
          <a:p>
            <a:r>
              <a:rPr lang="en-US" sz="2000" dirty="0">
                <a:solidFill>
                  <a:prstClr val="black">
                    <a:lumMod val="65000"/>
                    <a:lumOff val="35000"/>
                  </a:prstClr>
                </a:solidFill>
              </a:rPr>
              <a:t>“</a:t>
            </a:r>
            <a:r>
              <a:rPr lang="en-US" sz="2000" dirty="0">
                <a:solidFill>
                  <a:srgbClr val="0000FF"/>
                </a:solidFill>
              </a:rPr>
              <a:t>int</a:t>
            </a:r>
            <a:r>
              <a:rPr lang="en-US" sz="2000" dirty="0">
                <a:solidFill>
                  <a:prstClr val="black">
                    <a:lumMod val="65000"/>
                    <a:lumOff val="35000"/>
                  </a:prstClr>
                </a:solidFill>
              </a:rPr>
              <a:t> </a:t>
            </a:r>
            <a:r>
              <a:rPr lang="en-US" sz="2000" dirty="0" err="1"/>
              <a:t>ageInYears</a:t>
            </a:r>
            <a:r>
              <a:rPr lang="en-US" sz="2000" dirty="0">
                <a:solidFill>
                  <a:prstClr val="black">
                    <a:lumMod val="65000"/>
                    <a:lumOff val="35000"/>
                  </a:prstClr>
                </a:solidFill>
              </a:rPr>
              <a:t>” or “</a:t>
            </a:r>
            <a:r>
              <a:rPr lang="en-US" sz="2000" dirty="0">
                <a:solidFill>
                  <a:srgbClr val="0000FF"/>
                </a:solidFill>
              </a:rPr>
              <a:t>int</a:t>
            </a:r>
            <a:r>
              <a:rPr lang="en-US" sz="2000" dirty="0">
                <a:solidFill>
                  <a:prstClr val="black">
                    <a:lumMod val="65000"/>
                    <a:lumOff val="35000"/>
                  </a:prstClr>
                </a:solidFill>
              </a:rPr>
              <a:t> </a:t>
            </a:r>
            <a:r>
              <a:rPr lang="en-US" sz="2000" dirty="0" err="1"/>
              <a:t>ageInDays</a:t>
            </a:r>
            <a:r>
              <a:rPr lang="en-US" sz="2000" dirty="0">
                <a:solidFill>
                  <a:prstClr val="black">
                    <a:lumMod val="65000"/>
                    <a:lumOff val="35000"/>
                  </a:prstClr>
                </a:solidFill>
              </a:rPr>
              <a:t>” are much better.</a:t>
            </a:r>
            <a:endParaRPr lang="ru-RU" sz="2000" dirty="0">
              <a:solidFill>
                <a:prstClr val="black">
                  <a:lumMod val="65000"/>
                  <a:lumOff val="35000"/>
                </a:prstClr>
              </a:solidFill>
            </a:endParaRPr>
          </a:p>
        </p:txBody>
      </p:sp>
      <p:cxnSp>
        <p:nvCxnSpPr>
          <p:cNvPr id="11" name="Прямая со стрелкой 10"/>
          <p:cNvCxnSpPr>
            <a:stCxn id="5" idx="3"/>
            <a:endCxn id="6" idx="1"/>
          </p:cNvCxnSpPr>
          <p:nvPr/>
        </p:nvCxnSpPr>
        <p:spPr>
          <a:xfrm>
            <a:off x="4304199" y="2390056"/>
            <a:ext cx="9114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7" idx="3"/>
            <a:endCxn id="8" idx="1"/>
          </p:cNvCxnSpPr>
          <p:nvPr/>
        </p:nvCxnSpPr>
        <p:spPr>
          <a:xfrm>
            <a:off x="4296761" y="3039512"/>
            <a:ext cx="890432" cy="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9" idx="3"/>
            <a:endCxn id="10" idx="1"/>
          </p:cNvCxnSpPr>
          <p:nvPr/>
        </p:nvCxnSpPr>
        <p:spPr>
          <a:xfrm>
            <a:off x="4330732" y="3735798"/>
            <a:ext cx="846602" cy="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17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Disinformative Names</a:t>
            </a:r>
            <a:endParaRPr lang="ru-RU" dirty="0"/>
          </a:p>
        </p:txBody>
      </p:sp>
      <p:sp>
        <p:nvSpPr>
          <p:cNvPr id="3" name="Прямоугольник 2"/>
          <p:cNvSpPr/>
          <p:nvPr/>
        </p:nvSpPr>
        <p:spPr>
          <a:xfrm>
            <a:off x="1264336" y="2124483"/>
            <a:ext cx="4092787" cy="461665"/>
          </a:xfrm>
          <a:prstGeom prst="rect">
            <a:avLst/>
          </a:prstGeom>
        </p:spPr>
        <p:txBody>
          <a:bodyPr wrap="none">
            <a:spAutoFit/>
          </a:bodyPr>
          <a:lstStyle/>
          <a:p>
            <a:r>
              <a:rPr lang="en-US" sz="2400" dirty="0">
                <a:solidFill>
                  <a:srgbClr val="0000FF"/>
                </a:solidFill>
                <a:latin typeface="Consolas" panose="020B0609020204030204" pitchFamily="49" charset="0"/>
                <a:ea typeface="Calibri" panose="020F0502020204030204" pitchFamily="34" charset="0"/>
              </a:rPr>
              <a:t>int</a:t>
            </a:r>
            <a:r>
              <a:rPr lang="en-US" sz="2400" dirty="0">
                <a:solidFill>
                  <a:srgbClr val="000000"/>
                </a:solidFill>
                <a:latin typeface="Consolas" panose="020B0609020204030204" pitchFamily="49" charset="0"/>
                <a:ea typeface="Calibri" panose="020F0502020204030204" pitchFamily="34" charset="0"/>
              </a:rPr>
              <a:t> length(</a:t>
            </a:r>
            <a:r>
              <a:rPr lang="en-US" sz="2400" dirty="0">
                <a:solidFill>
                  <a:srgbClr val="0000FF"/>
                </a:solidFill>
                <a:latin typeface="Consolas" panose="020B0609020204030204" pitchFamily="49" charset="0"/>
                <a:ea typeface="Calibri" panose="020F0502020204030204" pitchFamily="34" charset="0"/>
              </a:rPr>
              <a:t>string</a:t>
            </a:r>
            <a:r>
              <a:rPr lang="en-US" sz="2400" dirty="0">
                <a:solidFill>
                  <a:srgbClr val="000000"/>
                </a:solidFill>
                <a:latin typeface="Consolas" panose="020B0609020204030204" pitchFamily="49" charset="0"/>
                <a:ea typeface="Calibri" panose="020F0502020204030204" pitchFamily="34" charset="0"/>
              </a:rPr>
              <a:t> </a:t>
            </a:r>
            <a:r>
              <a:rPr lang="en-US" sz="2400" dirty="0" err="1">
                <a:solidFill>
                  <a:srgbClr val="000000"/>
                </a:solidFill>
                <a:latin typeface="Consolas" panose="020B0609020204030204" pitchFamily="49" charset="0"/>
                <a:ea typeface="Calibri" panose="020F0502020204030204" pitchFamily="34" charset="0"/>
              </a:rPr>
              <a:t>str</a:t>
            </a:r>
            <a:r>
              <a:rPr lang="en-US" sz="2400" dirty="0">
                <a:solidFill>
                  <a:srgbClr val="000000"/>
                </a:solidFill>
                <a:latin typeface="Consolas" panose="020B0609020204030204" pitchFamily="49" charset="0"/>
                <a:ea typeface="Calibri" panose="020F0502020204030204" pitchFamily="34" charset="0"/>
              </a:rPr>
              <a:t>);</a:t>
            </a:r>
            <a:endParaRPr lang="ru-RU" sz="2400" dirty="0">
              <a:latin typeface="Consolas" panose="020B0609020204030204" pitchFamily="49" charset="0"/>
            </a:endParaRPr>
          </a:p>
        </p:txBody>
      </p:sp>
      <p:sp>
        <p:nvSpPr>
          <p:cNvPr id="12" name="Прямоугольник 11"/>
          <p:cNvSpPr/>
          <p:nvPr/>
        </p:nvSpPr>
        <p:spPr>
          <a:xfrm>
            <a:off x="1257345" y="2528553"/>
            <a:ext cx="4262705" cy="461665"/>
          </a:xfrm>
          <a:prstGeom prst="rect">
            <a:avLst/>
          </a:prstGeom>
        </p:spPr>
        <p:txBody>
          <a:bodyPr wrap="none">
            <a:spAutoFit/>
          </a:bodyPr>
          <a:lstStyle/>
          <a:p>
            <a:r>
              <a:rPr lang="en-US" sz="2400" dirty="0">
                <a:solidFill>
                  <a:srgbClr val="0000FF"/>
                </a:solidFill>
                <a:latin typeface="Consolas" panose="020B0609020204030204" pitchFamily="49" charset="0"/>
                <a:ea typeface="Calibri" panose="020F0502020204030204" pitchFamily="34" charset="0"/>
              </a:rPr>
              <a:t>int</a:t>
            </a:r>
            <a:r>
              <a:rPr lang="en-US" sz="2400" dirty="0">
                <a:solidFill>
                  <a:srgbClr val="000000"/>
                </a:solidFill>
                <a:latin typeface="Consolas" panose="020B0609020204030204" pitchFamily="49" charset="0"/>
                <a:ea typeface="Calibri" panose="020F0502020204030204" pitchFamily="34" charset="0"/>
              </a:rPr>
              <a:t> length(</a:t>
            </a:r>
            <a:r>
              <a:rPr lang="en-US" sz="2400" dirty="0">
                <a:solidFill>
                  <a:srgbClr val="00B050"/>
                </a:solidFill>
                <a:latin typeface="Consolas" panose="020B0609020204030204" pitchFamily="49" charset="0"/>
                <a:ea typeface="Calibri" panose="020F0502020204030204" pitchFamily="34" charset="0"/>
              </a:rPr>
              <a:t>Array</a:t>
            </a:r>
            <a:r>
              <a:rPr lang="en-US" sz="2400" dirty="0">
                <a:solidFill>
                  <a:srgbClr val="000000"/>
                </a:solidFill>
                <a:latin typeface="Consolas" panose="020B0609020204030204" pitchFamily="49" charset="0"/>
                <a:ea typeface="Calibri" panose="020F0502020204030204" pitchFamily="34" charset="0"/>
              </a:rPr>
              <a:t> array);</a:t>
            </a:r>
            <a:endParaRPr lang="ru-RU" sz="2400" dirty="0">
              <a:latin typeface="Consolas" panose="020B0609020204030204" pitchFamily="49" charset="0"/>
            </a:endParaRPr>
          </a:p>
        </p:txBody>
      </p:sp>
      <p:sp>
        <p:nvSpPr>
          <p:cNvPr id="13" name="TextBox 12"/>
          <p:cNvSpPr txBox="1"/>
          <p:nvPr/>
        </p:nvSpPr>
        <p:spPr>
          <a:xfrm>
            <a:off x="1241571" y="1677798"/>
            <a:ext cx="5235408" cy="461665"/>
          </a:xfrm>
          <a:prstGeom prst="rect">
            <a:avLst/>
          </a:prstGeom>
          <a:noFill/>
        </p:spPr>
        <p:txBody>
          <a:bodyPr wrap="none" rtlCol="0">
            <a:spAutoFit/>
          </a:bodyPr>
          <a:lstStyle/>
          <a:p>
            <a:r>
              <a:rPr lang="en-US" sz="2400" dirty="0">
                <a:solidFill>
                  <a:schemeClr val="tx1">
                    <a:lumMod val="65000"/>
                    <a:lumOff val="35000"/>
                  </a:schemeClr>
                </a:solidFill>
              </a:rPr>
              <a:t>This code is “translated” from Perl to C#:</a:t>
            </a:r>
            <a:endParaRPr lang="ru-RU" sz="2400" dirty="0">
              <a:solidFill>
                <a:schemeClr val="tx1">
                  <a:lumMod val="65000"/>
                  <a:lumOff val="35000"/>
                </a:schemeClr>
              </a:solidFill>
            </a:endParaRPr>
          </a:p>
        </p:txBody>
      </p:sp>
      <p:sp>
        <p:nvSpPr>
          <p:cNvPr id="14" name="Прямоугольник 13"/>
          <p:cNvSpPr/>
          <p:nvPr/>
        </p:nvSpPr>
        <p:spPr>
          <a:xfrm>
            <a:off x="1244215" y="3291456"/>
            <a:ext cx="7094442" cy="1200329"/>
          </a:xfrm>
          <a:prstGeom prst="rect">
            <a:avLst/>
          </a:prstGeom>
        </p:spPr>
        <p:txBody>
          <a:bodyPr wrap="square">
            <a:spAutoFit/>
          </a:bodyPr>
          <a:lstStyle/>
          <a:p>
            <a:r>
              <a:rPr lang="en-US" sz="2400" dirty="0">
                <a:solidFill>
                  <a:schemeClr val="tx1">
                    <a:lumMod val="65000"/>
                    <a:lumOff val="35000"/>
                  </a:schemeClr>
                </a:solidFill>
              </a:rPr>
              <a:t>A function should do what is expected from its name. Different meanings should not be expressed by the same or similar name.</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27165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Use Easily Readable Names</a:t>
            </a:r>
            <a:endParaRPr lang="ru-RU" dirty="0"/>
          </a:p>
        </p:txBody>
      </p:sp>
      <p:sp>
        <p:nvSpPr>
          <p:cNvPr id="3" name="Прямоугольник 2"/>
          <p:cNvSpPr/>
          <p:nvPr/>
        </p:nvSpPr>
        <p:spPr>
          <a:xfrm>
            <a:off x="1197835" y="1624647"/>
            <a:ext cx="7282186" cy="461665"/>
          </a:xfrm>
          <a:prstGeom prst="rect">
            <a:avLst/>
          </a:prstGeom>
        </p:spPr>
        <p:txBody>
          <a:bodyPr wrap="none">
            <a:spAutoFit/>
          </a:bodyPr>
          <a:lstStyle/>
          <a:p>
            <a:r>
              <a:rPr lang="en-US" sz="2400" b="1" dirty="0">
                <a:solidFill>
                  <a:prstClr val="black">
                    <a:lumMod val="65000"/>
                    <a:lumOff val="35000"/>
                  </a:prstClr>
                </a:solidFill>
              </a:rPr>
              <a:t>HorizontalAlignment</a:t>
            </a:r>
            <a:r>
              <a:rPr lang="en-US" sz="2400" dirty="0">
                <a:solidFill>
                  <a:prstClr val="black">
                    <a:lumMod val="65000"/>
                    <a:lumOff val="35000"/>
                  </a:prstClr>
                </a:solidFill>
              </a:rPr>
              <a:t> is better than </a:t>
            </a:r>
            <a:r>
              <a:rPr lang="en-US" sz="2400" b="1" dirty="0">
                <a:solidFill>
                  <a:prstClr val="black">
                    <a:lumMod val="65000"/>
                    <a:lumOff val="35000"/>
                  </a:prstClr>
                </a:solidFill>
              </a:rPr>
              <a:t>AlignmentHorizontal</a:t>
            </a:r>
            <a:endParaRPr lang="ru-RU" sz="2400" dirty="0">
              <a:solidFill>
                <a:prstClr val="black">
                  <a:lumMod val="65000"/>
                  <a:lumOff val="35000"/>
                </a:prstClr>
              </a:solidFill>
            </a:endParaRPr>
          </a:p>
        </p:txBody>
      </p:sp>
      <p:sp>
        <p:nvSpPr>
          <p:cNvPr id="14" name="Прямоугольник 13"/>
          <p:cNvSpPr/>
          <p:nvPr/>
        </p:nvSpPr>
        <p:spPr>
          <a:xfrm>
            <a:off x="1207622" y="2211445"/>
            <a:ext cx="5767092" cy="461665"/>
          </a:xfrm>
          <a:prstGeom prst="rect">
            <a:avLst/>
          </a:prstGeom>
        </p:spPr>
        <p:txBody>
          <a:bodyPr wrap="none">
            <a:spAutoFit/>
          </a:bodyPr>
          <a:lstStyle/>
          <a:p>
            <a:r>
              <a:rPr lang="en-US" sz="2400" b="1" dirty="0" err="1">
                <a:solidFill>
                  <a:prstClr val="black">
                    <a:lumMod val="65000"/>
                    <a:lumOff val="35000"/>
                  </a:prstClr>
                </a:solidFill>
              </a:rPr>
              <a:t>CanScrollVertically</a:t>
            </a:r>
            <a:r>
              <a:rPr lang="en-US" sz="2400" dirty="0">
                <a:solidFill>
                  <a:prstClr val="black">
                    <a:lumMod val="65000"/>
                    <a:lumOff val="35000"/>
                  </a:prstClr>
                </a:solidFill>
              </a:rPr>
              <a:t> is better than </a:t>
            </a:r>
            <a:r>
              <a:rPr lang="en-US" sz="2400" b="1" dirty="0" err="1">
                <a:solidFill>
                  <a:prstClr val="black">
                    <a:lumMod val="65000"/>
                    <a:lumOff val="35000"/>
                  </a:prstClr>
                </a:solidFill>
              </a:rPr>
              <a:t>ScrollableY</a:t>
            </a:r>
            <a:endParaRPr lang="ru-RU" sz="2400" dirty="0">
              <a:solidFill>
                <a:prstClr val="black">
                  <a:lumMod val="65000"/>
                  <a:lumOff val="35000"/>
                </a:prstClr>
              </a:solidFill>
            </a:endParaRPr>
          </a:p>
        </p:txBody>
      </p:sp>
      <p:sp>
        <p:nvSpPr>
          <p:cNvPr id="16" name="Прямоугольник 15"/>
          <p:cNvSpPr/>
          <p:nvPr/>
        </p:nvSpPr>
        <p:spPr>
          <a:xfrm>
            <a:off x="1201089" y="2873743"/>
            <a:ext cx="4437305" cy="461665"/>
          </a:xfrm>
          <a:prstGeom prst="rect">
            <a:avLst/>
          </a:prstGeom>
        </p:spPr>
        <p:txBody>
          <a:bodyPr wrap="none">
            <a:spAutoFit/>
          </a:bodyPr>
          <a:lstStyle/>
          <a:p>
            <a:r>
              <a:rPr lang="en-US" sz="2400" b="1" dirty="0">
                <a:solidFill>
                  <a:prstClr val="black">
                    <a:lumMod val="65000"/>
                    <a:lumOff val="35000"/>
                  </a:prstClr>
                </a:solidFill>
              </a:rPr>
              <a:t>counter</a:t>
            </a:r>
            <a:r>
              <a:rPr lang="en-US" sz="2400" dirty="0">
                <a:solidFill>
                  <a:prstClr val="black">
                    <a:lumMod val="65000"/>
                    <a:lumOff val="35000"/>
                  </a:prstClr>
                </a:solidFill>
              </a:rPr>
              <a:t> is better than </a:t>
            </a:r>
            <a:r>
              <a:rPr lang="en-US" sz="2400" b="1" dirty="0" err="1">
                <a:solidFill>
                  <a:prstClr val="black">
                    <a:lumMod val="65000"/>
                    <a:lumOff val="35000"/>
                  </a:prstClr>
                </a:solidFill>
              </a:rPr>
              <a:t>theCounter</a:t>
            </a:r>
            <a:endParaRPr lang="ru-RU" sz="2400" dirty="0">
              <a:solidFill>
                <a:prstClr val="black">
                  <a:lumMod val="65000"/>
                  <a:lumOff val="35000"/>
                </a:prstClr>
              </a:solidFill>
            </a:endParaRPr>
          </a:p>
        </p:txBody>
      </p:sp>
      <p:sp>
        <p:nvSpPr>
          <p:cNvPr id="4" name="Прямоугольник 3"/>
          <p:cNvSpPr/>
          <p:nvPr/>
        </p:nvSpPr>
        <p:spPr>
          <a:xfrm>
            <a:off x="1213658" y="3526962"/>
            <a:ext cx="6097407" cy="830997"/>
          </a:xfrm>
          <a:prstGeom prst="rect">
            <a:avLst/>
          </a:prstGeom>
        </p:spPr>
        <p:txBody>
          <a:bodyPr wrap="square">
            <a:spAutoFit/>
          </a:bodyPr>
          <a:lstStyle/>
          <a:p>
            <a:r>
              <a:rPr lang="en-US" sz="2400" dirty="0">
                <a:solidFill>
                  <a:prstClr val="black">
                    <a:lumMod val="65000"/>
                    <a:lumOff val="35000"/>
                  </a:prstClr>
                </a:solidFill>
              </a:rPr>
              <a:t>Bad names: “</a:t>
            </a:r>
            <a:r>
              <a:rPr lang="en-US" sz="2400" dirty="0" err="1">
                <a:solidFill>
                  <a:prstClr val="black">
                    <a:lumMod val="65000"/>
                    <a:lumOff val="35000"/>
                  </a:prstClr>
                </a:solidFill>
              </a:rPr>
              <a:t>gwvwe</a:t>
            </a:r>
            <a:r>
              <a:rPr lang="en-US" sz="2400" dirty="0">
                <a:solidFill>
                  <a:prstClr val="black">
                    <a:lumMod val="65000"/>
                    <a:lumOff val="35000"/>
                  </a:prstClr>
                </a:solidFill>
              </a:rPr>
              <a:t>”, “</a:t>
            </a:r>
            <a:r>
              <a:rPr lang="en-US" sz="2400" dirty="0" err="1">
                <a:solidFill>
                  <a:prstClr val="black">
                    <a:lumMod val="65000"/>
                    <a:lumOff val="35000"/>
                  </a:prstClr>
                </a:solidFill>
              </a:rPr>
              <a:t>gwrsp</a:t>
            </a:r>
            <a:r>
              <a:rPr lang="en-US" sz="2400" dirty="0">
                <a:solidFill>
                  <a:prstClr val="black">
                    <a:lumMod val="65000"/>
                    <a:lumOff val="35000"/>
                  </a:prstClr>
                </a:solidFill>
              </a:rPr>
              <a:t>”.</a:t>
            </a:r>
          </a:p>
          <a:p>
            <a:r>
              <a:rPr lang="en-US" sz="2400" b="1" dirty="0">
                <a:solidFill>
                  <a:prstClr val="black">
                    <a:lumMod val="65000"/>
                    <a:lumOff val="35000"/>
                  </a:prstClr>
                </a:solidFill>
              </a:rPr>
              <a:t>Give pronounceable names</a:t>
            </a:r>
            <a:r>
              <a:rPr lang="en-US" sz="2400" dirty="0">
                <a:solidFill>
                  <a:prstClr val="black">
                    <a:lumMod val="65000"/>
                    <a:lumOff val="35000"/>
                  </a:prstClr>
                </a:solidFill>
              </a:rPr>
              <a:t>.</a:t>
            </a:r>
            <a:endParaRPr lang="ru-RU" sz="2400" dirty="0">
              <a:solidFill>
                <a:prstClr val="black">
                  <a:lumMod val="65000"/>
                  <a:lumOff val="35000"/>
                </a:prstClr>
              </a:solidFill>
            </a:endParaRPr>
          </a:p>
        </p:txBody>
      </p:sp>
      <p:sp>
        <p:nvSpPr>
          <p:cNvPr id="17" name="Прямоугольник 16"/>
          <p:cNvSpPr/>
          <p:nvPr/>
        </p:nvSpPr>
        <p:spPr>
          <a:xfrm>
            <a:off x="1199804" y="4610388"/>
            <a:ext cx="6097407" cy="830997"/>
          </a:xfrm>
          <a:prstGeom prst="rect">
            <a:avLst/>
          </a:prstGeom>
        </p:spPr>
        <p:txBody>
          <a:bodyPr wrap="square">
            <a:spAutoFit/>
          </a:bodyPr>
          <a:lstStyle/>
          <a:p>
            <a:r>
              <a:rPr lang="en-US" sz="2400" dirty="0">
                <a:solidFill>
                  <a:prstClr val="black">
                    <a:lumMod val="65000"/>
                    <a:lumOff val="35000"/>
                  </a:prstClr>
                </a:solidFill>
              </a:rPr>
              <a:t>“</a:t>
            </a:r>
            <a:r>
              <a:rPr lang="en-US" sz="2400" dirty="0" err="1">
                <a:solidFill>
                  <a:prstClr val="black">
                    <a:lumMod val="65000"/>
                    <a:lumOff val="35000"/>
                  </a:prstClr>
                </a:solidFill>
              </a:rPr>
              <a:t>kolichestvo</a:t>
            </a:r>
            <a:r>
              <a:rPr lang="en-US" sz="2400" dirty="0">
                <a:solidFill>
                  <a:prstClr val="black">
                    <a:lumMod val="65000"/>
                    <a:lumOff val="35000"/>
                  </a:prstClr>
                </a:solidFill>
              </a:rPr>
              <a:t>” is bad, “count” is good.</a:t>
            </a:r>
          </a:p>
          <a:p>
            <a:r>
              <a:rPr lang="en-US" sz="2400" b="1" dirty="0">
                <a:solidFill>
                  <a:prstClr val="black">
                    <a:lumMod val="65000"/>
                    <a:lumOff val="35000"/>
                  </a:prstClr>
                </a:solidFill>
              </a:rPr>
              <a:t>Use English for names</a:t>
            </a:r>
            <a:r>
              <a:rPr lang="en-US" sz="2400" dirty="0">
                <a:solidFill>
                  <a:prstClr val="black">
                    <a:lumMod val="65000"/>
                    <a:lumOff val="35000"/>
                  </a:prstClr>
                </a:solidFill>
              </a:rPr>
              <a:t>.</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218061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6" grpId="0"/>
      <p:bldP spid="4"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 Encodings</a:t>
            </a:r>
            <a:endParaRPr lang="ru-RU" dirty="0"/>
          </a:p>
        </p:txBody>
      </p:sp>
      <p:sp>
        <p:nvSpPr>
          <p:cNvPr id="3" name="Прямоугольник 2"/>
          <p:cNvSpPr/>
          <p:nvPr/>
        </p:nvSpPr>
        <p:spPr>
          <a:xfrm>
            <a:off x="1197835" y="1624647"/>
            <a:ext cx="4910511" cy="461665"/>
          </a:xfrm>
          <a:prstGeom prst="rect">
            <a:avLst/>
          </a:prstGeom>
        </p:spPr>
        <p:txBody>
          <a:bodyPr wrap="none">
            <a:spAutoFit/>
          </a:bodyPr>
          <a:lstStyle/>
          <a:p>
            <a:r>
              <a:rPr lang="en-US" sz="2400" dirty="0">
                <a:solidFill>
                  <a:prstClr val="black">
                    <a:lumMod val="65000"/>
                    <a:lumOff val="35000"/>
                  </a:prstClr>
                </a:solidFill>
              </a:rPr>
              <a:t>Forget about the </a:t>
            </a:r>
            <a:r>
              <a:rPr lang="en-US" sz="2400" b="1" dirty="0">
                <a:solidFill>
                  <a:prstClr val="black">
                    <a:lumMod val="65000"/>
                    <a:lumOff val="35000"/>
                  </a:prstClr>
                </a:solidFill>
              </a:rPr>
              <a:t>Hungarian notation</a:t>
            </a:r>
            <a:r>
              <a:rPr lang="en-US" sz="2400" dirty="0">
                <a:solidFill>
                  <a:prstClr val="black">
                    <a:lumMod val="65000"/>
                    <a:lumOff val="35000"/>
                  </a:prstClr>
                </a:solidFill>
              </a:rPr>
              <a:t>.</a:t>
            </a:r>
            <a:endParaRPr lang="ru-RU" sz="2400" dirty="0">
              <a:solidFill>
                <a:prstClr val="black">
                  <a:lumMod val="65000"/>
                  <a:lumOff val="35000"/>
                </a:prstClr>
              </a:solidFill>
            </a:endParaRPr>
          </a:p>
        </p:txBody>
      </p:sp>
      <p:sp>
        <p:nvSpPr>
          <p:cNvPr id="4" name="Прямоугольник 3"/>
          <p:cNvSpPr/>
          <p:nvPr/>
        </p:nvSpPr>
        <p:spPr>
          <a:xfrm>
            <a:off x="1213658" y="2280053"/>
            <a:ext cx="6097407" cy="461665"/>
          </a:xfrm>
          <a:prstGeom prst="rect">
            <a:avLst/>
          </a:prstGeom>
        </p:spPr>
        <p:txBody>
          <a:bodyPr wrap="square">
            <a:spAutoFit/>
          </a:bodyPr>
          <a:lstStyle/>
          <a:p>
            <a:r>
              <a:rPr lang="en-US" sz="2400" dirty="0">
                <a:solidFill>
                  <a:prstClr val="black">
                    <a:lumMod val="65000"/>
                    <a:lumOff val="35000"/>
                  </a:prstClr>
                </a:solidFill>
              </a:rPr>
              <a:t>Bad names: “</a:t>
            </a:r>
            <a:r>
              <a:rPr lang="en-US" sz="2400" dirty="0" err="1">
                <a:solidFill>
                  <a:prstClr val="black">
                    <a:lumMod val="65000"/>
                    <a:lumOff val="35000"/>
                  </a:prstClr>
                </a:solidFill>
              </a:rPr>
              <a:t>i_age</a:t>
            </a:r>
            <a:r>
              <a:rPr lang="en-US" sz="2400" dirty="0">
                <a:solidFill>
                  <a:prstClr val="black">
                    <a:lumMod val="65000"/>
                    <a:lumOff val="35000"/>
                  </a:prstClr>
                </a:solidFill>
              </a:rPr>
              <a:t>”, “</a:t>
            </a:r>
            <a:r>
              <a:rPr lang="en-US" sz="2400" dirty="0" err="1">
                <a:solidFill>
                  <a:prstClr val="black">
                    <a:lumMod val="65000"/>
                    <a:lumOff val="35000"/>
                  </a:prstClr>
                </a:solidFill>
              </a:rPr>
              <a:t>i_count</a:t>
            </a:r>
            <a:r>
              <a:rPr lang="en-US" sz="2400" dirty="0">
                <a:solidFill>
                  <a:prstClr val="black">
                    <a:lumMod val="65000"/>
                    <a:lumOff val="35000"/>
                  </a:prstClr>
                </a:solidFill>
              </a:rPr>
              <a:t>”.</a:t>
            </a:r>
          </a:p>
        </p:txBody>
      </p:sp>
      <p:sp>
        <p:nvSpPr>
          <p:cNvPr id="17" name="Прямоугольник 16"/>
          <p:cNvSpPr/>
          <p:nvPr/>
        </p:nvSpPr>
        <p:spPr>
          <a:xfrm>
            <a:off x="1249681" y="3064221"/>
            <a:ext cx="6097407" cy="830997"/>
          </a:xfrm>
          <a:prstGeom prst="rect">
            <a:avLst/>
          </a:prstGeom>
        </p:spPr>
        <p:txBody>
          <a:bodyPr wrap="square">
            <a:spAutoFit/>
          </a:bodyPr>
          <a:lstStyle/>
          <a:p>
            <a:r>
              <a:rPr lang="en-US" sz="2400" b="1" dirty="0">
                <a:solidFill>
                  <a:prstClr val="black">
                    <a:lumMod val="65000"/>
                    <a:lumOff val="35000"/>
                  </a:prstClr>
                </a:solidFill>
              </a:rPr>
              <a:t>I-prefix </a:t>
            </a:r>
            <a:r>
              <a:rPr lang="en-US" sz="2400" dirty="0">
                <a:solidFill>
                  <a:prstClr val="black">
                    <a:lumMod val="65000"/>
                    <a:lumOff val="35000"/>
                  </a:prstClr>
                </a:solidFill>
              </a:rPr>
              <a:t>for interfaces is an exception from the rule: </a:t>
            </a:r>
            <a:r>
              <a:rPr lang="en-US" sz="2400" b="1" dirty="0" err="1">
                <a:solidFill>
                  <a:prstClr val="black">
                    <a:lumMod val="65000"/>
                    <a:lumOff val="35000"/>
                  </a:prstClr>
                </a:solidFill>
              </a:rPr>
              <a:t>IEnumerable</a:t>
            </a:r>
            <a:r>
              <a:rPr lang="en-US" sz="2400" dirty="0">
                <a:solidFill>
                  <a:prstClr val="black">
                    <a:lumMod val="65000"/>
                    <a:lumOff val="35000"/>
                  </a:prstClr>
                </a:solidFill>
              </a:rPr>
              <a:t>.</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254418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 Jokes</a:t>
            </a:r>
            <a:endParaRPr lang="ru-RU" dirty="0"/>
          </a:p>
        </p:txBody>
      </p:sp>
      <p:sp>
        <p:nvSpPr>
          <p:cNvPr id="3" name="Прямоугольник 2"/>
          <p:cNvSpPr/>
          <p:nvPr/>
        </p:nvSpPr>
        <p:spPr>
          <a:xfrm>
            <a:off x="1197835" y="1624647"/>
            <a:ext cx="3842462" cy="461665"/>
          </a:xfrm>
          <a:prstGeom prst="rect">
            <a:avLst/>
          </a:prstGeom>
        </p:spPr>
        <p:txBody>
          <a:bodyPr wrap="none">
            <a:spAutoFit/>
          </a:bodyPr>
          <a:lstStyle/>
          <a:p>
            <a:r>
              <a:rPr lang="en-US" sz="2400" b="1" dirty="0">
                <a:solidFill>
                  <a:prstClr val="black">
                    <a:lumMod val="65000"/>
                    <a:lumOff val="35000"/>
                  </a:prstClr>
                </a:solidFill>
              </a:rPr>
              <a:t>Code is not a place for jokes!</a:t>
            </a:r>
            <a:endParaRPr lang="ru-RU" sz="2400" b="1" dirty="0">
              <a:solidFill>
                <a:prstClr val="black">
                  <a:lumMod val="65000"/>
                  <a:lumOff val="35000"/>
                </a:prstClr>
              </a:solidFill>
            </a:endParaRPr>
          </a:p>
        </p:txBody>
      </p:sp>
      <p:sp>
        <p:nvSpPr>
          <p:cNvPr id="4" name="Прямоугольник 3"/>
          <p:cNvSpPr/>
          <p:nvPr/>
        </p:nvSpPr>
        <p:spPr>
          <a:xfrm>
            <a:off x="1213658" y="2280053"/>
            <a:ext cx="6097407" cy="461665"/>
          </a:xfrm>
          <a:prstGeom prst="rect">
            <a:avLst/>
          </a:prstGeom>
        </p:spPr>
        <p:txBody>
          <a:bodyPr wrap="square">
            <a:spAutoFit/>
          </a:bodyPr>
          <a:lstStyle/>
          <a:p>
            <a:r>
              <a:rPr lang="en-US" sz="2400" dirty="0">
                <a:solidFill>
                  <a:prstClr val="black">
                    <a:lumMod val="65000"/>
                    <a:lumOff val="35000"/>
                  </a:prstClr>
                </a:solidFill>
              </a:rPr>
              <a:t>“Kill” is better than “Whack”. </a:t>
            </a:r>
            <a:r>
              <a:rPr lang="en-US" sz="2400" b="1" dirty="0">
                <a:solidFill>
                  <a:prstClr val="black">
                    <a:lumMod val="65000"/>
                    <a:lumOff val="35000"/>
                  </a:prstClr>
                </a:solidFill>
              </a:rPr>
              <a:t>No cute names.</a:t>
            </a:r>
          </a:p>
        </p:txBody>
      </p:sp>
    </p:spTree>
    <p:extLst>
      <p:ext uri="{BB962C8B-B14F-4D97-AF65-F5344CB8AC3E}">
        <p14:creationId xmlns:p14="http://schemas.microsoft.com/office/powerpoint/2010/main" val="98640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Use Programming Terms</a:t>
            </a:r>
            <a:endParaRPr lang="ru-RU" dirty="0"/>
          </a:p>
        </p:txBody>
      </p:sp>
      <p:sp>
        <p:nvSpPr>
          <p:cNvPr id="3" name="Прямоугольник 2"/>
          <p:cNvSpPr/>
          <p:nvPr/>
        </p:nvSpPr>
        <p:spPr>
          <a:xfrm>
            <a:off x="1197835" y="1790899"/>
            <a:ext cx="8847743" cy="830997"/>
          </a:xfrm>
          <a:prstGeom prst="rect">
            <a:avLst/>
          </a:prstGeom>
        </p:spPr>
        <p:txBody>
          <a:bodyPr wrap="none">
            <a:spAutoFit/>
          </a:bodyPr>
          <a:lstStyle/>
          <a:p>
            <a:r>
              <a:rPr lang="en-US" sz="2400" b="1" dirty="0" err="1">
                <a:solidFill>
                  <a:prstClr val="black">
                    <a:lumMod val="65000"/>
                    <a:lumOff val="35000"/>
                  </a:prstClr>
                </a:solidFill>
              </a:rPr>
              <a:t>CustomerBuilder</a:t>
            </a:r>
            <a:r>
              <a:rPr lang="en-US" sz="2400" b="1" dirty="0">
                <a:solidFill>
                  <a:prstClr val="black">
                    <a:lumMod val="65000"/>
                    <a:lumOff val="35000"/>
                  </a:prstClr>
                </a:solidFill>
              </a:rPr>
              <a:t> </a:t>
            </a:r>
            <a:r>
              <a:rPr lang="en-US" sz="2400" dirty="0">
                <a:solidFill>
                  <a:prstClr val="black">
                    <a:lumMod val="65000"/>
                    <a:lumOff val="35000"/>
                  </a:prstClr>
                </a:solidFill>
              </a:rPr>
              <a:t>is a good name, </a:t>
            </a:r>
            <a:br>
              <a:rPr lang="en-US" sz="2400" dirty="0">
                <a:solidFill>
                  <a:prstClr val="black">
                    <a:lumMod val="65000"/>
                    <a:lumOff val="35000"/>
                  </a:prstClr>
                </a:solidFill>
              </a:rPr>
            </a:br>
            <a:r>
              <a:rPr lang="en-US" sz="2400" dirty="0">
                <a:solidFill>
                  <a:prstClr val="black">
                    <a:lumMod val="65000"/>
                    <a:lumOff val="35000"/>
                  </a:prstClr>
                </a:solidFill>
              </a:rPr>
              <a:t>since a reader knows that it is implemented via the “Builder” pattern.</a:t>
            </a:r>
            <a:endParaRPr lang="ru-RU" sz="2400" dirty="0">
              <a:solidFill>
                <a:prstClr val="black">
                  <a:lumMod val="65000"/>
                  <a:lumOff val="35000"/>
                </a:prstClr>
              </a:solidFill>
            </a:endParaRPr>
          </a:p>
        </p:txBody>
      </p:sp>
      <p:sp>
        <p:nvSpPr>
          <p:cNvPr id="5" name="Прямоугольник 4"/>
          <p:cNvSpPr/>
          <p:nvPr/>
        </p:nvSpPr>
        <p:spPr>
          <a:xfrm>
            <a:off x="1183981" y="2874324"/>
            <a:ext cx="9309087" cy="461665"/>
          </a:xfrm>
          <a:prstGeom prst="rect">
            <a:avLst/>
          </a:prstGeom>
        </p:spPr>
        <p:txBody>
          <a:bodyPr wrap="none">
            <a:spAutoFit/>
          </a:bodyPr>
          <a:lstStyle/>
          <a:p>
            <a:r>
              <a:rPr lang="en-US" sz="2400" b="1" dirty="0" err="1">
                <a:solidFill>
                  <a:prstClr val="black">
                    <a:lumMod val="65000"/>
                    <a:lumOff val="35000"/>
                  </a:prstClr>
                </a:solidFill>
              </a:rPr>
              <a:t>CustomerFactory</a:t>
            </a:r>
            <a:r>
              <a:rPr lang="en-US" sz="2400" b="1" dirty="0">
                <a:solidFill>
                  <a:prstClr val="black">
                    <a:lumMod val="65000"/>
                    <a:lumOff val="35000"/>
                  </a:prstClr>
                </a:solidFill>
              </a:rPr>
              <a:t> </a:t>
            </a:r>
            <a:r>
              <a:rPr lang="en-US" sz="2400" dirty="0">
                <a:solidFill>
                  <a:prstClr val="black">
                    <a:lumMod val="65000"/>
                    <a:lumOff val="35000"/>
                  </a:prstClr>
                </a:solidFill>
              </a:rPr>
              <a:t>implies that it is implemented via the “Factory” pattern.</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256365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Use Names from the Problem Domain</a:t>
            </a:r>
            <a:endParaRPr lang="ru-RU" dirty="0"/>
          </a:p>
        </p:txBody>
      </p:sp>
      <p:sp>
        <p:nvSpPr>
          <p:cNvPr id="7" name="Прямоугольник 6"/>
          <p:cNvSpPr/>
          <p:nvPr/>
        </p:nvSpPr>
        <p:spPr>
          <a:xfrm>
            <a:off x="1655849" y="2291482"/>
            <a:ext cx="8984442" cy="1200329"/>
          </a:xfrm>
          <a:prstGeom prst="rect">
            <a:avLst/>
          </a:prstGeom>
        </p:spPr>
        <p:txBody>
          <a:bodyPr wrap="square">
            <a:spAutoFit/>
          </a:bodyPr>
          <a:lstStyle/>
          <a:p>
            <a:r>
              <a:rPr lang="en-US" sz="2400" dirty="0">
                <a:solidFill>
                  <a:prstClr val="black">
                    <a:lumMod val="65000"/>
                    <a:lumOff val="35000"/>
                  </a:prstClr>
                </a:solidFill>
              </a:rPr>
              <a:t>If people who work in the problem domain say “</a:t>
            </a:r>
            <a:r>
              <a:rPr lang="en-US" sz="2400" b="1" dirty="0">
                <a:solidFill>
                  <a:prstClr val="black">
                    <a:lumMod val="65000"/>
                    <a:lumOff val="35000"/>
                  </a:prstClr>
                </a:solidFill>
              </a:rPr>
              <a:t>Shift</a:t>
            </a:r>
            <a:r>
              <a:rPr lang="en-US" sz="2400" dirty="0">
                <a:solidFill>
                  <a:prstClr val="black">
                    <a:lumMod val="65000"/>
                    <a:lumOff val="35000"/>
                  </a:prstClr>
                </a:solidFill>
              </a:rPr>
              <a:t>” instead of “</a:t>
            </a:r>
            <a:r>
              <a:rPr lang="en-US" sz="2400" b="1" dirty="0">
                <a:solidFill>
                  <a:prstClr val="black">
                    <a:lumMod val="65000"/>
                    <a:lumOff val="35000"/>
                  </a:prstClr>
                </a:solidFill>
              </a:rPr>
              <a:t>Session</a:t>
            </a:r>
            <a:r>
              <a:rPr lang="en-US" sz="2400" dirty="0">
                <a:solidFill>
                  <a:prstClr val="black">
                    <a:lumMod val="65000"/>
                    <a:lumOff val="35000"/>
                  </a:prstClr>
                </a:solidFill>
              </a:rPr>
              <a:t>” what implies a working period, then you should name a class “</a:t>
            </a:r>
            <a:r>
              <a:rPr lang="en-US" sz="2400" b="1" dirty="0">
                <a:solidFill>
                  <a:prstClr val="black">
                    <a:lumMod val="65000"/>
                    <a:lumOff val="35000"/>
                  </a:prstClr>
                </a:solidFill>
              </a:rPr>
              <a:t>Shift</a:t>
            </a:r>
            <a:r>
              <a:rPr lang="en-US" sz="2400" dirty="0">
                <a:solidFill>
                  <a:prstClr val="black">
                    <a:lumMod val="65000"/>
                    <a:lumOff val="35000"/>
                  </a:prstClr>
                </a:solidFill>
              </a:rPr>
              <a:t>”, not “</a:t>
            </a:r>
            <a:r>
              <a:rPr lang="en-US" sz="2400" b="1" dirty="0">
                <a:solidFill>
                  <a:prstClr val="black">
                    <a:lumMod val="65000"/>
                    <a:lumOff val="35000"/>
                  </a:prstClr>
                </a:solidFill>
              </a:rPr>
              <a:t>Session</a:t>
            </a:r>
            <a:r>
              <a:rPr lang="en-US" sz="2400" dirty="0">
                <a:solidFill>
                  <a:prstClr val="black">
                    <a:lumMod val="65000"/>
                    <a:lumOff val="35000"/>
                  </a:prstClr>
                </a:solidFill>
              </a:rPr>
              <a:t>”, even if you like the latter. </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128581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Use Symmetry</a:t>
            </a:r>
            <a:endParaRPr lang="ru-RU" dirty="0"/>
          </a:p>
        </p:txBody>
      </p:sp>
      <p:grpSp>
        <p:nvGrpSpPr>
          <p:cNvPr id="4" name="Группа 3"/>
          <p:cNvGrpSpPr/>
          <p:nvPr/>
        </p:nvGrpSpPr>
        <p:grpSpPr>
          <a:xfrm>
            <a:off x="931028" y="1795549"/>
            <a:ext cx="2876203" cy="2227811"/>
            <a:chOff x="1014153" y="1795549"/>
            <a:chExt cx="2876203" cy="2227811"/>
          </a:xfrm>
        </p:grpSpPr>
        <p:sp>
          <p:nvSpPr>
            <p:cNvPr id="8" name="Прямоугольник 7"/>
            <p:cNvSpPr/>
            <p:nvPr/>
          </p:nvSpPr>
          <p:spPr>
            <a:xfrm>
              <a:off x="1014153" y="1795549"/>
              <a:ext cx="2676698" cy="222781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1102822" y="1964222"/>
              <a:ext cx="2787534" cy="1862048"/>
            </a:xfrm>
            <a:prstGeom prst="rect">
              <a:avLst/>
            </a:prstGeom>
          </p:spPr>
          <p:txBody>
            <a:bodyPr wrap="square">
              <a:spAutoFit/>
            </a:bodyPr>
            <a:lstStyle/>
            <a:p>
              <a:pPr>
                <a:lnSpc>
                  <a:spcPct val="115000"/>
                </a:lnSpc>
              </a:pP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void</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process ()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Input();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Count++;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Output();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grpSp>
      <p:grpSp>
        <p:nvGrpSpPr>
          <p:cNvPr id="12" name="Группа 11"/>
          <p:cNvGrpSpPr/>
          <p:nvPr/>
        </p:nvGrpSpPr>
        <p:grpSpPr>
          <a:xfrm>
            <a:off x="4491645" y="1798320"/>
            <a:ext cx="3300155" cy="2227811"/>
            <a:chOff x="4574770" y="1798320"/>
            <a:chExt cx="3300155" cy="2227811"/>
          </a:xfrm>
        </p:grpSpPr>
        <p:sp>
          <p:nvSpPr>
            <p:cNvPr id="9" name="Прямоугольник 8"/>
            <p:cNvSpPr/>
            <p:nvPr/>
          </p:nvSpPr>
          <p:spPr>
            <a:xfrm>
              <a:off x="4574770" y="1798320"/>
              <a:ext cx="3239193" cy="222781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4691151" y="1987896"/>
              <a:ext cx="3183774" cy="1862048"/>
            </a:xfrm>
            <a:prstGeom prst="rect">
              <a:avLst/>
            </a:prstGeom>
          </p:spPr>
          <p:txBody>
            <a:bodyPr wrap="square">
              <a:spAutoFit/>
            </a:bodyPr>
            <a:lstStyle/>
            <a:p>
              <a:pPr>
                <a:lnSpc>
                  <a:spcPct val="115000"/>
                </a:lnSpc>
              </a:pP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void</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process ()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Input();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err="1">
                  <a:solidFill>
                    <a:srgbClr val="000000"/>
                  </a:solidFill>
                  <a:latin typeface="Consolas" panose="020B0609020204030204" pitchFamily="49" charset="0"/>
                  <a:ea typeface="Calibri" panose="020F0502020204030204" pitchFamily="34" charset="0"/>
                  <a:cs typeface="Calibri" panose="020F0502020204030204" pitchFamily="34" charset="0"/>
                </a:rPr>
                <a:t>IncrementCount</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Output();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grpSp>
      <p:grpSp>
        <p:nvGrpSpPr>
          <p:cNvPr id="13" name="Группа 12"/>
          <p:cNvGrpSpPr/>
          <p:nvPr/>
        </p:nvGrpSpPr>
        <p:grpSpPr>
          <a:xfrm>
            <a:off x="8567649" y="1801091"/>
            <a:ext cx="3308466" cy="2227811"/>
            <a:chOff x="8534399" y="1801091"/>
            <a:chExt cx="3308466" cy="2227811"/>
          </a:xfrm>
        </p:grpSpPr>
        <p:sp>
          <p:nvSpPr>
            <p:cNvPr id="11" name="Прямоугольник 10"/>
            <p:cNvSpPr/>
            <p:nvPr/>
          </p:nvSpPr>
          <p:spPr>
            <a:xfrm>
              <a:off x="8534399" y="1801091"/>
              <a:ext cx="2737659" cy="222781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8659091" y="2037773"/>
              <a:ext cx="3183774" cy="1862048"/>
            </a:xfrm>
            <a:prstGeom prst="rect">
              <a:avLst/>
            </a:prstGeom>
          </p:spPr>
          <p:txBody>
            <a:bodyPr wrap="square">
              <a:spAutoFit/>
            </a:bodyPr>
            <a:lstStyle/>
            <a:p>
              <a:pPr>
                <a:lnSpc>
                  <a:spcPct val="115000"/>
                </a:lnSpc>
              </a:pP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void</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process ()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Input();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Tally();</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Output();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grpSp>
      <p:cxnSp>
        <p:nvCxnSpPr>
          <p:cNvPr id="15" name="Прямая со стрелкой 14"/>
          <p:cNvCxnSpPr>
            <a:stCxn id="8" idx="3"/>
            <a:endCxn id="9" idx="1"/>
          </p:cNvCxnSpPr>
          <p:nvPr/>
        </p:nvCxnSpPr>
        <p:spPr>
          <a:xfrm>
            <a:off x="3607726" y="2909455"/>
            <a:ext cx="883919" cy="277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9" idx="3"/>
            <a:endCxn id="11" idx="1"/>
          </p:cNvCxnSpPr>
          <p:nvPr/>
        </p:nvCxnSpPr>
        <p:spPr>
          <a:xfrm>
            <a:off x="7730838" y="2912226"/>
            <a:ext cx="836811" cy="277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96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Course Outline</a:t>
            </a:r>
            <a:endParaRPr lang="ru-RU" dirty="0"/>
          </a:p>
        </p:txBody>
      </p:sp>
      <p:sp>
        <p:nvSpPr>
          <p:cNvPr id="4" name="Объект 3"/>
          <p:cNvSpPr>
            <a:spLocks noGrp="1"/>
          </p:cNvSpPr>
          <p:nvPr>
            <p:ph sz="half" idx="2"/>
          </p:nvPr>
        </p:nvSpPr>
        <p:spPr>
          <a:xfrm>
            <a:off x="877888" y="1386319"/>
            <a:ext cx="9091612" cy="4506481"/>
          </a:xfrm>
        </p:spPr>
        <p:txBody>
          <a:bodyPr>
            <a:normAutofit/>
          </a:bodyPr>
          <a:lstStyle/>
          <a:p>
            <a:pPr lvl="0"/>
            <a:r>
              <a:rPr lang="en-US" dirty="0"/>
              <a:t>API Characteristics, API Development Principles</a:t>
            </a:r>
          </a:p>
          <a:p>
            <a:pPr lvl="0"/>
            <a:r>
              <a:rPr lang="en-US" dirty="0"/>
              <a:t>Naming Rules, Conventions</a:t>
            </a:r>
            <a:endParaRPr lang="ru-RU" dirty="0"/>
          </a:p>
          <a:p>
            <a:pPr lvl="0"/>
            <a:r>
              <a:rPr lang="en-US" dirty="0"/>
              <a:t>Common problems of design and implementation of APIs: classes vs structures, abstract classes vs interfaces, creational patterns vs constructors, how to implement dispose pattern</a:t>
            </a:r>
            <a:endParaRPr lang="ru-RU" dirty="0"/>
          </a:p>
          <a:p>
            <a:pPr lvl="0"/>
            <a:r>
              <a:rPr lang="en-US" dirty="0"/>
              <a:t>Common implementation smells: poor naming, long methods, output parameters</a:t>
            </a:r>
            <a:endParaRPr lang="ru-RU" dirty="0"/>
          </a:p>
          <a:p>
            <a:pPr lvl="0"/>
            <a:r>
              <a:rPr lang="en-US" dirty="0"/>
              <a:t>Common Architectural Design Smells: Primitive Obsession, Hidden Dependencies, Violation of Law of Demeter and other</a:t>
            </a:r>
            <a:endParaRPr lang="ru-RU" dirty="0"/>
          </a:p>
          <a:p>
            <a:pPr lvl="0"/>
            <a:r>
              <a:rPr lang="en-US" dirty="0"/>
              <a:t>How to deal with errors</a:t>
            </a:r>
          </a:p>
          <a:p>
            <a:pPr lvl="0"/>
            <a:r>
              <a:rPr lang="en-US" dirty="0"/>
              <a:t>How to deal with Nulls</a:t>
            </a:r>
          </a:p>
        </p:txBody>
      </p:sp>
    </p:spTree>
    <p:extLst>
      <p:ext uri="{BB962C8B-B14F-4D97-AF65-F5344CB8AC3E}">
        <p14:creationId xmlns:p14="http://schemas.microsoft.com/office/powerpoint/2010/main" val="16171336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Use Symmetry</a:t>
            </a:r>
            <a:endParaRPr lang="ru-RU" dirty="0"/>
          </a:p>
        </p:txBody>
      </p:sp>
      <p:sp>
        <p:nvSpPr>
          <p:cNvPr id="14" name="Прямоугольник 13"/>
          <p:cNvSpPr/>
          <p:nvPr/>
        </p:nvSpPr>
        <p:spPr>
          <a:xfrm>
            <a:off x="1152699" y="1510734"/>
            <a:ext cx="9888942" cy="4154984"/>
          </a:xfrm>
          <a:prstGeom prst="rect">
            <a:avLst/>
          </a:prstGeom>
        </p:spPr>
        <p:txBody>
          <a:bodyPr wrap="square">
            <a:spAutoFit/>
          </a:bodyPr>
          <a:lstStyle/>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begin/end</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first/last</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locked/unlocked</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min/max</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next/previous</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old/new</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opened/closed</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visible/invisible</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source/target</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source/destination</a:t>
            </a:r>
          </a:p>
          <a:p>
            <a:pPr marL="457200" lvl="0" indent="-457200">
              <a:buClr>
                <a:srgbClr val="ED7D31"/>
              </a:buClr>
              <a:buFont typeface="Arial" panose="020B0604020202020204" pitchFamily="34" charset="0"/>
              <a:buChar char="•"/>
            </a:pPr>
            <a:r>
              <a:rPr lang="en-US" sz="2400" dirty="0">
                <a:solidFill>
                  <a:prstClr val="black">
                    <a:lumMod val="65000"/>
                    <a:lumOff val="35000"/>
                  </a:prstClr>
                </a:solidFill>
                <a:latin typeface="Calibri" panose="020F0502020204030204" pitchFamily="34" charset="0"/>
                <a:cs typeface="Times New Roman" panose="02020603050405020304" pitchFamily="18" charset="0"/>
              </a:rPr>
              <a:t>up/down</a:t>
            </a:r>
          </a:p>
        </p:txBody>
      </p:sp>
    </p:spTree>
    <p:extLst>
      <p:ext uri="{BB962C8B-B14F-4D97-AF65-F5344CB8AC3E}">
        <p14:creationId xmlns:p14="http://schemas.microsoft.com/office/powerpoint/2010/main" val="2292453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 and Name’s Length</a:t>
            </a:r>
            <a:endParaRPr lang="ru-RU" dirty="0"/>
          </a:p>
        </p:txBody>
      </p:sp>
      <p:sp>
        <p:nvSpPr>
          <p:cNvPr id="7" name="Прямоугольник 6"/>
          <p:cNvSpPr/>
          <p:nvPr/>
        </p:nvSpPr>
        <p:spPr>
          <a:xfrm>
            <a:off x="1090583" y="1360456"/>
            <a:ext cx="8984442" cy="830997"/>
          </a:xfrm>
          <a:prstGeom prst="rect">
            <a:avLst/>
          </a:prstGeom>
        </p:spPr>
        <p:txBody>
          <a:bodyPr wrap="square">
            <a:spAutoFit/>
          </a:bodyPr>
          <a:lstStyle/>
          <a:p>
            <a:r>
              <a:rPr lang="en-US" sz="2400" b="1">
                <a:solidFill>
                  <a:prstClr val="black">
                    <a:lumMod val="65000"/>
                    <a:lumOff val="35000"/>
                  </a:prstClr>
                </a:solidFill>
              </a:rPr>
              <a:t>Rule:</a:t>
            </a:r>
            <a:r>
              <a:rPr lang="en-US" sz="2400">
                <a:solidFill>
                  <a:prstClr val="black">
                    <a:lumMod val="65000"/>
                    <a:lumOff val="35000"/>
                  </a:prstClr>
                </a:solidFill>
              </a:rPr>
              <a:t> “The wider the scope the lengthier the name. The narrower the scope, the shorter the name.”</a:t>
            </a:r>
            <a:endParaRPr lang="ru-RU" sz="2400" dirty="0">
              <a:solidFill>
                <a:prstClr val="black">
                  <a:lumMod val="65000"/>
                  <a:lumOff val="35000"/>
                </a:prstClr>
              </a:solidFill>
            </a:endParaRPr>
          </a:p>
        </p:txBody>
      </p:sp>
      <p:sp>
        <p:nvSpPr>
          <p:cNvPr id="3" name="Прямоугольник 2"/>
          <p:cNvSpPr/>
          <p:nvPr/>
        </p:nvSpPr>
        <p:spPr>
          <a:xfrm>
            <a:off x="1180407" y="2498334"/>
            <a:ext cx="9144000" cy="2246769"/>
          </a:xfrm>
          <a:prstGeom prst="rect">
            <a:avLst/>
          </a:prstGeom>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public</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decimal</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err="1">
                <a:solidFill>
                  <a:srgbClr val="000000"/>
                </a:solidFill>
                <a:latin typeface="Consolas" panose="020B0609020204030204" pitchFamily="49" charset="0"/>
                <a:ea typeface="Calibri" panose="020F0502020204030204" pitchFamily="34" charset="0"/>
                <a:cs typeface="Calibri" panose="020F0502020204030204" pitchFamily="34" charset="0"/>
              </a:rPr>
              <a:t>GetTotalSalary</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r>
              <a:rPr lang="en-US" sz="2000" dirty="0">
                <a:solidFill>
                  <a:srgbClr val="00B050"/>
                </a:solidFill>
                <a:latin typeface="Consolas" panose="020B0609020204030204" pitchFamily="49" charset="0"/>
                <a:ea typeface="Calibri" panose="020F0502020204030204" pitchFamily="34" charset="0"/>
                <a:cs typeface="Calibri" panose="020F0502020204030204" pitchFamily="34" charset="0"/>
              </a:rPr>
              <a:t>List</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&lt;</a:t>
            </a:r>
            <a:r>
              <a:rPr lang="en-US" sz="2000" dirty="0">
                <a:solidFill>
                  <a:srgbClr val="00B050"/>
                </a:solidFill>
                <a:latin typeface="Consolas" panose="020B0609020204030204" pitchFamily="49" charset="0"/>
                <a:ea typeface="Calibri" panose="020F0502020204030204" pitchFamily="34" charset="0"/>
                <a:cs typeface="Calibri" panose="020F0502020204030204" pitchFamily="34" charset="0"/>
              </a:rPr>
              <a:t>Employer</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&gt; employers){</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decimal</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total;</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foreach</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var</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e in employers){ </a:t>
            </a:r>
            <a:r>
              <a:rPr lang="en-US" sz="2000" dirty="0">
                <a:solidFill>
                  <a:srgbClr val="00B050"/>
                </a:solidFill>
                <a:latin typeface="Consolas" panose="020B0609020204030204" pitchFamily="49" charset="0"/>
                <a:ea typeface="Calibri" panose="020F0502020204030204" pitchFamily="34" charset="0"/>
                <a:cs typeface="Calibri" panose="020F0502020204030204" pitchFamily="34" charset="0"/>
              </a:rPr>
              <a:t>// “e” is OK</a:t>
            </a:r>
            <a:endParaRPr lang="ru-RU" sz="20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total += </a:t>
            </a:r>
            <a:r>
              <a:rPr lang="en-US" sz="2000" dirty="0" err="1">
                <a:solidFill>
                  <a:srgbClr val="000000"/>
                </a:solidFill>
                <a:latin typeface="Consolas" panose="020B0609020204030204" pitchFamily="49" charset="0"/>
                <a:ea typeface="Calibri" panose="020F0502020204030204" pitchFamily="34" charset="0"/>
                <a:cs typeface="Calibri" panose="020F0502020204030204" pitchFamily="34" charset="0"/>
              </a:rPr>
              <a:t>e.Salary</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indent="457200"/>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indent="457200"/>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return</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total;</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163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83428" y="2718262"/>
            <a:ext cx="7445430" cy="24688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en-US" dirty="0"/>
              <a:t>Scope and Name’s Length</a:t>
            </a:r>
            <a:endParaRPr lang="ru-RU" dirty="0"/>
          </a:p>
        </p:txBody>
      </p:sp>
      <p:sp>
        <p:nvSpPr>
          <p:cNvPr id="7" name="Прямоугольник 6"/>
          <p:cNvSpPr/>
          <p:nvPr/>
        </p:nvSpPr>
        <p:spPr>
          <a:xfrm>
            <a:off x="1090583" y="1360456"/>
            <a:ext cx="8984442" cy="830997"/>
          </a:xfrm>
          <a:prstGeom prst="rect">
            <a:avLst/>
          </a:prstGeom>
        </p:spPr>
        <p:txBody>
          <a:bodyPr wrap="square">
            <a:spAutoFit/>
          </a:bodyPr>
          <a:lstStyle/>
          <a:p>
            <a:r>
              <a:rPr lang="en-US" sz="2400" b="1">
                <a:solidFill>
                  <a:prstClr val="black">
                    <a:lumMod val="65000"/>
                    <a:lumOff val="35000"/>
                  </a:prstClr>
                </a:solidFill>
              </a:rPr>
              <a:t>Rule:</a:t>
            </a:r>
            <a:r>
              <a:rPr lang="en-US" sz="2400">
                <a:solidFill>
                  <a:prstClr val="black">
                    <a:lumMod val="65000"/>
                    <a:lumOff val="35000"/>
                  </a:prstClr>
                </a:solidFill>
              </a:rPr>
              <a:t> “The wider the scope the lengthier the name. The narrower the scope, the shorter the name.”</a:t>
            </a:r>
            <a:endParaRPr lang="ru-RU" sz="2400" dirty="0">
              <a:solidFill>
                <a:prstClr val="black">
                  <a:lumMod val="65000"/>
                  <a:lumOff val="35000"/>
                </a:prstClr>
              </a:solidFill>
            </a:endParaRPr>
          </a:p>
        </p:txBody>
      </p:sp>
      <p:sp>
        <p:nvSpPr>
          <p:cNvPr id="3" name="Прямоугольник 2"/>
          <p:cNvSpPr/>
          <p:nvPr/>
        </p:nvSpPr>
        <p:spPr>
          <a:xfrm>
            <a:off x="1130530" y="2797593"/>
            <a:ext cx="9144000" cy="2246769"/>
          </a:xfrm>
          <a:prstGeom prst="rect">
            <a:avLst/>
          </a:prstGeom>
        </p:spPr>
        <p:txBody>
          <a:bodyPr wrap="square">
            <a:spAutoFit/>
          </a:bodyPr>
          <a:lstStyle/>
          <a:p>
            <a:r>
              <a:rPr lang="en-US" sz="2000" dirty="0">
                <a:solidFill>
                  <a:srgbClr val="00B050"/>
                </a:solidFill>
                <a:latin typeface="Consolas" panose="020B0609020204030204" pitchFamily="49" charset="0"/>
                <a:ea typeface="Calibri" panose="020F0502020204030204" pitchFamily="34" charset="0"/>
                <a:cs typeface="Calibri" panose="020F0502020204030204" pitchFamily="34" charset="0"/>
              </a:rPr>
              <a:t>Document</a:t>
            </a: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 </a:t>
            </a:r>
            <a:r>
              <a:rPr lang="en-US" sz="2000" dirty="0">
                <a:latin typeface="Consolas" panose="020B0609020204030204" pitchFamily="49" charset="0"/>
                <a:ea typeface="Calibri" panose="020F0502020204030204" pitchFamily="34" charset="0"/>
                <a:cs typeface="Calibri" panose="020F0502020204030204" pitchFamily="34" charset="0"/>
              </a:rPr>
              <a:t>d;</a:t>
            </a:r>
          </a:p>
          <a:p>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a:t>
            </a:r>
          </a:p>
          <a:p>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public</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void</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err="1">
                <a:solidFill>
                  <a:srgbClr val="000000"/>
                </a:solidFill>
                <a:latin typeface="Consolas" panose="020B0609020204030204" pitchFamily="49" charset="0"/>
                <a:ea typeface="Calibri" panose="020F0502020204030204" pitchFamily="34" charset="0"/>
                <a:cs typeface="Calibri" panose="020F0502020204030204" pitchFamily="34" charset="0"/>
              </a:rPr>
              <a:t>FormReport</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a:solidFill>
                  <a:srgbClr val="00B050"/>
                </a:solidFill>
                <a:latin typeface="Consolas" panose="020B0609020204030204" pitchFamily="49" charset="0"/>
                <a:ea typeface="Calibri" panose="020F0502020204030204" pitchFamily="34" charset="0"/>
                <a:cs typeface="Calibri" panose="020F0502020204030204" pitchFamily="34" charset="0"/>
              </a:rPr>
              <a:t>Report</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err="1">
                <a:solidFill>
                  <a:srgbClr val="000000"/>
                </a:solidFill>
                <a:latin typeface="Consolas" panose="020B0609020204030204" pitchFamily="49" charset="0"/>
                <a:ea typeface="Calibri" panose="020F0502020204030204" pitchFamily="34" charset="0"/>
                <a:cs typeface="Calibri" panose="020F0502020204030204" pitchFamily="34" charset="0"/>
              </a:rPr>
              <a:t>report</a:t>
            </a:r>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 </a:t>
            </a:r>
            <a:r>
              <a:rPr lang="en-US" sz="2000" dirty="0" err="1">
                <a:latin typeface="Consolas" panose="020B0609020204030204" pitchFamily="49" charset="0"/>
                <a:ea typeface="Calibri" panose="020F0502020204030204" pitchFamily="34" charset="0"/>
                <a:cs typeface="Calibri" panose="020F0502020204030204" pitchFamily="34" charset="0"/>
              </a:rPr>
              <a:t>CreateReport</a:t>
            </a:r>
            <a:r>
              <a:rPr lang="en-US" sz="2000" dirty="0">
                <a:latin typeface="Consolas" panose="020B0609020204030204" pitchFamily="49" charset="0"/>
                <a:ea typeface="Calibri" panose="020F0502020204030204" pitchFamily="34" charset="0"/>
                <a:cs typeface="Calibri" panose="020F0502020204030204" pitchFamily="34" charset="0"/>
              </a:rPr>
              <a:t>(d); </a:t>
            </a:r>
            <a:r>
              <a:rPr lang="en-US" sz="2000" dirty="0">
                <a:solidFill>
                  <a:srgbClr val="00B050"/>
                </a:solidFill>
                <a:latin typeface="Consolas" panose="020B0609020204030204" pitchFamily="49" charset="0"/>
                <a:ea typeface="Calibri" panose="020F0502020204030204" pitchFamily="34" charset="0"/>
                <a:cs typeface="Calibri" panose="020F0502020204030204" pitchFamily="34" charset="0"/>
              </a:rPr>
              <a:t>//what is d?</a:t>
            </a:r>
            <a:endParaRPr lang="ru-RU" sz="20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000" dirty="0">
                <a:solidFill>
                  <a:srgbClr val="0000FF"/>
                </a:solidFill>
                <a:latin typeface="Consolas" panose="020B0609020204030204" pitchFamily="49" charset="0"/>
                <a:ea typeface="Calibri" panose="020F0502020204030204" pitchFamily="34" charset="0"/>
                <a:cs typeface="Calibri" panose="020F0502020204030204" pitchFamily="34"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pPr indent="457200"/>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alibri" panose="020F0502020204030204" pitchFamily="34"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0736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Names of Classes</a:t>
            </a:r>
            <a:endParaRPr lang="ru-RU" dirty="0"/>
          </a:p>
        </p:txBody>
      </p:sp>
      <p:sp>
        <p:nvSpPr>
          <p:cNvPr id="7" name="Прямоугольник 6"/>
          <p:cNvSpPr/>
          <p:nvPr/>
        </p:nvSpPr>
        <p:spPr>
          <a:xfrm>
            <a:off x="1090583" y="1360456"/>
            <a:ext cx="8984442" cy="461665"/>
          </a:xfrm>
          <a:prstGeom prst="rect">
            <a:avLst/>
          </a:prstGeom>
        </p:spPr>
        <p:txBody>
          <a:bodyPr wrap="square">
            <a:spAutoFit/>
          </a:bodyPr>
          <a:lstStyle/>
          <a:p>
            <a:r>
              <a:rPr lang="en-US" sz="2400" b="1" dirty="0">
                <a:solidFill>
                  <a:prstClr val="black">
                    <a:lumMod val="65000"/>
                    <a:lumOff val="35000"/>
                  </a:prstClr>
                </a:solidFill>
              </a:rPr>
              <a:t>Rule:</a:t>
            </a:r>
            <a:r>
              <a:rPr lang="en-US" sz="2400" dirty="0">
                <a:solidFill>
                  <a:prstClr val="black">
                    <a:lumMod val="65000"/>
                    <a:lumOff val="35000"/>
                  </a:prstClr>
                </a:solidFill>
              </a:rPr>
              <a:t> “A name of a class should be a noun.”</a:t>
            </a:r>
            <a:endParaRPr lang="ru-RU" sz="2400" dirty="0">
              <a:solidFill>
                <a:prstClr val="black">
                  <a:lumMod val="65000"/>
                  <a:lumOff val="35000"/>
                </a:prstClr>
              </a:solidFill>
            </a:endParaRPr>
          </a:p>
        </p:txBody>
      </p:sp>
      <p:sp>
        <p:nvSpPr>
          <p:cNvPr id="5" name="Прямоугольник 4"/>
          <p:cNvSpPr/>
          <p:nvPr/>
        </p:nvSpPr>
        <p:spPr>
          <a:xfrm>
            <a:off x="1093354" y="1928492"/>
            <a:ext cx="8984442" cy="461665"/>
          </a:xfrm>
          <a:prstGeom prst="rect">
            <a:avLst/>
          </a:prstGeom>
        </p:spPr>
        <p:txBody>
          <a:bodyPr wrap="square">
            <a:spAutoFit/>
          </a:bodyPr>
          <a:lstStyle/>
          <a:p>
            <a:r>
              <a:rPr lang="en-US" sz="2400" b="1" dirty="0">
                <a:solidFill>
                  <a:prstClr val="black">
                    <a:lumMod val="65000"/>
                    <a:lumOff val="35000"/>
                  </a:prstClr>
                </a:solidFill>
              </a:rPr>
              <a:t>Examples:</a:t>
            </a:r>
            <a:r>
              <a:rPr lang="en-US" sz="2400" dirty="0">
                <a:solidFill>
                  <a:prstClr val="black">
                    <a:lumMod val="65000"/>
                    <a:lumOff val="35000"/>
                  </a:prstClr>
                </a:solidFill>
              </a:rPr>
              <a:t> Customer, Painter, </a:t>
            </a:r>
            <a:r>
              <a:rPr lang="en-US" sz="2400" dirty="0" err="1">
                <a:solidFill>
                  <a:prstClr val="black">
                    <a:lumMod val="65000"/>
                    <a:lumOff val="35000"/>
                  </a:prstClr>
                </a:solidFill>
              </a:rPr>
              <a:t>DateTimeParser</a:t>
            </a:r>
            <a:r>
              <a:rPr lang="en-US" sz="2400" dirty="0">
                <a:solidFill>
                  <a:prstClr val="black">
                    <a:lumMod val="65000"/>
                    <a:lumOff val="35000"/>
                  </a:prstClr>
                </a:solidFill>
              </a:rPr>
              <a:t>.</a:t>
            </a:r>
            <a:endParaRPr lang="ru-RU" sz="2400" dirty="0">
              <a:solidFill>
                <a:prstClr val="black">
                  <a:lumMod val="65000"/>
                  <a:lumOff val="35000"/>
                </a:prstClr>
              </a:solidFill>
            </a:endParaRPr>
          </a:p>
        </p:txBody>
      </p:sp>
      <p:sp>
        <p:nvSpPr>
          <p:cNvPr id="6" name="Прямоугольник 5"/>
          <p:cNvSpPr/>
          <p:nvPr/>
        </p:nvSpPr>
        <p:spPr>
          <a:xfrm>
            <a:off x="1112751" y="2463278"/>
            <a:ext cx="8984442" cy="461665"/>
          </a:xfrm>
          <a:prstGeom prst="rect">
            <a:avLst/>
          </a:prstGeom>
        </p:spPr>
        <p:txBody>
          <a:bodyPr wrap="square">
            <a:spAutoFit/>
          </a:bodyPr>
          <a:lstStyle/>
          <a:p>
            <a:r>
              <a:rPr lang="en-US" sz="2400" b="1" dirty="0">
                <a:solidFill>
                  <a:prstClr val="black">
                    <a:lumMod val="65000"/>
                    <a:lumOff val="35000"/>
                  </a:prstClr>
                </a:solidFill>
              </a:rPr>
              <a:t>Avoid: </a:t>
            </a:r>
            <a:r>
              <a:rPr lang="en-US" sz="2400" dirty="0">
                <a:solidFill>
                  <a:prstClr val="black">
                    <a:lumMod val="65000"/>
                    <a:lumOff val="35000"/>
                  </a:prstClr>
                </a:solidFill>
              </a:rPr>
              <a:t>Manager, Data, Info, </a:t>
            </a:r>
            <a:r>
              <a:rPr lang="en-US" sz="2400" dirty="0" err="1">
                <a:solidFill>
                  <a:prstClr val="black">
                    <a:lumMod val="65000"/>
                    <a:lumOff val="35000"/>
                  </a:prstClr>
                </a:solidFill>
              </a:rPr>
              <a:t>CustomerData</a:t>
            </a:r>
            <a:r>
              <a:rPr lang="en-US" sz="2400" dirty="0">
                <a:solidFill>
                  <a:prstClr val="black">
                    <a:lumMod val="65000"/>
                    <a:lumOff val="35000"/>
                  </a:prstClr>
                </a:solidFill>
              </a:rPr>
              <a:t>.</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1621524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Names of Functions</a:t>
            </a:r>
            <a:endParaRPr lang="ru-RU" dirty="0"/>
          </a:p>
        </p:txBody>
      </p:sp>
      <p:sp>
        <p:nvSpPr>
          <p:cNvPr id="7" name="Прямоугольник 6"/>
          <p:cNvSpPr/>
          <p:nvPr/>
        </p:nvSpPr>
        <p:spPr>
          <a:xfrm>
            <a:off x="1090583" y="1360456"/>
            <a:ext cx="8984442" cy="461665"/>
          </a:xfrm>
          <a:prstGeom prst="rect">
            <a:avLst/>
          </a:prstGeom>
        </p:spPr>
        <p:txBody>
          <a:bodyPr wrap="square">
            <a:spAutoFit/>
          </a:bodyPr>
          <a:lstStyle/>
          <a:p>
            <a:r>
              <a:rPr lang="en-US" sz="2400" b="1" dirty="0">
                <a:solidFill>
                  <a:prstClr val="black">
                    <a:lumMod val="65000"/>
                    <a:lumOff val="35000"/>
                  </a:prstClr>
                </a:solidFill>
              </a:rPr>
              <a:t>Rule:</a:t>
            </a:r>
            <a:r>
              <a:rPr lang="en-US" sz="2400" dirty="0">
                <a:solidFill>
                  <a:prstClr val="black">
                    <a:lumMod val="65000"/>
                    <a:lumOff val="35000"/>
                  </a:prstClr>
                </a:solidFill>
              </a:rPr>
              <a:t> “A name of a function should be a verb.”</a:t>
            </a:r>
            <a:endParaRPr lang="ru-RU" sz="2400" dirty="0">
              <a:solidFill>
                <a:prstClr val="black">
                  <a:lumMod val="65000"/>
                  <a:lumOff val="35000"/>
                </a:prstClr>
              </a:solidFill>
            </a:endParaRPr>
          </a:p>
        </p:txBody>
      </p:sp>
      <p:sp>
        <p:nvSpPr>
          <p:cNvPr id="5" name="Прямоугольник 4"/>
          <p:cNvSpPr/>
          <p:nvPr/>
        </p:nvSpPr>
        <p:spPr>
          <a:xfrm>
            <a:off x="1093354" y="1928492"/>
            <a:ext cx="8984442" cy="1569660"/>
          </a:xfrm>
          <a:prstGeom prst="rect">
            <a:avLst/>
          </a:prstGeom>
        </p:spPr>
        <p:txBody>
          <a:bodyPr wrap="square">
            <a:spAutoFit/>
          </a:bodyPr>
          <a:lstStyle/>
          <a:p>
            <a:r>
              <a:rPr lang="en-US" sz="2400" b="1" dirty="0">
                <a:solidFill>
                  <a:prstClr val="black">
                    <a:lumMod val="65000"/>
                    <a:lumOff val="35000"/>
                  </a:prstClr>
                </a:solidFill>
              </a:rPr>
              <a:t>Examples:</a:t>
            </a:r>
            <a:r>
              <a:rPr lang="en-US" sz="2400" dirty="0">
                <a:solidFill>
                  <a:prstClr val="black">
                    <a:lumMod val="65000"/>
                    <a:lumOff val="35000"/>
                  </a:prstClr>
                </a:solidFill>
              </a:rPr>
              <a:t> </a:t>
            </a:r>
            <a:r>
              <a:rPr lang="en-US" sz="2400" dirty="0" err="1">
                <a:solidFill>
                  <a:prstClr val="black">
                    <a:lumMod val="65000"/>
                    <a:lumOff val="35000"/>
                  </a:prstClr>
                </a:solidFill>
              </a:rPr>
              <a:t>GetCustomers</a:t>
            </a:r>
            <a:r>
              <a:rPr lang="en-US" sz="2400" dirty="0">
                <a:solidFill>
                  <a:prstClr val="black">
                    <a:lumMod val="65000"/>
                    <a:lumOff val="35000"/>
                  </a:prstClr>
                </a:solidFill>
              </a:rPr>
              <a:t>, </a:t>
            </a:r>
            <a:r>
              <a:rPr lang="en-US" sz="2400" dirty="0" err="1">
                <a:solidFill>
                  <a:prstClr val="black">
                    <a:lumMod val="65000"/>
                    <a:lumOff val="35000"/>
                  </a:prstClr>
                </a:solidFill>
              </a:rPr>
              <a:t>GenerateDump</a:t>
            </a:r>
            <a:r>
              <a:rPr lang="en-US" sz="2400" dirty="0">
                <a:solidFill>
                  <a:prstClr val="black">
                    <a:lumMod val="65000"/>
                    <a:lumOff val="35000"/>
                  </a:prstClr>
                </a:solidFill>
              </a:rPr>
              <a:t>, </a:t>
            </a:r>
            <a:br>
              <a:rPr lang="en-US" sz="2400" dirty="0">
                <a:solidFill>
                  <a:prstClr val="black">
                    <a:lumMod val="65000"/>
                    <a:lumOff val="35000"/>
                  </a:prstClr>
                </a:solidFill>
              </a:rPr>
            </a:br>
            <a:r>
              <a:rPr lang="en-US" sz="2400" dirty="0">
                <a:solidFill>
                  <a:prstClr val="black">
                    <a:lumMod val="65000"/>
                    <a:lumOff val="35000"/>
                  </a:prstClr>
                </a:solidFill>
              </a:rPr>
              <a:t>                    </a:t>
            </a:r>
            <a:r>
              <a:rPr lang="en-US" sz="2400" dirty="0">
                <a:solidFill>
                  <a:srgbClr val="0000FF"/>
                </a:solidFill>
              </a:rPr>
              <a:t>bool</a:t>
            </a:r>
            <a:r>
              <a:rPr lang="en-US" sz="2400" dirty="0">
                <a:solidFill>
                  <a:prstClr val="black">
                    <a:lumMod val="65000"/>
                    <a:lumOff val="35000"/>
                  </a:prstClr>
                </a:solidFill>
              </a:rPr>
              <a:t> </a:t>
            </a:r>
            <a:r>
              <a:rPr lang="en-US" sz="2400" dirty="0" err="1">
                <a:solidFill>
                  <a:prstClr val="black">
                    <a:lumMod val="65000"/>
                    <a:lumOff val="35000"/>
                  </a:prstClr>
                </a:solidFill>
              </a:rPr>
              <a:t>CanRemoveStudent</a:t>
            </a:r>
            <a:r>
              <a:rPr lang="en-US" sz="2400" dirty="0">
                <a:solidFill>
                  <a:prstClr val="black">
                    <a:lumMod val="65000"/>
                    <a:lumOff val="35000"/>
                  </a:prstClr>
                </a:solidFill>
              </a:rPr>
              <a:t>.</a:t>
            </a:r>
          </a:p>
          <a:p>
            <a:endParaRPr lang="en-US" sz="2400" dirty="0">
              <a:solidFill>
                <a:prstClr val="black">
                  <a:lumMod val="65000"/>
                  <a:lumOff val="35000"/>
                </a:prstClr>
              </a:solidFill>
            </a:endParaRPr>
          </a:p>
          <a:p>
            <a:r>
              <a:rPr lang="en-US" sz="2400" b="1" dirty="0">
                <a:solidFill>
                  <a:prstClr val="black">
                    <a:lumMod val="65000"/>
                    <a:lumOff val="35000"/>
                  </a:prstClr>
                </a:solidFill>
              </a:rPr>
              <a:t>Boolean parameters:</a:t>
            </a:r>
            <a:r>
              <a:rPr lang="en-US" sz="2400" dirty="0">
                <a:solidFill>
                  <a:prstClr val="black">
                    <a:lumMod val="65000"/>
                    <a:lumOff val="35000"/>
                  </a:prstClr>
                </a:solidFill>
              </a:rPr>
              <a:t> </a:t>
            </a:r>
            <a:r>
              <a:rPr lang="en-US" sz="2400" dirty="0" err="1">
                <a:solidFill>
                  <a:prstClr val="black">
                    <a:lumMod val="65000"/>
                    <a:lumOff val="35000"/>
                  </a:prstClr>
                </a:solidFill>
              </a:rPr>
              <a:t>isCorrect</a:t>
            </a:r>
            <a:r>
              <a:rPr lang="en-US" sz="2400" dirty="0">
                <a:solidFill>
                  <a:prstClr val="black">
                    <a:lumMod val="65000"/>
                    <a:lumOff val="35000"/>
                  </a:prstClr>
                </a:solidFill>
              </a:rPr>
              <a:t>, </a:t>
            </a:r>
            <a:r>
              <a:rPr lang="en-US" sz="2400" dirty="0" err="1">
                <a:solidFill>
                  <a:prstClr val="black">
                    <a:lumMod val="65000"/>
                    <a:lumOff val="35000"/>
                  </a:prstClr>
                </a:solidFill>
              </a:rPr>
              <a:t>isBusy</a:t>
            </a:r>
            <a:r>
              <a:rPr lang="en-US" sz="2400" dirty="0">
                <a:solidFill>
                  <a:prstClr val="black">
                    <a:lumMod val="65000"/>
                    <a:lumOff val="35000"/>
                  </a:prstClr>
                </a:solidFill>
              </a:rPr>
              <a:t>, </a:t>
            </a:r>
            <a:r>
              <a:rPr lang="en-US" sz="2400" dirty="0" err="1">
                <a:solidFill>
                  <a:prstClr val="black">
                    <a:lumMod val="65000"/>
                    <a:lumOff val="35000"/>
                  </a:prstClr>
                </a:solidFill>
              </a:rPr>
              <a:t>CanExtract</a:t>
            </a:r>
            <a:r>
              <a:rPr lang="en-US" sz="2400" dirty="0">
                <a:solidFill>
                  <a:prstClr val="black">
                    <a:lumMod val="65000"/>
                    <a:lumOff val="35000"/>
                  </a:prstClr>
                </a:solidFill>
              </a:rPr>
              <a:t>.</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3187329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6470072" y="2022764"/>
            <a:ext cx="4838007" cy="1305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798022" y="2003368"/>
            <a:ext cx="4838007" cy="1305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en-US" dirty="0"/>
              <a:t>Well-Written Prose</a:t>
            </a:r>
            <a:endParaRPr lang="ru-RU" dirty="0"/>
          </a:p>
        </p:txBody>
      </p:sp>
      <p:sp>
        <p:nvSpPr>
          <p:cNvPr id="7" name="Прямоугольник 6"/>
          <p:cNvSpPr/>
          <p:nvPr/>
        </p:nvSpPr>
        <p:spPr>
          <a:xfrm>
            <a:off x="874453" y="1426957"/>
            <a:ext cx="8984442" cy="461665"/>
          </a:xfrm>
          <a:prstGeom prst="rect">
            <a:avLst/>
          </a:prstGeom>
        </p:spPr>
        <p:txBody>
          <a:bodyPr wrap="square">
            <a:spAutoFit/>
          </a:bodyPr>
          <a:lstStyle/>
          <a:p>
            <a:r>
              <a:rPr lang="en-US" sz="2400" b="1" dirty="0">
                <a:solidFill>
                  <a:prstClr val="black">
                    <a:lumMod val="65000"/>
                    <a:lumOff val="35000"/>
                  </a:prstClr>
                </a:solidFill>
              </a:rPr>
              <a:t>Rule:</a:t>
            </a:r>
            <a:r>
              <a:rPr lang="en-US" sz="2400" dirty="0">
                <a:solidFill>
                  <a:prstClr val="black">
                    <a:lumMod val="65000"/>
                    <a:lumOff val="35000"/>
                  </a:prstClr>
                </a:solidFill>
              </a:rPr>
              <a:t> “Code should be readable as a well-written prose.”</a:t>
            </a:r>
            <a:endParaRPr lang="ru-RU" sz="2400" dirty="0">
              <a:solidFill>
                <a:prstClr val="black">
                  <a:lumMod val="65000"/>
                  <a:lumOff val="35000"/>
                </a:prstClr>
              </a:solidFill>
            </a:endParaRPr>
          </a:p>
        </p:txBody>
      </p:sp>
      <p:sp>
        <p:nvSpPr>
          <p:cNvPr id="5" name="Прямоугольник 4"/>
          <p:cNvSpPr/>
          <p:nvPr/>
        </p:nvSpPr>
        <p:spPr>
          <a:xfrm>
            <a:off x="827347" y="2194499"/>
            <a:ext cx="4941686" cy="1938992"/>
          </a:xfrm>
          <a:prstGeom prst="rect">
            <a:avLst/>
          </a:prstGeom>
        </p:spPr>
        <p:txBody>
          <a:bodyPr wrap="square">
            <a:spAutoFit/>
          </a:bodyPr>
          <a:lstStyle/>
          <a:p>
            <a:r>
              <a:rPr lang="en-US" sz="2400" dirty="0">
                <a:solidFill>
                  <a:srgbClr val="0000FF"/>
                </a:solidFill>
                <a:latin typeface="Consolas" panose="020B0609020204030204" pitchFamily="49" charset="0"/>
              </a:rPr>
              <a:t>if</a:t>
            </a:r>
            <a:r>
              <a:rPr lang="en-US" sz="2400" dirty="0">
                <a:latin typeface="Consolas" panose="020B0609020204030204" pitchFamily="49" charset="0"/>
              </a:rPr>
              <a:t>(</a:t>
            </a:r>
            <a:r>
              <a:rPr lang="en-US" sz="2400" dirty="0" err="1">
                <a:latin typeface="Consolas" panose="020B0609020204030204" pitchFamily="49" charset="0"/>
              </a:rPr>
              <a:t>list.Contains</a:t>
            </a:r>
            <a:r>
              <a:rPr lang="en-US" sz="2400" dirty="0">
                <a:latin typeface="Consolas" panose="020B0609020204030204" pitchFamily="49" charset="0"/>
              </a:rPr>
              <a:t>(item))</a:t>
            </a:r>
            <a:endParaRPr lang="ru-RU" sz="2400" dirty="0">
              <a:latin typeface="Consolas" panose="020B0609020204030204" pitchFamily="49" charset="0"/>
            </a:endParaRPr>
          </a:p>
          <a:p>
            <a:r>
              <a:rPr lang="en-US" sz="2400" dirty="0">
                <a:solidFill>
                  <a:srgbClr val="0000FF"/>
                </a:solidFill>
                <a:latin typeface="Consolas" panose="020B0609020204030204" pitchFamily="49" charset="0"/>
              </a:rPr>
              <a:t>if</a:t>
            </a:r>
            <a:r>
              <a:rPr lang="en-US" sz="2400" dirty="0">
                <a:latin typeface="Consolas" panose="020B0609020204030204" pitchFamily="49" charset="0"/>
              </a:rPr>
              <a:t>(</a:t>
            </a:r>
            <a:r>
              <a:rPr lang="en-US" sz="2400" dirty="0" err="1">
                <a:latin typeface="Consolas" panose="020B0609020204030204" pitchFamily="49" charset="0"/>
              </a:rPr>
              <a:t>expression.Matches</a:t>
            </a:r>
            <a:r>
              <a:rPr lang="en-US" sz="2400" dirty="0">
                <a:latin typeface="Consolas" panose="020B0609020204030204" pitchFamily="49" charset="0"/>
              </a:rPr>
              <a:t>(text)</a:t>
            </a:r>
          </a:p>
          <a:p>
            <a:endParaRPr lang="ru-RU" sz="2400" dirty="0">
              <a:latin typeface="Consolas" panose="020B0609020204030204" pitchFamily="49" charset="0"/>
            </a:endParaRPr>
          </a:p>
          <a:p>
            <a:r>
              <a:rPr lang="en-US" sz="2400" dirty="0">
                <a:latin typeface="Consolas" panose="020B0609020204030204" pitchFamily="49" charset="0"/>
              </a:rPr>
              <a:t> </a:t>
            </a:r>
          </a:p>
          <a:p>
            <a:endParaRPr lang="ru-RU" sz="2400" dirty="0">
              <a:latin typeface="Consolas" panose="020B0609020204030204" pitchFamily="49" charset="0"/>
            </a:endParaRPr>
          </a:p>
        </p:txBody>
      </p:sp>
      <p:sp>
        <p:nvSpPr>
          <p:cNvPr id="4" name="Прямоугольник 3"/>
          <p:cNvSpPr/>
          <p:nvPr/>
        </p:nvSpPr>
        <p:spPr>
          <a:xfrm>
            <a:off x="6605848" y="2232105"/>
            <a:ext cx="4716087" cy="830997"/>
          </a:xfrm>
          <a:prstGeom prst="rect">
            <a:avLst/>
          </a:prstGeom>
        </p:spPr>
        <p:txBody>
          <a:bodyPr wrap="square">
            <a:spAutoFit/>
          </a:bodyPr>
          <a:lstStyle/>
          <a:p>
            <a:pPr lvl="0"/>
            <a:r>
              <a:rPr lang="en-US" sz="2400" dirty="0">
                <a:solidFill>
                  <a:srgbClr val="0000FF"/>
                </a:solidFill>
                <a:latin typeface="Consolas" panose="020B0609020204030204" pitchFamily="49" charset="0"/>
              </a:rPr>
              <a:t>if</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list.IsContained</a:t>
            </a:r>
            <a:r>
              <a:rPr lang="en-US" sz="2400" dirty="0">
                <a:solidFill>
                  <a:prstClr val="black"/>
                </a:solidFill>
                <a:latin typeface="Consolas" panose="020B0609020204030204" pitchFamily="49" charset="0"/>
              </a:rPr>
              <a:t>(item)</a:t>
            </a:r>
            <a:endParaRPr lang="ru-RU" sz="2400" dirty="0">
              <a:solidFill>
                <a:prstClr val="black"/>
              </a:solidFill>
              <a:latin typeface="Consolas" panose="020B0609020204030204" pitchFamily="49" charset="0"/>
            </a:endParaRPr>
          </a:p>
          <a:p>
            <a:pPr lvl="0"/>
            <a:r>
              <a:rPr lang="en-US" sz="2400" dirty="0">
                <a:solidFill>
                  <a:srgbClr val="0000FF"/>
                </a:solidFill>
                <a:latin typeface="Consolas" panose="020B0609020204030204" pitchFamily="49" charset="0"/>
              </a:rPr>
              <a:t>if</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expression.Match</a:t>
            </a:r>
            <a:r>
              <a:rPr lang="en-US" sz="2400" dirty="0">
                <a:solidFill>
                  <a:prstClr val="black"/>
                </a:solidFill>
                <a:latin typeface="Consolas" panose="020B0609020204030204" pitchFamily="49" charset="0"/>
              </a:rPr>
              <a:t>(text)</a:t>
            </a:r>
            <a:endParaRPr lang="ru-RU" sz="2400" dirty="0">
              <a:solidFill>
                <a:prstClr val="black"/>
              </a:solidFill>
              <a:latin typeface="Consolas" panose="020B0609020204030204" pitchFamily="49" charset="0"/>
            </a:endParaRPr>
          </a:p>
        </p:txBody>
      </p:sp>
      <p:sp>
        <p:nvSpPr>
          <p:cNvPr id="8" name="Прямоугольник 7"/>
          <p:cNvSpPr/>
          <p:nvPr/>
        </p:nvSpPr>
        <p:spPr>
          <a:xfrm>
            <a:off x="5800497" y="2350270"/>
            <a:ext cx="524503" cy="461665"/>
          </a:xfrm>
          <a:prstGeom prst="rect">
            <a:avLst/>
          </a:prstGeom>
        </p:spPr>
        <p:txBody>
          <a:bodyPr wrap="none">
            <a:spAutoFit/>
          </a:bodyPr>
          <a:lstStyle/>
          <a:p>
            <a:r>
              <a:rPr lang="en-US" sz="2400" b="1" dirty="0">
                <a:solidFill>
                  <a:prstClr val="black"/>
                </a:solidFill>
                <a:latin typeface="Consolas" panose="020B0609020204030204" pitchFamily="49" charset="0"/>
              </a:rPr>
              <a:t>VS</a:t>
            </a:r>
            <a:endParaRPr lang="ru-RU" b="1" dirty="0"/>
          </a:p>
        </p:txBody>
      </p:sp>
    </p:spTree>
    <p:extLst>
      <p:ext uri="{BB962C8B-B14F-4D97-AF65-F5344CB8AC3E}">
        <p14:creationId xmlns:p14="http://schemas.microsoft.com/office/powerpoint/2010/main" val="2901099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Conventions</a:t>
            </a:r>
            <a:endParaRPr lang="ru-RU" dirty="0"/>
          </a:p>
        </p:txBody>
      </p:sp>
      <p:sp>
        <p:nvSpPr>
          <p:cNvPr id="7" name="Прямоугольник 6"/>
          <p:cNvSpPr/>
          <p:nvPr/>
        </p:nvSpPr>
        <p:spPr>
          <a:xfrm>
            <a:off x="874453" y="1576585"/>
            <a:ext cx="11317547" cy="1569660"/>
          </a:xfrm>
          <a:prstGeom prst="rect">
            <a:avLst/>
          </a:prstGeom>
        </p:spPr>
        <p:txBody>
          <a:bodyPr wrap="square">
            <a:spAutoFit/>
          </a:bodyPr>
          <a:lstStyle/>
          <a:p>
            <a:r>
              <a:rPr lang="en-US" sz="2400" dirty="0">
                <a:solidFill>
                  <a:prstClr val="black">
                    <a:lumMod val="65000"/>
                    <a:lumOff val="35000"/>
                  </a:prstClr>
                </a:solidFill>
              </a:rPr>
              <a:t>There are two ways of naming any API members in .NET:</a:t>
            </a:r>
            <a:br>
              <a:rPr lang="en-US" sz="2400" dirty="0">
                <a:solidFill>
                  <a:prstClr val="black">
                    <a:lumMod val="65000"/>
                    <a:lumOff val="35000"/>
                  </a:prstClr>
                </a:solidFill>
              </a:rPr>
            </a:br>
            <a:r>
              <a:rPr lang="en-US" sz="2400" b="1" dirty="0" err="1">
                <a:solidFill>
                  <a:prstClr val="black">
                    <a:lumMod val="65000"/>
                    <a:lumOff val="35000"/>
                  </a:prstClr>
                </a:solidFill>
              </a:rPr>
              <a:t>PascalCasing</a:t>
            </a:r>
            <a:r>
              <a:rPr lang="en-US" sz="2400" dirty="0">
                <a:solidFill>
                  <a:prstClr val="black">
                    <a:lumMod val="65000"/>
                    <a:lumOff val="35000"/>
                  </a:prstClr>
                </a:solidFill>
              </a:rPr>
              <a:t> and </a:t>
            </a:r>
            <a:r>
              <a:rPr lang="en-US" sz="2400" b="1" dirty="0" err="1">
                <a:solidFill>
                  <a:prstClr val="black">
                    <a:lumMod val="65000"/>
                    <a:lumOff val="35000"/>
                  </a:prstClr>
                </a:solidFill>
              </a:rPr>
              <a:t>camelCasing</a:t>
            </a:r>
            <a:r>
              <a:rPr lang="en-US" sz="2400" dirty="0">
                <a:solidFill>
                  <a:prstClr val="black">
                    <a:lumMod val="65000"/>
                    <a:lumOff val="35000"/>
                  </a:prstClr>
                </a:solidFill>
              </a:rPr>
              <a:t>.</a:t>
            </a:r>
            <a:endParaRPr lang="ru-RU" sz="2400" dirty="0">
              <a:solidFill>
                <a:prstClr val="black">
                  <a:lumMod val="65000"/>
                  <a:lumOff val="35000"/>
                </a:prstClr>
              </a:solidFill>
            </a:endParaRPr>
          </a:p>
          <a:p>
            <a:r>
              <a:rPr lang="en-US" sz="2400" dirty="0">
                <a:solidFill>
                  <a:prstClr val="black">
                    <a:lumMod val="65000"/>
                    <a:lumOff val="35000"/>
                  </a:prstClr>
                </a:solidFill>
              </a:rPr>
              <a:t>Camel casing is used for naming private and protected fields and for parameters. </a:t>
            </a:r>
            <a:br>
              <a:rPr lang="en-US" sz="2400" dirty="0">
                <a:solidFill>
                  <a:prstClr val="black">
                    <a:lumMod val="65000"/>
                    <a:lumOff val="35000"/>
                  </a:prstClr>
                </a:solidFill>
              </a:rPr>
            </a:br>
            <a:r>
              <a:rPr lang="en-US" sz="2400" dirty="0">
                <a:solidFill>
                  <a:prstClr val="black">
                    <a:lumMod val="65000"/>
                    <a:lumOff val="35000"/>
                  </a:prstClr>
                </a:solidFill>
              </a:rPr>
              <a:t>The other members are named with pascal casing. </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318866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0444" y="1338350"/>
            <a:ext cx="7730836" cy="44971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en-US" dirty="0"/>
              <a:t>Conventions Example</a:t>
            </a:r>
            <a:endParaRPr lang="ru-RU" dirty="0"/>
          </a:p>
        </p:txBody>
      </p:sp>
      <p:sp>
        <p:nvSpPr>
          <p:cNvPr id="4" name="Прямоугольник 3"/>
          <p:cNvSpPr/>
          <p:nvPr/>
        </p:nvSpPr>
        <p:spPr>
          <a:xfrm>
            <a:off x="2831868" y="1560219"/>
            <a:ext cx="7741921" cy="4093428"/>
          </a:xfrm>
          <a:prstGeom prst="rect">
            <a:avLst/>
          </a:prstGeom>
        </p:spPr>
        <p:txBody>
          <a:bodyPr wrap="square">
            <a:spAutoFit/>
          </a:bodyPr>
          <a:lstStyle/>
          <a:p>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Customer</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private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totalOrders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event</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EventHandler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StatusChanged</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TotalOrders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totalOrders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totalOrders</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value</a:t>
            </a:r>
            <a:r>
              <a:rPr lang="en-US" sz="2000" dirty="0">
                <a:solidFill>
                  <a:srgbClr val="000000"/>
                </a:solidFill>
                <a:latin typeface="Consolas" panose="020B0609020204030204" pitchFamily="49" charset="0"/>
              </a:rPr>
              <a:t>; }</a:t>
            </a:r>
          </a:p>
          <a:p>
            <a:r>
              <a:rPr lang="ru-RU" sz="2000" dirty="0">
                <a:solidFill>
                  <a:srgbClr val="000000"/>
                </a:solidFill>
                <a:latin typeface="Consolas" panose="020B0609020204030204" pitchFamily="49" charset="0"/>
              </a:rPr>
              <a:t>    }</a:t>
            </a:r>
          </a:p>
          <a:p>
            <a:endParaRPr lang="ru-RU"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TransferPayment</a:t>
            </a:r>
            <a:r>
              <a:rPr lang="en-US" sz="2000" dirty="0">
                <a:solidFill>
                  <a:srgbClr val="000000"/>
                </a:solidFill>
                <a:latin typeface="Consolas" panose="020B0609020204030204" pitchFamily="49" charset="0"/>
              </a:rPr>
              <a:t>(</a:t>
            </a:r>
            <a:r>
              <a:rPr lang="en-US" sz="2000" dirty="0">
                <a:solidFill>
                  <a:srgbClr val="2B91AF"/>
                </a:solidFill>
                <a:latin typeface="Consolas" panose="020B0609020204030204" pitchFamily="49" charset="0"/>
              </a:rPr>
              <a:t>Payment</a:t>
            </a:r>
            <a:r>
              <a:rPr lang="en-US" sz="2000" dirty="0">
                <a:solidFill>
                  <a:srgbClr val="000000"/>
                </a:solidFill>
                <a:latin typeface="Consolas" panose="020B0609020204030204" pitchFamily="49" charset="0"/>
              </a:rPr>
              <a:t> payment) {</a:t>
            </a:r>
          </a:p>
          <a:p>
            <a:r>
              <a:rPr lang="ru-RU" sz="2000" dirty="0">
                <a:solidFill>
                  <a:srgbClr val="000000"/>
                </a:solidFill>
                <a:latin typeface="Consolas" panose="020B0609020204030204" pitchFamily="49" charset="0"/>
              </a:rPr>
              <a:t>        </a:t>
            </a:r>
          </a:p>
          <a:p>
            <a:r>
              <a:rPr lang="ru-RU" sz="2000" dirty="0">
                <a:solidFill>
                  <a:srgbClr val="000000"/>
                </a:solidFill>
                <a:latin typeface="Consolas" panose="020B0609020204030204" pitchFamily="49" charset="0"/>
              </a:rPr>
              <a:t>    }</a:t>
            </a:r>
          </a:p>
          <a:p>
            <a:r>
              <a:rPr lang="ru-RU"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509406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967045" y="4583086"/>
            <a:ext cx="6497784" cy="10390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947649" y="2419006"/>
            <a:ext cx="5669280" cy="10390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en-US" dirty="0"/>
              <a:t>Acronyms in .NET</a:t>
            </a:r>
            <a:endParaRPr lang="ru-RU" dirty="0"/>
          </a:p>
        </p:txBody>
      </p:sp>
      <p:sp>
        <p:nvSpPr>
          <p:cNvPr id="7" name="Прямоугольник 6"/>
          <p:cNvSpPr/>
          <p:nvPr/>
        </p:nvSpPr>
        <p:spPr>
          <a:xfrm>
            <a:off x="874453" y="1576585"/>
            <a:ext cx="11317547" cy="830997"/>
          </a:xfrm>
          <a:prstGeom prst="rect">
            <a:avLst/>
          </a:prstGeom>
        </p:spPr>
        <p:txBody>
          <a:bodyPr wrap="square">
            <a:spAutoFit/>
          </a:bodyPr>
          <a:lstStyle/>
          <a:p>
            <a:r>
              <a:rPr lang="en-US" sz="2400" dirty="0">
                <a:solidFill>
                  <a:prstClr val="black">
                    <a:lumMod val="65000"/>
                    <a:lumOff val="35000"/>
                  </a:prstClr>
                </a:solidFill>
              </a:rPr>
              <a:t>Acronyms which consist of two letters and are not </a:t>
            </a:r>
            <a:br>
              <a:rPr lang="en-US" sz="2400" dirty="0">
                <a:solidFill>
                  <a:prstClr val="black">
                    <a:lumMod val="65000"/>
                    <a:lumOff val="35000"/>
                  </a:prstClr>
                </a:solidFill>
              </a:rPr>
            </a:br>
            <a:r>
              <a:rPr lang="en-US" sz="2400" dirty="0">
                <a:solidFill>
                  <a:prstClr val="black">
                    <a:lumMod val="65000"/>
                    <a:lumOff val="35000"/>
                  </a:prstClr>
                </a:solidFill>
              </a:rPr>
              <a:t>a part of a camel cased parameter have to be upper cased:</a:t>
            </a:r>
            <a:endParaRPr lang="ru-RU" sz="2400" dirty="0">
              <a:solidFill>
                <a:prstClr val="black">
                  <a:lumMod val="65000"/>
                  <a:lumOff val="35000"/>
                </a:prstClr>
              </a:solidFill>
            </a:endParaRPr>
          </a:p>
        </p:txBody>
      </p:sp>
      <p:sp>
        <p:nvSpPr>
          <p:cNvPr id="4" name="Прямоугольник 3"/>
          <p:cNvSpPr/>
          <p:nvPr/>
        </p:nvSpPr>
        <p:spPr>
          <a:xfrm>
            <a:off x="953188" y="2491248"/>
            <a:ext cx="7741921" cy="707886"/>
          </a:xfrm>
          <a:prstGeom prst="rect">
            <a:avLst/>
          </a:prstGeom>
        </p:spPr>
        <p:txBody>
          <a:bodyPr wrap="square">
            <a:spAutoFit/>
          </a:bodyPr>
          <a:lstStyle/>
          <a:p>
            <a:r>
              <a:rPr lang="en-US" sz="2000" dirty="0">
                <a:solidFill>
                  <a:srgbClr val="0000FF"/>
                </a:solidFill>
                <a:latin typeface="Consolas" panose="020B0609020204030204" pitchFamily="49" charset="0"/>
              </a:rPr>
              <a:t>using </a:t>
            </a:r>
            <a:r>
              <a:rPr lang="en-US" sz="2000" dirty="0">
                <a:latin typeface="Consolas" panose="020B0609020204030204" pitchFamily="49" charset="0"/>
              </a:rPr>
              <a:t>System.IO</a:t>
            </a:r>
            <a:r>
              <a:rPr lang="en-US" sz="2000" dirty="0">
                <a:solidFill>
                  <a:srgbClr val="0000FF"/>
                </a:solidFill>
                <a:latin typeface="Consolas" panose="020B0609020204030204" pitchFamily="49" charset="0"/>
              </a:rPr>
              <a:t>;</a:t>
            </a:r>
          </a:p>
          <a:p>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StartIO</a:t>
            </a:r>
            <a:r>
              <a:rPr lang="en-US" sz="2000" dirty="0">
                <a:solidFill>
                  <a:srgbClr val="000000"/>
                </a:solidFill>
                <a:latin typeface="Consolas" panose="020B0609020204030204" pitchFamily="49" charset="0"/>
              </a:rPr>
              <a:t>(</a:t>
            </a:r>
            <a:r>
              <a:rPr lang="en-US" sz="2000" dirty="0">
                <a:solidFill>
                  <a:srgbClr val="2B91AF"/>
                </a:solidFill>
                <a:latin typeface="Consolas" panose="020B0609020204030204" pitchFamily="49" charset="0"/>
              </a:rPr>
              <a:t>Stream</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ioStream</a:t>
            </a:r>
            <a:r>
              <a:rPr lang="en-US" sz="2000" dirty="0">
                <a:solidFill>
                  <a:srgbClr val="000000"/>
                </a:solidFill>
                <a:latin typeface="Consolas" panose="020B0609020204030204" pitchFamily="49" charset="0"/>
              </a:rPr>
              <a:t>){}</a:t>
            </a:r>
            <a:endParaRPr lang="en-US" sz="2000" dirty="0">
              <a:solidFill>
                <a:srgbClr val="0000FF"/>
              </a:solidFill>
              <a:latin typeface="Consolas" panose="020B0609020204030204" pitchFamily="49" charset="0"/>
            </a:endParaRPr>
          </a:p>
        </p:txBody>
      </p:sp>
      <p:sp>
        <p:nvSpPr>
          <p:cNvPr id="5" name="Прямоугольник 4"/>
          <p:cNvSpPr/>
          <p:nvPr/>
        </p:nvSpPr>
        <p:spPr>
          <a:xfrm>
            <a:off x="874453" y="3657535"/>
            <a:ext cx="11317547" cy="830997"/>
          </a:xfrm>
          <a:prstGeom prst="rect">
            <a:avLst/>
          </a:prstGeom>
        </p:spPr>
        <p:txBody>
          <a:bodyPr wrap="square">
            <a:spAutoFit/>
          </a:bodyPr>
          <a:lstStyle/>
          <a:p>
            <a:r>
              <a:rPr lang="en-US" sz="2400" dirty="0">
                <a:solidFill>
                  <a:prstClr val="black">
                    <a:lumMod val="65000"/>
                    <a:lumOff val="35000"/>
                  </a:prstClr>
                </a:solidFill>
              </a:rPr>
              <a:t>Acronyms which are lengthier than two letters and are not a part of a camel cased parameter have to be upper cased only at the first letter:</a:t>
            </a:r>
            <a:endParaRPr lang="ru-RU" sz="2400" dirty="0">
              <a:solidFill>
                <a:prstClr val="black">
                  <a:lumMod val="65000"/>
                  <a:lumOff val="35000"/>
                </a:prstClr>
              </a:solidFill>
            </a:endParaRPr>
          </a:p>
        </p:txBody>
      </p:sp>
      <p:sp>
        <p:nvSpPr>
          <p:cNvPr id="6" name="Прямоугольник 5"/>
          <p:cNvSpPr/>
          <p:nvPr/>
        </p:nvSpPr>
        <p:spPr>
          <a:xfrm>
            <a:off x="1036318" y="4755078"/>
            <a:ext cx="7741921" cy="707886"/>
          </a:xfrm>
          <a:prstGeom prst="rect">
            <a:avLst/>
          </a:prstGeom>
        </p:spPr>
        <p:txBody>
          <a:bodyPr wrap="square">
            <a:spAutoFit/>
          </a:bodyPr>
          <a:lstStyle/>
          <a:p>
            <a:r>
              <a:rPr lang="en-US" sz="2000" dirty="0">
                <a:solidFill>
                  <a:srgbClr val="0000FF"/>
                </a:solidFill>
                <a:latin typeface="Consolas" panose="020B0609020204030204" pitchFamily="49" charset="0"/>
              </a:rPr>
              <a:t>using </a:t>
            </a:r>
            <a:r>
              <a:rPr lang="en-US" sz="2000" dirty="0" err="1">
                <a:latin typeface="Consolas" panose="020B0609020204030204" pitchFamily="49" charset="0"/>
              </a:rPr>
              <a:t>System.Xml</a:t>
            </a:r>
            <a:r>
              <a:rPr lang="en-US" sz="2000" dirty="0">
                <a:solidFill>
                  <a:srgbClr val="0000FF"/>
                </a:solidFill>
                <a:latin typeface="Consolas" panose="020B0609020204030204" pitchFamily="49" charset="0"/>
              </a:rPr>
              <a:t>;</a:t>
            </a:r>
          </a:p>
          <a:p>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ProcessHtmlTag</a:t>
            </a:r>
            <a:r>
              <a:rPr lang="en-US" sz="2000" dirty="0">
                <a:solidFill>
                  <a:srgbClr val="000000"/>
                </a:solidFill>
                <a:latin typeface="Consolas" panose="020B0609020204030204" pitchFamily="49" charset="0"/>
              </a:rPr>
              <a:t>(</a:t>
            </a:r>
            <a:r>
              <a:rPr lang="en-US" sz="2000" dirty="0">
                <a:solidFill>
                  <a:srgbClr val="2B91AF"/>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htmlTag</a:t>
            </a:r>
            <a:r>
              <a:rPr lang="en-US" sz="2000" dirty="0">
                <a:solidFill>
                  <a:srgbClr val="000000"/>
                </a:solidFill>
                <a:latin typeface="Consolas" panose="020B0609020204030204" pitchFamily="49" charset="0"/>
              </a:rPr>
              <a:t>){}</a:t>
            </a:r>
            <a:endParaRPr lang="en-US" sz="20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0038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p:bldP spid="4"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Compound Words</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1040574934"/>
              </p:ext>
            </p:extLst>
          </p:nvPr>
        </p:nvGraphicFramePr>
        <p:xfrm>
          <a:off x="2716314" y="1578480"/>
          <a:ext cx="6687743" cy="3194856"/>
        </p:xfrm>
        <a:graphic>
          <a:graphicData uri="http://schemas.openxmlformats.org/drawingml/2006/table">
            <a:tbl>
              <a:tblPr firstRow="1" firstCol="1" bandRow="1">
                <a:tableStyleId>{284E427A-3D55-4303-BF80-6455036E1DE7}</a:tableStyleId>
              </a:tblPr>
              <a:tblGrid>
                <a:gridCol w="2228771">
                  <a:extLst>
                    <a:ext uri="{9D8B030D-6E8A-4147-A177-3AD203B41FA5}">
                      <a16:colId xmlns:a16="http://schemas.microsoft.com/office/drawing/2014/main" val="1009130734"/>
                    </a:ext>
                  </a:extLst>
                </a:gridCol>
                <a:gridCol w="2229486">
                  <a:extLst>
                    <a:ext uri="{9D8B030D-6E8A-4147-A177-3AD203B41FA5}">
                      <a16:colId xmlns:a16="http://schemas.microsoft.com/office/drawing/2014/main" val="951329787"/>
                    </a:ext>
                  </a:extLst>
                </a:gridCol>
                <a:gridCol w="2229486">
                  <a:extLst>
                    <a:ext uri="{9D8B030D-6E8A-4147-A177-3AD203B41FA5}">
                      <a16:colId xmlns:a16="http://schemas.microsoft.com/office/drawing/2014/main" val="2387583319"/>
                    </a:ext>
                  </a:extLst>
                </a:gridCol>
              </a:tblGrid>
              <a:tr h="399357">
                <a:tc>
                  <a:txBody>
                    <a:bodyPr/>
                    <a:lstStyle/>
                    <a:p>
                      <a:pPr algn="ctr">
                        <a:lnSpc>
                          <a:spcPct val="115000"/>
                        </a:lnSpc>
                        <a:spcAft>
                          <a:spcPts val="0"/>
                        </a:spcAft>
                      </a:pPr>
                      <a:r>
                        <a:rPr lang="en-US" sz="2000" dirty="0">
                          <a:effectLst/>
                        </a:rPr>
                        <a:t>Pascal</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Camel</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Wrong</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5229455"/>
                  </a:ext>
                </a:extLst>
              </a:tr>
              <a:tr h="399357">
                <a:tc>
                  <a:txBody>
                    <a:bodyPr/>
                    <a:lstStyle/>
                    <a:p>
                      <a:pPr>
                        <a:lnSpc>
                          <a:spcPct val="115000"/>
                        </a:lnSpc>
                        <a:spcAft>
                          <a:spcPts val="0"/>
                        </a:spcAft>
                      </a:pPr>
                      <a:r>
                        <a:rPr lang="en-US" sz="2000" dirty="0" err="1">
                          <a:effectLst/>
                        </a:rPr>
                        <a:t>BitFlag</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err="1">
                          <a:effectLst/>
                        </a:rPr>
                        <a:t>bitFlag</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Bitflag or bitflag</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118059"/>
                  </a:ext>
                </a:extLst>
              </a:tr>
              <a:tr h="399357">
                <a:tc>
                  <a:txBody>
                    <a:bodyPr/>
                    <a:lstStyle/>
                    <a:p>
                      <a:pPr>
                        <a:lnSpc>
                          <a:spcPct val="115000"/>
                        </a:lnSpc>
                        <a:spcAft>
                          <a:spcPts val="0"/>
                        </a:spcAft>
                      </a:pPr>
                      <a:r>
                        <a:rPr lang="en-US" sz="2000" dirty="0">
                          <a:effectLst/>
                        </a:rPr>
                        <a:t>Email</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email</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EMail</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3517104"/>
                  </a:ext>
                </a:extLst>
              </a:tr>
              <a:tr h="399357">
                <a:tc>
                  <a:txBody>
                    <a:bodyPr/>
                    <a:lstStyle/>
                    <a:p>
                      <a:pPr>
                        <a:lnSpc>
                          <a:spcPct val="115000"/>
                        </a:lnSpc>
                        <a:spcAft>
                          <a:spcPts val="0"/>
                        </a:spcAft>
                      </a:pPr>
                      <a:r>
                        <a:rPr lang="en-US" sz="2000" dirty="0">
                          <a:effectLst/>
                        </a:rPr>
                        <a:t>Id</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id</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ID</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7555389"/>
                  </a:ext>
                </a:extLst>
              </a:tr>
              <a:tr h="399357">
                <a:tc>
                  <a:txBody>
                    <a:bodyPr/>
                    <a:lstStyle/>
                    <a:p>
                      <a:pPr>
                        <a:lnSpc>
                          <a:spcPct val="115000"/>
                        </a:lnSpc>
                        <a:spcAft>
                          <a:spcPts val="0"/>
                        </a:spcAft>
                      </a:pPr>
                      <a:r>
                        <a:rPr lang="en-US" sz="2000">
                          <a:effectLst/>
                        </a:rPr>
                        <a:t>Ok</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ok</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OK</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05972"/>
                  </a:ext>
                </a:extLst>
              </a:tr>
              <a:tr h="399357">
                <a:tc>
                  <a:txBody>
                    <a:bodyPr/>
                    <a:lstStyle/>
                    <a:p>
                      <a:pPr>
                        <a:lnSpc>
                          <a:spcPct val="115000"/>
                        </a:lnSpc>
                        <a:spcAft>
                          <a:spcPts val="0"/>
                        </a:spcAft>
                      </a:pPr>
                      <a:r>
                        <a:rPr lang="en-US" sz="2000">
                          <a:effectLst/>
                        </a:rPr>
                        <a:t>Pi</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pi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PI</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4974367"/>
                  </a:ext>
                </a:extLst>
              </a:tr>
              <a:tr h="399357">
                <a:tc>
                  <a:txBody>
                    <a:bodyPr/>
                    <a:lstStyle/>
                    <a:p>
                      <a:pPr>
                        <a:lnSpc>
                          <a:spcPct val="115000"/>
                        </a:lnSpc>
                        <a:spcAft>
                          <a:spcPts val="0"/>
                        </a:spcAft>
                      </a:pPr>
                      <a:r>
                        <a:rPr lang="en-US" sz="2000">
                          <a:effectLst/>
                        </a:rPr>
                        <a:t>Metadata</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metadata</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err="1">
                          <a:effectLst/>
                        </a:rPr>
                        <a:t>MetaData</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1128919"/>
                  </a:ext>
                </a:extLst>
              </a:tr>
              <a:tr h="399357">
                <a:tc>
                  <a:txBody>
                    <a:bodyPr/>
                    <a:lstStyle/>
                    <a:p>
                      <a:pPr>
                        <a:lnSpc>
                          <a:spcPct val="115000"/>
                        </a:lnSpc>
                        <a:spcAft>
                          <a:spcPts val="0"/>
                        </a:spcAft>
                      </a:pPr>
                      <a:r>
                        <a:rPr lang="en-US" sz="2000">
                          <a:effectLst/>
                        </a:rPr>
                        <a:t> </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 </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3876892"/>
                  </a:ext>
                </a:extLst>
              </a:tr>
            </a:tbl>
          </a:graphicData>
        </a:graphic>
      </p:graphicFrame>
    </p:spTree>
    <p:extLst>
      <p:ext uri="{BB962C8B-B14F-4D97-AF65-F5344CB8AC3E}">
        <p14:creationId xmlns:p14="http://schemas.microsoft.com/office/powerpoint/2010/main" val="117684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Audience</a:t>
            </a:r>
            <a:endParaRPr lang="ru-RU" dirty="0"/>
          </a:p>
        </p:txBody>
      </p:sp>
      <p:sp>
        <p:nvSpPr>
          <p:cNvPr id="4" name="Объект 3"/>
          <p:cNvSpPr>
            <a:spLocks noGrp="1"/>
          </p:cNvSpPr>
          <p:nvPr>
            <p:ph sz="half" idx="2"/>
          </p:nvPr>
        </p:nvSpPr>
        <p:spPr>
          <a:xfrm>
            <a:off x="877888" y="1462519"/>
            <a:ext cx="9091612" cy="4506481"/>
          </a:xfrm>
        </p:spPr>
        <p:txBody>
          <a:bodyPr>
            <a:normAutofit/>
          </a:bodyPr>
          <a:lstStyle/>
          <a:p>
            <a:pPr lvl="0"/>
            <a:r>
              <a:rPr lang="en-US" dirty="0"/>
              <a:t>All the C# developers from beginners to seniors</a:t>
            </a:r>
          </a:p>
          <a:p>
            <a:pPr lvl="0"/>
            <a:r>
              <a:rPr lang="en-US" dirty="0"/>
              <a:t>Relevant material for all kinds of C# developers</a:t>
            </a:r>
          </a:p>
          <a:p>
            <a:pPr lvl="0"/>
            <a:r>
              <a:rPr lang="en-US" dirty="0"/>
              <a:t>Topics are different in complexity (solid C# background is required in some lectures)</a:t>
            </a:r>
          </a:p>
          <a:p>
            <a:pPr lvl="0"/>
            <a:endParaRPr lang="en-US" dirty="0"/>
          </a:p>
          <a:p>
            <a:pPr marL="0" lvl="0" indent="0">
              <a:buNone/>
            </a:pPr>
            <a:r>
              <a:rPr lang="en-US" dirty="0"/>
              <a:t>P.S.</a:t>
            </a:r>
          </a:p>
          <a:p>
            <a:pPr marL="0" lvl="0" indent="0">
              <a:buNone/>
            </a:pPr>
            <a:r>
              <a:rPr lang="en-US" dirty="0"/>
              <a:t>You can learn modules and in some cases </a:t>
            </a:r>
            <a:br>
              <a:rPr lang="en-US" dirty="0"/>
            </a:br>
            <a:r>
              <a:rPr lang="en-US" dirty="0"/>
              <a:t>even lectures inside modules in any order you like.</a:t>
            </a:r>
          </a:p>
          <a:p>
            <a:pPr lvl="0"/>
            <a:endParaRPr lang="en-US" dirty="0"/>
          </a:p>
        </p:txBody>
      </p:sp>
    </p:spTree>
    <p:extLst>
      <p:ext uri="{BB962C8B-B14F-4D97-AF65-F5344CB8AC3E}">
        <p14:creationId xmlns:p14="http://schemas.microsoft.com/office/powerpoint/2010/main" val="21572181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Shorted Names</a:t>
            </a:r>
            <a:endParaRPr lang="ru-RU" dirty="0"/>
          </a:p>
        </p:txBody>
      </p:sp>
      <p:sp>
        <p:nvSpPr>
          <p:cNvPr id="7" name="Прямоугольник 6"/>
          <p:cNvSpPr/>
          <p:nvPr/>
        </p:nvSpPr>
        <p:spPr>
          <a:xfrm>
            <a:off x="1612670" y="2756993"/>
            <a:ext cx="9659390" cy="584775"/>
          </a:xfrm>
          <a:prstGeom prst="rect">
            <a:avLst/>
          </a:prstGeom>
        </p:spPr>
        <p:txBody>
          <a:bodyPr wrap="square">
            <a:spAutoFit/>
          </a:bodyPr>
          <a:lstStyle/>
          <a:p>
            <a:r>
              <a:rPr lang="en-US" sz="3200" b="1" dirty="0">
                <a:solidFill>
                  <a:prstClr val="black">
                    <a:lumMod val="65000"/>
                    <a:lumOff val="35000"/>
                  </a:prstClr>
                </a:solidFill>
              </a:rPr>
              <a:t>Window</a:t>
            </a:r>
            <a:r>
              <a:rPr lang="en-US" sz="3200" dirty="0">
                <a:solidFill>
                  <a:prstClr val="black">
                    <a:lumMod val="65000"/>
                    <a:lumOff val="35000"/>
                  </a:prstClr>
                </a:solidFill>
              </a:rPr>
              <a:t> is better than </a:t>
            </a:r>
            <a:r>
              <a:rPr lang="en-US" sz="3200" b="1" dirty="0">
                <a:solidFill>
                  <a:prstClr val="black">
                    <a:lumMod val="65000"/>
                    <a:lumOff val="35000"/>
                  </a:prstClr>
                </a:solidFill>
              </a:rPr>
              <a:t>Win</a:t>
            </a:r>
            <a:r>
              <a:rPr lang="en-US" sz="3200" dirty="0">
                <a:solidFill>
                  <a:prstClr val="black">
                    <a:lumMod val="65000"/>
                    <a:lumOff val="35000"/>
                  </a:prstClr>
                </a:solidFill>
              </a:rPr>
              <a:t>, </a:t>
            </a:r>
            <a:r>
              <a:rPr lang="en-US" sz="3200" b="1" dirty="0">
                <a:solidFill>
                  <a:prstClr val="black">
                    <a:lumMod val="65000"/>
                    <a:lumOff val="35000"/>
                  </a:prstClr>
                </a:solidFill>
              </a:rPr>
              <a:t>Extension</a:t>
            </a:r>
            <a:r>
              <a:rPr lang="en-US" sz="3200" dirty="0">
                <a:solidFill>
                  <a:prstClr val="black">
                    <a:lumMod val="65000"/>
                    <a:lumOff val="35000"/>
                  </a:prstClr>
                </a:solidFill>
              </a:rPr>
              <a:t> is better than </a:t>
            </a:r>
            <a:r>
              <a:rPr lang="en-US" sz="3200" b="1" dirty="0">
                <a:solidFill>
                  <a:prstClr val="black">
                    <a:lumMod val="65000"/>
                    <a:lumOff val="35000"/>
                  </a:prstClr>
                </a:solidFill>
              </a:rPr>
              <a:t>Ex</a:t>
            </a:r>
            <a:r>
              <a:rPr lang="en-US" sz="3200" dirty="0">
                <a:solidFill>
                  <a:prstClr val="black">
                    <a:lumMod val="65000"/>
                    <a:lumOff val="35000"/>
                  </a:prstClr>
                </a:solidFill>
              </a:rPr>
              <a:t>.</a:t>
            </a:r>
            <a:endParaRPr lang="ru-RU" sz="3200" dirty="0">
              <a:solidFill>
                <a:prstClr val="black">
                  <a:lumMod val="65000"/>
                  <a:lumOff val="35000"/>
                </a:prstClr>
              </a:solidFill>
            </a:endParaRPr>
          </a:p>
        </p:txBody>
      </p:sp>
    </p:spTree>
    <p:extLst>
      <p:ext uri="{BB962C8B-B14F-4D97-AF65-F5344CB8AC3E}">
        <p14:creationId xmlns:p14="http://schemas.microsoft.com/office/powerpoint/2010/main" val="2959240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General Names</a:t>
            </a:r>
            <a:endParaRPr lang="ru-RU" dirty="0"/>
          </a:p>
        </p:txBody>
      </p:sp>
      <p:sp>
        <p:nvSpPr>
          <p:cNvPr id="7" name="Прямоугольник 6"/>
          <p:cNvSpPr/>
          <p:nvPr/>
        </p:nvSpPr>
        <p:spPr>
          <a:xfrm>
            <a:off x="1118400" y="1459534"/>
            <a:ext cx="9659390" cy="1191736"/>
          </a:xfrm>
          <a:prstGeom prst="rect">
            <a:avLst/>
          </a:prstGeom>
        </p:spPr>
        <p:txBody>
          <a:bodyPr wrap="square">
            <a:spAutoFit/>
          </a:bodyPr>
          <a:lstStyle/>
          <a:p>
            <a:pPr>
              <a:lnSpc>
                <a:spcPct val="115000"/>
              </a:lnSpc>
              <a:spcAft>
                <a:spcPts val="1000"/>
              </a:spcAft>
            </a:pPr>
            <a:r>
              <a:rPr lang="en-US" sz="3200" dirty="0">
                <a:solidFill>
                  <a:prstClr val="black">
                    <a:lumMod val="65000"/>
                    <a:lumOff val="35000"/>
                  </a:prstClr>
                </a:solidFill>
              </a:rPr>
              <a:t>When a parameter does not bear any semantic payload you should name it as “</a:t>
            </a:r>
            <a:r>
              <a:rPr lang="en-US" sz="3200" b="1" dirty="0">
                <a:solidFill>
                  <a:prstClr val="black">
                    <a:lumMod val="65000"/>
                    <a:lumOff val="35000"/>
                  </a:prstClr>
                </a:solidFill>
              </a:rPr>
              <a:t>value</a:t>
            </a:r>
            <a:r>
              <a:rPr lang="en-US" sz="3200" dirty="0">
                <a:solidFill>
                  <a:prstClr val="black">
                    <a:lumMod val="65000"/>
                    <a:lumOff val="35000"/>
                  </a:prstClr>
                </a:solidFill>
              </a:rPr>
              <a:t>” or “</a:t>
            </a:r>
            <a:r>
              <a:rPr lang="en-US" sz="3200" b="1" dirty="0">
                <a:solidFill>
                  <a:prstClr val="black">
                    <a:lumMod val="65000"/>
                    <a:lumOff val="35000"/>
                  </a:prstClr>
                </a:solidFill>
              </a:rPr>
              <a:t>item</a:t>
            </a:r>
            <a:r>
              <a:rPr lang="en-US" sz="3200" dirty="0">
                <a:solidFill>
                  <a:prstClr val="black">
                    <a:lumMod val="65000"/>
                    <a:lumOff val="35000"/>
                  </a:prstClr>
                </a:solidFill>
              </a:rPr>
              <a:t>”.</a:t>
            </a:r>
            <a:endParaRPr lang="ru-RU" sz="3200" dirty="0">
              <a:solidFill>
                <a:prstClr val="black">
                  <a:lumMod val="65000"/>
                  <a:lumOff val="35000"/>
                </a:prstClr>
              </a:solidFill>
            </a:endParaRPr>
          </a:p>
        </p:txBody>
      </p:sp>
      <p:sp>
        <p:nvSpPr>
          <p:cNvPr id="3" name="Прямоугольник 2"/>
          <p:cNvSpPr/>
          <p:nvPr/>
        </p:nvSpPr>
        <p:spPr>
          <a:xfrm>
            <a:off x="1107989" y="2974478"/>
            <a:ext cx="6096000" cy="1304460"/>
          </a:xfrm>
          <a:prstGeom prst="rect">
            <a:avLst/>
          </a:prstGeom>
        </p:spPr>
        <p:txBody>
          <a:bodyPr>
            <a:spAutoFit/>
          </a:bodyPr>
          <a:lstStyle/>
          <a:p>
            <a:pPr>
              <a:lnSpc>
                <a:spcPct val="115000"/>
              </a:lnSpc>
              <a:spcAft>
                <a:spcPts val="1000"/>
              </a:spcAft>
            </a:pPr>
            <a:r>
              <a:rPr lang="en-US" dirty="0">
                <a:solidFill>
                  <a:srgbClr val="0000FF"/>
                </a:solidFill>
                <a:latin typeface="Consolas" panose="020B0609020204030204" pitchFamily="49" charset="0"/>
                <a:ea typeface="Calibri" panose="020F0502020204030204" pitchFamily="34" charset="0"/>
                <a:cs typeface="Calibri" panose="020F0502020204030204" pitchFamily="34" charset="0"/>
              </a:rPr>
              <a:t>void</a:t>
            </a: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Write(</a:t>
            </a:r>
            <a:r>
              <a:rPr lang="en-US" dirty="0">
                <a:solidFill>
                  <a:srgbClr val="0000FF"/>
                </a:solidFill>
                <a:latin typeface="Consolas" panose="020B0609020204030204" pitchFamily="49" charset="0"/>
                <a:ea typeface="Calibri" panose="020F0502020204030204" pitchFamily="34" charset="0"/>
                <a:cs typeface="Calibri" panose="020F0502020204030204" pitchFamily="34" charset="0"/>
              </a:rPr>
              <a:t>double</a:t>
            </a: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0000FF"/>
                </a:solidFill>
                <a:latin typeface="Consolas" panose="020B0609020204030204" pitchFamily="49" charset="0"/>
                <a:ea typeface="Calibri" panose="020F0502020204030204" pitchFamily="34" charset="0"/>
                <a:cs typeface="Calibri" panose="020F0502020204030204" pitchFamily="34" charset="0"/>
              </a:rPr>
              <a:t>void</a:t>
            </a: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Write(</a:t>
            </a:r>
            <a:r>
              <a:rPr lang="en-US" dirty="0">
                <a:solidFill>
                  <a:srgbClr val="0000FF"/>
                </a:solidFill>
                <a:latin typeface="Consolas" panose="020B0609020204030204" pitchFamily="49" charset="0"/>
                <a:ea typeface="Calibri" panose="020F0502020204030204" pitchFamily="34" charset="0"/>
                <a:cs typeface="Calibri" panose="020F0502020204030204" pitchFamily="34" charset="0"/>
              </a:rPr>
              <a:t>float</a:t>
            </a: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0000FF"/>
                </a:solidFill>
                <a:latin typeface="Consolas" panose="020B0609020204030204" pitchFamily="49" charset="0"/>
                <a:ea typeface="Calibri" panose="020F0502020204030204" pitchFamily="34" charset="0"/>
                <a:cs typeface="Calibri" panose="020F0502020204030204" pitchFamily="34" charset="0"/>
              </a:rPr>
              <a:t>void</a:t>
            </a: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Write(</a:t>
            </a:r>
            <a:r>
              <a:rPr lang="en-US" dirty="0">
                <a:solidFill>
                  <a:srgbClr val="0000FF"/>
                </a:solidFill>
                <a:latin typeface="Consolas" panose="020B0609020204030204" pitchFamily="49" charset="0"/>
                <a:ea typeface="Calibri" panose="020F0502020204030204" pitchFamily="34" charset="0"/>
                <a:cs typeface="Calibri" panose="020F0502020204030204" pitchFamily="34" charset="0"/>
              </a:rPr>
              <a:t>short</a:t>
            </a:r>
            <a:r>
              <a:rPr lang="en-US" dirty="0">
                <a:solidFill>
                  <a:srgbClr val="000000"/>
                </a:solidFill>
                <a:latin typeface="Consolas" panose="020B0609020204030204" pitchFamily="49" charset="0"/>
                <a:ea typeface="Calibri" panose="020F0502020204030204" pitchFamily="34" charset="0"/>
                <a:cs typeface="Calibri" panose="020F0502020204030204" pitchFamily="34"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1126277" y="4446878"/>
            <a:ext cx="1808700" cy="410882"/>
          </a:xfrm>
          <a:prstGeom prst="rect">
            <a:avLst/>
          </a:prstGeom>
        </p:spPr>
        <p:txBody>
          <a:bodyPr wrap="none">
            <a:spAutoFit/>
          </a:bodyPr>
          <a:lstStyle/>
          <a:p>
            <a:pPr>
              <a:lnSpc>
                <a:spcPct val="115000"/>
              </a:lnSpc>
              <a:spcAft>
                <a:spcPts val="1000"/>
              </a:spcAft>
            </a:pPr>
            <a:r>
              <a:rPr lang="en-US" dirty="0">
                <a:solidFill>
                  <a:srgbClr val="0000FF"/>
                </a:solidFill>
                <a:latin typeface="Calibri" panose="020F0502020204030204" pitchFamily="34" charset="0"/>
                <a:ea typeface="Calibri" panose="020F0502020204030204" pitchFamily="34" charset="0"/>
                <a:cs typeface="Calibri" panose="020F0502020204030204" pitchFamily="34" charset="0"/>
              </a:rPr>
              <a:t>void</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Add(</a:t>
            </a:r>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item);</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38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Naming New Versions of API</a:t>
            </a:r>
            <a:endParaRPr lang="ru-RU" dirty="0"/>
          </a:p>
        </p:txBody>
      </p:sp>
      <p:sp>
        <p:nvSpPr>
          <p:cNvPr id="7" name="Прямоугольник 6"/>
          <p:cNvSpPr/>
          <p:nvPr/>
        </p:nvSpPr>
        <p:spPr>
          <a:xfrm>
            <a:off x="1983374" y="2052658"/>
            <a:ext cx="2551557" cy="658642"/>
          </a:xfrm>
          <a:prstGeom prst="rect">
            <a:avLst/>
          </a:prstGeom>
        </p:spPr>
        <p:txBody>
          <a:bodyPr wrap="square">
            <a:spAutoFit/>
          </a:bodyPr>
          <a:lstStyle/>
          <a:p>
            <a:pPr>
              <a:lnSpc>
                <a:spcPct val="115000"/>
              </a:lnSpc>
              <a:spcAft>
                <a:spcPts val="1000"/>
              </a:spcAft>
            </a:pPr>
            <a:r>
              <a:rPr lang="en-US" sz="3200" b="1" dirty="0" err="1">
                <a:solidFill>
                  <a:prstClr val="black">
                    <a:lumMod val="65000"/>
                    <a:lumOff val="35000"/>
                  </a:prstClr>
                </a:solidFill>
              </a:rPr>
              <a:t>StringParser</a:t>
            </a:r>
            <a:r>
              <a:rPr lang="en-US" sz="3200" b="1" dirty="0">
                <a:solidFill>
                  <a:prstClr val="black">
                    <a:lumMod val="65000"/>
                    <a:lumOff val="35000"/>
                  </a:prstClr>
                </a:solidFill>
              </a:rPr>
              <a:t> </a:t>
            </a:r>
            <a:endParaRPr lang="ru-RU" sz="3200" b="1" dirty="0">
              <a:solidFill>
                <a:prstClr val="black">
                  <a:lumMod val="65000"/>
                  <a:lumOff val="35000"/>
                </a:prstClr>
              </a:solidFill>
            </a:endParaRPr>
          </a:p>
        </p:txBody>
      </p:sp>
      <p:sp>
        <p:nvSpPr>
          <p:cNvPr id="6" name="Прямоугольник 5"/>
          <p:cNvSpPr/>
          <p:nvPr/>
        </p:nvSpPr>
        <p:spPr>
          <a:xfrm>
            <a:off x="7745557" y="2098646"/>
            <a:ext cx="2459135" cy="584775"/>
          </a:xfrm>
          <a:prstGeom prst="rect">
            <a:avLst/>
          </a:prstGeom>
        </p:spPr>
        <p:txBody>
          <a:bodyPr wrap="none">
            <a:spAutoFit/>
          </a:bodyPr>
          <a:lstStyle/>
          <a:p>
            <a:r>
              <a:rPr lang="en-US" sz="3200" b="1" dirty="0">
                <a:solidFill>
                  <a:prstClr val="black">
                    <a:lumMod val="65000"/>
                    <a:lumOff val="35000"/>
                  </a:prstClr>
                </a:solidFill>
              </a:rPr>
              <a:t>StringParser2</a:t>
            </a:r>
            <a:endParaRPr lang="ru-RU" dirty="0"/>
          </a:p>
        </p:txBody>
      </p:sp>
      <p:cxnSp>
        <p:nvCxnSpPr>
          <p:cNvPr id="8" name="Прямая со стрелкой 7"/>
          <p:cNvCxnSpPr>
            <a:stCxn id="7" idx="3"/>
          </p:cNvCxnSpPr>
          <p:nvPr/>
        </p:nvCxnSpPr>
        <p:spPr>
          <a:xfrm>
            <a:off x="4534931" y="2381979"/>
            <a:ext cx="3039761" cy="15232"/>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2523128" y="3083696"/>
            <a:ext cx="7589385" cy="584775"/>
          </a:xfrm>
          <a:prstGeom prst="rect">
            <a:avLst/>
          </a:prstGeom>
        </p:spPr>
        <p:txBody>
          <a:bodyPr wrap="none">
            <a:spAutoFit/>
          </a:bodyPr>
          <a:lstStyle/>
          <a:p>
            <a:r>
              <a:rPr lang="en-US" sz="3200" dirty="0">
                <a:solidFill>
                  <a:prstClr val="black">
                    <a:lumMod val="65000"/>
                    <a:lumOff val="35000"/>
                  </a:prstClr>
                </a:solidFill>
              </a:rPr>
              <a:t>Prefer </a:t>
            </a:r>
            <a:r>
              <a:rPr lang="en-US" sz="3200" b="1" dirty="0">
                <a:solidFill>
                  <a:prstClr val="black">
                    <a:lumMod val="65000"/>
                    <a:lumOff val="35000"/>
                  </a:prstClr>
                </a:solidFill>
              </a:rPr>
              <a:t>numeric suffixes </a:t>
            </a:r>
            <a:r>
              <a:rPr lang="en-US" sz="3200" dirty="0">
                <a:solidFill>
                  <a:prstClr val="black">
                    <a:lumMod val="65000"/>
                    <a:lumOff val="35000"/>
                  </a:prstClr>
                </a:solidFill>
              </a:rPr>
              <a:t>for new API versions.</a:t>
            </a:r>
            <a:endParaRPr lang="ru-RU" sz="3200" dirty="0">
              <a:solidFill>
                <a:prstClr val="black">
                  <a:lumMod val="65000"/>
                  <a:lumOff val="35000"/>
                </a:prstClr>
              </a:solidFill>
            </a:endParaRPr>
          </a:p>
        </p:txBody>
      </p:sp>
    </p:spTree>
    <p:extLst>
      <p:ext uri="{BB962C8B-B14F-4D97-AF65-F5344CB8AC3E}">
        <p14:creationId xmlns:p14="http://schemas.microsoft.com/office/powerpoint/2010/main" val="268556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Naming Inheritors</a:t>
            </a:r>
            <a:endParaRPr lang="ru-RU" dirty="0"/>
          </a:p>
        </p:txBody>
      </p:sp>
      <p:sp>
        <p:nvSpPr>
          <p:cNvPr id="3" name="Прямоугольник 2"/>
          <p:cNvSpPr/>
          <p:nvPr/>
        </p:nvSpPr>
        <p:spPr>
          <a:xfrm>
            <a:off x="2248923" y="2826205"/>
            <a:ext cx="7883611" cy="1623008"/>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alibri" panose="020F0502020204030204" pitchFamily="34" charset="0"/>
              </a:rPr>
              <a:t>class </a:t>
            </a:r>
            <a:r>
              <a:rPr lang="en-US" sz="2400" dirty="0" err="1">
                <a:solidFill>
                  <a:srgbClr val="00B050"/>
                </a:solidFill>
                <a:latin typeface="Consolas" panose="020B0609020204030204" pitchFamily="49" charset="0"/>
                <a:ea typeface="Calibri" panose="020F0502020204030204" pitchFamily="34" charset="0"/>
                <a:cs typeface="Calibri" panose="020F0502020204030204" pitchFamily="34" charset="0"/>
              </a:rPr>
              <a:t>FileStream</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 </a:t>
            </a:r>
            <a:r>
              <a:rPr lang="en-US" sz="2400" dirty="0">
                <a:solidFill>
                  <a:srgbClr val="00B050"/>
                </a:solidFill>
                <a:latin typeface="Consolas" panose="020B0609020204030204" pitchFamily="49" charset="0"/>
                <a:ea typeface="Calibri" panose="020F0502020204030204" pitchFamily="34" charset="0"/>
                <a:cs typeface="Calibri" panose="020F0502020204030204" pitchFamily="34" charset="0"/>
              </a:rPr>
              <a:t>Stream</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 …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alibri" panose="020F0502020204030204" pitchFamily="34" charset="0"/>
              </a:rPr>
              <a:t>class </a:t>
            </a:r>
            <a:r>
              <a:rPr lang="en-US" sz="2400" dirty="0" err="1">
                <a:solidFill>
                  <a:srgbClr val="00B050"/>
                </a:solidFill>
                <a:latin typeface="Consolas" panose="020B0609020204030204" pitchFamily="49" charset="0"/>
                <a:ea typeface="Calibri" panose="020F0502020204030204" pitchFamily="34" charset="0"/>
                <a:cs typeface="Calibri" panose="020F0502020204030204" pitchFamily="34" charset="0"/>
              </a:rPr>
              <a:t>CustomUserException</a:t>
            </a:r>
            <a:r>
              <a:rPr lang="en-US" sz="2400" dirty="0">
                <a:solidFill>
                  <a:srgbClr val="00B050"/>
                </a:solidFill>
                <a:latin typeface="Consolas" panose="020B0609020204030204" pitchFamily="49" charset="0"/>
                <a:ea typeface="Calibri" panose="020F0502020204030204" pitchFamily="34" charset="0"/>
                <a:cs typeface="Calibri" panose="020F0502020204030204" pitchFamily="34" charset="0"/>
              </a:rPr>
              <a:t> </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a:t>
            </a:r>
            <a:r>
              <a:rPr lang="en-US" sz="2400" dirty="0">
                <a:solidFill>
                  <a:srgbClr val="00B050"/>
                </a:solidFill>
                <a:latin typeface="Consolas" panose="020B0609020204030204" pitchFamily="49" charset="0"/>
                <a:ea typeface="Calibri" panose="020F0502020204030204" pitchFamily="34" charset="0"/>
                <a:cs typeface="Calibri" panose="020F0502020204030204" pitchFamily="34" charset="0"/>
              </a:rPr>
              <a:t>Exception</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 …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alibri" panose="020F0502020204030204" pitchFamily="34" charset="0"/>
              </a:rPr>
              <a:t>class </a:t>
            </a:r>
            <a:r>
              <a:rPr lang="en-US" sz="2400" dirty="0" err="1">
                <a:solidFill>
                  <a:srgbClr val="00B050"/>
                </a:solidFill>
                <a:latin typeface="Consolas" panose="020B0609020204030204" pitchFamily="49" charset="0"/>
                <a:ea typeface="Calibri" panose="020F0502020204030204" pitchFamily="34" charset="0"/>
                <a:cs typeface="Calibri" panose="020F0502020204030204" pitchFamily="34" charset="0"/>
              </a:rPr>
              <a:t>ClickedEventArgs</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 </a:t>
            </a:r>
            <a:r>
              <a:rPr lang="en-US" sz="2400" dirty="0" err="1">
                <a:solidFill>
                  <a:srgbClr val="00B050"/>
                </a:solidFill>
                <a:latin typeface="Consolas" panose="020B0609020204030204" pitchFamily="49" charset="0"/>
                <a:ea typeface="Calibri" panose="020F0502020204030204" pitchFamily="34" charset="0"/>
                <a:cs typeface="Calibri" panose="020F0502020204030204" pitchFamily="34" charset="0"/>
              </a:rPr>
              <a:t>EventArgs</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 …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1061900" y="2082809"/>
            <a:ext cx="10238059" cy="584775"/>
          </a:xfrm>
          <a:prstGeom prst="rect">
            <a:avLst/>
          </a:prstGeom>
        </p:spPr>
        <p:txBody>
          <a:bodyPr wrap="none">
            <a:spAutoFit/>
          </a:bodyPr>
          <a:lstStyle/>
          <a:p>
            <a:r>
              <a:rPr lang="en-US" sz="3200" dirty="0">
                <a:solidFill>
                  <a:prstClr val="black">
                    <a:lumMod val="65000"/>
                    <a:lumOff val="35000"/>
                  </a:prstClr>
                </a:solidFill>
              </a:rPr>
              <a:t>Add a parent’s class name as a suffix to the inheritors name. </a:t>
            </a:r>
            <a:endParaRPr lang="ru-RU" sz="3200" dirty="0">
              <a:solidFill>
                <a:prstClr val="black">
                  <a:lumMod val="65000"/>
                  <a:lumOff val="35000"/>
                </a:prstClr>
              </a:solidFill>
            </a:endParaRPr>
          </a:p>
        </p:txBody>
      </p:sp>
    </p:spTree>
    <p:extLst>
      <p:ext uri="{BB962C8B-B14F-4D97-AF65-F5344CB8AC3E}">
        <p14:creationId xmlns:p14="http://schemas.microsoft.com/office/powerpoint/2010/main" val="398901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Interfaces “I” prefix</a:t>
            </a:r>
            <a:endParaRPr lang="ru-RU" dirty="0"/>
          </a:p>
        </p:txBody>
      </p:sp>
      <p:sp>
        <p:nvSpPr>
          <p:cNvPr id="3" name="Прямоугольник 2"/>
          <p:cNvSpPr/>
          <p:nvPr/>
        </p:nvSpPr>
        <p:spPr>
          <a:xfrm>
            <a:off x="3299248" y="3851816"/>
            <a:ext cx="5857109" cy="517065"/>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alibri" panose="020F0502020204030204" pitchFamily="34" charset="0"/>
              </a:rPr>
              <a:t>class </a:t>
            </a:r>
            <a:r>
              <a:rPr lang="en-US" sz="2400" dirty="0">
                <a:solidFill>
                  <a:srgbClr val="00B050"/>
                </a:solidFill>
                <a:latin typeface="Consolas" panose="020B0609020204030204" pitchFamily="49" charset="0"/>
                <a:ea typeface="Calibri" panose="020F0502020204030204" pitchFamily="34" charset="0"/>
                <a:cs typeface="Calibri" panose="020F0502020204030204" pitchFamily="34" charset="0"/>
              </a:rPr>
              <a:t>Customer</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 </a:t>
            </a:r>
            <a:r>
              <a:rPr lang="en-US" sz="2400" dirty="0" err="1">
                <a:solidFill>
                  <a:srgbClr val="00B050"/>
                </a:solidFill>
                <a:latin typeface="Consolas" panose="020B0609020204030204" pitchFamily="49" charset="0"/>
                <a:ea typeface="Calibri" panose="020F0502020204030204" pitchFamily="34" charset="0"/>
                <a:cs typeface="Calibri" panose="020F0502020204030204" pitchFamily="34" charset="0"/>
              </a:rPr>
              <a:t>ICustomer</a:t>
            </a:r>
            <a:r>
              <a:rPr lang="en-US" sz="2400" dirty="0">
                <a:solidFill>
                  <a:srgbClr val="00B050"/>
                </a:solidFill>
                <a:latin typeface="Consolas" panose="020B0609020204030204" pitchFamily="49" charset="0"/>
                <a:ea typeface="Calibri" panose="020F0502020204030204" pitchFamily="34" charset="0"/>
                <a:cs typeface="Calibri" panose="020F0502020204030204" pitchFamily="34" charset="0"/>
              </a:rPr>
              <a:t> </a:t>
            </a:r>
            <a:r>
              <a:rPr lang="en-US" sz="2400" dirty="0">
                <a:solidFill>
                  <a:srgbClr val="000000"/>
                </a:solidFill>
                <a:latin typeface="Consolas" panose="020B0609020204030204" pitchFamily="49" charset="0"/>
                <a:ea typeface="Calibri" panose="020F0502020204030204" pitchFamily="34" charset="0"/>
                <a:cs typeface="Calibri" panose="020F0502020204030204" pitchFamily="34" charset="0"/>
              </a:rPr>
              <a:t>{ … }</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2482927" y="1539112"/>
            <a:ext cx="7879529" cy="584775"/>
          </a:xfrm>
          <a:prstGeom prst="rect">
            <a:avLst/>
          </a:prstGeom>
        </p:spPr>
        <p:txBody>
          <a:bodyPr wrap="none">
            <a:spAutoFit/>
          </a:bodyPr>
          <a:lstStyle/>
          <a:p>
            <a:r>
              <a:rPr lang="en-US" sz="3200" dirty="0">
                <a:solidFill>
                  <a:prstClr val="black">
                    <a:lumMod val="65000"/>
                    <a:lumOff val="35000"/>
                  </a:prstClr>
                </a:solidFill>
              </a:rPr>
              <a:t>Interfaces names should begin with “I” prefix. </a:t>
            </a:r>
            <a:endParaRPr lang="ru-RU" sz="3200" dirty="0">
              <a:solidFill>
                <a:prstClr val="black">
                  <a:lumMod val="65000"/>
                  <a:lumOff val="35000"/>
                </a:prstClr>
              </a:solidFill>
            </a:endParaRPr>
          </a:p>
        </p:txBody>
      </p:sp>
      <p:sp>
        <p:nvSpPr>
          <p:cNvPr id="6" name="Прямоугольник 5"/>
          <p:cNvSpPr/>
          <p:nvPr/>
        </p:nvSpPr>
        <p:spPr>
          <a:xfrm>
            <a:off x="1631092" y="2438570"/>
            <a:ext cx="9613557" cy="1077218"/>
          </a:xfrm>
          <a:prstGeom prst="rect">
            <a:avLst/>
          </a:prstGeom>
        </p:spPr>
        <p:txBody>
          <a:bodyPr wrap="square">
            <a:spAutoFit/>
          </a:bodyPr>
          <a:lstStyle/>
          <a:p>
            <a:r>
              <a:rPr lang="en-US" sz="3200" dirty="0">
                <a:solidFill>
                  <a:prstClr val="black">
                    <a:lumMod val="65000"/>
                    <a:lumOff val="35000"/>
                  </a:prstClr>
                </a:solidFill>
              </a:rPr>
              <a:t>Default interface implementation name should just remove the “I” prefix. </a:t>
            </a:r>
            <a:endParaRPr lang="ru-RU" sz="3200" dirty="0">
              <a:solidFill>
                <a:prstClr val="black">
                  <a:lumMod val="65000"/>
                  <a:lumOff val="35000"/>
                </a:prstClr>
              </a:solidFill>
            </a:endParaRPr>
          </a:p>
        </p:txBody>
      </p:sp>
    </p:spTree>
    <p:extLst>
      <p:ext uri="{BB962C8B-B14F-4D97-AF65-F5344CB8AC3E}">
        <p14:creationId xmlns:p14="http://schemas.microsoft.com/office/powerpoint/2010/main" val="321518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Naming Generic Types</a:t>
            </a:r>
            <a:endParaRPr lang="ru-RU" dirty="0"/>
          </a:p>
        </p:txBody>
      </p:sp>
      <p:sp>
        <p:nvSpPr>
          <p:cNvPr id="3" name="Прямоугольник 2"/>
          <p:cNvSpPr/>
          <p:nvPr/>
        </p:nvSpPr>
        <p:spPr>
          <a:xfrm>
            <a:off x="1285096" y="2158941"/>
            <a:ext cx="5857109" cy="490071"/>
          </a:xfrm>
          <a:prstGeom prst="rect">
            <a:avLst/>
          </a:prstGeom>
        </p:spPr>
        <p:txBody>
          <a:bodyPr wrap="square">
            <a:spAutoFit/>
          </a:bodyPr>
          <a:lstStyle/>
          <a:p>
            <a:pPr>
              <a:lnSpc>
                <a:spcPct val="115000"/>
              </a:lnSpc>
              <a:spcAft>
                <a:spcPts val="1000"/>
              </a:spcAft>
            </a:pPr>
            <a:r>
              <a:rPr lang="en-US" sz="2400" dirty="0">
                <a:latin typeface="Consolas" panose="020B0609020204030204" pitchFamily="49" charset="0"/>
                <a:ea typeface="Calibri" panose="020F0502020204030204" pitchFamily="34" charset="0"/>
                <a:cs typeface="Calibri" panose="020F0502020204030204" pitchFamily="34" charset="0"/>
              </a:rPr>
              <a:t>Add(T item), </a:t>
            </a:r>
            <a:r>
              <a:rPr lang="en-US" sz="2400" dirty="0">
                <a:solidFill>
                  <a:srgbClr val="00B050"/>
                </a:solidFill>
                <a:latin typeface="Consolas" panose="020B0609020204030204" pitchFamily="49" charset="0"/>
                <a:ea typeface="Calibri" panose="020F0502020204030204" pitchFamily="34" charset="0"/>
                <a:cs typeface="Calibri" panose="020F0502020204030204" pitchFamily="34" charset="0"/>
              </a:rPr>
              <a:t>List</a:t>
            </a:r>
            <a:r>
              <a:rPr lang="en-US" sz="2400" dirty="0">
                <a:latin typeface="Consolas" panose="020B0609020204030204" pitchFamily="49" charset="0"/>
                <a:ea typeface="Calibri" panose="020F0502020204030204" pitchFamily="34" charset="0"/>
                <a:cs typeface="Calibri" panose="020F0502020204030204" pitchFamily="34" charset="0"/>
              </a:rPr>
              <a:t>&lt;T&gt;.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1210180" y="1551470"/>
            <a:ext cx="8304709" cy="584775"/>
          </a:xfrm>
          <a:prstGeom prst="rect">
            <a:avLst/>
          </a:prstGeom>
        </p:spPr>
        <p:txBody>
          <a:bodyPr wrap="none">
            <a:spAutoFit/>
          </a:bodyPr>
          <a:lstStyle/>
          <a:p>
            <a:r>
              <a:rPr lang="en-US" sz="3200" dirty="0">
                <a:solidFill>
                  <a:prstClr val="black">
                    <a:lumMod val="65000"/>
                    <a:lumOff val="35000"/>
                  </a:prstClr>
                </a:solidFill>
              </a:rPr>
              <a:t>The most common name for generic types is “T”.</a:t>
            </a:r>
            <a:endParaRPr lang="ru-RU" sz="3200" dirty="0">
              <a:solidFill>
                <a:prstClr val="black">
                  <a:lumMod val="65000"/>
                  <a:lumOff val="35000"/>
                </a:prstClr>
              </a:solidFill>
            </a:endParaRPr>
          </a:p>
        </p:txBody>
      </p:sp>
      <p:sp>
        <p:nvSpPr>
          <p:cNvPr id="6" name="Прямоугольник 5"/>
          <p:cNvSpPr/>
          <p:nvPr/>
        </p:nvSpPr>
        <p:spPr>
          <a:xfrm>
            <a:off x="1260389" y="2994625"/>
            <a:ext cx="3076833" cy="584775"/>
          </a:xfrm>
          <a:prstGeom prst="rect">
            <a:avLst/>
          </a:prstGeom>
        </p:spPr>
        <p:txBody>
          <a:bodyPr wrap="square">
            <a:spAutoFit/>
          </a:bodyPr>
          <a:lstStyle/>
          <a:p>
            <a:r>
              <a:rPr lang="en-US" sz="3200" dirty="0">
                <a:solidFill>
                  <a:prstClr val="black">
                    <a:lumMod val="65000"/>
                    <a:lumOff val="35000"/>
                  </a:prstClr>
                </a:solidFill>
              </a:rPr>
              <a:t>Valuable suffix:</a:t>
            </a:r>
            <a:endParaRPr lang="ru-RU" sz="3200" dirty="0">
              <a:solidFill>
                <a:prstClr val="black">
                  <a:lumMod val="65000"/>
                  <a:lumOff val="35000"/>
                </a:prstClr>
              </a:solidFill>
            </a:endParaRPr>
          </a:p>
        </p:txBody>
      </p:sp>
      <p:sp>
        <p:nvSpPr>
          <p:cNvPr id="7" name="Прямоугольник 6"/>
          <p:cNvSpPr/>
          <p:nvPr/>
        </p:nvSpPr>
        <p:spPr>
          <a:xfrm>
            <a:off x="1289216" y="3571733"/>
            <a:ext cx="2936795" cy="517065"/>
          </a:xfrm>
          <a:prstGeom prst="rect">
            <a:avLst/>
          </a:prstGeom>
        </p:spPr>
        <p:txBody>
          <a:bodyPr wrap="square">
            <a:spAutoFit/>
          </a:bodyPr>
          <a:lstStyle/>
          <a:p>
            <a:pPr>
              <a:lnSpc>
                <a:spcPct val="115000"/>
              </a:lnSpc>
              <a:spcAft>
                <a:spcPts val="1000"/>
              </a:spcAft>
            </a:pPr>
            <a:r>
              <a:rPr lang="en-US" sz="2400" dirty="0" err="1">
                <a:solidFill>
                  <a:srgbClr val="00B050"/>
                </a:solidFill>
                <a:latin typeface="Consolas" panose="020B0609020204030204" pitchFamily="49" charset="0"/>
                <a:ea typeface="Calibri" panose="020F0502020204030204" pitchFamily="34" charset="0"/>
                <a:cs typeface="Calibri" panose="020F0502020204030204" pitchFamily="34" charset="0"/>
              </a:rPr>
              <a:t>Func</a:t>
            </a:r>
            <a:r>
              <a:rPr lang="en-US" sz="2400" dirty="0">
                <a:latin typeface="Consolas" panose="020B0609020204030204" pitchFamily="49" charset="0"/>
                <a:ea typeface="Calibri" panose="020F0502020204030204" pitchFamily="34" charset="0"/>
                <a:cs typeface="Calibri" panose="020F0502020204030204" pitchFamily="34" charset="0"/>
              </a:rPr>
              <a:t>&lt;</a:t>
            </a:r>
            <a:r>
              <a:rPr lang="en-US" sz="2400" dirty="0" err="1">
                <a:latin typeface="Consolas" panose="020B0609020204030204" pitchFamily="49" charset="0"/>
                <a:ea typeface="Calibri" panose="020F0502020204030204" pitchFamily="34" charset="0"/>
                <a:cs typeface="Calibri" panose="020F0502020204030204" pitchFamily="34" charset="0"/>
              </a:rPr>
              <a:t>TIn</a:t>
            </a:r>
            <a:r>
              <a:rPr lang="en-US" sz="2400" dirty="0">
                <a:latin typeface="Consolas" panose="020B0609020204030204" pitchFamily="49" charset="0"/>
                <a:ea typeface="Calibri" panose="020F0502020204030204" pitchFamily="34" charset="0"/>
                <a:cs typeface="Calibri" panose="020F0502020204030204" pitchFamily="34" charset="0"/>
              </a:rPr>
              <a:t>, </a:t>
            </a:r>
            <a:r>
              <a:rPr lang="en-US" sz="2400" dirty="0" err="1">
                <a:latin typeface="Consolas" panose="020B0609020204030204" pitchFamily="49" charset="0"/>
                <a:ea typeface="Calibri" panose="020F0502020204030204" pitchFamily="34" charset="0"/>
                <a:cs typeface="Calibri" panose="020F0502020204030204" pitchFamily="34" charset="0"/>
              </a:rPr>
              <a:t>TOut</a:t>
            </a:r>
            <a:r>
              <a:rPr lang="en-US" sz="2400" dirty="0">
                <a:latin typeface="Consolas" panose="020B0609020204030204" pitchFamily="49" charset="0"/>
                <a:ea typeface="Calibri" panose="020F0502020204030204" pitchFamily="34" charset="0"/>
                <a:cs typeface="Calibri" panose="020F0502020204030204" pitchFamily="34" charset="0"/>
              </a:rPr>
              <a:t>&gt;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116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5848"/>
            <a:ext cx="10515600" cy="1325563"/>
          </a:xfrm>
        </p:spPr>
        <p:txBody>
          <a:bodyPr/>
          <a:lstStyle/>
          <a:p>
            <a:r>
              <a:rPr lang="en-US" dirty="0"/>
              <a:t>Naming Enumerations</a:t>
            </a:r>
            <a:endParaRPr lang="ru-RU" dirty="0"/>
          </a:p>
        </p:txBody>
      </p:sp>
      <p:sp>
        <p:nvSpPr>
          <p:cNvPr id="3" name="Прямоугольник 2"/>
          <p:cNvSpPr/>
          <p:nvPr/>
        </p:nvSpPr>
        <p:spPr>
          <a:xfrm>
            <a:off x="1260383" y="1652305"/>
            <a:ext cx="5857109" cy="1569660"/>
          </a:xfrm>
          <a:prstGeom prst="rect">
            <a:avLst/>
          </a:prstGeom>
        </p:spPr>
        <p:txBody>
          <a:bodyPr wrap="square">
            <a:spAutoFit/>
          </a:bodyPr>
          <a:lstStyle/>
          <a:p>
            <a:r>
              <a:rPr lang="fr-FR" sz="2400" dirty="0">
                <a:solidFill>
                  <a:srgbClr val="0000FF"/>
                </a:solidFill>
                <a:latin typeface="Consolas" panose="020B0609020204030204" pitchFamily="49" charset="0"/>
                <a:ea typeface="Calibri" panose="020F0502020204030204" pitchFamily="34" charset="0"/>
                <a:cs typeface="Calibri" panose="020F0502020204030204" pitchFamily="34" charset="0"/>
              </a:rPr>
              <a:t>enum</a:t>
            </a:r>
            <a:r>
              <a:rPr lang="fr-FR" sz="2400" dirty="0">
                <a:latin typeface="Consolas" panose="020B0609020204030204" pitchFamily="49" charset="0"/>
                <a:ea typeface="Calibri" panose="020F0502020204030204" pitchFamily="34" charset="0"/>
                <a:cs typeface="Calibri" panose="020F0502020204030204" pitchFamily="34" charset="0"/>
              </a:rPr>
              <a:t> </a:t>
            </a:r>
            <a:r>
              <a:rPr lang="fr-FR" sz="2400" dirty="0">
                <a:solidFill>
                  <a:srgbClr val="00B050"/>
                </a:solidFill>
                <a:latin typeface="Consolas" panose="020B0609020204030204" pitchFamily="49" charset="0"/>
                <a:ea typeface="Calibri" panose="020F0502020204030204" pitchFamily="34" charset="0"/>
                <a:cs typeface="Calibri" panose="020F0502020204030204" pitchFamily="34" charset="0"/>
              </a:rPr>
              <a:t>Device</a:t>
            </a:r>
            <a:r>
              <a:rPr lang="fr-FR" sz="2400" dirty="0">
                <a:latin typeface="Consolas" panose="020B0609020204030204" pitchFamily="49" charset="0"/>
                <a:ea typeface="Calibri" panose="020F0502020204030204" pitchFamily="34" charset="0"/>
                <a:cs typeface="Calibri" panose="020F0502020204030204" pitchFamily="34" charset="0"/>
              </a:rPr>
              <a:t> {</a:t>
            </a:r>
          </a:p>
          <a:p>
            <a:r>
              <a:rPr lang="fr-FR" sz="2400" dirty="0">
                <a:latin typeface="Consolas" panose="020B0609020204030204" pitchFamily="49" charset="0"/>
                <a:ea typeface="Calibri" panose="020F0502020204030204" pitchFamily="34" charset="0"/>
                <a:cs typeface="Calibri" panose="020F0502020204030204" pitchFamily="34" charset="0"/>
              </a:rPr>
              <a:t>   CardDispenser,</a:t>
            </a:r>
          </a:p>
          <a:p>
            <a:r>
              <a:rPr lang="fr-FR" sz="2400" dirty="0">
                <a:latin typeface="Consolas" panose="020B0609020204030204" pitchFamily="49" charset="0"/>
                <a:ea typeface="Calibri" panose="020F0502020204030204" pitchFamily="34" charset="0"/>
                <a:cs typeface="Calibri" panose="020F0502020204030204" pitchFamily="34" charset="0"/>
              </a:rPr>
              <a:t>   BillAccepter</a:t>
            </a:r>
          </a:p>
          <a:p>
            <a:r>
              <a:rPr lang="fr-FR" sz="2400" dirty="0">
                <a:latin typeface="Consolas" panose="020B0609020204030204" pitchFamily="49" charset="0"/>
                <a:ea typeface="Calibri" panose="020F0502020204030204" pitchFamily="34" charset="0"/>
                <a:cs typeface="Calibri" panose="020F0502020204030204" pitchFamily="34" charset="0"/>
              </a:rPr>
              <a:t>}</a:t>
            </a:r>
          </a:p>
        </p:txBody>
      </p:sp>
      <p:sp>
        <p:nvSpPr>
          <p:cNvPr id="4" name="Прямоугольник 3"/>
          <p:cNvSpPr/>
          <p:nvPr/>
        </p:nvSpPr>
        <p:spPr>
          <a:xfrm>
            <a:off x="1234894" y="1168403"/>
            <a:ext cx="6580006" cy="523220"/>
          </a:xfrm>
          <a:prstGeom prst="rect">
            <a:avLst/>
          </a:prstGeom>
        </p:spPr>
        <p:txBody>
          <a:bodyPr wrap="none">
            <a:spAutoFit/>
          </a:bodyPr>
          <a:lstStyle/>
          <a:p>
            <a:r>
              <a:rPr lang="en-US" sz="2800" dirty="0">
                <a:solidFill>
                  <a:prstClr val="black">
                    <a:lumMod val="65000"/>
                    <a:lumOff val="35000"/>
                  </a:prstClr>
                </a:solidFill>
              </a:rPr>
              <a:t>Try to use singular names for enumerations.</a:t>
            </a:r>
            <a:endParaRPr lang="ru-RU" sz="2800" dirty="0">
              <a:solidFill>
                <a:prstClr val="black">
                  <a:lumMod val="65000"/>
                  <a:lumOff val="35000"/>
                </a:prstClr>
              </a:solidFill>
            </a:endParaRPr>
          </a:p>
        </p:txBody>
      </p:sp>
      <p:sp>
        <p:nvSpPr>
          <p:cNvPr id="6" name="Прямоугольник 5"/>
          <p:cNvSpPr/>
          <p:nvPr/>
        </p:nvSpPr>
        <p:spPr>
          <a:xfrm>
            <a:off x="1260389" y="3390030"/>
            <a:ext cx="8019536" cy="523220"/>
          </a:xfrm>
          <a:prstGeom prst="rect">
            <a:avLst/>
          </a:prstGeom>
        </p:spPr>
        <p:txBody>
          <a:bodyPr wrap="square">
            <a:spAutoFit/>
          </a:bodyPr>
          <a:lstStyle/>
          <a:p>
            <a:r>
              <a:rPr lang="en-US" sz="2800" dirty="0">
                <a:solidFill>
                  <a:prstClr val="black">
                    <a:lumMod val="65000"/>
                    <a:lumOff val="35000"/>
                  </a:prstClr>
                </a:solidFill>
              </a:rPr>
              <a:t>Use plural names for bit enumerations.</a:t>
            </a:r>
            <a:endParaRPr lang="ru-RU" sz="2800" dirty="0">
              <a:solidFill>
                <a:prstClr val="black">
                  <a:lumMod val="65000"/>
                  <a:lumOff val="35000"/>
                </a:prstClr>
              </a:solidFill>
            </a:endParaRPr>
          </a:p>
        </p:txBody>
      </p:sp>
      <p:sp>
        <p:nvSpPr>
          <p:cNvPr id="8" name="Прямоугольник 7"/>
          <p:cNvSpPr/>
          <p:nvPr/>
        </p:nvSpPr>
        <p:spPr>
          <a:xfrm>
            <a:off x="1239788" y="3831209"/>
            <a:ext cx="5857109" cy="1938992"/>
          </a:xfrm>
          <a:prstGeom prst="rect">
            <a:avLst/>
          </a:prstGeom>
        </p:spPr>
        <p:txBody>
          <a:bodyPr wrap="square">
            <a:spAutoFit/>
          </a:bodyPr>
          <a:lstStyle/>
          <a:p>
            <a:r>
              <a:rPr lang="fr-FR" sz="2400" dirty="0">
                <a:latin typeface="Consolas" panose="020B0609020204030204" pitchFamily="49" charset="0"/>
                <a:ea typeface="Calibri" panose="020F0502020204030204" pitchFamily="34" charset="0"/>
                <a:cs typeface="Calibri" panose="020F0502020204030204" pitchFamily="34" charset="0"/>
              </a:rPr>
              <a:t>[</a:t>
            </a:r>
            <a:r>
              <a:rPr lang="fr-FR" sz="2400" dirty="0">
                <a:solidFill>
                  <a:srgbClr val="00B050"/>
                </a:solidFill>
                <a:latin typeface="Consolas" panose="020B0609020204030204" pitchFamily="49" charset="0"/>
                <a:ea typeface="Calibri" panose="020F0502020204030204" pitchFamily="34" charset="0"/>
                <a:cs typeface="Calibri" panose="020F0502020204030204" pitchFamily="34" charset="0"/>
              </a:rPr>
              <a:t>Flags</a:t>
            </a:r>
            <a:r>
              <a:rPr lang="fr-FR" sz="2400" dirty="0">
                <a:latin typeface="Consolas" panose="020B0609020204030204" pitchFamily="49" charset="0"/>
                <a:ea typeface="Calibri" panose="020F0502020204030204" pitchFamily="34" charset="0"/>
                <a:cs typeface="Calibri" panose="020F0502020204030204" pitchFamily="34" charset="0"/>
              </a:rPr>
              <a:t>]</a:t>
            </a:r>
          </a:p>
          <a:p>
            <a:r>
              <a:rPr lang="fr-FR" sz="2400" dirty="0">
                <a:solidFill>
                  <a:srgbClr val="0000FF"/>
                </a:solidFill>
                <a:latin typeface="Consolas" panose="020B0609020204030204" pitchFamily="49" charset="0"/>
                <a:ea typeface="Calibri" panose="020F0502020204030204" pitchFamily="34" charset="0"/>
                <a:cs typeface="Calibri" panose="020F0502020204030204" pitchFamily="34" charset="0"/>
              </a:rPr>
              <a:t>enum</a:t>
            </a:r>
            <a:r>
              <a:rPr lang="fr-FR" sz="2400" dirty="0">
                <a:latin typeface="Consolas" panose="020B0609020204030204" pitchFamily="49" charset="0"/>
                <a:ea typeface="Calibri" panose="020F0502020204030204" pitchFamily="34" charset="0"/>
                <a:cs typeface="Calibri" panose="020F0502020204030204" pitchFamily="34" charset="0"/>
              </a:rPr>
              <a:t> </a:t>
            </a:r>
            <a:r>
              <a:rPr lang="fr-FR" sz="2400" dirty="0">
                <a:solidFill>
                  <a:srgbClr val="00B050"/>
                </a:solidFill>
                <a:latin typeface="Consolas" panose="020B0609020204030204" pitchFamily="49" charset="0"/>
                <a:ea typeface="Calibri" panose="020F0502020204030204" pitchFamily="34" charset="0"/>
                <a:cs typeface="Calibri" panose="020F0502020204030204" pitchFamily="34" charset="0"/>
              </a:rPr>
              <a:t>KeyboardKey</a:t>
            </a:r>
            <a:r>
              <a:rPr lang="fr-FR" sz="2400" b="1" u="sng" dirty="0">
                <a:solidFill>
                  <a:srgbClr val="00B050"/>
                </a:solidFill>
                <a:latin typeface="Consolas" panose="020B0609020204030204" pitchFamily="49" charset="0"/>
                <a:ea typeface="Calibri" panose="020F0502020204030204" pitchFamily="34" charset="0"/>
                <a:cs typeface="Calibri" panose="020F0502020204030204" pitchFamily="34" charset="0"/>
              </a:rPr>
              <a:t>s</a:t>
            </a:r>
            <a:r>
              <a:rPr lang="fr-FR" sz="2400" dirty="0">
                <a:latin typeface="Consolas" panose="020B0609020204030204" pitchFamily="49" charset="0"/>
                <a:ea typeface="Calibri" panose="020F0502020204030204" pitchFamily="34" charset="0"/>
                <a:cs typeface="Calibri" panose="020F0502020204030204" pitchFamily="34" charset="0"/>
              </a:rPr>
              <a:t> {</a:t>
            </a:r>
          </a:p>
          <a:p>
            <a:r>
              <a:rPr lang="fr-FR" sz="2400" dirty="0">
                <a:latin typeface="Consolas" panose="020B0609020204030204" pitchFamily="49" charset="0"/>
                <a:ea typeface="Calibri" panose="020F0502020204030204" pitchFamily="34" charset="0"/>
                <a:cs typeface="Calibri" panose="020F0502020204030204" pitchFamily="34" charset="0"/>
              </a:rPr>
              <a:t>   Alt,</a:t>
            </a:r>
          </a:p>
          <a:p>
            <a:r>
              <a:rPr lang="fr-FR" sz="2400" dirty="0">
                <a:latin typeface="Consolas" panose="020B0609020204030204" pitchFamily="49" charset="0"/>
                <a:ea typeface="Calibri" panose="020F0502020204030204" pitchFamily="34" charset="0"/>
                <a:cs typeface="Calibri" panose="020F0502020204030204" pitchFamily="34" charset="0"/>
              </a:rPr>
              <a:t>   Space</a:t>
            </a:r>
          </a:p>
          <a:p>
            <a:r>
              <a:rPr lang="fr-FR" sz="2400" dirty="0">
                <a:latin typeface="Consolas" panose="020B0609020204030204" pitchFamily="49"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6639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5848"/>
            <a:ext cx="10515600" cy="1325563"/>
          </a:xfrm>
        </p:spPr>
        <p:txBody>
          <a:bodyPr/>
          <a:lstStyle/>
          <a:p>
            <a:r>
              <a:rPr lang="en-US" dirty="0"/>
              <a:t>Naming Events</a:t>
            </a:r>
            <a:endParaRPr lang="ru-RU" dirty="0"/>
          </a:p>
        </p:txBody>
      </p:sp>
      <p:sp>
        <p:nvSpPr>
          <p:cNvPr id="3" name="Прямоугольник 2"/>
          <p:cNvSpPr/>
          <p:nvPr/>
        </p:nvSpPr>
        <p:spPr>
          <a:xfrm>
            <a:off x="1260383" y="1652305"/>
            <a:ext cx="5857109" cy="769441"/>
          </a:xfrm>
          <a:prstGeom prst="rect">
            <a:avLst/>
          </a:prstGeom>
        </p:spPr>
        <p:txBody>
          <a:bodyPr wrap="square">
            <a:spAutoFit/>
          </a:bodyPr>
          <a:lstStyle/>
          <a:p>
            <a:r>
              <a:rPr lang="en-US" sz="2200" dirty="0">
                <a:solidFill>
                  <a:srgbClr val="0000FF"/>
                </a:solidFill>
                <a:latin typeface="Consolas" panose="020B0609020204030204" pitchFamily="49" charset="0"/>
              </a:rPr>
              <a:t>event</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EventHandler</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StatusChanged</a:t>
            </a:r>
            <a:r>
              <a:rPr lang="en-US" sz="2200" dirty="0">
                <a:solidFill>
                  <a:srgbClr val="000000"/>
                </a:solidFill>
                <a:latin typeface="Consolas" panose="020B0609020204030204" pitchFamily="49" charset="0"/>
              </a:rPr>
              <a:t>;</a:t>
            </a:r>
          </a:p>
          <a:p>
            <a:r>
              <a:rPr lang="en-US" sz="2200" dirty="0">
                <a:solidFill>
                  <a:srgbClr val="0000FF"/>
                </a:solidFill>
                <a:latin typeface="Consolas" panose="020B0609020204030204" pitchFamily="49" charset="0"/>
              </a:rPr>
              <a:t>event</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EventHandler</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ErrorOccured</a:t>
            </a:r>
            <a:r>
              <a:rPr lang="en-US" sz="2200" dirty="0">
                <a:solidFill>
                  <a:srgbClr val="000000"/>
                </a:solidFill>
                <a:latin typeface="Consolas" panose="020B0609020204030204" pitchFamily="49" charset="0"/>
              </a:rPr>
              <a:t>;</a:t>
            </a:r>
          </a:p>
        </p:txBody>
      </p:sp>
      <p:sp>
        <p:nvSpPr>
          <p:cNvPr id="4" name="Прямоугольник 3"/>
          <p:cNvSpPr/>
          <p:nvPr/>
        </p:nvSpPr>
        <p:spPr>
          <a:xfrm>
            <a:off x="1234894" y="1168403"/>
            <a:ext cx="4404796" cy="523220"/>
          </a:xfrm>
          <a:prstGeom prst="rect">
            <a:avLst/>
          </a:prstGeom>
        </p:spPr>
        <p:txBody>
          <a:bodyPr wrap="none">
            <a:spAutoFit/>
          </a:bodyPr>
          <a:lstStyle/>
          <a:p>
            <a:r>
              <a:rPr lang="en-US" sz="2800" dirty="0">
                <a:solidFill>
                  <a:prstClr val="black">
                    <a:lumMod val="65000"/>
                    <a:lumOff val="35000"/>
                  </a:prstClr>
                </a:solidFill>
              </a:rPr>
              <a:t>Use verbs for naming events.</a:t>
            </a:r>
            <a:endParaRPr lang="ru-RU" sz="2800" dirty="0">
              <a:solidFill>
                <a:prstClr val="black">
                  <a:lumMod val="65000"/>
                  <a:lumOff val="35000"/>
                </a:prstClr>
              </a:solidFill>
            </a:endParaRPr>
          </a:p>
        </p:txBody>
      </p:sp>
      <p:sp>
        <p:nvSpPr>
          <p:cNvPr id="7" name="Прямоугольник 6"/>
          <p:cNvSpPr/>
          <p:nvPr/>
        </p:nvSpPr>
        <p:spPr>
          <a:xfrm>
            <a:off x="1255389" y="2530904"/>
            <a:ext cx="4849404" cy="2123658"/>
          </a:xfrm>
          <a:prstGeom prst="rect">
            <a:avLst/>
          </a:prstGeom>
        </p:spPr>
        <p:txBody>
          <a:bodyPr wrap="none">
            <a:spAutoFit/>
          </a:bodyPr>
          <a:lstStyle/>
          <a:p>
            <a:pPr lvl="0"/>
            <a:r>
              <a:rPr lang="en-US" sz="2200" dirty="0">
                <a:solidFill>
                  <a:srgbClr val="0000FF"/>
                </a:solidFill>
                <a:latin typeface="Consolas" panose="020B0609020204030204" pitchFamily="49" charset="0"/>
              </a:rPr>
              <a:t>event</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EventHandler</a:t>
            </a:r>
            <a:r>
              <a:rPr lang="en-US" sz="2200" dirty="0">
                <a:solidFill>
                  <a:srgbClr val="000000"/>
                </a:solidFill>
                <a:latin typeface="Consolas" panose="020B0609020204030204" pitchFamily="49" charset="0"/>
              </a:rPr>
              <a:t> Processing;</a:t>
            </a:r>
          </a:p>
          <a:p>
            <a:r>
              <a:rPr lang="en-US" sz="2200" dirty="0">
                <a:solidFill>
                  <a:srgbClr val="0000FF"/>
                </a:solidFill>
                <a:latin typeface="Consolas" panose="020B0609020204030204" pitchFamily="49" charset="0"/>
              </a:rPr>
              <a:t>event</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EventHandler</a:t>
            </a:r>
            <a:r>
              <a:rPr lang="en-US" sz="2200" dirty="0">
                <a:solidFill>
                  <a:srgbClr val="000000"/>
                </a:solidFill>
                <a:latin typeface="Consolas" panose="020B0609020204030204" pitchFamily="49" charset="0"/>
              </a:rPr>
              <a:t> Processed;</a:t>
            </a:r>
            <a:endParaRPr lang="fr-FR" sz="2200" dirty="0">
              <a:solidFill>
                <a:prstClr val="black"/>
              </a:solidFill>
              <a:latin typeface="Consolas" panose="020B0609020204030204" pitchFamily="49" charset="0"/>
              <a:ea typeface="Calibri" panose="020F0502020204030204" pitchFamily="34" charset="0"/>
              <a:cs typeface="Calibri" panose="020F0502020204030204" pitchFamily="34" charset="0"/>
            </a:endParaRPr>
          </a:p>
          <a:p>
            <a:pPr lvl="0"/>
            <a:endParaRPr lang="fr-FR" sz="2200" dirty="0">
              <a:solidFill>
                <a:prstClr val="black"/>
              </a:solidFill>
              <a:latin typeface="Consolas" panose="020B0609020204030204" pitchFamily="49" charset="0"/>
              <a:ea typeface="Calibri" panose="020F0502020204030204" pitchFamily="34" charset="0"/>
              <a:cs typeface="Calibri" panose="020F0502020204030204" pitchFamily="34" charset="0"/>
            </a:endParaRPr>
          </a:p>
          <a:p>
            <a:pPr lvl="0"/>
            <a:r>
              <a:rPr lang="en-US" sz="2200" dirty="0">
                <a:solidFill>
                  <a:srgbClr val="0000FF"/>
                </a:solidFill>
                <a:latin typeface="Consolas" panose="020B0609020204030204" pitchFamily="49" charset="0"/>
              </a:rPr>
              <a:t>event</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EventHandler</a:t>
            </a:r>
            <a:r>
              <a:rPr lang="en-US" sz="2200" dirty="0">
                <a:solidFill>
                  <a:srgbClr val="000000"/>
                </a:solidFill>
                <a:latin typeface="Consolas" panose="020B0609020204030204" pitchFamily="49" charset="0"/>
              </a:rPr>
              <a:t> Closing;</a:t>
            </a:r>
          </a:p>
          <a:p>
            <a:r>
              <a:rPr lang="en-US" sz="2200" dirty="0">
                <a:solidFill>
                  <a:srgbClr val="0000FF"/>
                </a:solidFill>
                <a:latin typeface="Consolas" panose="020B0609020204030204" pitchFamily="49" charset="0"/>
              </a:rPr>
              <a:t>event</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EventHandler</a:t>
            </a:r>
            <a:r>
              <a:rPr lang="en-US" sz="2200" dirty="0">
                <a:solidFill>
                  <a:srgbClr val="000000"/>
                </a:solidFill>
                <a:latin typeface="Consolas" panose="020B0609020204030204" pitchFamily="49" charset="0"/>
              </a:rPr>
              <a:t> Closed;</a:t>
            </a:r>
            <a:endParaRPr lang="fr-FR" sz="2200" dirty="0">
              <a:solidFill>
                <a:prstClr val="black"/>
              </a:solidFill>
              <a:latin typeface="Consolas" panose="020B0609020204030204" pitchFamily="49" charset="0"/>
              <a:ea typeface="Calibri" panose="020F0502020204030204" pitchFamily="34" charset="0"/>
              <a:cs typeface="Calibri" panose="020F0502020204030204" pitchFamily="34" charset="0"/>
            </a:endParaRPr>
          </a:p>
          <a:p>
            <a:pPr lvl="0"/>
            <a:endParaRPr lang="fr-FR" sz="2200" dirty="0">
              <a:solidFill>
                <a:prstClr val="black"/>
              </a:solidFill>
              <a:latin typeface="Consolas" panose="020B0609020204030204" pitchFamily="49" charset="0"/>
              <a:ea typeface="Calibri" panose="020F0502020204030204" pitchFamily="34" charset="0"/>
              <a:cs typeface="Calibri" panose="020F0502020204030204" pitchFamily="34" charset="0"/>
            </a:endParaRPr>
          </a:p>
        </p:txBody>
      </p:sp>
      <p:sp>
        <p:nvSpPr>
          <p:cNvPr id="9" name="Прямоугольник 8"/>
          <p:cNvSpPr/>
          <p:nvPr/>
        </p:nvSpPr>
        <p:spPr>
          <a:xfrm>
            <a:off x="1252846" y="4467652"/>
            <a:ext cx="6559809" cy="769441"/>
          </a:xfrm>
          <a:prstGeom prst="rect">
            <a:avLst/>
          </a:prstGeom>
        </p:spPr>
        <p:txBody>
          <a:bodyPr wrap="none">
            <a:spAutoFit/>
          </a:bodyPr>
          <a:lstStyle/>
          <a:p>
            <a:r>
              <a:rPr lang="en-US" sz="2200" dirty="0">
                <a:solidFill>
                  <a:srgbClr val="2B91AF"/>
                </a:solidFill>
                <a:latin typeface="Consolas" panose="020B0609020204030204" pitchFamily="49" charset="0"/>
              </a:rPr>
              <a:t>Action</a:t>
            </a:r>
            <a:r>
              <a:rPr lang="en-US" sz="2200" dirty="0">
                <a:solidFill>
                  <a:srgbClr val="000000"/>
                </a:solidFill>
                <a:latin typeface="Consolas" panose="020B0609020204030204" pitchFamily="49" charset="0"/>
              </a:rPr>
              <a:t>&lt;</a:t>
            </a:r>
            <a:r>
              <a:rPr lang="en-US" sz="2200" dirty="0">
                <a:solidFill>
                  <a:srgbClr val="2B91AF"/>
                </a:solidFill>
                <a:latin typeface="Consolas" panose="020B0609020204030204" pitchFamily="49" charset="0"/>
              </a:rPr>
              <a:t>Status</a:t>
            </a:r>
            <a:r>
              <a:rPr lang="en-US" sz="2200" dirty="0">
                <a:solidFill>
                  <a:srgbClr val="000000"/>
                </a:solidFill>
                <a:latin typeface="Consolas" panose="020B0609020204030204" pitchFamily="49" charset="0"/>
              </a:rPr>
              <a:t>&gt; </a:t>
            </a:r>
            <a:r>
              <a:rPr lang="en-US" sz="2200" dirty="0" err="1">
                <a:solidFill>
                  <a:srgbClr val="000000"/>
                </a:solidFill>
                <a:latin typeface="Consolas" panose="020B0609020204030204" pitchFamily="49" charset="0"/>
              </a:rPr>
              <a:t>StatusChanged</a:t>
            </a:r>
            <a:r>
              <a:rPr lang="en-US" sz="2200" dirty="0">
                <a:solidFill>
                  <a:srgbClr val="000000"/>
                </a:solidFill>
                <a:latin typeface="Consolas" panose="020B0609020204030204" pitchFamily="49" charset="0"/>
              </a:rPr>
              <a:t>;</a:t>
            </a:r>
          </a:p>
          <a:p>
            <a:r>
              <a:rPr lang="en-US" sz="2200" dirty="0">
                <a:solidFill>
                  <a:srgbClr val="0000FF"/>
                </a:solidFill>
                <a:latin typeface="Consolas" panose="020B0609020204030204" pitchFamily="49" charset="0"/>
              </a:rPr>
              <a:t>event</a:t>
            </a:r>
            <a:r>
              <a:rPr lang="en-US" sz="2200" dirty="0">
                <a:solidFill>
                  <a:srgbClr val="000000"/>
                </a:solidFill>
                <a:latin typeface="Consolas" panose="020B0609020204030204" pitchFamily="49" charset="0"/>
              </a:rPr>
              <a:t> </a:t>
            </a:r>
            <a:r>
              <a:rPr lang="en-US" sz="2200" dirty="0" err="1">
                <a:solidFill>
                  <a:srgbClr val="2B91AF"/>
                </a:solidFill>
                <a:latin typeface="Consolas" panose="020B0609020204030204" pitchFamily="49" charset="0"/>
              </a:rPr>
              <a:t>EventHandler</a:t>
            </a:r>
            <a:r>
              <a:rPr lang="en-US" sz="2200" dirty="0">
                <a:solidFill>
                  <a:srgbClr val="000000"/>
                </a:solidFill>
                <a:latin typeface="Consolas" panose="020B0609020204030204" pitchFamily="49" charset="0"/>
              </a:rPr>
              <a:t>&lt;</a:t>
            </a:r>
            <a:r>
              <a:rPr lang="en-US" sz="2200" dirty="0">
                <a:solidFill>
                  <a:srgbClr val="2B91AF"/>
                </a:solidFill>
                <a:latin typeface="Consolas" panose="020B0609020204030204" pitchFamily="49" charset="0"/>
              </a:rPr>
              <a:t>Status</a:t>
            </a:r>
            <a:r>
              <a:rPr lang="en-US" sz="2200" dirty="0">
                <a:solidFill>
                  <a:srgbClr val="000000"/>
                </a:solidFill>
                <a:latin typeface="Consolas" panose="020B0609020204030204" pitchFamily="49" charset="0"/>
              </a:rPr>
              <a:t>&gt; </a:t>
            </a:r>
            <a:r>
              <a:rPr lang="en-US" sz="2200" dirty="0" err="1">
                <a:solidFill>
                  <a:srgbClr val="000000"/>
                </a:solidFill>
                <a:latin typeface="Consolas" panose="020B0609020204030204" pitchFamily="49" charset="0"/>
              </a:rPr>
              <a:t>StatusChanged</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26365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5848"/>
            <a:ext cx="10515600" cy="1325563"/>
          </a:xfrm>
        </p:spPr>
        <p:txBody>
          <a:bodyPr/>
          <a:lstStyle/>
          <a:p>
            <a:r>
              <a:rPr lang="en-US" dirty="0"/>
              <a:t>Naming Constants</a:t>
            </a:r>
            <a:endParaRPr lang="ru-RU" dirty="0"/>
          </a:p>
        </p:txBody>
      </p:sp>
      <p:sp>
        <p:nvSpPr>
          <p:cNvPr id="3" name="Прямоугольник 2"/>
          <p:cNvSpPr/>
          <p:nvPr/>
        </p:nvSpPr>
        <p:spPr>
          <a:xfrm>
            <a:off x="1248026" y="1726445"/>
            <a:ext cx="4745001" cy="769441"/>
          </a:xfrm>
          <a:prstGeom prst="rect">
            <a:avLst/>
          </a:prstGeom>
        </p:spPr>
        <p:txBody>
          <a:bodyPr wrap="square">
            <a:spAutoFit/>
          </a:bodyPr>
          <a:lstStyle/>
          <a:p>
            <a:r>
              <a:rPr lang="en-US" sz="2200" dirty="0">
                <a:solidFill>
                  <a:srgbClr val="0000FF"/>
                </a:solidFill>
                <a:latin typeface="Consolas" panose="020B0609020204030204" pitchFamily="49" charset="0"/>
              </a:rPr>
              <a:t>public static int </a:t>
            </a:r>
            <a:r>
              <a:rPr lang="en-US" sz="2200" dirty="0">
                <a:latin typeface="Consolas" panose="020B0609020204030204" pitchFamily="49" charset="0"/>
              </a:rPr>
              <a:t>Age;</a:t>
            </a:r>
          </a:p>
          <a:p>
            <a:r>
              <a:rPr lang="en-US" sz="2200" dirty="0">
                <a:solidFill>
                  <a:srgbClr val="0000FF"/>
                </a:solidFill>
                <a:latin typeface="Consolas" panose="020B0609020204030204" pitchFamily="49" charset="0"/>
              </a:rPr>
              <a:t>public </a:t>
            </a:r>
            <a:r>
              <a:rPr lang="en-US" sz="2200" dirty="0" err="1">
                <a:solidFill>
                  <a:srgbClr val="0000FF"/>
                </a:solidFill>
                <a:latin typeface="Consolas" panose="020B0609020204030204" pitchFamily="49" charset="0"/>
              </a:rPr>
              <a:t>const</a:t>
            </a:r>
            <a:r>
              <a:rPr lang="en-US" sz="2200" dirty="0">
                <a:solidFill>
                  <a:srgbClr val="0000FF"/>
                </a:solidFill>
                <a:latin typeface="Consolas" panose="020B0609020204030204" pitchFamily="49" charset="0"/>
              </a:rPr>
              <a:t> int </a:t>
            </a:r>
            <a:r>
              <a:rPr lang="en-US" sz="2200" dirty="0">
                <a:latin typeface="Consolas" panose="020B0609020204030204" pitchFamily="49" charset="0"/>
              </a:rPr>
              <a:t>Max</a:t>
            </a:r>
            <a:r>
              <a:rPr lang="en-US" sz="2200" dirty="0">
                <a:solidFill>
                  <a:srgbClr val="0000FF"/>
                </a:solidFill>
                <a:latin typeface="Consolas" panose="020B0609020204030204" pitchFamily="49" charset="0"/>
              </a:rPr>
              <a:t> </a:t>
            </a:r>
            <a:r>
              <a:rPr lang="en-US" sz="2200" dirty="0">
                <a:latin typeface="Consolas" panose="020B0609020204030204" pitchFamily="49" charset="0"/>
              </a:rPr>
              <a:t>= 100;</a:t>
            </a:r>
          </a:p>
        </p:txBody>
      </p:sp>
      <p:sp>
        <p:nvSpPr>
          <p:cNvPr id="4" name="Прямоугольник 3"/>
          <p:cNvSpPr/>
          <p:nvPr/>
        </p:nvSpPr>
        <p:spPr>
          <a:xfrm>
            <a:off x="1234894" y="1168403"/>
            <a:ext cx="8208979" cy="523220"/>
          </a:xfrm>
          <a:prstGeom prst="rect">
            <a:avLst/>
          </a:prstGeom>
        </p:spPr>
        <p:txBody>
          <a:bodyPr wrap="none">
            <a:spAutoFit/>
          </a:bodyPr>
          <a:lstStyle/>
          <a:p>
            <a:r>
              <a:rPr lang="en-US" sz="2800" dirty="0">
                <a:solidFill>
                  <a:prstClr val="black">
                    <a:lumMod val="65000"/>
                    <a:lumOff val="35000"/>
                  </a:prstClr>
                </a:solidFill>
              </a:rPr>
              <a:t>Constants should have only the first letter uppercased:</a:t>
            </a:r>
            <a:endParaRPr lang="ru-RU" sz="2800" dirty="0">
              <a:solidFill>
                <a:prstClr val="black">
                  <a:lumMod val="65000"/>
                  <a:lumOff val="35000"/>
                </a:prstClr>
              </a:solidFill>
            </a:endParaRPr>
          </a:p>
        </p:txBody>
      </p:sp>
      <p:sp>
        <p:nvSpPr>
          <p:cNvPr id="8" name="Прямоугольник 7"/>
          <p:cNvSpPr/>
          <p:nvPr/>
        </p:nvSpPr>
        <p:spPr>
          <a:xfrm>
            <a:off x="1239788" y="3201022"/>
            <a:ext cx="4745001" cy="769441"/>
          </a:xfrm>
          <a:prstGeom prst="rect">
            <a:avLst/>
          </a:prstGeom>
        </p:spPr>
        <p:txBody>
          <a:bodyPr wrap="square">
            <a:spAutoFit/>
          </a:bodyPr>
          <a:lstStyle/>
          <a:p>
            <a:r>
              <a:rPr lang="en-US" sz="2200" dirty="0">
                <a:solidFill>
                  <a:srgbClr val="0000FF"/>
                </a:solidFill>
                <a:latin typeface="Consolas" panose="020B0609020204030204" pitchFamily="49" charset="0"/>
              </a:rPr>
              <a:t>public static int </a:t>
            </a:r>
            <a:r>
              <a:rPr lang="en-US" sz="2200" dirty="0">
                <a:latin typeface="Consolas" panose="020B0609020204030204" pitchFamily="49" charset="0"/>
              </a:rPr>
              <a:t>AGE;</a:t>
            </a:r>
          </a:p>
          <a:p>
            <a:r>
              <a:rPr lang="en-US" sz="2200" dirty="0">
                <a:solidFill>
                  <a:srgbClr val="0000FF"/>
                </a:solidFill>
                <a:latin typeface="Consolas" panose="020B0609020204030204" pitchFamily="49" charset="0"/>
              </a:rPr>
              <a:t>public </a:t>
            </a:r>
            <a:r>
              <a:rPr lang="en-US" sz="2200" dirty="0" err="1">
                <a:solidFill>
                  <a:srgbClr val="0000FF"/>
                </a:solidFill>
                <a:latin typeface="Consolas" panose="020B0609020204030204" pitchFamily="49" charset="0"/>
              </a:rPr>
              <a:t>const</a:t>
            </a:r>
            <a:r>
              <a:rPr lang="en-US" sz="2200" dirty="0">
                <a:solidFill>
                  <a:srgbClr val="0000FF"/>
                </a:solidFill>
                <a:latin typeface="Consolas" panose="020B0609020204030204" pitchFamily="49" charset="0"/>
              </a:rPr>
              <a:t> int </a:t>
            </a:r>
            <a:r>
              <a:rPr lang="en-US" sz="2200" dirty="0">
                <a:latin typeface="Consolas" panose="020B0609020204030204" pitchFamily="49" charset="0"/>
              </a:rPr>
              <a:t>MAX</a:t>
            </a:r>
            <a:r>
              <a:rPr lang="en-US" sz="2200" dirty="0">
                <a:solidFill>
                  <a:srgbClr val="0000FF"/>
                </a:solidFill>
                <a:latin typeface="Consolas" panose="020B0609020204030204" pitchFamily="49" charset="0"/>
              </a:rPr>
              <a:t> </a:t>
            </a:r>
            <a:r>
              <a:rPr lang="en-US" sz="2200" dirty="0">
                <a:latin typeface="Consolas" panose="020B0609020204030204" pitchFamily="49" charset="0"/>
              </a:rPr>
              <a:t>= 100;</a:t>
            </a:r>
          </a:p>
        </p:txBody>
      </p:sp>
      <p:sp>
        <p:nvSpPr>
          <p:cNvPr id="10" name="Прямоугольник 9"/>
          <p:cNvSpPr/>
          <p:nvPr/>
        </p:nvSpPr>
        <p:spPr>
          <a:xfrm>
            <a:off x="1226656" y="2692406"/>
            <a:ext cx="5300682" cy="523220"/>
          </a:xfrm>
          <a:prstGeom prst="rect">
            <a:avLst/>
          </a:prstGeom>
        </p:spPr>
        <p:txBody>
          <a:bodyPr wrap="none">
            <a:spAutoFit/>
          </a:bodyPr>
          <a:lstStyle/>
          <a:p>
            <a:r>
              <a:rPr lang="en-US" sz="2800" dirty="0">
                <a:solidFill>
                  <a:prstClr val="black">
                    <a:lumMod val="65000"/>
                    <a:lumOff val="35000"/>
                  </a:prstClr>
                </a:solidFill>
              </a:rPr>
              <a:t>Don’t make constants uppercased:</a:t>
            </a:r>
            <a:endParaRPr lang="ru-RU" sz="2800" dirty="0">
              <a:solidFill>
                <a:prstClr val="black">
                  <a:lumMod val="65000"/>
                  <a:lumOff val="35000"/>
                </a:prstClr>
              </a:solidFill>
            </a:endParaRPr>
          </a:p>
        </p:txBody>
      </p:sp>
    </p:spTree>
    <p:extLst>
      <p:ext uri="{BB962C8B-B14F-4D97-AF65-F5344CB8AC3E}">
        <p14:creationId xmlns:p14="http://schemas.microsoft.com/office/powerpoint/2010/main" val="203817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5848"/>
            <a:ext cx="10515600" cy="1325563"/>
          </a:xfrm>
        </p:spPr>
        <p:txBody>
          <a:bodyPr/>
          <a:lstStyle/>
          <a:p>
            <a:r>
              <a:rPr lang="en-US" dirty="0"/>
              <a:t>Conclusion</a:t>
            </a:r>
            <a:endParaRPr lang="ru-RU" dirty="0"/>
          </a:p>
        </p:txBody>
      </p:sp>
      <p:sp>
        <p:nvSpPr>
          <p:cNvPr id="4" name="Прямоугольник 3"/>
          <p:cNvSpPr/>
          <p:nvPr/>
        </p:nvSpPr>
        <p:spPr>
          <a:xfrm>
            <a:off x="1234894" y="1168403"/>
            <a:ext cx="8254632" cy="5262979"/>
          </a:xfrm>
          <a:prstGeom prst="rect">
            <a:avLst/>
          </a:prstGeom>
        </p:spPr>
        <p:txBody>
          <a:bodyPr wrap="none">
            <a:spAutoFit/>
          </a:bodyPr>
          <a:lstStyle/>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Use intention-revealing names</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Don’t use Disinformative or controversial names</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Use easily readable and pronounceable names</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Use English as a coding language</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Don’t rely on encodings such as Hungarian notation</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Don’t be funny in your code</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Use well-known programming terms such as pattern names</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Use domain names</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Use symmetry in naming like Add and Remove, Push and Pop</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The wider the scope of a variable the longer its name can be</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Nouns for classes, verbs for functions</a:t>
            </a:r>
          </a:p>
          <a:p>
            <a:pPr marL="457200" indent="-457200">
              <a:buClr>
                <a:schemeClr val="accent2"/>
              </a:buClr>
              <a:buFont typeface="Arial" panose="020B0604020202020204" pitchFamily="34" charset="0"/>
              <a:buChar char="•"/>
            </a:pPr>
            <a:r>
              <a:rPr lang="en-US" sz="2400" dirty="0">
                <a:solidFill>
                  <a:prstClr val="black">
                    <a:lumMod val="65000"/>
                    <a:lumOff val="35000"/>
                  </a:prstClr>
                </a:solidFill>
              </a:rPr>
              <a:t>Remember: code should be readable as a well-written prose</a:t>
            </a:r>
          </a:p>
          <a:p>
            <a:pPr marL="457200" indent="-457200">
              <a:buFont typeface="Arial" panose="020B0604020202020204" pitchFamily="34" charset="0"/>
              <a:buChar char="•"/>
            </a:pPr>
            <a:endParaRPr lang="en-US" sz="2400" dirty="0">
              <a:solidFill>
                <a:prstClr val="black">
                  <a:lumMod val="65000"/>
                  <a:lumOff val="35000"/>
                </a:prstClr>
              </a:solidFill>
            </a:endParaRPr>
          </a:p>
          <a:p>
            <a:pPr marL="457200" indent="-457200">
              <a:buFont typeface="Arial" panose="020B0604020202020204" pitchFamily="34" charset="0"/>
              <a:buChar char="•"/>
            </a:pPr>
            <a:endParaRPr lang="ru-RU" sz="2400" dirty="0">
              <a:solidFill>
                <a:prstClr val="black">
                  <a:lumMod val="65000"/>
                  <a:lumOff val="35000"/>
                </a:prstClr>
              </a:solidFill>
            </a:endParaRPr>
          </a:p>
        </p:txBody>
      </p:sp>
    </p:spTree>
    <p:extLst>
      <p:ext uri="{BB962C8B-B14F-4D97-AF65-F5344CB8AC3E}">
        <p14:creationId xmlns:p14="http://schemas.microsoft.com/office/powerpoint/2010/main" val="312023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Introduction</a:t>
            </a:r>
            <a:endParaRPr lang="ru-RU" dirty="0"/>
          </a:p>
        </p:txBody>
      </p:sp>
    </p:spTree>
    <p:extLst>
      <p:ext uri="{BB962C8B-B14F-4D97-AF65-F5344CB8AC3E}">
        <p14:creationId xmlns:p14="http://schemas.microsoft.com/office/powerpoint/2010/main" val="1543974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Designing and Implementing </a:t>
            </a:r>
            <a:br>
              <a:rPr lang="en-US" dirty="0"/>
            </a:br>
            <a:r>
              <a:rPr lang="en-US" dirty="0"/>
              <a:t>Types and their Members</a:t>
            </a:r>
            <a:endParaRPr lang="ru-RU" dirty="0"/>
          </a:p>
        </p:txBody>
      </p:sp>
    </p:spTree>
    <p:extLst>
      <p:ext uri="{BB962C8B-B14F-4D97-AF65-F5344CB8AC3E}">
        <p14:creationId xmlns:p14="http://schemas.microsoft.com/office/powerpoint/2010/main" val="2699620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Outline</a:t>
            </a:r>
            <a:endParaRPr lang="ru-RU" dirty="0"/>
          </a:p>
        </p:txBody>
      </p:sp>
      <p:sp>
        <p:nvSpPr>
          <p:cNvPr id="4" name="Объект 3"/>
          <p:cNvSpPr>
            <a:spLocks noGrp="1"/>
          </p:cNvSpPr>
          <p:nvPr>
            <p:ph sz="half" idx="2"/>
          </p:nvPr>
        </p:nvSpPr>
        <p:spPr>
          <a:xfrm>
            <a:off x="1063239" y="1379368"/>
            <a:ext cx="9091612" cy="4506481"/>
          </a:xfrm>
        </p:spPr>
        <p:txBody>
          <a:bodyPr>
            <a:normAutofit lnSpcReduction="10000"/>
          </a:bodyPr>
          <a:lstStyle/>
          <a:p>
            <a:pPr lvl="0">
              <a:buFont typeface="Arial" panose="020B0604020202020204" pitchFamily="34" charset="0"/>
              <a:buChar char="•"/>
            </a:pPr>
            <a:r>
              <a:rPr lang="en-US" dirty="0"/>
              <a:t>How to choose between class and structure</a:t>
            </a:r>
            <a:endParaRPr lang="ru-RU" dirty="0"/>
          </a:p>
          <a:p>
            <a:pPr lvl="0">
              <a:buFont typeface="Arial" panose="020B0604020202020204" pitchFamily="34" charset="0"/>
              <a:buChar char="•"/>
            </a:pPr>
            <a:r>
              <a:rPr lang="en-US" dirty="0"/>
              <a:t>What is the difference between abstract classes and interfaces and when to choose one or another</a:t>
            </a:r>
            <a:endParaRPr lang="ru-RU" dirty="0"/>
          </a:p>
          <a:p>
            <a:pPr lvl="0">
              <a:buFont typeface="Arial" panose="020B0604020202020204" pitchFamily="34" charset="0"/>
              <a:buChar char="•"/>
            </a:pPr>
            <a:r>
              <a:rPr lang="en-US" dirty="0"/>
              <a:t>Peculiarities of implementing abstract classes</a:t>
            </a:r>
            <a:endParaRPr lang="ru-RU" dirty="0"/>
          </a:p>
          <a:p>
            <a:pPr lvl="0">
              <a:buFont typeface="Arial" panose="020B0604020202020204" pitchFamily="34" charset="0"/>
              <a:buChar char="•"/>
            </a:pPr>
            <a:r>
              <a:rPr lang="en-US" dirty="0"/>
              <a:t>How to choose between method and property</a:t>
            </a:r>
            <a:endParaRPr lang="ru-RU" dirty="0"/>
          </a:p>
          <a:p>
            <a:pPr lvl="0">
              <a:buFont typeface="Arial" panose="020B0604020202020204" pitchFamily="34" charset="0"/>
              <a:buChar char="•"/>
            </a:pPr>
            <a:r>
              <a:rPr lang="en-US" dirty="0"/>
              <a:t>Peculiarities of implementing constructors</a:t>
            </a:r>
            <a:endParaRPr lang="ru-RU" dirty="0"/>
          </a:p>
          <a:p>
            <a:pPr lvl="0">
              <a:buFont typeface="Arial" panose="020B0604020202020204" pitchFamily="34" charset="0"/>
              <a:buChar char="•"/>
            </a:pPr>
            <a:r>
              <a:rPr lang="en-US" dirty="0"/>
              <a:t>How to choose between constructor and a creational pattern</a:t>
            </a:r>
            <a:endParaRPr lang="ru-RU" dirty="0"/>
          </a:p>
          <a:p>
            <a:pPr lvl="0">
              <a:buFont typeface="Arial" panose="020B0604020202020204" pitchFamily="34" charset="0"/>
              <a:buChar char="•"/>
            </a:pPr>
            <a:r>
              <a:rPr lang="en-US" dirty="0"/>
              <a:t>How to implement a tester-doer pattern and what are pros and cons</a:t>
            </a:r>
            <a:endParaRPr lang="ru-RU" dirty="0"/>
          </a:p>
          <a:p>
            <a:pPr lvl="0">
              <a:buFont typeface="Arial" panose="020B0604020202020204" pitchFamily="34" charset="0"/>
              <a:buChar char="•"/>
            </a:pPr>
            <a:r>
              <a:rPr lang="en-US" dirty="0"/>
              <a:t>How to choose between exposing conversion methods and casting operators</a:t>
            </a:r>
            <a:endParaRPr lang="ru-RU" dirty="0"/>
          </a:p>
          <a:p>
            <a:pPr lvl="0">
              <a:buFont typeface="Arial" panose="020B0604020202020204" pitchFamily="34" charset="0"/>
              <a:buChar char="•"/>
            </a:pPr>
            <a:r>
              <a:rPr lang="en-US" dirty="0"/>
              <a:t>Peculiarities of implementing parameters</a:t>
            </a:r>
            <a:endParaRPr lang="ru-RU" dirty="0"/>
          </a:p>
          <a:p>
            <a:pPr lvl="0">
              <a:buFont typeface="Arial" panose="020B0604020202020204" pitchFamily="34" charset="0"/>
              <a:buChar char="•"/>
            </a:pPr>
            <a:r>
              <a:rPr lang="en-US" dirty="0"/>
              <a:t>How to implement the IDisposable pattern. It’s not so simple as you may think. I encourage everyone to learn the corresponding lecture.</a:t>
            </a:r>
            <a:endParaRPr lang="ru-RU" dirty="0"/>
          </a:p>
        </p:txBody>
      </p:sp>
    </p:spTree>
    <p:extLst>
      <p:ext uri="{BB962C8B-B14F-4D97-AF65-F5344CB8AC3E}">
        <p14:creationId xmlns:p14="http://schemas.microsoft.com/office/powerpoint/2010/main" val="16799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Class VS </a:t>
            </a:r>
            <a:r>
              <a:rPr lang="en-US" dirty="0" err="1"/>
              <a:t>Struct</a:t>
            </a:r>
            <a:endParaRPr lang="ru-RU" dirty="0"/>
          </a:p>
        </p:txBody>
      </p:sp>
      <p:sp>
        <p:nvSpPr>
          <p:cNvPr id="10" name="Прямоугольник 9"/>
          <p:cNvSpPr/>
          <p:nvPr/>
        </p:nvSpPr>
        <p:spPr>
          <a:xfrm>
            <a:off x="1103274" y="2084332"/>
            <a:ext cx="8301790" cy="461665"/>
          </a:xfrm>
          <a:prstGeom prst="rect">
            <a:avLst/>
          </a:prstGeom>
        </p:spPr>
        <p:txBody>
          <a:bodyPr wrap="square">
            <a:spAutoFit/>
          </a:bodyPr>
          <a:lstStyle/>
          <a:p>
            <a:r>
              <a:rPr lang="en-US" sz="2400" dirty="0">
                <a:solidFill>
                  <a:schemeClr val="tx1">
                    <a:lumMod val="65000"/>
                    <a:lumOff val="35000"/>
                  </a:schemeClr>
                </a:solidFill>
              </a:rPr>
              <a:t>“What is the difference between class and structure?”. </a:t>
            </a:r>
            <a:endParaRPr lang="ru-RU" sz="2400" dirty="0">
              <a:solidFill>
                <a:schemeClr val="tx1">
                  <a:lumMod val="65000"/>
                  <a:lumOff val="35000"/>
                </a:schemeClr>
              </a:solidFill>
            </a:endParaRPr>
          </a:p>
        </p:txBody>
      </p:sp>
      <p:sp>
        <p:nvSpPr>
          <p:cNvPr id="3" name="Прямоугольник 2"/>
          <p:cNvSpPr/>
          <p:nvPr/>
        </p:nvSpPr>
        <p:spPr>
          <a:xfrm>
            <a:off x="1161535" y="3288611"/>
            <a:ext cx="8254314" cy="830997"/>
          </a:xfrm>
          <a:prstGeom prst="rect">
            <a:avLst/>
          </a:prstGeom>
        </p:spPr>
        <p:txBody>
          <a:bodyPr wrap="square">
            <a:spAutoFit/>
          </a:bodyPr>
          <a:lstStyle/>
          <a:p>
            <a:r>
              <a:rPr lang="en-US" sz="2400" dirty="0">
                <a:solidFill>
                  <a:schemeClr val="tx1">
                    <a:lumMod val="65000"/>
                    <a:lumOff val="35000"/>
                  </a:schemeClr>
                </a:solidFill>
              </a:rPr>
              <a:t>Structures implement the semantic of copying by value, whereas classes implement the semantic of copying by reference. </a:t>
            </a:r>
            <a:endParaRPr lang="ru-RU" sz="2400" dirty="0">
              <a:solidFill>
                <a:schemeClr val="tx1">
                  <a:lumMod val="65000"/>
                  <a:lumOff val="35000"/>
                </a:schemeClr>
              </a:solidFill>
            </a:endParaRPr>
          </a:p>
        </p:txBody>
      </p:sp>
      <p:sp>
        <p:nvSpPr>
          <p:cNvPr id="7" name="Прямоугольник 6"/>
          <p:cNvSpPr/>
          <p:nvPr/>
        </p:nvSpPr>
        <p:spPr>
          <a:xfrm>
            <a:off x="1128583" y="1612211"/>
            <a:ext cx="8254314" cy="461665"/>
          </a:xfrm>
          <a:prstGeom prst="rect">
            <a:avLst/>
          </a:prstGeom>
        </p:spPr>
        <p:txBody>
          <a:bodyPr wrap="square">
            <a:spAutoFit/>
          </a:bodyPr>
          <a:lstStyle/>
          <a:p>
            <a:r>
              <a:rPr lang="en-US" sz="2400" b="1" dirty="0">
                <a:solidFill>
                  <a:schemeClr val="tx1">
                    <a:lumMod val="65000"/>
                    <a:lumOff val="35000"/>
                  </a:schemeClr>
                </a:solidFill>
              </a:rPr>
              <a:t>Question:</a:t>
            </a:r>
            <a:endParaRPr lang="ru-RU" sz="2400" b="1" dirty="0">
              <a:solidFill>
                <a:schemeClr val="tx1">
                  <a:lumMod val="65000"/>
                  <a:lumOff val="35000"/>
                </a:schemeClr>
              </a:solidFill>
            </a:endParaRPr>
          </a:p>
        </p:txBody>
      </p:sp>
      <p:sp>
        <p:nvSpPr>
          <p:cNvPr id="8" name="Прямоугольник 7"/>
          <p:cNvSpPr/>
          <p:nvPr/>
        </p:nvSpPr>
        <p:spPr>
          <a:xfrm>
            <a:off x="1145058" y="2839649"/>
            <a:ext cx="8254314" cy="461665"/>
          </a:xfrm>
          <a:prstGeom prst="rect">
            <a:avLst/>
          </a:prstGeom>
        </p:spPr>
        <p:txBody>
          <a:bodyPr wrap="square">
            <a:spAutoFit/>
          </a:bodyPr>
          <a:lstStyle/>
          <a:p>
            <a:r>
              <a:rPr lang="en-US" sz="2400" b="1" dirty="0">
                <a:solidFill>
                  <a:schemeClr val="tx1">
                    <a:lumMod val="65000"/>
                    <a:lumOff val="35000"/>
                  </a:schemeClr>
                </a:solidFill>
              </a:rPr>
              <a:t>Answer:</a:t>
            </a:r>
            <a:endParaRPr lang="ru-RU" sz="2400" b="1" dirty="0">
              <a:solidFill>
                <a:schemeClr val="tx1">
                  <a:lumMod val="65000"/>
                  <a:lumOff val="35000"/>
                </a:schemeClr>
              </a:solidFill>
            </a:endParaRPr>
          </a:p>
        </p:txBody>
      </p:sp>
    </p:spTree>
    <p:extLst>
      <p:ext uri="{BB962C8B-B14F-4D97-AF65-F5344CB8AC3E}">
        <p14:creationId xmlns:p14="http://schemas.microsoft.com/office/powerpoint/2010/main" val="3242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Abstract class VS Interface</a:t>
            </a:r>
            <a:endParaRPr lang="ru-RU" dirty="0"/>
          </a:p>
        </p:txBody>
      </p:sp>
      <p:sp>
        <p:nvSpPr>
          <p:cNvPr id="10" name="Прямоугольник 9"/>
          <p:cNvSpPr/>
          <p:nvPr/>
        </p:nvSpPr>
        <p:spPr>
          <a:xfrm>
            <a:off x="1103274" y="2084332"/>
            <a:ext cx="8301790" cy="461665"/>
          </a:xfrm>
          <a:prstGeom prst="rect">
            <a:avLst/>
          </a:prstGeom>
        </p:spPr>
        <p:txBody>
          <a:bodyPr wrap="square">
            <a:spAutoFit/>
          </a:bodyPr>
          <a:lstStyle/>
          <a:p>
            <a:r>
              <a:rPr lang="en-US" sz="2400" dirty="0">
                <a:solidFill>
                  <a:schemeClr val="tx1">
                    <a:lumMod val="65000"/>
                    <a:lumOff val="35000"/>
                  </a:schemeClr>
                </a:solidFill>
              </a:rPr>
              <a:t>“What is the difference between abstract class and interface?”. </a:t>
            </a:r>
            <a:endParaRPr lang="ru-RU" sz="2400" dirty="0">
              <a:solidFill>
                <a:schemeClr val="tx1">
                  <a:lumMod val="65000"/>
                  <a:lumOff val="35000"/>
                </a:schemeClr>
              </a:solidFill>
            </a:endParaRPr>
          </a:p>
        </p:txBody>
      </p:sp>
      <p:sp>
        <p:nvSpPr>
          <p:cNvPr id="3" name="Прямоугольник 2"/>
          <p:cNvSpPr/>
          <p:nvPr/>
        </p:nvSpPr>
        <p:spPr>
          <a:xfrm>
            <a:off x="1161535" y="3288611"/>
            <a:ext cx="8254314" cy="830997"/>
          </a:xfrm>
          <a:prstGeom prst="rect">
            <a:avLst/>
          </a:prstGeom>
        </p:spPr>
        <p:txBody>
          <a:bodyPr wrap="square">
            <a:spAutoFit/>
          </a:bodyPr>
          <a:lstStyle/>
          <a:p>
            <a:r>
              <a:rPr lang="en-US" sz="2400" dirty="0">
                <a:solidFill>
                  <a:schemeClr val="tx1">
                    <a:lumMod val="65000"/>
                    <a:lumOff val="35000"/>
                  </a:schemeClr>
                </a:solidFill>
              </a:rPr>
              <a:t>They are different in two aspects: mechanical and semantical.</a:t>
            </a:r>
          </a:p>
          <a:p>
            <a:r>
              <a:rPr lang="en-US" sz="2400" dirty="0">
                <a:solidFill>
                  <a:schemeClr val="tx1">
                    <a:lumMod val="65000"/>
                    <a:lumOff val="35000"/>
                  </a:schemeClr>
                </a:solidFill>
              </a:rPr>
              <a:t>Let’s take a closer look )))</a:t>
            </a:r>
            <a:endParaRPr lang="ru-RU" sz="2400" dirty="0">
              <a:solidFill>
                <a:schemeClr val="tx1">
                  <a:lumMod val="65000"/>
                  <a:lumOff val="35000"/>
                </a:schemeClr>
              </a:solidFill>
            </a:endParaRPr>
          </a:p>
        </p:txBody>
      </p:sp>
      <p:sp>
        <p:nvSpPr>
          <p:cNvPr id="7" name="Прямоугольник 6"/>
          <p:cNvSpPr/>
          <p:nvPr/>
        </p:nvSpPr>
        <p:spPr>
          <a:xfrm>
            <a:off x="1128583" y="1612211"/>
            <a:ext cx="8254314" cy="461665"/>
          </a:xfrm>
          <a:prstGeom prst="rect">
            <a:avLst/>
          </a:prstGeom>
        </p:spPr>
        <p:txBody>
          <a:bodyPr wrap="square">
            <a:spAutoFit/>
          </a:bodyPr>
          <a:lstStyle/>
          <a:p>
            <a:r>
              <a:rPr lang="en-US" sz="2400" b="1" dirty="0">
                <a:solidFill>
                  <a:schemeClr val="tx1">
                    <a:lumMod val="65000"/>
                    <a:lumOff val="35000"/>
                  </a:schemeClr>
                </a:solidFill>
              </a:rPr>
              <a:t>Question:</a:t>
            </a:r>
            <a:endParaRPr lang="ru-RU" sz="2400" b="1" dirty="0">
              <a:solidFill>
                <a:schemeClr val="tx1">
                  <a:lumMod val="65000"/>
                  <a:lumOff val="35000"/>
                </a:schemeClr>
              </a:solidFill>
            </a:endParaRPr>
          </a:p>
        </p:txBody>
      </p:sp>
      <p:sp>
        <p:nvSpPr>
          <p:cNvPr id="8" name="Прямоугольник 7"/>
          <p:cNvSpPr/>
          <p:nvPr/>
        </p:nvSpPr>
        <p:spPr>
          <a:xfrm>
            <a:off x="1145058" y="2839649"/>
            <a:ext cx="8254314" cy="461665"/>
          </a:xfrm>
          <a:prstGeom prst="rect">
            <a:avLst/>
          </a:prstGeom>
        </p:spPr>
        <p:txBody>
          <a:bodyPr wrap="square">
            <a:spAutoFit/>
          </a:bodyPr>
          <a:lstStyle/>
          <a:p>
            <a:r>
              <a:rPr lang="en-US" sz="2400" b="1" dirty="0">
                <a:solidFill>
                  <a:schemeClr val="tx1">
                    <a:lumMod val="65000"/>
                    <a:lumOff val="35000"/>
                  </a:schemeClr>
                </a:solidFill>
              </a:rPr>
              <a:t>Answer:</a:t>
            </a:r>
            <a:endParaRPr lang="ru-RU" sz="2400" b="1" dirty="0">
              <a:solidFill>
                <a:schemeClr val="tx1">
                  <a:lumMod val="65000"/>
                  <a:lumOff val="35000"/>
                </a:schemeClr>
              </a:solidFill>
            </a:endParaRPr>
          </a:p>
        </p:txBody>
      </p:sp>
    </p:spTree>
    <p:extLst>
      <p:ext uri="{BB962C8B-B14F-4D97-AF65-F5344CB8AC3E}">
        <p14:creationId xmlns:p14="http://schemas.microsoft.com/office/powerpoint/2010/main" val="224710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6862118" y="1396315"/>
            <a:ext cx="4036541" cy="213771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976183" y="1383958"/>
            <a:ext cx="5461687" cy="46090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43948"/>
            <a:ext cx="10515600" cy="1325563"/>
          </a:xfrm>
        </p:spPr>
        <p:txBody>
          <a:bodyPr/>
          <a:lstStyle/>
          <a:p>
            <a:r>
              <a:rPr lang="en-US" dirty="0"/>
              <a:t>Mechanical Difference</a:t>
            </a:r>
            <a:endParaRPr lang="ru-RU" dirty="0"/>
          </a:p>
        </p:txBody>
      </p:sp>
      <p:sp>
        <p:nvSpPr>
          <p:cNvPr id="6" name="Прямоугольник 5"/>
          <p:cNvSpPr/>
          <p:nvPr/>
        </p:nvSpPr>
        <p:spPr>
          <a:xfrm>
            <a:off x="1194491" y="1606379"/>
            <a:ext cx="7072184" cy="4233467"/>
          </a:xfrm>
          <a:prstGeom prst="rect">
            <a:avLst/>
          </a:prstGeom>
        </p:spPr>
        <p:txBody>
          <a:bodyPr wrap="square">
            <a:spAutoFit/>
          </a:bodyPr>
          <a:lstStyle/>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abstract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AlgorithmBase</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Do()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a1 = Operation1();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a2 = Operation2();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a1 + a2;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Operation1()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55 ^ 35;</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Operation2()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21 + 48;</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7051592" y="1276648"/>
            <a:ext cx="4847968" cy="2003625"/>
          </a:xfrm>
          <a:prstGeom prst="rect">
            <a:avLst/>
          </a:prstGeom>
        </p:spPr>
        <p:txBody>
          <a:bodyPr wrap="square">
            <a:spAutoFit/>
          </a:bodyPr>
          <a:lstStyle/>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interface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Algorithm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Operation1();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Operation2();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4186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Semantical Difference</a:t>
            </a:r>
            <a:endParaRPr lang="ru-RU" dirty="0"/>
          </a:p>
        </p:txBody>
      </p:sp>
      <p:sp>
        <p:nvSpPr>
          <p:cNvPr id="10" name="Прямоугольник 9"/>
          <p:cNvSpPr/>
          <p:nvPr/>
        </p:nvSpPr>
        <p:spPr>
          <a:xfrm>
            <a:off x="1090917" y="1651846"/>
            <a:ext cx="8979840" cy="830997"/>
          </a:xfrm>
          <a:prstGeom prst="rect">
            <a:avLst/>
          </a:prstGeom>
        </p:spPr>
        <p:txBody>
          <a:bodyPr wrap="square">
            <a:spAutoFit/>
          </a:bodyPr>
          <a:lstStyle/>
          <a:p>
            <a:r>
              <a:rPr lang="en-US" sz="2400" b="1" dirty="0">
                <a:solidFill>
                  <a:schemeClr val="tx1">
                    <a:lumMod val="65000"/>
                    <a:lumOff val="35000"/>
                  </a:schemeClr>
                </a:solidFill>
              </a:rPr>
              <a:t>Statement: </a:t>
            </a:r>
            <a:br>
              <a:rPr lang="en-US" sz="2400" b="1" dirty="0">
                <a:solidFill>
                  <a:schemeClr val="tx1">
                    <a:lumMod val="65000"/>
                    <a:lumOff val="35000"/>
                  </a:schemeClr>
                </a:solidFill>
              </a:rPr>
            </a:br>
            <a:r>
              <a:rPr lang="en-US" sz="2400" dirty="0">
                <a:solidFill>
                  <a:schemeClr val="tx1">
                    <a:lumMod val="65000"/>
                    <a:lumOff val="35000"/>
                  </a:schemeClr>
                </a:solidFill>
              </a:rPr>
              <a:t>“interfaces define contracts” or “interface is a contract”</a:t>
            </a:r>
            <a:endParaRPr lang="ru-RU" sz="2400" dirty="0">
              <a:solidFill>
                <a:schemeClr val="tx1">
                  <a:lumMod val="65000"/>
                  <a:lumOff val="35000"/>
                </a:schemeClr>
              </a:solidFill>
            </a:endParaRPr>
          </a:p>
        </p:txBody>
      </p:sp>
      <p:sp>
        <p:nvSpPr>
          <p:cNvPr id="8" name="Прямоугольник 7"/>
          <p:cNvSpPr/>
          <p:nvPr/>
        </p:nvSpPr>
        <p:spPr>
          <a:xfrm>
            <a:off x="1120344" y="2604871"/>
            <a:ext cx="8254314" cy="461665"/>
          </a:xfrm>
          <a:prstGeom prst="rect">
            <a:avLst/>
          </a:prstGeom>
        </p:spPr>
        <p:txBody>
          <a:bodyPr wrap="square">
            <a:spAutoFit/>
          </a:bodyPr>
          <a:lstStyle/>
          <a:p>
            <a:r>
              <a:rPr lang="en-US" sz="2400" b="1" dirty="0">
                <a:solidFill>
                  <a:schemeClr val="tx1">
                    <a:lumMod val="65000"/>
                    <a:lumOff val="35000"/>
                  </a:schemeClr>
                </a:solidFill>
              </a:rPr>
              <a:t>Doubt: </a:t>
            </a:r>
            <a:r>
              <a:rPr lang="en-US" sz="2400" dirty="0">
                <a:solidFill>
                  <a:schemeClr val="tx1">
                    <a:lumMod val="65000"/>
                    <a:lumOff val="35000"/>
                  </a:schemeClr>
                </a:solidFill>
              </a:rPr>
              <a:t>Really?</a:t>
            </a:r>
            <a:endParaRPr lang="ru-RU" sz="2400" dirty="0">
              <a:solidFill>
                <a:schemeClr val="tx1">
                  <a:lumMod val="65000"/>
                  <a:lumOff val="35000"/>
                </a:schemeClr>
              </a:solidFill>
            </a:endParaRPr>
          </a:p>
        </p:txBody>
      </p:sp>
      <p:sp>
        <p:nvSpPr>
          <p:cNvPr id="9" name="Прямоугольник 8"/>
          <p:cNvSpPr/>
          <p:nvPr/>
        </p:nvSpPr>
        <p:spPr>
          <a:xfrm>
            <a:off x="1149176" y="3251541"/>
            <a:ext cx="8254314" cy="1200329"/>
          </a:xfrm>
          <a:prstGeom prst="rect">
            <a:avLst/>
          </a:prstGeom>
        </p:spPr>
        <p:txBody>
          <a:bodyPr wrap="square">
            <a:spAutoFit/>
          </a:bodyPr>
          <a:lstStyle/>
          <a:p>
            <a:r>
              <a:rPr lang="en-US" sz="2400" b="1" dirty="0">
                <a:solidFill>
                  <a:schemeClr val="tx1">
                    <a:lumMod val="65000"/>
                    <a:lumOff val="35000"/>
                  </a:schemeClr>
                </a:solidFill>
              </a:rPr>
              <a:t>Rebuttal: </a:t>
            </a:r>
            <a:r>
              <a:rPr lang="en-US" sz="2400" dirty="0">
                <a:solidFill>
                  <a:schemeClr val="tx1">
                    <a:lumMod val="65000"/>
                    <a:lumOff val="35000"/>
                  </a:schemeClr>
                </a:solidFill>
              </a:rPr>
              <a:t>Contracts posses semantic payload. Interfaces don’t bear any semantic payload. They expose shapes expressed in signatures.</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57661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2162432" y="1297460"/>
            <a:ext cx="7760044" cy="46090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43948"/>
            <a:ext cx="10515600" cy="1325563"/>
          </a:xfrm>
        </p:spPr>
        <p:txBody>
          <a:bodyPr/>
          <a:lstStyle/>
          <a:p>
            <a:r>
              <a:rPr lang="en-US" dirty="0"/>
              <a:t>Real Contract</a:t>
            </a:r>
            <a:endParaRPr lang="ru-RU" dirty="0"/>
          </a:p>
        </p:txBody>
      </p:sp>
      <p:sp>
        <p:nvSpPr>
          <p:cNvPr id="6" name="Прямоугольник 5"/>
          <p:cNvSpPr/>
          <p:nvPr/>
        </p:nvSpPr>
        <p:spPr>
          <a:xfrm>
            <a:off x="2331312" y="1519881"/>
            <a:ext cx="9580601" cy="4339650"/>
          </a:xfrm>
          <a:prstGeom prst="rect">
            <a:avLst/>
          </a:prstGeom>
        </p:spPr>
        <p:txBody>
          <a:bodyPr wrap="square">
            <a:spAutoFit/>
          </a:bodyPr>
          <a:lstStyle/>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abstract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CollectionContract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IList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Add(</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AddCore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count++;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Count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count;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abstract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AddCore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count;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12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API Design Considerations</a:t>
            </a:r>
            <a:endParaRPr lang="ru-RU" dirty="0"/>
          </a:p>
        </p:txBody>
      </p:sp>
      <p:sp>
        <p:nvSpPr>
          <p:cNvPr id="10" name="Прямоугольник 9"/>
          <p:cNvSpPr/>
          <p:nvPr/>
        </p:nvSpPr>
        <p:spPr>
          <a:xfrm>
            <a:off x="1090916" y="1701273"/>
            <a:ext cx="9301115" cy="1569660"/>
          </a:xfrm>
          <a:prstGeom prst="rect">
            <a:avLst/>
          </a:prstGeom>
        </p:spPr>
        <p:txBody>
          <a:bodyPr wrap="square">
            <a:spAutoFit/>
          </a:bodyPr>
          <a:lstStyle/>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An interface can’t be easily changed without breaking existing clients</a:t>
            </a:r>
          </a:p>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An interface is easily extendable by clients via extensions</a:t>
            </a:r>
          </a:p>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It’s possible to inherit multiple interfaces</a:t>
            </a:r>
          </a:p>
          <a:p>
            <a:endParaRPr lang="en-US" sz="2400" dirty="0">
              <a:solidFill>
                <a:schemeClr val="tx1">
                  <a:lumMod val="65000"/>
                  <a:lumOff val="35000"/>
                </a:schemeClr>
              </a:solidFill>
            </a:endParaRPr>
          </a:p>
        </p:txBody>
      </p:sp>
      <p:sp>
        <p:nvSpPr>
          <p:cNvPr id="9" name="Прямоугольник 8"/>
          <p:cNvSpPr/>
          <p:nvPr/>
        </p:nvSpPr>
        <p:spPr>
          <a:xfrm>
            <a:off x="2421921" y="3103260"/>
            <a:ext cx="8254314" cy="830997"/>
          </a:xfrm>
          <a:prstGeom prst="rect">
            <a:avLst/>
          </a:prstGeom>
        </p:spPr>
        <p:txBody>
          <a:bodyPr wrap="square">
            <a:spAutoFit/>
          </a:bodyPr>
          <a:lstStyle/>
          <a:p>
            <a:r>
              <a:rPr lang="en-US" sz="2400" dirty="0">
                <a:solidFill>
                  <a:schemeClr val="tx1">
                    <a:lumMod val="65000"/>
                    <a:lumOff val="35000"/>
                  </a:schemeClr>
                </a:solidFill>
              </a:rPr>
              <a:t>Interface is more supple from the client’s perspective, </a:t>
            </a:r>
            <a:br>
              <a:rPr lang="en-US" sz="2400" dirty="0">
                <a:solidFill>
                  <a:schemeClr val="tx1">
                    <a:lumMod val="65000"/>
                    <a:lumOff val="35000"/>
                  </a:schemeClr>
                </a:solidFill>
              </a:rPr>
            </a:br>
            <a:r>
              <a:rPr lang="en-US" sz="2400" dirty="0">
                <a:solidFill>
                  <a:schemeClr val="tx1">
                    <a:lumMod val="65000"/>
                    <a:lumOff val="35000"/>
                  </a:schemeClr>
                </a:solidFill>
              </a:rPr>
              <a:t>while it’s more rigid from the developer’s perspective.</a:t>
            </a:r>
            <a:endParaRPr lang="ru-RU" sz="2400" dirty="0">
              <a:solidFill>
                <a:schemeClr val="tx1">
                  <a:lumMod val="65000"/>
                  <a:lumOff val="35000"/>
                </a:schemeClr>
              </a:solidFill>
            </a:endParaRPr>
          </a:p>
        </p:txBody>
      </p:sp>
      <p:sp>
        <p:nvSpPr>
          <p:cNvPr id="3" name="Стрелка: вправо 2"/>
          <p:cNvSpPr/>
          <p:nvPr/>
        </p:nvSpPr>
        <p:spPr>
          <a:xfrm>
            <a:off x="1272746" y="3249827"/>
            <a:ext cx="1000897" cy="53134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1806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9" grpId="0"/>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API Design Considerations</a:t>
            </a:r>
            <a:endParaRPr lang="ru-RU" dirty="0"/>
          </a:p>
        </p:txBody>
      </p:sp>
      <p:sp>
        <p:nvSpPr>
          <p:cNvPr id="10" name="Прямоугольник 9"/>
          <p:cNvSpPr/>
          <p:nvPr/>
        </p:nvSpPr>
        <p:spPr>
          <a:xfrm>
            <a:off x="1165056" y="1676560"/>
            <a:ext cx="9301115" cy="1200329"/>
          </a:xfrm>
          <a:prstGeom prst="rect">
            <a:avLst/>
          </a:prstGeom>
        </p:spPr>
        <p:txBody>
          <a:bodyPr wrap="square">
            <a:spAutoFit/>
          </a:bodyPr>
          <a:lstStyle/>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Abstract class supports reusability of logic</a:t>
            </a:r>
          </a:p>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Abstract class supports encapsulation</a:t>
            </a:r>
          </a:p>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Abstract class can be extended without breaking existing clients</a:t>
            </a:r>
          </a:p>
        </p:txBody>
      </p:sp>
      <p:sp>
        <p:nvSpPr>
          <p:cNvPr id="9" name="Прямоугольник 8"/>
          <p:cNvSpPr/>
          <p:nvPr/>
        </p:nvSpPr>
        <p:spPr>
          <a:xfrm>
            <a:off x="2421921" y="3103260"/>
            <a:ext cx="8254314" cy="830997"/>
          </a:xfrm>
          <a:prstGeom prst="rect">
            <a:avLst/>
          </a:prstGeom>
        </p:spPr>
        <p:txBody>
          <a:bodyPr wrap="square">
            <a:spAutoFit/>
          </a:bodyPr>
          <a:lstStyle/>
          <a:p>
            <a:r>
              <a:rPr lang="en-US" sz="2400" dirty="0">
                <a:solidFill>
                  <a:schemeClr val="tx1">
                    <a:lumMod val="65000"/>
                    <a:lumOff val="35000"/>
                  </a:schemeClr>
                </a:solidFill>
              </a:rPr>
              <a:t>Abstract class is more supple from the developer’s perspective, </a:t>
            </a:r>
            <a:br>
              <a:rPr lang="en-US" sz="2400" dirty="0">
                <a:solidFill>
                  <a:schemeClr val="tx1">
                    <a:lumMod val="65000"/>
                    <a:lumOff val="35000"/>
                  </a:schemeClr>
                </a:solidFill>
              </a:rPr>
            </a:br>
            <a:r>
              <a:rPr lang="en-US" sz="2400" dirty="0">
                <a:solidFill>
                  <a:schemeClr val="tx1">
                    <a:lumMod val="65000"/>
                    <a:lumOff val="35000"/>
                  </a:schemeClr>
                </a:solidFill>
              </a:rPr>
              <a:t>while it’s more rigid from the client’s perspective.</a:t>
            </a:r>
            <a:endParaRPr lang="ru-RU" sz="2400" dirty="0">
              <a:solidFill>
                <a:schemeClr val="tx1">
                  <a:lumMod val="65000"/>
                  <a:lumOff val="35000"/>
                </a:schemeClr>
              </a:solidFill>
            </a:endParaRPr>
          </a:p>
        </p:txBody>
      </p:sp>
      <p:sp>
        <p:nvSpPr>
          <p:cNvPr id="3" name="Стрелка: вправо 2"/>
          <p:cNvSpPr/>
          <p:nvPr/>
        </p:nvSpPr>
        <p:spPr>
          <a:xfrm>
            <a:off x="1272746" y="3249827"/>
            <a:ext cx="1000897" cy="53134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4016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9" grpId="0"/>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6281347" y="1499292"/>
            <a:ext cx="4790304" cy="28049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1136818" y="1495173"/>
            <a:ext cx="4670855" cy="28049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43948"/>
            <a:ext cx="10515600" cy="1325563"/>
          </a:xfrm>
        </p:spPr>
        <p:txBody>
          <a:bodyPr/>
          <a:lstStyle/>
          <a:p>
            <a:r>
              <a:rPr lang="en-US" dirty="0"/>
              <a:t>Implementing Abstract Classes</a:t>
            </a:r>
            <a:endParaRPr lang="ru-RU" dirty="0"/>
          </a:p>
        </p:txBody>
      </p:sp>
      <p:sp>
        <p:nvSpPr>
          <p:cNvPr id="3" name="Прямоугольник 2"/>
          <p:cNvSpPr/>
          <p:nvPr/>
        </p:nvSpPr>
        <p:spPr>
          <a:xfrm>
            <a:off x="1491045" y="1709371"/>
            <a:ext cx="4020065" cy="2344231"/>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Bad design: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abstract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Device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Device()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6668527" y="1639052"/>
            <a:ext cx="4180703" cy="2344231"/>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Good design: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abstract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Device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Device()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31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Course Outline</a:t>
            </a:r>
            <a:endParaRPr lang="ru-RU" dirty="0"/>
          </a:p>
        </p:txBody>
      </p:sp>
      <p:sp>
        <p:nvSpPr>
          <p:cNvPr id="4" name="Объект 3"/>
          <p:cNvSpPr>
            <a:spLocks noGrp="1"/>
          </p:cNvSpPr>
          <p:nvPr>
            <p:ph sz="half" idx="2"/>
          </p:nvPr>
        </p:nvSpPr>
        <p:spPr>
          <a:xfrm>
            <a:off x="1199163" y="1472816"/>
            <a:ext cx="9091612" cy="4506481"/>
          </a:xfrm>
        </p:spPr>
        <p:txBody>
          <a:bodyPr>
            <a:normAutofit/>
          </a:bodyPr>
          <a:lstStyle/>
          <a:p>
            <a:pPr lvl="0"/>
            <a:r>
              <a:rPr lang="en-US" sz="2400" dirty="0"/>
              <a:t>Naming Rules, Conventions</a:t>
            </a:r>
            <a:endParaRPr lang="ru-RU" sz="2400" dirty="0"/>
          </a:p>
          <a:p>
            <a:pPr lvl="0"/>
            <a:r>
              <a:rPr lang="en-US" sz="2400" dirty="0"/>
              <a:t>Common problems of design and implementation of APIs: classes vs structures, abstract classes vs interfaces, creational patterns vs constructors, how to implement dispose pattern</a:t>
            </a:r>
            <a:endParaRPr lang="ru-RU" sz="2400" dirty="0"/>
          </a:p>
          <a:p>
            <a:pPr lvl="0"/>
            <a:r>
              <a:rPr lang="en-US" sz="2400" dirty="0"/>
              <a:t>Common implementation smells: poor naming, long methods, output parameters</a:t>
            </a:r>
            <a:endParaRPr lang="ru-RU" sz="2400" dirty="0"/>
          </a:p>
          <a:p>
            <a:pPr lvl="0"/>
            <a:r>
              <a:rPr lang="en-US" sz="2400" dirty="0"/>
              <a:t>Common Architectural Design Smells: Primitive Obsession, Hidden Dependencies, Violation of Law of Demeter and other</a:t>
            </a:r>
            <a:endParaRPr lang="ru-RU" sz="2400" dirty="0"/>
          </a:p>
          <a:p>
            <a:pPr lvl="0"/>
            <a:r>
              <a:rPr lang="en-US" sz="2400" dirty="0"/>
              <a:t>How to deal with errors</a:t>
            </a:r>
          </a:p>
          <a:p>
            <a:pPr lvl="0"/>
            <a:r>
              <a:rPr lang="en-US" sz="2400" dirty="0"/>
              <a:t>How to deal with Nulls</a:t>
            </a:r>
          </a:p>
        </p:txBody>
      </p:sp>
    </p:spTree>
    <p:extLst>
      <p:ext uri="{BB962C8B-B14F-4D97-AF65-F5344CB8AC3E}">
        <p14:creationId xmlns:p14="http://schemas.microsoft.com/office/powerpoint/2010/main" val="296788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Implementing Abstract Classes</a:t>
            </a:r>
            <a:endParaRPr lang="ru-RU" dirty="0"/>
          </a:p>
        </p:txBody>
      </p:sp>
      <p:sp>
        <p:nvSpPr>
          <p:cNvPr id="10" name="Прямоугольник 9"/>
          <p:cNvSpPr/>
          <p:nvPr/>
        </p:nvSpPr>
        <p:spPr>
          <a:xfrm>
            <a:off x="1819966" y="2195544"/>
            <a:ext cx="8979840" cy="830997"/>
          </a:xfrm>
          <a:prstGeom prst="rect">
            <a:avLst/>
          </a:prstGeom>
        </p:spPr>
        <p:txBody>
          <a:bodyPr wrap="square">
            <a:spAutoFit/>
          </a:bodyPr>
          <a:lstStyle/>
          <a:p>
            <a:r>
              <a:rPr lang="en-US" sz="2400" b="1" dirty="0">
                <a:solidFill>
                  <a:schemeClr val="tx1">
                    <a:lumMod val="65000"/>
                    <a:lumOff val="35000"/>
                  </a:schemeClr>
                </a:solidFill>
              </a:rPr>
              <a:t>Implement some minimum amount of logic in the abstract class and then implement at least one inheritor. </a:t>
            </a:r>
            <a:endParaRPr lang="ru-RU" sz="2400" b="1" dirty="0">
              <a:solidFill>
                <a:schemeClr val="tx1">
                  <a:lumMod val="65000"/>
                  <a:lumOff val="35000"/>
                </a:schemeClr>
              </a:solidFill>
            </a:endParaRPr>
          </a:p>
        </p:txBody>
      </p:sp>
    </p:spTree>
    <p:extLst>
      <p:ext uri="{BB962C8B-B14F-4D97-AF65-F5344CB8AC3E}">
        <p14:creationId xmlns:p14="http://schemas.microsoft.com/office/powerpoint/2010/main" val="299201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Property VS Method</a:t>
            </a:r>
            <a:endParaRPr lang="ru-RU" dirty="0"/>
          </a:p>
        </p:txBody>
      </p:sp>
      <p:sp>
        <p:nvSpPr>
          <p:cNvPr id="4" name="Прямоугольник 3"/>
          <p:cNvSpPr/>
          <p:nvPr/>
        </p:nvSpPr>
        <p:spPr>
          <a:xfrm>
            <a:off x="1107831" y="1769666"/>
            <a:ext cx="8512233" cy="916854"/>
          </a:xfrm>
          <a:prstGeom prst="rect">
            <a:avLst/>
          </a:prstGeom>
        </p:spPr>
        <p:txBody>
          <a:bodyPr wrap="square">
            <a:spAutoFit/>
          </a:bodyPr>
          <a:lstStyle/>
          <a:p>
            <a:pPr>
              <a:lnSpc>
                <a:spcPct val="115000"/>
              </a:lnSpc>
              <a:spcAft>
                <a:spcPts val="1000"/>
              </a:spcAft>
            </a:pPr>
            <a:r>
              <a:rPr lang="en-US" sz="2400" dirty="0">
                <a:solidFill>
                  <a:schemeClr val="tx1">
                    <a:lumMod val="65000"/>
                    <a:lumOff val="35000"/>
                  </a:schemeClr>
                </a:solidFill>
              </a:rPr>
              <a:t>Sometimes methods may require more than three parameters. In such a case you generally have three options:</a:t>
            </a:r>
            <a:endParaRPr lang="ru-RU" sz="2400" dirty="0">
              <a:solidFill>
                <a:schemeClr val="tx1">
                  <a:lumMod val="65000"/>
                  <a:lumOff val="35000"/>
                </a:schemeClr>
              </a:solidFill>
            </a:endParaRPr>
          </a:p>
        </p:txBody>
      </p:sp>
      <p:sp>
        <p:nvSpPr>
          <p:cNvPr id="5" name="Прямоугольник 4"/>
          <p:cNvSpPr/>
          <p:nvPr/>
        </p:nvSpPr>
        <p:spPr>
          <a:xfrm>
            <a:off x="1107830" y="2686520"/>
            <a:ext cx="7702061" cy="1791260"/>
          </a:xfrm>
          <a:prstGeom prst="rect">
            <a:avLst/>
          </a:prstGeom>
        </p:spPr>
        <p:txBody>
          <a:bodyPr wrap="square">
            <a:spAutoFit/>
          </a:bodyPr>
          <a:lstStyle/>
          <a:p>
            <a:pPr marL="342900" lvl="0" indent="-342900">
              <a:lnSpc>
                <a:spcPct val="115000"/>
              </a:lnSpc>
              <a:buFont typeface="+mj-lt"/>
              <a:buAutoNum type="arabicPeriod"/>
            </a:pPr>
            <a:r>
              <a:rPr lang="en-US" sz="2400" dirty="0">
                <a:solidFill>
                  <a:prstClr val="black">
                    <a:lumMod val="65000"/>
                    <a:lumOff val="35000"/>
                  </a:prstClr>
                </a:solidFill>
              </a:rPr>
              <a:t>All the parameters which can be set to a meaningful default state convert to properties.</a:t>
            </a:r>
            <a:endParaRPr lang="ru-RU" sz="2400" dirty="0">
              <a:solidFill>
                <a:prstClr val="black">
                  <a:lumMod val="65000"/>
                  <a:lumOff val="35000"/>
                </a:prstClr>
              </a:solidFill>
            </a:endParaRPr>
          </a:p>
          <a:p>
            <a:pPr marL="342900" lvl="0" indent="-342900">
              <a:lnSpc>
                <a:spcPct val="115000"/>
              </a:lnSpc>
              <a:buFont typeface="+mj-lt"/>
              <a:buAutoNum type="arabicPeriod"/>
            </a:pPr>
            <a:r>
              <a:rPr lang="en-US" sz="2400" dirty="0">
                <a:solidFill>
                  <a:prstClr val="black">
                    <a:lumMod val="65000"/>
                    <a:lumOff val="35000"/>
                  </a:prstClr>
                </a:solidFill>
              </a:rPr>
              <a:t>Create a bunch of overloaded methods.</a:t>
            </a:r>
            <a:endParaRPr lang="ru-RU" sz="2400" dirty="0">
              <a:solidFill>
                <a:prstClr val="black">
                  <a:lumMod val="65000"/>
                  <a:lumOff val="35000"/>
                </a:prstClr>
              </a:solidFill>
            </a:endParaRPr>
          </a:p>
          <a:p>
            <a:pPr marL="342900" lvl="0" indent="-342900">
              <a:lnSpc>
                <a:spcPct val="115000"/>
              </a:lnSpc>
              <a:spcAft>
                <a:spcPts val="1000"/>
              </a:spcAft>
              <a:buFont typeface="+mj-lt"/>
              <a:buAutoNum type="arabicPeriod"/>
            </a:pPr>
            <a:r>
              <a:rPr lang="en-US" sz="2400" dirty="0">
                <a:solidFill>
                  <a:prstClr val="black">
                    <a:lumMod val="65000"/>
                    <a:lumOff val="35000"/>
                  </a:prstClr>
                </a:solidFill>
              </a:rPr>
              <a:t>Create a method with a long list of optional parameters.</a:t>
            </a:r>
            <a:endParaRPr lang="ru-RU" sz="2400" dirty="0">
              <a:solidFill>
                <a:prstClr val="black">
                  <a:lumMod val="65000"/>
                  <a:lumOff val="35000"/>
                </a:prstClr>
              </a:solidFill>
            </a:endParaRPr>
          </a:p>
        </p:txBody>
      </p:sp>
    </p:spTree>
    <p:extLst>
      <p:ext uri="{BB962C8B-B14F-4D97-AF65-F5344CB8AC3E}">
        <p14:creationId xmlns:p14="http://schemas.microsoft.com/office/powerpoint/2010/main" val="246915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Property VS Method</a:t>
            </a:r>
            <a:endParaRPr lang="ru-RU" dirty="0"/>
          </a:p>
        </p:txBody>
      </p:sp>
      <p:sp>
        <p:nvSpPr>
          <p:cNvPr id="4" name="Прямоугольник 3"/>
          <p:cNvSpPr/>
          <p:nvPr/>
        </p:nvSpPr>
        <p:spPr>
          <a:xfrm>
            <a:off x="1135859" y="1341667"/>
            <a:ext cx="8512233" cy="517065"/>
          </a:xfrm>
          <a:prstGeom prst="rect">
            <a:avLst/>
          </a:prstGeom>
        </p:spPr>
        <p:txBody>
          <a:bodyPr wrap="square">
            <a:spAutoFit/>
          </a:bodyPr>
          <a:lstStyle/>
          <a:p>
            <a:pPr marL="342900" indent="-342900">
              <a:lnSpc>
                <a:spcPct val="115000"/>
              </a:lnSpc>
              <a:spcAft>
                <a:spcPts val="1000"/>
              </a:spcAft>
              <a:buClr>
                <a:schemeClr val="accent2"/>
              </a:buClr>
              <a:buFont typeface="Arial" panose="020B0604020202020204" pitchFamily="34" charset="0"/>
              <a:buChar char="•"/>
            </a:pPr>
            <a:r>
              <a:rPr lang="en-US" sz="2400" b="1" dirty="0">
                <a:solidFill>
                  <a:schemeClr val="tx1">
                    <a:lumMod val="65000"/>
                    <a:lumOff val="35000"/>
                  </a:schemeClr>
                </a:solidFill>
              </a:rPr>
              <a:t>Remember</a:t>
            </a:r>
            <a:r>
              <a:rPr lang="en-US" sz="2400" dirty="0">
                <a:solidFill>
                  <a:schemeClr val="tx1">
                    <a:lumMod val="65000"/>
                    <a:lumOff val="35000"/>
                  </a:schemeClr>
                </a:solidFill>
              </a:rPr>
              <a:t>: you should create properties as simple as you can. </a:t>
            </a:r>
            <a:endParaRPr lang="ru-RU" sz="2400" dirty="0">
              <a:solidFill>
                <a:schemeClr val="tx1">
                  <a:lumMod val="65000"/>
                  <a:lumOff val="35000"/>
                </a:schemeClr>
              </a:solidFill>
            </a:endParaRPr>
          </a:p>
        </p:txBody>
      </p:sp>
      <p:sp>
        <p:nvSpPr>
          <p:cNvPr id="5" name="Прямоугольник 4"/>
          <p:cNvSpPr/>
          <p:nvPr/>
        </p:nvSpPr>
        <p:spPr>
          <a:xfrm>
            <a:off x="1126823" y="2934871"/>
            <a:ext cx="7953000" cy="830997"/>
          </a:xfrm>
          <a:prstGeom prst="rect">
            <a:avLst/>
          </a:prstGeom>
        </p:spPr>
        <p:txBody>
          <a:bodyPr wrap="square">
            <a:spAutoFit/>
          </a:bodyPr>
          <a:lstStyle/>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If every time the getter of a property returns different values, then this is a method, not a property.</a:t>
            </a:r>
            <a:endParaRPr lang="ru-RU" sz="2400" dirty="0">
              <a:solidFill>
                <a:schemeClr val="tx1">
                  <a:lumMod val="65000"/>
                  <a:lumOff val="35000"/>
                </a:schemeClr>
              </a:solidFill>
            </a:endParaRPr>
          </a:p>
        </p:txBody>
      </p:sp>
      <p:sp>
        <p:nvSpPr>
          <p:cNvPr id="7" name="Прямоугольник 6"/>
          <p:cNvSpPr/>
          <p:nvPr/>
        </p:nvSpPr>
        <p:spPr>
          <a:xfrm>
            <a:off x="1126823" y="1915842"/>
            <a:ext cx="4696542" cy="461665"/>
          </a:xfrm>
          <a:prstGeom prst="rect">
            <a:avLst/>
          </a:prstGeom>
        </p:spPr>
        <p:txBody>
          <a:bodyPr wrap="none">
            <a:spAutoFit/>
          </a:bodyPr>
          <a:lstStyle/>
          <a:p>
            <a:pPr marL="342900" indent="-342900">
              <a:buClr>
                <a:schemeClr val="accent2"/>
              </a:buClr>
              <a:buFont typeface="Arial" panose="020B0604020202020204" pitchFamily="34" charset="0"/>
              <a:buChar char="•"/>
            </a:pPr>
            <a:r>
              <a:rPr lang="en-US" sz="2400" dirty="0" err="1">
                <a:solidFill>
                  <a:schemeClr val="tx1">
                    <a:lumMod val="65000"/>
                    <a:lumOff val="35000"/>
                  </a:schemeClr>
                </a:solidFill>
              </a:rPr>
              <a:t>DateTime.Now</a:t>
            </a:r>
            <a:r>
              <a:rPr lang="ru-RU" sz="2400" dirty="0">
                <a:solidFill>
                  <a:schemeClr val="tx1">
                    <a:lumMod val="65000"/>
                    <a:lumOff val="35000"/>
                  </a:schemeClr>
                </a:solidFill>
              </a:rPr>
              <a:t> </a:t>
            </a:r>
            <a:r>
              <a:rPr lang="en-US" sz="2400" dirty="0">
                <a:solidFill>
                  <a:schemeClr val="tx1">
                    <a:lumMod val="65000"/>
                    <a:lumOff val="35000"/>
                  </a:schemeClr>
                </a:solidFill>
              </a:rPr>
              <a:t>is a bad property. </a:t>
            </a:r>
            <a:endParaRPr lang="ru-RU" sz="2400" dirty="0">
              <a:solidFill>
                <a:schemeClr val="tx1">
                  <a:lumMod val="65000"/>
                  <a:lumOff val="35000"/>
                </a:schemeClr>
              </a:solidFill>
            </a:endParaRPr>
          </a:p>
        </p:txBody>
      </p:sp>
      <p:sp>
        <p:nvSpPr>
          <p:cNvPr id="9" name="Прямоугольник 8"/>
          <p:cNvSpPr/>
          <p:nvPr/>
        </p:nvSpPr>
        <p:spPr>
          <a:xfrm>
            <a:off x="1126823" y="2424888"/>
            <a:ext cx="3727624" cy="461665"/>
          </a:xfrm>
          <a:prstGeom prst="rect">
            <a:avLst/>
          </a:prstGeom>
        </p:spPr>
        <p:txBody>
          <a:bodyPr wrap="none">
            <a:spAutoFit/>
          </a:bodyPr>
          <a:lstStyle/>
          <a:p>
            <a:pPr marL="342900" indent="-342900">
              <a:buClr>
                <a:schemeClr val="accent2"/>
              </a:buClr>
              <a:buFont typeface="Arial" panose="020B0604020202020204" pitchFamily="34" charset="0"/>
              <a:buChar char="•"/>
            </a:pPr>
            <a:r>
              <a:rPr lang="en-US" sz="2400" dirty="0" err="1">
                <a:solidFill>
                  <a:schemeClr val="tx1">
                    <a:lumMod val="65000"/>
                    <a:lumOff val="35000"/>
                  </a:schemeClr>
                </a:solidFill>
              </a:rPr>
              <a:t>DateTime.Now</a:t>
            </a:r>
            <a:r>
              <a:rPr lang="en-US" sz="2400" dirty="0">
                <a:solidFill>
                  <a:schemeClr val="tx1">
                    <a:lumMod val="65000"/>
                    <a:lumOff val="35000"/>
                  </a:schemeClr>
                </a:solidFill>
              </a:rPr>
              <a:t>() is better.</a:t>
            </a:r>
            <a:endParaRPr lang="ru-RU" sz="2400" dirty="0">
              <a:solidFill>
                <a:schemeClr val="tx1">
                  <a:lumMod val="65000"/>
                  <a:lumOff val="35000"/>
                </a:schemeClr>
              </a:solidFill>
            </a:endParaRPr>
          </a:p>
        </p:txBody>
      </p:sp>
      <p:sp>
        <p:nvSpPr>
          <p:cNvPr id="10" name="Прямоугольник 9"/>
          <p:cNvSpPr/>
          <p:nvPr/>
        </p:nvSpPr>
        <p:spPr>
          <a:xfrm>
            <a:off x="1126870" y="3857611"/>
            <a:ext cx="5556136" cy="461665"/>
          </a:xfrm>
          <a:prstGeom prst="rect">
            <a:avLst/>
          </a:prstGeom>
        </p:spPr>
        <p:txBody>
          <a:bodyPr wrap="none">
            <a:spAutoFit/>
          </a:bodyPr>
          <a:lstStyle/>
          <a:p>
            <a:pPr marL="342900" indent="-342900">
              <a:buClr>
                <a:schemeClr val="accent2"/>
              </a:buClr>
              <a:buFont typeface="Arial" panose="020B0604020202020204" pitchFamily="34" charset="0"/>
              <a:buChar char="•"/>
            </a:pPr>
            <a:r>
              <a:rPr lang="en-US" sz="2400" dirty="0" err="1">
                <a:solidFill>
                  <a:schemeClr val="tx1">
                    <a:lumMod val="65000"/>
                    <a:lumOff val="35000"/>
                  </a:schemeClr>
                </a:solidFill>
              </a:rPr>
              <a:t>DateTime.Now</a:t>
            </a:r>
            <a:r>
              <a:rPr lang="en-US" sz="2400" dirty="0">
                <a:solidFill>
                  <a:schemeClr val="tx1">
                    <a:lumMod val="65000"/>
                    <a:lumOff val="35000"/>
                  </a:schemeClr>
                </a:solidFill>
              </a:rPr>
              <a:t>().Year is a good property.</a:t>
            </a:r>
            <a:endParaRPr lang="ru-RU" sz="2400" dirty="0">
              <a:solidFill>
                <a:schemeClr val="tx1">
                  <a:lumMod val="65000"/>
                  <a:lumOff val="35000"/>
                </a:schemeClr>
              </a:solidFill>
            </a:endParaRPr>
          </a:p>
        </p:txBody>
      </p:sp>
      <p:sp>
        <p:nvSpPr>
          <p:cNvPr id="13" name="Прямоугольник 12"/>
          <p:cNvSpPr/>
          <p:nvPr/>
        </p:nvSpPr>
        <p:spPr>
          <a:xfrm>
            <a:off x="1117015" y="4440459"/>
            <a:ext cx="4914679" cy="461665"/>
          </a:xfrm>
          <a:prstGeom prst="rect">
            <a:avLst/>
          </a:prstGeom>
        </p:spPr>
        <p:txBody>
          <a:bodyPr wrap="none">
            <a:spAutoFit/>
          </a:bodyPr>
          <a:lstStyle/>
          <a:p>
            <a:pPr marL="342900" indent="-342900">
              <a:buClr>
                <a:schemeClr val="accent2"/>
              </a:buClr>
              <a:buFont typeface="Arial" panose="020B0604020202020204" pitchFamily="34" charset="0"/>
              <a:buChar char="•"/>
            </a:pPr>
            <a:r>
              <a:rPr lang="en-US" sz="2400" dirty="0" err="1">
                <a:solidFill>
                  <a:schemeClr val="tx1">
                    <a:lumMod val="65000"/>
                    <a:lumOff val="35000"/>
                  </a:schemeClr>
                </a:solidFill>
              </a:rPr>
              <a:t>Guid.NewGuid</a:t>
            </a:r>
            <a:r>
              <a:rPr lang="en-US" sz="2400" dirty="0">
                <a:solidFill>
                  <a:schemeClr val="tx1">
                    <a:lumMod val="65000"/>
                    <a:lumOff val="35000"/>
                  </a:schemeClr>
                </a:solidFill>
              </a:rPr>
              <a:t>() is a good method</a:t>
            </a:r>
            <a:r>
              <a:rPr lang="ru-RU" sz="2400" dirty="0">
                <a:solidFill>
                  <a:schemeClr val="tx1">
                    <a:lumMod val="65000"/>
                    <a:lumOff val="35000"/>
                  </a:schemeClr>
                </a:solidFill>
              </a:rPr>
              <a:t>.</a:t>
            </a:r>
            <a:r>
              <a:rPr lang="en-US" sz="2400" dirty="0">
                <a:solidFill>
                  <a:schemeClr val="tx1">
                    <a:lumMod val="65000"/>
                    <a:lumOff val="35000"/>
                  </a:schemeClr>
                </a:solidFill>
              </a:rPr>
              <a:t> </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325462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887431" y="1295674"/>
            <a:ext cx="8771952" cy="35090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5270261" y="3707481"/>
            <a:ext cx="6035041" cy="221118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43948"/>
            <a:ext cx="10515600" cy="1325563"/>
          </a:xfrm>
        </p:spPr>
        <p:txBody>
          <a:bodyPr/>
          <a:lstStyle/>
          <a:p>
            <a:r>
              <a:rPr lang="en-US" dirty="0"/>
              <a:t>Property VS Method</a:t>
            </a:r>
            <a:endParaRPr lang="ru-RU" dirty="0"/>
          </a:p>
        </p:txBody>
      </p:sp>
      <p:sp>
        <p:nvSpPr>
          <p:cNvPr id="3" name="Прямоугольник 2"/>
          <p:cNvSpPr/>
          <p:nvPr/>
        </p:nvSpPr>
        <p:spPr>
          <a:xfrm>
            <a:off x="1086189" y="1590590"/>
            <a:ext cx="9919856" cy="2902718"/>
          </a:xfrm>
          <a:prstGeom prst="rect">
            <a:avLst/>
          </a:prstGeom>
        </p:spPr>
        <p:txBody>
          <a:bodyPr wrap="square">
            <a:spAutoFit/>
          </a:bodyPr>
          <a:lstStyle/>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ImportantTxt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latin typeface="Consolas" panose="020B0609020204030204" pitchFamily="49" charset="0"/>
                <a:ea typeface="Calibri" panose="020F0502020204030204" pitchFamily="34" charset="0"/>
                <a:cs typeface="Consolas" panose="020B0609020204030204" pitchFamily="49" charset="0"/>
              </a:rPr>
              <a:t>TxtBlock</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.Text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Application</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.Current.Dispatcher.BeginInvoke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&gt;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latin typeface="Consolas" panose="020B0609020204030204" pitchFamily="49" charset="0"/>
                <a:ea typeface="Calibri" panose="020F0502020204030204" pitchFamily="34" charset="0"/>
                <a:cs typeface="Consolas" panose="020B0609020204030204" pitchFamily="49" charset="0"/>
              </a:rPr>
              <a:t>TxtBlock</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.Text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value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5641564" y="3933129"/>
            <a:ext cx="6096000" cy="1840889"/>
          </a:xfrm>
          <a:prstGeom prst="rect">
            <a:avLst/>
          </a:prstGeom>
        </p:spPr>
        <p:txBody>
          <a:bodyPr>
            <a:spAutoFit/>
          </a:bodyPr>
          <a:lstStyle/>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txt = </a:t>
            </a:r>
            <a:r>
              <a:rPr lang="en-US" sz="2000" dirty="0" err="1">
                <a:solidFill>
                  <a:srgbClr val="4BACC6"/>
                </a:solidFill>
                <a:latin typeface="Consolas" panose="020B0609020204030204" pitchFamily="49" charset="0"/>
                <a:ea typeface="Calibri" panose="020F0502020204030204" pitchFamily="34" charset="0"/>
                <a:cs typeface="Consolas" panose="020B0609020204030204" pitchFamily="49" charset="0"/>
              </a:rPr>
              <a:t>ExternalService</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.GetTxt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err="1">
                <a:latin typeface="Consolas" panose="020B0609020204030204" pitchFamily="49" charset="0"/>
                <a:ea typeface="Calibri" panose="020F0502020204030204" pitchFamily="34" charset="0"/>
                <a:cs typeface="Consolas" panose="020B0609020204030204" pitchFamily="49" charset="0"/>
              </a:rPr>
              <a:t>ImportantTxt</a:t>
            </a:r>
            <a:r>
              <a:rPr lang="en-US" sz="2000" dirty="0">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txt;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latin typeface="Consolas" panose="020B0609020204030204" pitchFamily="49" charset="0"/>
                <a:ea typeface="Calibri" panose="020F0502020204030204" pitchFamily="34" charset="0"/>
                <a:cs typeface="Consolas" panose="020B0609020204030204" pitchFamily="49" charset="0"/>
              </a:rPr>
              <a:t>ImportantTxt</a:t>
            </a:r>
            <a:r>
              <a:rPr lang="en-US" sz="2000" dirty="0">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expectedValue</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//do something</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329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Implementing Constructors</a:t>
            </a:r>
            <a:endParaRPr lang="ru-RU" dirty="0"/>
          </a:p>
        </p:txBody>
      </p:sp>
      <p:sp>
        <p:nvSpPr>
          <p:cNvPr id="8" name="Прямоугольник 7"/>
          <p:cNvSpPr/>
          <p:nvPr/>
        </p:nvSpPr>
        <p:spPr>
          <a:xfrm>
            <a:off x="1125415" y="1527273"/>
            <a:ext cx="10146323" cy="3539430"/>
          </a:xfrm>
          <a:prstGeom prst="rect">
            <a:avLst/>
          </a:prstGeom>
        </p:spPr>
        <p:txBody>
          <a:bodyPr wrap="square">
            <a:spAutoFit/>
          </a:bodyPr>
          <a:lstStyle/>
          <a:p>
            <a:pPr marL="342900" lvl="0" indent="-342900">
              <a:buClr>
                <a:srgbClr val="ED7D31"/>
              </a:buClr>
              <a:buFont typeface="Arial" panose="020B0604020202020204" pitchFamily="34" charset="0"/>
              <a:buChar char="•"/>
            </a:pPr>
            <a:r>
              <a:rPr lang="en-US" sz="2800" dirty="0">
                <a:solidFill>
                  <a:prstClr val="black">
                    <a:lumMod val="65000"/>
                    <a:lumOff val="35000"/>
                  </a:prstClr>
                </a:solidFill>
              </a:rPr>
              <a:t>Always look at constructors from the invariants point of view.</a:t>
            </a:r>
            <a:br>
              <a:rPr lang="en-US" sz="2800" dirty="0">
                <a:solidFill>
                  <a:prstClr val="black">
                    <a:lumMod val="65000"/>
                    <a:lumOff val="35000"/>
                  </a:prstClr>
                </a:solidFill>
              </a:rPr>
            </a:br>
            <a:r>
              <a:rPr lang="en-US" sz="2800" dirty="0">
                <a:solidFill>
                  <a:prstClr val="black">
                    <a:lumMod val="65000"/>
                    <a:lumOff val="35000"/>
                  </a:prstClr>
                </a:solidFill>
              </a:rPr>
              <a:t>Constructor MUST require all the necessary parameters without which your object is in an invalid state.</a:t>
            </a:r>
          </a:p>
          <a:p>
            <a:pPr marL="342900" lvl="0" indent="-342900">
              <a:buClr>
                <a:srgbClr val="ED7D31"/>
              </a:buClr>
              <a:buFont typeface="Arial" panose="020B0604020202020204" pitchFamily="34" charset="0"/>
              <a:buChar char="•"/>
            </a:pPr>
            <a:r>
              <a:rPr lang="en-US" sz="2800" dirty="0">
                <a:solidFill>
                  <a:prstClr val="black">
                    <a:lumMod val="65000"/>
                    <a:lumOff val="35000"/>
                  </a:prstClr>
                </a:solidFill>
              </a:rPr>
              <a:t>No long operations</a:t>
            </a:r>
          </a:p>
          <a:p>
            <a:pPr marL="342900" lvl="0" indent="-342900">
              <a:buClr>
                <a:srgbClr val="ED7D31"/>
              </a:buClr>
              <a:buFont typeface="Arial" panose="020B0604020202020204" pitchFamily="34" charset="0"/>
              <a:buChar char="•"/>
            </a:pPr>
            <a:r>
              <a:rPr lang="en-US" sz="2800" dirty="0">
                <a:solidFill>
                  <a:prstClr val="black">
                    <a:lumMod val="65000"/>
                    <a:lumOff val="35000"/>
                  </a:prstClr>
                </a:solidFill>
              </a:rPr>
              <a:t>Validate input, throw exceptions</a:t>
            </a:r>
          </a:p>
          <a:p>
            <a:pPr marL="342900" lvl="0" indent="-342900">
              <a:buClr>
                <a:srgbClr val="ED7D31"/>
              </a:buClr>
              <a:buFont typeface="Arial" panose="020B0604020202020204" pitchFamily="34" charset="0"/>
              <a:buChar char="•"/>
            </a:pPr>
            <a:r>
              <a:rPr lang="en-US" sz="2800" dirty="0">
                <a:solidFill>
                  <a:prstClr val="black">
                    <a:lumMod val="65000"/>
                    <a:lumOff val="35000"/>
                  </a:prstClr>
                </a:solidFill>
              </a:rPr>
              <a:t>Always define default constructor (if it is appropriate to have one)</a:t>
            </a:r>
          </a:p>
          <a:p>
            <a:pPr marL="342900" lvl="0" indent="-342900">
              <a:buClr>
                <a:srgbClr val="ED7D31"/>
              </a:buClr>
              <a:buFont typeface="Arial" panose="020B0604020202020204" pitchFamily="34" charset="0"/>
              <a:buChar char="•"/>
            </a:pPr>
            <a:r>
              <a:rPr lang="en-US" sz="2800" dirty="0">
                <a:solidFill>
                  <a:prstClr val="black">
                    <a:lumMod val="65000"/>
                    <a:lumOff val="35000"/>
                  </a:prstClr>
                </a:solidFill>
              </a:rPr>
              <a:t>No virtual calls from constructors</a:t>
            </a:r>
            <a:endParaRPr lang="ru-RU" sz="2800" dirty="0">
              <a:solidFill>
                <a:prstClr val="black">
                  <a:lumMod val="65000"/>
                  <a:lumOff val="35000"/>
                </a:prstClr>
              </a:solidFill>
            </a:endParaRPr>
          </a:p>
          <a:p>
            <a:pPr marL="342900" lvl="0" indent="-342900">
              <a:buClr>
                <a:srgbClr val="ED7D31"/>
              </a:buClr>
              <a:buFont typeface="Arial" panose="020B0604020202020204" pitchFamily="34" charset="0"/>
              <a:buChar char="•"/>
            </a:pPr>
            <a:r>
              <a:rPr lang="en-US" sz="2800" dirty="0">
                <a:solidFill>
                  <a:prstClr val="black">
                    <a:lumMod val="65000"/>
                    <a:lumOff val="35000"/>
                  </a:prstClr>
                </a:solidFill>
              </a:rPr>
              <a:t>Don’t throw exceptions from static constructors</a:t>
            </a:r>
            <a:endParaRPr lang="ru-RU" sz="2800" dirty="0">
              <a:solidFill>
                <a:prstClr val="black">
                  <a:lumMod val="65000"/>
                  <a:lumOff val="35000"/>
                </a:prstClr>
              </a:solidFill>
            </a:endParaRPr>
          </a:p>
        </p:txBody>
      </p:sp>
    </p:spTree>
    <p:extLst>
      <p:ext uri="{BB962C8B-B14F-4D97-AF65-F5344CB8AC3E}">
        <p14:creationId xmlns:p14="http://schemas.microsoft.com/office/powerpoint/2010/main" val="339730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92409"/>
            <a:ext cx="10515600" cy="1325563"/>
          </a:xfrm>
        </p:spPr>
        <p:txBody>
          <a:bodyPr/>
          <a:lstStyle/>
          <a:p>
            <a:r>
              <a:rPr lang="en-US" dirty="0"/>
              <a:t>Creational Pattern VS Constructor</a:t>
            </a:r>
            <a:endParaRPr lang="ru-RU" dirty="0"/>
          </a:p>
        </p:txBody>
      </p:sp>
      <p:sp>
        <p:nvSpPr>
          <p:cNvPr id="5" name="Прямоугольник 4"/>
          <p:cNvSpPr/>
          <p:nvPr/>
        </p:nvSpPr>
        <p:spPr>
          <a:xfrm>
            <a:off x="970818" y="2758423"/>
            <a:ext cx="6845913" cy="830997"/>
          </a:xfrm>
          <a:prstGeom prst="rect">
            <a:avLst/>
          </a:prstGeom>
        </p:spPr>
        <p:txBody>
          <a:bodyPr wrap="none">
            <a:spAutoFit/>
          </a:bodyPr>
          <a:lstStyle/>
          <a:p>
            <a:pPr marL="457200" indent="-457200">
              <a:buClr>
                <a:srgbClr val="EF742D"/>
              </a:buClr>
              <a:buFont typeface="Arial" panose="020B0604020202020204" pitchFamily="34" charset="0"/>
              <a:buChar char="•"/>
            </a:pPr>
            <a:r>
              <a:rPr lang="en-US" sz="2400" dirty="0">
                <a:solidFill>
                  <a:schemeClr val="tx1">
                    <a:lumMod val="65000"/>
                    <a:lumOff val="35000"/>
                  </a:schemeClr>
                </a:solidFill>
              </a:rPr>
              <a:t>Constructor is simpler than any creational pattern</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Factories are not discoverable by Intellisense!</a:t>
            </a:r>
          </a:p>
        </p:txBody>
      </p:sp>
      <p:sp>
        <p:nvSpPr>
          <p:cNvPr id="4" name="Прямоугольник 3"/>
          <p:cNvSpPr/>
          <p:nvPr/>
        </p:nvSpPr>
        <p:spPr>
          <a:xfrm>
            <a:off x="970818" y="1568124"/>
            <a:ext cx="9617680" cy="941796"/>
          </a:xfrm>
          <a:prstGeom prst="rect">
            <a:avLst/>
          </a:prstGeom>
        </p:spPr>
        <p:txBody>
          <a:bodyPr wrap="square">
            <a:spAutoFit/>
          </a:bodyPr>
          <a:lstStyle/>
          <a:p>
            <a:pPr>
              <a:lnSpc>
                <a:spcPct val="115000"/>
              </a:lnSpc>
              <a:spcAft>
                <a:spcPts val="1000"/>
              </a:spcAft>
            </a:pPr>
            <a:r>
              <a:rPr lang="en-US" sz="2400" b="1" dirty="0">
                <a:solidFill>
                  <a:schemeClr val="tx1">
                    <a:lumMod val="65000"/>
                    <a:lumOff val="35000"/>
                  </a:schemeClr>
                </a:solidFill>
              </a:rPr>
              <a:t>Patterns:</a:t>
            </a:r>
            <a:r>
              <a:rPr lang="en-US" sz="2400" dirty="0">
                <a:solidFill>
                  <a:schemeClr val="tx1">
                    <a:lumMod val="65000"/>
                    <a:lumOff val="35000"/>
                  </a:schemeClr>
                </a:solidFill>
              </a:rPr>
              <a:t> Factory, Builder, Singleton.</a:t>
            </a:r>
            <a:br>
              <a:rPr lang="en-US" sz="2400" dirty="0">
                <a:solidFill>
                  <a:schemeClr val="tx1">
                    <a:lumMod val="65000"/>
                    <a:lumOff val="35000"/>
                  </a:schemeClr>
                </a:solidFill>
              </a:rPr>
            </a:br>
            <a:r>
              <a:rPr lang="en-US" sz="2400" dirty="0">
                <a:solidFill>
                  <a:schemeClr val="tx1">
                    <a:lumMod val="65000"/>
                    <a:lumOff val="35000"/>
                  </a:schemeClr>
                </a:solidFill>
              </a:rPr>
              <a:t>Factory Method and Abstract Factory are the most commonly used.</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16151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4637"/>
            <a:ext cx="10515600" cy="1325563"/>
          </a:xfrm>
        </p:spPr>
        <p:txBody>
          <a:bodyPr/>
          <a:lstStyle/>
          <a:p>
            <a:r>
              <a:rPr lang="en-US" dirty="0"/>
              <a:t>When Factories Are Better</a:t>
            </a:r>
            <a:endParaRPr lang="ru-RU" dirty="0"/>
          </a:p>
        </p:txBody>
      </p:sp>
      <p:sp>
        <p:nvSpPr>
          <p:cNvPr id="5" name="Прямоугольник 4"/>
          <p:cNvSpPr/>
          <p:nvPr/>
        </p:nvSpPr>
        <p:spPr>
          <a:xfrm>
            <a:off x="1556085" y="1907674"/>
            <a:ext cx="8406064" cy="1815882"/>
          </a:xfrm>
          <a:prstGeom prst="rect">
            <a:avLst/>
          </a:prstGeom>
        </p:spPr>
        <p:txBody>
          <a:bodyPr wrap="square">
            <a:spAutoFit/>
          </a:bodyPr>
          <a:lstStyle/>
          <a:p>
            <a:pPr>
              <a:buClr>
                <a:srgbClr val="EF742D"/>
              </a:buClr>
            </a:pPr>
            <a:r>
              <a:rPr lang="en-US" sz="2800" b="1" dirty="0">
                <a:solidFill>
                  <a:schemeClr val="tx1">
                    <a:lumMod val="65000"/>
                    <a:lumOff val="35000"/>
                  </a:schemeClr>
                </a:solidFill>
              </a:rPr>
              <a:t>Apply a constraint on a client: </a:t>
            </a:r>
            <a:br>
              <a:rPr lang="en-US" sz="2800" dirty="0">
                <a:solidFill>
                  <a:schemeClr val="tx1">
                    <a:lumMod val="65000"/>
                    <a:lumOff val="35000"/>
                  </a:schemeClr>
                </a:solidFill>
              </a:rPr>
            </a:br>
            <a:r>
              <a:rPr lang="en-US" sz="2800" dirty="0">
                <a:solidFill>
                  <a:schemeClr val="tx1">
                    <a:lumMod val="65000"/>
                    <a:lumOff val="35000"/>
                  </a:schemeClr>
                </a:solidFill>
              </a:rPr>
              <a:t>limit the number of possible instances by implementing, </a:t>
            </a:r>
            <a:br>
              <a:rPr lang="en-US" sz="2800" dirty="0">
                <a:solidFill>
                  <a:schemeClr val="tx1">
                    <a:lumMod val="65000"/>
                    <a:lumOff val="35000"/>
                  </a:schemeClr>
                </a:solidFill>
              </a:rPr>
            </a:br>
            <a:r>
              <a:rPr lang="en-US" sz="2800" dirty="0">
                <a:solidFill>
                  <a:schemeClr val="tx1">
                    <a:lumMod val="65000"/>
                    <a:lumOff val="35000"/>
                  </a:schemeClr>
                </a:solidFill>
              </a:rPr>
              <a:t>for example, the Singleton pattern.</a:t>
            </a:r>
          </a:p>
          <a:p>
            <a:pPr marL="457200" indent="-457200">
              <a:buClr>
                <a:srgbClr val="EF742D"/>
              </a:buClr>
              <a:buFont typeface="Arial" panose="020B0604020202020204" pitchFamily="34" charset="0"/>
              <a:buChar char="•"/>
            </a:pPr>
            <a:endParaRPr lang="en-US" sz="2800" dirty="0">
              <a:solidFill>
                <a:schemeClr val="tx1">
                  <a:lumMod val="65000"/>
                  <a:lumOff val="35000"/>
                </a:schemeClr>
              </a:solidFill>
            </a:endParaRPr>
          </a:p>
        </p:txBody>
      </p:sp>
    </p:spTree>
    <p:extLst>
      <p:ext uri="{BB962C8B-B14F-4D97-AF65-F5344CB8AC3E}">
        <p14:creationId xmlns:p14="http://schemas.microsoft.com/office/powerpoint/2010/main" val="2951713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77066"/>
            <a:ext cx="10515600" cy="1325563"/>
          </a:xfrm>
        </p:spPr>
        <p:txBody>
          <a:bodyPr/>
          <a:lstStyle/>
          <a:p>
            <a:r>
              <a:rPr lang="en-US" dirty="0"/>
              <a:t>When Factories Are Better</a:t>
            </a:r>
            <a:endParaRPr lang="ru-RU" dirty="0"/>
          </a:p>
        </p:txBody>
      </p:sp>
      <p:sp>
        <p:nvSpPr>
          <p:cNvPr id="5" name="Прямоугольник 4"/>
          <p:cNvSpPr/>
          <p:nvPr/>
        </p:nvSpPr>
        <p:spPr>
          <a:xfrm>
            <a:off x="1586049" y="1818024"/>
            <a:ext cx="6225935" cy="1384995"/>
          </a:xfrm>
          <a:prstGeom prst="rect">
            <a:avLst/>
          </a:prstGeom>
        </p:spPr>
        <p:txBody>
          <a:bodyPr wrap="none">
            <a:spAutoFit/>
          </a:bodyPr>
          <a:lstStyle/>
          <a:p>
            <a:pPr>
              <a:buClr>
                <a:srgbClr val="EF742D"/>
              </a:buClr>
            </a:pPr>
            <a:r>
              <a:rPr lang="en-US" sz="2800" b="1" dirty="0">
                <a:solidFill>
                  <a:schemeClr val="tx1">
                    <a:lumMod val="65000"/>
                    <a:lumOff val="35000"/>
                  </a:schemeClr>
                </a:solidFill>
              </a:rPr>
              <a:t>You need a fluent API of object creation:</a:t>
            </a:r>
            <a:br>
              <a:rPr lang="en-US" sz="2800" dirty="0">
                <a:solidFill>
                  <a:schemeClr val="tx1">
                    <a:lumMod val="65000"/>
                    <a:lumOff val="35000"/>
                  </a:schemeClr>
                </a:solidFill>
              </a:rPr>
            </a:br>
            <a:r>
              <a:rPr lang="en-US" sz="2800" dirty="0">
                <a:solidFill>
                  <a:schemeClr val="tx1">
                    <a:lumMod val="65000"/>
                    <a:lumOff val="35000"/>
                  </a:schemeClr>
                </a:solidFill>
              </a:rPr>
              <a:t>the Builder pattern may be implemented.</a:t>
            </a:r>
          </a:p>
          <a:p>
            <a:pPr marL="457200" indent="-457200">
              <a:buClr>
                <a:srgbClr val="EF742D"/>
              </a:buClr>
              <a:buFont typeface="Arial" panose="020B0604020202020204" pitchFamily="34" charset="0"/>
              <a:buChar char="•"/>
            </a:pPr>
            <a:endParaRPr lang="en-US" sz="2800" dirty="0">
              <a:solidFill>
                <a:schemeClr val="tx1">
                  <a:lumMod val="65000"/>
                  <a:lumOff val="35000"/>
                </a:schemeClr>
              </a:solidFill>
            </a:endParaRPr>
          </a:p>
        </p:txBody>
      </p:sp>
      <p:grpSp>
        <p:nvGrpSpPr>
          <p:cNvPr id="10" name="Группа 9"/>
          <p:cNvGrpSpPr/>
          <p:nvPr/>
        </p:nvGrpSpPr>
        <p:grpSpPr>
          <a:xfrm>
            <a:off x="1652337" y="2857309"/>
            <a:ext cx="7940841" cy="2211996"/>
            <a:chOff x="1387485" y="3128956"/>
            <a:chExt cx="6096000" cy="1569660"/>
          </a:xfrm>
        </p:grpSpPr>
        <p:sp>
          <p:nvSpPr>
            <p:cNvPr id="9" name="Прямоугольник 8"/>
            <p:cNvSpPr/>
            <p:nvPr/>
          </p:nvSpPr>
          <p:spPr>
            <a:xfrm>
              <a:off x="1387485" y="3128956"/>
              <a:ext cx="4708515" cy="14889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387485" y="3128956"/>
              <a:ext cx="6096000" cy="1569660"/>
            </a:xfrm>
            <a:prstGeom prst="rect">
              <a:avLst/>
            </a:prstGeom>
          </p:spPr>
          <p:txBody>
            <a:bodyPr>
              <a:spAutoFit/>
            </a:bodyPr>
            <a:lstStyle/>
            <a:p>
              <a:r>
                <a:rPr lang="en-US" sz="2400" dirty="0">
                  <a:solidFill>
                    <a:srgbClr val="4BACC6"/>
                  </a:solidFill>
                  <a:latin typeface="Consolas" panose="020B0609020204030204" pitchFamily="49" charset="0"/>
                  <a:ea typeface="Calibri" panose="020F0502020204030204" pitchFamily="34" charset="0"/>
                  <a:cs typeface="Consolas" panose="020B0609020204030204" pitchFamily="49" charset="0"/>
                </a:rPr>
                <a:t>Order </a:t>
              </a:r>
              <a:r>
                <a:rPr lang="en-US" sz="2400" dirty="0" err="1">
                  <a:latin typeface="Consolas" panose="020B0609020204030204" pitchFamily="49" charset="0"/>
                </a:rPr>
                <a:t>order</a:t>
              </a:r>
              <a:r>
                <a:rPr lang="en-US" sz="2400" dirty="0">
                  <a:solidFill>
                    <a:srgbClr val="4BACC6"/>
                  </a:solidFill>
                  <a:latin typeface="Consolas" panose="020B0609020204030204" pitchFamily="49" charset="0"/>
                  <a:ea typeface="Calibri" panose="020F0502020204030204" pitchFamily="34" charset="0"/>
                  <a:cs typeface="Consolas" panose="020B0609020204030204" pitchFamily="49" charset="0"/>
                </a:rPr>
                <a:t> </a:t>
              </a:r>
              <a:r>
                <a:rPr lang="en-US" sz="2400" dirty="0">
                  <a:latin typeface="Consolas" panose="020B0609020204030204" pitchFamily="49" charset="0"/>
                </a:rPr>
                <a:t>=</a:t>
              </a:r>
              <a:r>
                <a:rPr lang="en-US" sz="2400" dirty="0">
                  <a:solidFill>
                    <a:srgbClr val="4BACC6"/>
                  </a:solidFill>
                  <a:latin typeface="Consolas" panose="020B0609020204030204" pitchFamily="49" charset="0"/>
                  <a:ea typeface="Calibri" panose="020F0502020204030204" pitchFamily="34" charset="0"/>
                  <a:cs typeface="Consolas" panose="020B0609020204030204" pitchFamily="49" charset="0"/>
                </a:rPr>
                <a:t> Order</a:t>
              </a:r>
            </a:p>
            <a:p>
              <a:r>
                <a:rPr lang="en-US" sz="2400" dirty="0">
                  <a:latin typeface="Consolas" panose="020B0609020204030204" pitchFamily="49" charset="0"/>
                </a:rPr>
                <a:t>               .</a:t>
              </a:r>
              <a:r>
                <a:rPr lang="en-US" sz="2400" dirty="0" err="1">
                  <a:latin typeface="Consolas" panose="020B0609020204030204" pitchFamily="49" charset="0"/>
                </a:rPr>
                <a:t>AddFreeShipping</a:t>
              </a:r>
              <a:r>
                <a:rPr lang="en-US" sz="2400" dirty="0">
                  <a:latin typeface="Consolas" panose="020B0609020204030204" pitchFamily="49" charset="0"/>
                </a:rPr>
                <a:t>()</a:t>
              </a:r>
            </a:p>
            <a:p>
              <a:r>
                <a:rPr lang="en-US" sz="2400" dirty="0">
                  <a:latin typeface="Consolas" panose="020B0609020204030204" pitchFamily="49" charset="0"/>
                </a:rPr>
                <a:t>               .</a:t>
              </a:r>
              <a:r>
                <a:rPr lang="en-US" sz="2400" dirty="0" err="1">
                  <a:latin typeface="Consolas" panose="020B0609020204030204" pitchFamily="49" charset="0"/>
                </a:rPr>
                <a:t>IncludeItem</a:t>
              </a:r>
              <a:r>
                <a:rPr lang="en-US" sz="2400" dirty="0">
                  <a:latin typeface="Consolas" panose="020B0609020204030204" pitchFamily="49" charset="0"/>
                </a:rPr>
                <a:t>(10)</a:t>
              </a:r>
            </a:p>
            <a:p>
              <a:r>
                <a:rPr lang="en-US" sz="2400" dirty="0">
                  <a:latin typeface="Consolas" panose="020B0609020204030204" pitchFamily="49" charset="0"/>
                </a:rPr>
                <a:t>               .</a:t>
              </a:r>
              <a:r>
                <a:rPr lang="en-US" sz="2400" dirty="0" err="1">
                  <a:latin typeface="Consolas" panose="020B0609020204030204" pitchFamily="49" charset="0"/>
                </a:rPr>
                <a:t>SetQuantity</a:t>
              </a:r>
              <a:r>
                <a:rPr lang="en-US" sz="2400" dirty="0">
                  <a:latin typeface="Consolas" panose="020B0609020204030204" pitchFamily="49" charset="0"/>
                </a:rPr>
                <a:t>(2);</a:t>
              </a:r>
              <a:endParaRPr lang="ru-RU" sz="2400" dirty="0">
                <a:latin typeface="Consolas" panose="020B0609020204030204" pitchFamily="49" charset="0"/>
              </a:endParaRPr>
            </a:p>
          </p:txBody>
        </p:sp>
      </p:grpSp>
    </p:spTree>
    <p:extLst>
      <p:ext uri="{BB962C8B-B14F-4D97-AF65-F5344CB8AC3E}">
        <p14:creationId xmlns:p14="http://schemas.microsoft.com/office/powerpoint/2010/main" val="24697498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4243" y="-136958"/>
            <a:ext cx="10515600" cy="1325563"/>
          </a:xfrm>
        </p:spPr>
        <p:txBody>
          <a:bodyPr/>
          <a:lstStyle/>
          <a:p>
            <a:r>
              <a:rPr lang="en-US" dirty="0"/>
              <a:t>When Factories Are Better</a:t>
            </a:r>
            <a:endParaRPr lang="ru-RU" dirty="0"/>
          </a:p>
        </p:txBody>
      </p:sp>
      <p:sp>
        <p:nvSpPr>
          <p:cNvPr id="7" name="Прямоугольник 6"/>
          <p:cNvSpPr/>
          <p:nvPr/>
        </p:nvSpPr>
        <p:spPr>
          <a:xfrm>
            <a:off x="1347537" y="1110149"/>
            <a:ext cx="6096000" cy="1384995"/>
          </a:xfrm>
          <a:prstGeom prst="rect">
            <a:avLst/>
          </a:prstGeom>
        </p:spPr>
        <p:txBody>
          <a:bodyPr>
            <a:spAutoFit/>
          </a:bodyPr>
          <a:lstStyle/>
          <a:p>
            <a:pPr>
              <a:buClr>
                <a:srgbClr val="EF742D"/>
              </a:buClr>
            </a:pPr>
            <a:r>
              <a:rPr lang="en-US" sz="2800" b="1" dirty="0">
                <a:solidFill>
                  <a:schemeClr val="tx1">
                    <a:lumMod val="65000"/>
                    <a:lumOff val="35000"/>
                  </a:schemeClr>
                </a:solidFill>
              </a:rPr>
              <a:t>When you need to return a base type from a creational procedure:</a:t>
            </a:r>
            <a:br>
              <a:rPr lang="en-US" sz="2800" b="1" dirty="0">
                <a:solidFill>
                  <a:schemeClr val="tx1">
                    <a:lumMod val="65000"/>
                    <a:lumOff val="35000"/>
                  </a:schemeClr>
                </a:solidFill>
              </a:rPr>
            </a:br>
            <a:endParaRPr lang="en-US" sz="2800" b="1" dirty="0">
              <a:solidFill>
                <a:schemeClr val="tx1">
                  <a:lumMod val="65000"/>
                  <a:lumOff val="35000"/>
                </a:schemeClr>
              </a:solidFill>
            </a:endParaRPr>
          </a:p>
        </p:txBody>
      </p:sp>
      <p:grpSp>
        <p:nvGrpSpPr>
          <p:cNvPr id="4" name="Группа 3"/>
          <p:cNvGrpSpPr/>
          <p:nvPr/>
        </p:nvGrpSpPr>
        <p:grpSpPr>
          <a:xfrm>
            <a:off x="1459832" y="2163858"/>
            <a:ext cx="8828534" cy="3738844"/>
            <a:chOff x="1422373" y="2324279"/>
            <a:chExt cx="8828534" cy="3738844"/>
          </a:xfrm>
        </p:grpSpPr>
        <p:sp>
          <p:nvSpPr>
            <p:cNvPr id="11" name="Прямоугольник 10"/>
            <p:cNvSpPr/>
            <p:nvPr/>
          </p:nvSpPr>
          <p:spPr>
            <a:xfrm>
              <a:off x="1422373" y="2324279"/>
              <a:ext cx="8828534" cy="37388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1598223" y="2490670"/>
              <a:ext cx="8652684" cy="3406061"/>
            </a:xfrm>
            <a:prstGeom prst="rect">
              <a:avLst/>
            </a:prstGeom>
          </p:spPr>
          <p:txBody>
            <a:bodyPr wrap="square">
              <a:spAutoFit/>
            </a:bodyPr>
            <a:lstStyle/>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Type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&lt;summary&gt;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returns </a:t>
              </a:r>
              <a:r>
                <a:rPr lang="en-US"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PropertyInfo</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ConstructorInfo</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MethodInfo</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&lt;/summary&gt;</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MemberInfo</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GetMember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name);</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Activator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CreateInstance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Type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type) {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212578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en-US" dirty="0"/>
              <a:t>When Factories Are Better</a:t>
            </a:r>
            <a:endParaRPr lang="ru-RU" dirty="0"/>
          </a:p>
        </p:txBody>
      </p:sp>
      <p:sp>
        <p:nvSpPr>
          <p:cNvPr id="7" name="Прямоугольник 6"/>
          <p:cNvSpPr/>
          <p:nvPr/>
        </p:nvSpPr>
        <p:spPr>
          <a:xfrm>
            <a:off x="1283369" y="1219398"/>
            <a:ext cx="8197516" cy="954107"/>
          </a:xfrm>
          <a:prstGeom prst="rect">
            <a:avLst/>
          </a:prstGeom>
        </p:spPr>
        <p:txBody>
          <a:bodyPr wrap="square">
            <a:spAutoFit/>
          </a:bodyPr>
          <a:lstStyle/>
          <a:p>
            <a:pPr>
              <a:buClr>
                <a:srgbClr val="EF742D"/>
              </a:buClr>
            </a:pPr>
            <a:r>
              <a:rPr lang="en-US" sz="2800" b="1" dirty="0">
                <a:solidFill>
                  <a:schemeClr val="tx1">
                    <a:lumMod val="65000"/>
                    <a:lumOff val="35000"/>
                  </a:schemeClr>
                </a:solidFill>
              </a:rPr>
              <a:t>When you need to expose more contextual information about the creation process: </a:t>
            </a:r>
          </a:p>
        </p:txBody>
      </p:sp>
      <p:grpSp>
        <p:nvGrpSpPr>
          <p:cNvPr id="4" name="Группа 3"/>
          <p:cNvGrpSpPr/>
          <p:nvPr/>
        </p:nvGrpSpPr>
        <p:grpSpPr>
          <a:xfrm>
            <a:off x="1331495" y="2349500"/>
            <a:ext cx="8828534" cy="1862710"/>
            <a:chOff x="1422373" y="2324280"/>
            <a:chExt cx="8828534" cy="1800525"/>
          </a:xfrm>
        </p:grpSpPr>
        <p:sp>
          <p:nvSpPr>
            <p:cNvPr id="11" name="Прямоугольник 10"/>
            <p:cNvSpPr/>
            <p:nvPr/>
          </p:nvSpPr>
          <p:spPr>
            <a:xfrm>
              <a:off x="1422373" y="2324280"/>
              <a:ext cx="8069179" cy="18005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1598223" y="2490670"/>
              <a:ext cx="8652684" cy="1486946"/>
            </a:xfrm>
            <a:prstGeom prst="rect">
              <a:avLst/>
            </a:prstGeom>
          </p:spPr>
          <p:txBody>
            <a:bodyPr wrap="square">
              <a:spAutoFit/>
            </a:bodyPr>
            <a:lstStyle/>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Money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Money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CreateFromCents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cents);</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Money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FromDollars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decimal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dollars);</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41995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Outline</a:t>
            </a:r>
            <a:endParaRPr lang="ru-RU" dirty="0"/>
          </a:p>
        </p:txBody>
      </p:sp>
      <p:sp>
        <p:nvSpPr>
          <p:cNvPr id="4" name="Объект 3"/>
          <p:cNvSpPr>
            <a:spLocks noGrp="1"/>
          </p:cNvSpPr>
          <p:nvPr>
            <p:ph sz="half" idx="2"/>
          </p:nvPr>
        </p:nvSpPr>
        <p:spPr>
          <a:xfrm>
            <a:off x="1185779" y="1706197"/>
            <a:ext cx="4931838" cy="3522017"/>
          </a:xfrm>
        </p:spPr>
        <p:txBody>
          <a:bodyPr>
            <a:normAutofit/>
          </a:bodyPr>
          <a:lstStyle/>
          <a:p>
            <a:pPr lvl="0"/>
            <a:r>
              <a:rPr lang="en-US" sz="2800" dirty="0"/>
              <a:t>API Characteristics</a:t>
            </a:r>
            <a:endParaRPr lang="ru-RU" sz="2800" dirty="0"/>
          </a:p>
          <a:p>
            <a:pPr lvl="0"/>
            <a:r>
              <a:rPr lang="en-US" sz="2800" dirty="0"/>
              <a:t>Public API vs Private API</a:t>
            </a:r>
            <a:endParaRPr lang="ru-RU" sz="2800" dirty="0"/>
          </a:p>
          <a:p>
            <a:pPr lvl="0"/>
            <a:r>
              <a:rPr lang="en-US" sz="2800" dirty="0"/>
              <a:t>API Development Principles</a:t>
            </a:r>
            <a:endParaRPr lang="ru-RU" sz="2800" dirty="0"/>
          </a:p>
          <a:p>
            <a:pPr marL="0" indent="0">
              <a:buNone/>
            </a:pPr>
            <a:endParaRPr lang="ru-RU" sz="2800" dirty="0"/>
          </a:p>
        </p:txBody>
      </p:sp>
    </p:spTree>
    <p:extLst>
      <p:ext uri="{BB962C8B-B14F-4D97-AF65-F5344CB8AC3E}">
        <p14:creationId xmlns:p14="http://schemas.microsoft.com/office/powerpoint/2010/main" val="410827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2066"/>
            <a:ext cx="10515600" cy="1325563"/>
          </a:xfrm>
        </p:spPr>
        <p:txBody>
          <a:bodyPr/>
          <a:lstStyle/>
          <a:p>
            <a:r>
              <a:rPr lang="en-US" dirty="0"/>
              <a:t>When Factories Are Better</a:t>
            </a:r>
            <a:endParaRPr lang="ru-RU" dirty="0"/>
          </a:p>
        </p:txBody>
      </p:sp>
      <p:sp>
        <p:nvSpPr>
          <p:cNvPr id="7" name="Прямоугольник 6"/>
          <p:cNvSpPr/>
          <p:nvPr/>
        </p:nvSpPr>
        <p:spPr>
          <a:xfrm>
            <a:off x="1283368" y="1219398"/>
            <a:ext cx="10587789" cy="1384995"/>
          </a:xfrm>
          <a:prstGeom prst="rect">
            <a:avLst/>
          </a:prstGeom>
        </p:spPr>
        <p:txBody>
          <a:bodyPr wrap="square">
            <a:spAutoFit/>
          </a:bodyPr>
          <a:lstStyle/>
          <a:p>
            <a:pPr>
              <a:buClr>
                <a:srgbClr val="EF742D"/>
              </a:buClr>
            </a:pPr>
            <a:r>
              <a:rPr lang="en-US" sz="2800" b="1" dirty="0">
                <a:solidFill>
                  <a:schemeClr val="tx1">
                    <a:lumMod val="65000"/>
                    <a:lumOff val="35000"/>
                  </a:schemeClr>
                </a:solidFill>
              </a:rPr>
              <a:t>When you need to expose conversion operations. </a:t>
            </a:r>
            <a:br>
              <a:rPr lang="en-US" sz="2800" b="1" dirty="0">
                <a:solidFill>
                  <a:schemeClr val="tx1">
                    <a:lumMod val="65000"/>
                    <a:lumOff val="35000"/>
                  </a:schemeClr>
                </a:solidFill>
              </a:rPr>
            </a:br>
            <a:r>
              <a:rPr lang="en-US" sz="2800" dirty="0">
                <a:solidFill>
                  <a:schemeClr val="tx1">
                    <a:lumMod val="65000"/>
                    <a:lumOff val="35000"/>
                  </a:schemeClr>
                </a:solidFill>
              </a:rPr>
              <a:t>There are two common types of this rule: </a:t>
            </a:r>
            <a:br>
              <a:rPr lang="en-US" sz="2800" dirty="0">
                <a:solidFill>
                  <a:schemeClr val="tx1">
                    <a:lumMod val="65000"/>
                    <a:lumOff val="35000"/>
                  </a:schemeClr>
                </a:solidFill>
              </a:rPr>
            </a:br>
            <a:r>
              <a:rPr lang="en-US" sz="2800" dirty="0">
                <a:solidFill>
                  <a:schemeClr val="tx1">
                    <a:lumMod val="65000"/>
                    <a:lumOff val="35000"/>
                  </a:schemeClr>
                </a:solidFill>
              </a:rPr>
              <a:t>Try-Parse pattern and direct conversion.</a:t>
            </a:r>
          </a:p>
        </p:txBody>
      </p:sp>
      <p:grpSp>
        <p:nvGrpSpPr>
          <p:cNvPr id="4" name="Группа 3"/>
          <p:cNvGrpSpPr/>
          <p:nvPr/>
        </p:nvGrpSpPr>
        <p:grpSpPr>
          <a:xfrm>
            <a:off x="1283368" y="2846806"/>
            <a:ext cx="8828534" cy="2880226"/>
            <a:chOff x="1422373" y="2324280"/>
            <a:chExt cx="8828534" cy="2784073"/>
          </a:xfrm>
        </p:grpSpPr>
        <p:sp>
          <p:nvSpPr>
            <p:cNvPr id="11" name="Прямоугольник 10"/>
            <p:cNvSpPr/>
            <p:nvPr/>
          </p:nvSpPr>
          <p:spPr>
            <a:xfrm>
              <a:off x="1422373" y="2324280"/>
              <a:ext cx="8181474" cy="27840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p:cNvSpPr/>
            <p:nvPr/>
          </p:nvSpPr>
          <p:spPr>
            <a:xfrm>
              <a:off x="1598223" y="2490670"/>
              <a:ext cx="8652684" cy="2245518"/>
            </a:xfrm>
            <a:prstGeom prst="rect">
              <a:avLst/>
            </a:prstGeom>
          </p:spPr>
          <p:txBody>
            <a:bodyPr wrap="square">
              <a:spAutoFit/>
            </a:bodyPr>
            <a:lstStyle/>
            <a:p>
              <a:pPr>
                <a:lnSpc>
                  <a:spcPct val="115000"/>
                </a:lnSpc>
                <a:spcAft>
                  <a:spcPts val="0"/>
                </a:spcAft>
              </a:pP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DateTime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dt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DateTime</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.TryParse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"12/08/1988"</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dt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DateTime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dt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DateTime</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.Parse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"12/08/1988"</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24612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86390"/>
            <a:ext cx="10515600" cy="1325563"/>
          </a:xfrm>
        </p:spPr>
        <p:txBody>
          <a:bodyPr/>
          <a:lstStyle/>
          <a:p>
            <a:r>
              <a:rPr lang="en-US" dirty="0"/>
              <a:t>Tester-Doer Pattern</a:t>
            </a:r>
            <a:endParaRPr lang="ru-RU" dirty="0"/>
          </a:p>
        </p:txBody>
      </p:sp>
      <p:sp>
        <p:nvSpPr>
          <p:cNvPr id="7" name="Прямоугольник 6"/>
          <p:cNvSpPr/>
          <p:nvPr/>
        </p:nvSpPr>
        <p:spPr>
          <a:xfrm>
            <a:off x="1283368" y="1219398"/>
            <a:ext cx="10587789" cy="954107"/>
          </a:xfrm>
          <a:prstGeom prst="rect">
            <a:avLst/>
          </a:prstGeom>
        </p:spPr>
        <p:txBody>
          <a:bodyPr wrap="square">
            <a:spAutoFit/>
          </a:bodyPr>
          <a:lstStyle/>
          <a:p>
            <a:pPr>
              <a:buClr>
                <a:srgbClr val="EF742D"/>
              </a:buClr>
            </a:pPr>
            <a:r>
              <a:rPr lang="en-US" sz="2800" dirty="0">
                <a:solidFill>
                  <a:schemeClr val="tx1">
                    <a:lumMod val="65000"/>
                    <a:lumOff val="35000"/>
                  </a:schemeClr>
                </a:solidFill>
              </a:rPr>
              <a:t>If you want to allow users of your API to avoid </a:t>
            </a:r>
            <a:br>
              <a:rPr lang="en-US" sz="2800" dirty="0">
                <a:solidFill>
                  <a:schemeClr val="tx1">
                    <a:lumMod val="65000"/>
                    <a:lumOff val="35000"/>
                  </a:schemeClr>
                </a:solidFill>
              </a:rPr>
            </a:br>
            <a:r>
              <a:rPr lang="en-US" sz="2800" dirty="0">
                <a:solidFill>
                  <a:schemeClr val="tx1">
                    <a:lumMod val="65000"/>
                    <a:lumOff val="35000"/>
                  </a:schemeClr>
                </a:solidFill>
              </a:rPr>
              <a:t>dealing with exceptions, then provide a tester property: </a:t>
            </a:r>
          </a:p>
        </p:txBody>
      </p:sp>
      <p:grpSp>
        <p:nvGrpSpPr>
          <p:cNvPr id="8" name="Группа 7"/>
          <p:cNvGrpSpPr/>
          <p:nvPr/>
        </p:nvGrpSpPr>
        <p:grpSpPr>
          <a:xfrm>
            <a:off x="1325741" y="2349501"/>
            <a:ext cx="10545416" cy="2575426"/>
            <a:chOff x="815010" y="2126975"/>
            <a:chExt cx="10545416" cy="2575426"/>
          </a:xfrm>
        </p:grpSpPr>
        <p:sp>
          <p:nvSpPr>
            <p:cNvPr id="9" name="Прямоугольник 8"/>
            <p:cNvSpPr/>
            <p:nvPr/>
          </p:nvSpPr>
          <p:spPr>
            <a:xfrm>
              <a:off x="815010" y="2126975"/>
              <a:ext cx="8427860" cy="257542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993914" y="2436741"/>
              <a:ext cx="10366512" cy="1938992"/>
            </a:xfrm>
            <a:prstGeom prst="rect">
              <a:avLst/>
            </a:prstGeom>
          </p:spPr>
          <p:txBody>
            <a:bodyPr wrap="square">
              <a:spAutoFit/>
            </a:bodyPr>
            <a:lstStyle/>
            <a:p>
              <a:r>
                <a:rPr lang="en-US" sz="2400" dirty="0" err="1">
                  <a:solidFill>
                    <a:srgbClr val="2B91AF"/>
                  </a:solidFill>
                  <a:latin typeface="Consolas" panose="020B0609020204030204" pitchFamily="49" charset="0"/>
                </a:rPr>
                <a:t>ICollection</a:t>
              </a:r>
              <a:r>
                <a:rPr lang="en-US" sz="2400" dirty="0">
                  <a:solidFill>
                    <a:srgbClr val="000000"/>
                  </a:solidFill>
                  <a:latin typeface="Consolas" panose="020B0609020204030204" pitchFamily="49" charset="0"/>
                </a:rPr>
                <a:t>&lt;Student&gt; students = </a:t>
              </a:r>
              <a:r>
                <a:rPr lang="en-US" sz="2400" dirty="0" err="1">
                  <a:solidFill>
                    <a:srgbClr val="000000"/>
                  </a:solidFill>
                  <a:latin typeface="Consolas" panose="020B0609020204030204" pitchFamily="49" charset="0"/>
                </a:rPr>
                <a:t>GetStudents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students.IsReadOnly</a:t>
              </a:r>
              <a:r>
                <a:rPr lang="en-US" sz="2400" dirty="0">
                  <a:solidFill>
                    <a:srgbClr val="000000"/>
                  </a:solidFill>
                  <a:latin typeface="Consolas" panose="020B0609020204030204" pitchFamily="49" charset="0"/>
                </a:rPr>
                <a:t>)</a:t>
              </a:r>
              <a:r>
                <a:rPr lang="en-US" sz="2400" dirty="0">
                  <a:solidFill>
                    <a:srgbClr val="008000"/>
                  </a:solidFill>
                  <a:latin typeface="Consolas" panose="020B0609020204030204" pitchFamily="49" charset="0"/>
                </a:rPr>
                <a:t>//tester</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students.Add</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Student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A31515"/>
                  </a:solidFill>
                  <a:latin typeface="Consolas" panose="020B0609020204030204" pitchFamily="49" charset="0"/>
                  <a:ea typeface="Calibri" panose="020F0502020204030204" pitchFamily="34" charset="0"/>
                  <a:cs typeface="Consolas" panose="020B0609020204030204" pitchFamily="49" charset="0"/>
                </a:rPr>
                <a:t>"Joe"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//doer</a:t>
              </a:r>
              <a:endParaRPr lang="en-US" sz="2400" dirty="0">
                <a:solidFill>
                  <a:srgbClr val="000000"/>
                </a:solidFill>
                <a:latin typeface="Consolas" panose="020B0609020204030204" pitchFamily="49" charset="0"/>
              </a:endParaRPr>
            </a:p>
            <a:p>
              <a:r>
                <a:rPr lang="ru-RU" sz="2400" dirty="0">
                  <a:solidFill>
                    <a:srgbClr val="000000"/>
                  </a:solidFill>
                  <a:latin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60403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814427" y="4131924"/>
            <a:ext cx="6757447" cy="1418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44243" y="103139"/>
            <a:ext cx="10515600" cy="1325563"/>
          </a:xfrm>
        </p:spPr>
        <p:txBody>
          <a:bodyPr/>
          <a:lstStyle/>
          <a:p>
            <a:r>
              <a:rPr lang="en-US" dirty="0"/>
              <a:t>Conversion VS Casting Operators</a:t>
            </a:r>
            <a:endParaRPr lang="ru-RU" dirty="0"/>
          </a:p>
        </p:txBody>
      </p:sp>
      <p:sp>
        <p:nvSpPr>
          <p:cNvPr id="7" name="Прямоугольник 6"/>
          <p:cNvSpPr/>
          <p:nvPr/>
        </p:nvSpPr>
        <p:spPr>
          <a:xfrm>
            <a:off x="772054" y="1428702"/>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Misuse of casting operators:</a:t>
            </a:r>
          </a:p>
        </p:txBody>
      </p:sp>
      <p:grpSp>
        <p:nvGrpSpPr>
          <p:cNvPr id="8" name="Группа 7"/>
          <p:cNvGrpSpPr/>
          <p:nvPr/>
        </p:nvGrpSpPr>
        <p:grpSpPr>
          <a:xfrm>
            <a:off x="825324" y="2060745"/>
            <a:ext cx="10566603" cy="1853532"/>
            <a:chOff x="793823" y="2134327"/>
            <a:chExt cx="10566603" cy="2575426"/>
          </a:xfrm>
        </p:grpSpPr>
        <p:sp>
          <p:nvSpPr>
            <p:cNvPr id="9" name="Прямоугольник 8"/>
            <p:cNvSpPr/>
            <p:nvPr/>
          </p:nvSpPr>
          <p:spPr>
            <a:xfrm>
              <a:off x="793823" y="2134327"/>
              <a:ext cx="10545416" cy="257542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993914" y="2436741"/>
              <a:ext cx="10366512" cy="1716511"/>
            </a:xfrm>
            <a:prstGeom prst="rect">
              <a:avLst/>
            </a:prstGeom>
          </p:spPr>
          <p:txBody>
            <a:bodyPr wrap="square">
              <a:spAutoFit/>
            </a:bodyPr>
            <a:lstStyle/>
            <a:p>
              <a:pPr>
                <a:lnSpc>
                  <a:spcPct val="115000"/>
                </a:lnSpc>
                <a:spcAft>
                  <a:spcPts val="0"/>
                </a:spcAft>
              </a:pP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implicit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operator</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explicit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operator</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200" dirty="0">
                  <a:latin typeface="Calibri" panose="020F0502020204030204" pitchFamily="34" charset="0"/>
                  <a:ea typeface="Calibri" panose="020F0502020204030204" pitchFamily="34" charset="0"/>
                  <a:cs typeface="Times New Roman" panose="02020603050405020304" pitchFamily="18" charset="0"/>
                </a:rPr>
                <a:t> </a:t>
              </a:r>
            </a:p>
          </p:txBody>
        </p:sp>
      </p:grpSp>
      <p:sp>
        <p:nvSpPr>
          <p:cNvPr id="3" name="Прямоугольник 2"/>
          <p:cNvSpPr/>
          <p:nvPr/>
        </p:nvSpPr>
        <p:spPr>
          <a:xfrm>
            <a:off x="1025415" y="4363696"/>
            <a:ext cx="6096000" cy="847733"/>
          </a:xfrm>
          <a:prstGeom prst="rect">
            <a:avLst/>
          </a:prstGeom>
        </p:spPr>
        <p:txBody>
          <a:bodyPr>
            <a:spAutoFit/>
          </a:bodyPr>
          <a:lstStyle/>
          <a:p>
            <a:pPr>
              <a:lnSpc>
                <a:spcPct val="115000"/>
              </a:lnSpc>
              <a:spcAft>
                <a:spcPts val="0"/>
              </a:spcAft>
            </a:pP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dirty="0" err="1">
                <a:latin typeface="Consolas" panose="020B0609020204030204" pitchFamily="49" charset="0"/>
                <a:ea typeface="Calibri" panose="020F0502020204030204" pitchFamily="34" charset="0"/>
                <a:cs typeface="Times New Roman" panose="02020603050405020304" pitchFamily="18" charset="0"/>
              </a:rPr>
              <a:t>timeSpan</a:t>
            </a:r>
            <a:r>
              <a:rPr lang="en-US" sz="2200" dirty="0">
                <a:latin typeface="Consolas" panose="020B0609020204030204" pitchFamily="49" charset="0"/>
                <a:ea typeface="Calibri" panose="020F0502020204030204" pitchFamily="34" charset="0"/>
                <a:cs typeface="Times New Roman" panose="02020603050405020304" pitchFamily="18" charset="0"/>
              </a:rPr>
              <a:t>  = 10;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dirty="0" err="1">
                <a:latin typeface="Consolas" panose="020B0609020204030204" pitchFamily="49" charset="0"/>
                <a:ea typeface="Calibri" panose="020F0502020204030204" pitchFamily="34" charset="0"/>
                <a:cs typeface="Times New Roman" panose="02020603050405020304" pitchFamily="18" charset="0"/>
              </a:rPr>
              <a:t>timeSpan</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latin typeface="Consolas" panose="020B0609020204030204" pitchFamily="49" charset="0"/>
                <a:ea typeface="Calibri" panose="020F0502020204030204" pitchFamily="34" charset="0"/>
                <a:cs typeface="Times New Roman" panose="02020603050405020304" pitchFamily="18"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20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Conversion VS Casting Operators</a:t>
            </a:r>
            <a:endParaRPr lang="ru-RU" dirty="0"/>
          </a:p>
        </p:txBody>
      </p:sp>
      <p:sp>
        <p:nvSpPr>
          <p:cNvPr id="7" name="Прямоугольник 6"/>
          <p:cNvSpPr/>
          <p:nvPr/>
        </p:nvSpPr>
        <p:spPr>
          <a:xfrm>
            <a:off x="772054" y="1543510"/>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The right way:</a:t>
            </a:r>
          </a:p>
        </p:txBody>
      </p:sp>
      <p:sp>
        <p:nvSpPr>
          <p:cNvPr id="11" name="Прямоугольник 10"/>
          <p:cNvSpPr/>
          <p:nvPr/>
        </p:nvSpPr>
        <p:spPr>
          <a:xfrm>
            <a:off x="852264" y="2222184"/>
            <a:ext cx="10545416" cy="185353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Прямоугольник 3"/>
          <p:cNvSpPr/>
          <p:nvPr/>
        </p:nvSpPr>
        <p:spPr>
          <a:xfrm>
            <a:off x="1052355" y="2349500"/>
            <a:ext cx="10307488" cy="1598899"/>
          </a:xfrm>
          <a:prstGeom prst="rect">
            <a:avLst/>
          </a:prstGeom>
        </p:spPr>
        <p:txBody>
          <a:bodyPr wrap="square">
            <a:spAutoFit/>
          </a:bodyPr>
          <a:lstStyle/>
          <a:p>
            <a:pPr>
              <a:lnSpc>
                <a:spcPct val="115000"/>
              </a:lnSpc>
              <a:spcAft>
                <a:spcPts val="0"/>
              </a:spcAft>
            </a:pP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000000"/>
                </a:solidFill>
                <a:latin typeface="Consolas" panose="020B0609020204030204" pitchFamily="49" charset="0"/>
                <a:ea typeface="Calibri" panose="020F0502020204030204" pitchFamily="34" charset="0"/>
                <a:cs typeface="Consolas" panose="020B0609020204030204" pitchFamily="49" charset="0"/>
              </a:rPr>
              <a:t>FromSeconds</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seconds) {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ublic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ToSeconds</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2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timeSpan</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200" dirty="0">
                <a:latin typeface="Consolas" panose="020B0609020204030204" pitchFamily="49" charset="0"/>
                <a:ea typeface="Calibri" panose="020F0502020204030204" pitchFamily="34" charset="0"/>
                <a:cs typeface="Times New Roman" panose="02020603050405020304" pitchFamily="18" charset="0"/>
              </a:rPr>
              <a:t> </a:t>
            </a:r>
            <a:endParaRPr lang="ru-RU" sz="2200" dirty="0">
              <a:latin typeface="Consolas" panose="020B0609020204030204" pitchFamily="49" charset="0"/>
            </a:endParaRPr>
          </a:p>
        </p:txBody>
      </p:sp>
    </p:spTree>
    <p:extLst>
      <p:ext uri="{BB962C8B-B14F-4D97-AF65-F5344CB8AC3E}">
        <p14:creationId xmlns:p14="http://schemas.microsoft.com/office/powerpoint/2010/main" val="24211966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92409"/>
            <a:ext cx="10515600" cy="1325563"/>
          </a:xfrm>
        </p:spPr>
        <p:txBody>
          <a:bodyPr/>
          <a:lstStyle/>
          <a:p>
            <a:r>
              <a:rPr lang="en-US" dirty="0"/>
              <a:t>Conversion VS Casting Operators</a:t>
            </a:r>
            <a:endParaRPr lang="ru-RU" dirty="0"/>
          </a:p>
        </p:txBody>
      </p:sp>
      <p:sp>
        <p:nvSpPr>
          <p:cNvPr id="5" name="Прямоугольник 4"/>
          <p:cNvSpPr/>
          <p:nvPr/>
        </p:nvSpPr>
        <p:spPr>
          <a:xfrm>
            <a:off x="970818" y="2223489"/>
            <a:ext cx="10508390" cy="3354765"/>
          </a:xfrm>
          <a:prstGeom prst="rect">
            <a:avLst/>
          </a:prstGeom>
        </p:spPr>
        <p:txBody>
          <a:bodyPr wrap="none">
            <a:spAutoFit/>
          </a:bodyPr>
          <a:lstStyle/>
          <a:p>
            <a:pPr marL="457200" indent="-457200">
              <a:spcAft>
                <a:spcPts val="1200"/>
              </a:spcAft>
              <a:buClr>
                <a:srgbClr val="EF742D"/>
              </a:buClr>
              <a:buFont typeface="Arial" panose="020B0604020202020204" pitchFamily="34" charset="0"/>
              <a:buChar char="•"/>
            </a:pPr>
            <a:r>
              <a:rPr lang="en-US" sz="2400" dirty="0">
                <a:solidFill>
                  <a:schemeClr val="tx1">
                    <a:lumMod val="65000"/>
                    <a:lumOff val="35000"/>
                  </a:schemeClr>
                </a:solidFill>
              </a:rPr>
              <a:t>Implicit conversion operator shouldn’t be implemented </a:t>
            </a:r>
            <a:br>
              <a:rPr lang="en-US" sz="2400" dirty="0">
                <a:solidFill>
                  <a:schemeClr val="tx1">
                    <a:lumMod val="65000"/>
                    <a:lumOff val="35000"/>
                  </a:schemeClr>
                </a:solidFill>
              </a:rPr>
            </a:br>
            <a:r>
              <a:rPr lang="en-US" sz="2400" dirty="0">
                <a:solidFill>
                  <a:schemeClr val="tx1">
                    <a:lumMod val="65000"/>
                    <a:lumOff val="35000"/>
                  </a:schemeClr>
                </a:solidFill>
              </a:rPr>
              <a:t>if there is at least little chance of data or precision loss. </a:t>
            </a:r>
            <a:br>
              <a:rPr lang="en-US" sz="2400" dirty="0">
                <a:solidFill>
                  <a:schemeClr val="tx1">
                    <a:lumMod val="65000"/>
                    <a:lumOff val="35000"/>
                  </a:schemeClr>
                </a:solidFill>
              </a:rPr>
            </a:br>
            <a:r>
              <a:rPr lang="en-US" sz="2400" dirty="0">
                <a:solidFill>
                  <a:schemeClr val="tx1">
                    <a:lumMod val="65000"/>
                    <a:lumOff val="35000"/>
                  </a:schemeClr>
                </a:solidFill>
              </a:rPr>
              <a:t>There’s no implicit conversion from int to double since double is wider than int.</a:t>
            </a:r>
          </a:p>
          <a:p>
            <a:pPr marL="457200" indent="-457200">
              <a:spcAft>
                <a:spcPts val="1200"/>
              </a:spcAft>
              <a:buClr>
                <a:srgbClr val="EF742D"/>
              </a:buClr>
              <a:buFont typeface="Arial" panose="020B0604020202020204" pitchFamily="34" charset="0"/>
              <a:buChar char="•"/>
            </a:pPr>
            <a:r>
              <a:rPr lang="en-US" sz="2400" dirty="0">
                <a:solidFill>
                  <a:schemeClr val="tx1">
                    <a:lumMod val="65000"/>
                    <a:lumOff val="35000"/>
                  </a:schemeClr>
                </a:solidFill>
              </a:rPr>
              <a:t>Implicit conversions should not generate exceptions. </a:t>
            </a:r>
            <a:br>
              <a:rPr lang="en-US" sz="2400" dirty="0">
                <a:solidFill>
                  <a:schemeClr val="tx1">
                    <a:lumMod val="65000"/>
                    <a:lumOff val="35000"/>
                  </a:schemeClr>
                </a:solidFill>
              </a:rPr>
            </a:br>
            <a:r>
              <a:rPr lang="en-US" sz="2400" dirty="0">
                <a:solidFill>
                  <a:schemeClr val="tx1">
                    <a:lumMod val="65000"/>
                    <a:lumOff val="35000"/>
                  </a:schemeClr>
                </a:solidFill>
              </a:rPr>
              <a:t>Such a behavior violates the least astonishing principle. </a:t>
            </a:r>
            <a:br>
              <a:rPr lang="en-US" sz="2400" dirty="0">
                <a:solidFill>
                  <a:schemeClr val="tx1">
                    <a:lumMod val="65000"/>
                    <a:lumOff val="35000"/>
                  </a:schemeClr>
                </a:solidFill>
              </a:rPr>
            </a:br>
            <a:r>
              <a:rPr lang="en-US" sz="2400" dirty="0">
                <a:solidFill>
                  <a:schemeClr val="tx1">
                    <a:lumMod val="65000"/>
                    <a:lumOff val="35000"/>
                  </a:schemeClr>
                </a:solidFill>
              </a:rPr>
              <a:t>In other words, users don’t expect such a behavior from implicit conversions</a:t>
            </a:r>
          </a:p>
          <a:p>
            <a:pPr marL="457200" indent="-457200">
              <a:spcAft>
                <a:spcPts val="1200"/>
              </a:spcAft>
              <a:buClr>
                <a:srgbClr val="EF742D"/>
              </a:buClr>
              <a:buFont typeface="Arial" panose="020B0604020202020204" pitchFamily="34" charset="0"/>
              <a:buChar char="•"/>
            </a:pPr>
            <a:r>
              <a:rPr lang="en-US" sz="2400" dirty="0">
                <a:solidFill>
                  <a:schemeClr val="tx1">
                    <a:lumMod val="65000"/>
                    <a:lumOff val="35000"/>
                  </a:schemeClr>
                </a:solidFill>
              </a:rPr>
              <a:t>If there is a loss during the explicit conversion,</a:t>
            </a:r>
            <a:br>
              <a:rPr lang="en-US" sz="2400" dirty="0">
                <a:solidFill>
                  <a:schemeClr val="tx1">
                    <a:lumMod val="65000"/>
                    <a:lumOff val="35000"/>
                  </a:schemeClr>
                </a:solidFill>
              </a:rPr>
            </a:br>
            <a:r>
              <a:rPr lang="en-US" sz="2400" dirty="0">
                <a:solidFill>
                  <a:schemeClr val="tx1">
                    <a:lumMod val="65000"/>
                    <a:lumOff val="35000"/>
                  </a:schemeClr>
                </a:solidFill>
              </a:rPr>
              <a:t>throw the </a:t>
            </a:r>
            <a:r>
              <a:rPr lang="en-US" sz="2400" dirty="0" err="1">
                <a:solidFill>
                  <a:schemeClr val="tx1">
                    <a:lumMod val="65000"/>
                    <a:lumOff val="35000"/>
                  </a:schemeClr>
                </a:solidFill>
              </a:rPr>
              <a:t>InvalidCastException</a:t>
            </a:r>
            <a:r>
              <a:rPr lang="en-US" sz="2400" dirty="0">
                <a:solidFill>
                  <a:schemeClr val="tx1">
                    <a:lumMod val="65000"/>
                    <a:lumOff val="35000"/>
                  </a:schemeClr>
                </a:solidFill>
              </a:rPr>
              <a:t>.</a:t>
            </a:r>
          </a:p>
        </p:txBody>
      </p:sp>
      <p:sp>
        <p:nvSpPr>
          <p:cNvPr id="4" name="Прямоугольник 3"/>
          <p:cNvSpPr/>
          <p:nvPr/>
        </p:nvSpPr>
        <p:spPr>
          <a:xfrm>
            <a:off x="970818" y="1595960"/>
            <a:ext cx="10050108" cy="517065"/>
          </a:xfrm>
          <a:prstGeom prst="rect">
            <a:avLst/>
          </a:prstGeom>
        </p:spPr>
        <p:txBody>
          <a:bodyPr wrap="square">
            <a:spAutoFit/>
          </a:bodyPr>
          <a:lstStyle/>
          <a:p>
            <a:pPr>
              <a:lnSpc>
                <a:spcPct val="115000"/>
              </a:lnSpc>
              <a:spcAft>
                <a:spcPts val="1000"/>
              </a:spcAft>
            </a:pPr>
            <a:r>
              <a:rPr lang="en-US" sz="2400" b="1" dirty="0">
                <a:solidFill>
                  <a:schemeClr val="tx1">
                    <a:lumMod val="65000"/>
                    <a:lumOff val="35000"/>
                  </a:schemeClr>
                </a:solidFill>
              </a:rPr>
              <a:t>In the case you really need to implement casting operators bear in mind that:</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173014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Parameters</a:t>
            </a:r>
            <a:endParaRPr lang="ru-RU" dirty="0"/>
          </a:p>
        </p:txBody>
      </p:sp>
      <p:sp>
        <p:nvSpPr>
          <p:cNvPr id="5" name="Прямоугольник 4"/>
          <p:cNvSpPr/>
          <p:nvPr/>
        </p:nvSpPr>
        <p:spPr>
          <a:xfrm>
            <a:off x="1138989" y="1788176"/>
            <a:ext cx="10214811" cy="3431389"/>
          </a:xfrm>
          <a:prstGeom prst="rect">
            <a:avLst/>
          </a:prstGeom>
        </p:spPr>
        <p:txBody>
          <a:bodyPr wrap="square">
            <a:spAutoFit/>
          </a:bodyPr>
          <a:lstStyle/>
          <a:p>
            <a:pPr marL="342900" lvl="0" indent="-342900">
              <a:lnSpc>
                <a:spcPct val="115000"/>
              </a:lnSpc>
              <a:spcAft>
                <a:spcPts val="1200"/>
              </a:spcAft>
              <a:buClr>
                <a:schemeClr val="accent2"/>
              </a:buClr>
              <a:buFont typeface="Symbol" panose="05050102010706020507" pitchFamily="18" charset="2"/>
              <a:buChar char=""/>
            </a:pPr>
            <a:r>
              <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Use the most specific type for parameters. </a:t>
            </a:r>
            <a:br>
              <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For example, if a method receives a collection which can’t be modified, </a:t>
            </a:r>
            <a:br>
              <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use </a:t>
            </a:r>
            <a:r>
              <a:rPr lang="en-US" sz="2400" dirty="0" err="1">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IEnumerable</a:t>
            </a:r>
            <a:r>
              <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 instead of </a:t>
            </a:r>
            <a:r>
              <a:rPr lang="en-US" sz="2400" dirty="0" err="1">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IList</a:t>
            </a:r>
            <a:endPar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200"/>
              </a:spcAft>
              <a:buClr>
                <a:schemeClr val="accent2"/>
              </a:buClr>
              <a:buFont typeface="Symbol" panose="05050102010706020507" pitchFamily="18" charset="2"/>
              <a:buChar char=""/>
            </a:pPr>
            <a:r>
              <a:rPr lang="en-US" sz="2400" dirty="0">
                <a:solidFill>
                  <a:schemeClr val="bg2">
                    <a:lumMod val="50000"/>
                  </a:schemeClr>
                </a:solidFill>
              </a:rPr>
              <a:t>Avoid out and ref parameters, especially in public APIs </a:t>
            </a:r>
            <a:br>
              <a:rPr lang="en-US" sz="2400" dirty="0">
                <a:solidFill>
                  <a:schemeClr val="bg2">
                    <a:lumMod val="50000"/>
                  </a:schemeClr>
                </a:solidFill>
              </a:rPr>
            </a:br>
            <a:r>
              <a:rPr lang="en-US" sz="2000" dirty="0">
                <a:solidFill>
                  <a:schemeClr val="bg2">
                    <a:lumMod val="50000"/>
                  </a:schemeClr>
                </a:solidFill>
              </a:rPr>
              <a:t>(out in TryParse-methods is the exception from the rule)</a:t>
            </a:r>
          </a:p>
          <a:p>
            <a:pPr marL="342900" lvl="0" indent="-342900">
              <a:lnSpc>
                <a:spcPct val="115000"/>
              </a:lnSpc>
              <a:spcAft>
                <a:spcPts val="1200"/>
              </a:spcAft>
              <a:buClr>
                <a:schemeClr val="accent2"/>
              </a:buClr>
              <a:buFont typeface="Symbol" panose="05050102010706020507" pitchFamily="18" charset="2"/>
              <a:buChar char=""/>
            </a:pPr>
            <a:r>
              <a:rPr lang="en-US" sz="2400" dirty="0">
                <a:solidFill>
                  <a:schemeClr val="bg2">
                    <a:lumMod val="50000"/>
                  </a:schemeClr>
                </a:solidFill>
              </a:rPr>
              <a:t>Throw exceptions defined in the BCL when parameters validation fails</a:t>
            </a:r>
          </a:p>
          <a:p>
            <a:pPr marL="342900" lvl="0" indent="-342900">
              <a:lnSpc>
                <a:spcPct val="115000"/>
              </a:lnSpc>
              <a:spcAft>
                <a:spcPts val="1200"/>
              </a:spcAft>
              <a:buClr>
                <a:schemeClr val="accent2"/>
              </a:buClr>
              <a:buFont typeface="Symbol" panose="05050102010706020507" pitchFamily="18" charset="2"/>
              <a:buChar char=""/>
            </a:pPr>
            <a:r>
              <a:rPr lang="en-US" sz="2400" dirty="0">
                <a:solidFill>
                  <a:schemeClr val="bg2">
                    <a:lumMod val="50000"/>
                  </a:schemeClr>
                </a:solidFill>
              </a:rPr>
              <a:t>Methods should not require more than three parameters</a:t>
            </a:r>
            <a:endParaRPr lang="ru-RU"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05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Parameters</a:t>
            </a:r>
            <a:endParaRPr lang="ru-RU" dirty="0"/>
          </a:p>
        </p:txBody>
      </p:sp>
      <p:sp>
        <p:nvSpPr>
          <p:cNvPr id="7" name="Прямоугольник 6"/>
          <p:cNvSpPr/>
          <p:nvPr/>
        </p:nvSpPr>
        <p:spPr>
          <a:xfrm>
            <a:off x="772054" y="1543510"/>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Feels good?)))</a:t>
            </a:r>
          </a:p>
        </p:txBody>
      </p:sp>
      <p:sp>
        <p:nvSpPr>
          <p:cNvPr id="11" name="Прямоугольник 10"/>
          <p:cNvSpPr/>
          <p:nvPr/>
        </p:nvSpPr>
        <p:spPr>
          <a:xfrm>
            <a:off x="838200" y="2066730"/>
            <a:ext cx="9621253" cy="8579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Прямоугольник 3"/>
          <p:cNvSpPr/>
          <p:nvPr/>
        </p:nvSpPr>
        <p:spPr>
          <a:xfrm>
            <a:off x="1046312" y="2250644"/>
            <a:ext cx="10307488" cy="490071"/>
          </a:xfrm>
          <a:prstGeom prst="rect">
            <a:avLst/>
          </a:prstGeom>
        </p:spPr>
        <p:txBody>
          <a:bodyPr wrap="square">
            <a:spAutoFit/>
          </a:bodyPr>
          <a:lstStyle/>
          <a:p>
            <a:pPr>
              <a:lnSpc>
                <a:spcPct val="115000"/>
              </a:lnSpc>
              <a:spcAft>
                <a:spcPts val="0"/>
              </a:spcAft>
            </a:pP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Stream</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stream</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File</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.Open</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A31515"/>
                </a:solidFill>
                <a:latin typeface="Consolas" panose="020B0609020204030204" pitchFamily="49" charset="0"/>
                <a:ea typeface="Calibri" panose="020F0502020204030204" pitchFamily="34" charset="0"/>
                <a:cs typeface="Consolas" panose="020B0609020204030204" pitchFamily="49" charset="0"/>
              </a:rPr>
              <a:t>"foo.txt"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200" dirty="0">
              <a:latin typeface="Consolas" panose="020B0609020204030204" pitchFamily="49" charset="0"/>
            </a:endParaRPr>
          </a:p>
        </p:txBody>
      </p:sp>
      <p:grpSp>
        <p:nvGrpSpPr>
          <p:cNvPr id="3" name="Группа 2"/>
          <p:cNvGrpSpPr/>
          <p:nvPr/>
        </p:nvGrpSpPr>
        <p:grpSpPr>
          <a:xfrm>
            <a:off x="838200" y="3794344"/>
            <a:ext cx="14062693" cy="1463456"/>
            <a:chOff x="827956" y="3108544"/>
            <a:chExt cx="14062693" cy="1463456"/>
          </a:xfrm>
        </p:grpSpPr>
        <p:sp>
          <p:nvSpPr>
            <p:cNvPr id="6" name="Прямоугольник 5"/>
            <p:cNvSpPr/>
            <p:nvPr/>
          </p:nvSpPr>
          <p:spPr>
            <a:xfrm>
              <a:off x="827956" y="3108544"/>
              <a:ext cx="9631497" cy="14634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p:cNvSpPr/>
            <p:nvPr/>
          </p:nvSpPr>
          <p:spPr>
            <a:xfrm>
              <a:off x="1046312" y="3292459"/>
              <a:ext cx="13844337" cy="1070037"/>
            </a:xfrm>
            <a:prstGeom prst="rect">
              <a:avLst/>
            </a:prstGeom>
          </p:spPr>
          <p:txBody>
            <a:bodyPr wrap="square">
              <a:spAutoFit/>
            </a:bodyPr>
            <a:lstStyle/>
            <a:p>
              <a:pPr>
                <a:lnSpc>
                  <a:spcPct val="115000"/>
                </a:lnSpc>
                <a:spcAft>
                  <a:spcPts val="1000"/>
                </a:spcAft>
              </a:pP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Stream</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stream</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File</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.Open</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A31515"/>
                  </a:solidFill>
                  <a:latin typeface="Consolas" panose="020B0609020204030204" pitchFamily="49" charset="0"/>
                  <a:ea typeface="Calibri" panose="020F0502020204030204" pitchFamily="34" charset="0"/>
                  <a:cs typeface="Consolas" panose="020B0609020204030204" pitchFamily="49" charset="0"/>
                </a:rPr>
                <a:t>"foo.txt"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FileMode</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.Append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15000"/>
                </a:lnSpc>
                <a:spcAft>
                  <a:spcPts val="100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FileAccess</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.Read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9" name="Прямоугольник 8"/>
          <p:cNvSpPr/>
          <p:nvPr/>
        </p:nvSpPr>
        <p:spPr>
          <a:xfrm>
            <a:off x="838200" y="3239880"/>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Right way:</a:t>
            </a:r>
          </a:p>
        </p:txBody>
      </p:sp>
    </p:spTree>
    <p:extLst>
      <p:ext uri="{BB962C8B-B14F-4D97-AF65-F5344CB8AC3E}">
        <p14:creationId xmlns:p14="http://schemas.microsoft.com/office/powerpoint/2010/main" val="238101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4"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838200" y="2363727"/>
            <a:ext cx="4888832" cy="680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838200" y="217947"/>
            <a:ext cx="10515600" cy="1325563"/>
          </a:xfrm>
        </p:spPr>
        <p:txBody>
          <a:bodyPr/>
          <a:lstStyle/>
          <a:p>
            <a:r>
              <a:rPr lang="en-US" dirty="0"/>
              <a:t>Implementing Parameters</a:t>
            </a:r>
            <a:endParaRPr lang="ru-RU" dirty="0"/>
          </a:p>
        </p:txBody>
      </p:sp>
      <p:grpSp>
        <p:nvGrpSpPr>
          <p:cNvPr id="3" name="Группа 2"/>
          <p:cNvGrpSpPr/>
          <p:nvPr/>
        </p:nvGrpSpPr>
        <p:grpSpPr>
          <a:xfrm>
            <a:off x="838201" y="3794344"/>
            <a:ext cx="14000747" cy="1463456"/>
            <a:chOff x="827957" y="3108544"/>
            <a:chExt cx="14000747" cy="1463456"/>
          </a:xfrm>
        </p:grpSpPr>
        <p:sp>
          <p:nvSpPr>
            <p:cNvPr id="6" name="Прямоугольник 5"/>
            <p:cNvSpPr/>
            <p:nvPr/>
          </p:nvSpPr>
          <p:spPr>
            <a:xfrm>
              <a:off x="827957" y="3108544"/>
              <a:ext cx="2963778" cy="14634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p:cNvSpPr/>
            <p:nvPr/>
          </p:nvSpPr>
          <p:spPr>
            <a:xfrm>
              <a:off x="984367" y="3338151"/>
              <a:ext cx="13844337" cy="1043042"/>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SetOn</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SetOff</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grpSp>
      <p:sp>
        <p:nvSpPr>
          <p:cNvPr id="9" name="Прямоугольник 8"/>
          <p:cNvSpPr/>
          <p:nvPr/>
        </p:nvSpPr>
        <p:spPr>
          <a:xfrm>
            <a:off x="838200" y="3271124"/>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Better:</a:t>
            </a:r>
          </a:p>
        </p:txBody>
      </p:sp>
      <p:sp>
        <p:nvSpPr>
          <p:cNvPr id="10" name="Прямоугольник 9"/>
          <p:cNvSpPr/>
          <p:nvPr/>
        </p:nvSpPr>
        <p:spPr>
          <a:xfrm>
            <a:off x="838200" y="1421931"/>
            <a:ext cx="10050108" cy="941796"/>
          </a:xfrm>
          <a:prstGeom prst="rect">
            <a:avLst/>
          </a:prstGeom>
        </p:spPr>
        <p:txBody>
          <a:bodyPr wrap="square">
            <a:spAutoFit/>
          </a:bodyPr>
          <a:lstStyle/>
          <a:p>
            <a:pPr>
              <a:lnSpc>
                <a:spcPct val="115000"/>
              </a:lnSpc>
              <a:spcAft>
                <a:spcPts val="1000"/>
              </a:spcAft>
            </a:pPr>
            <a:r>
              <a:rPr lang="en-US" sz="2400" b="1" dirty="0">
                <a:solidFill>
                  <a:schemeClr val="tx1">
                    <a:lumMod val="65000"/>
                    <a:lumOff val="35000"/>
                  </a:schemeClr>
                </a:solidFill>
              </a:rPr>
              <a:t>Function which takes either Boolean or Enum parameter most likely violates the SRP!</a:t>
            </a:r>
            <a:endParaRPr lang="ru-RU" sz="2400" dirty="0">
              <a:solidFill>
                <a:schemeClr val="tx1">
                  <a:lumMod val="65000"/>
                  <a:lumOff val="35000"/>
                </a:schemeClr>
              </a:solidFill>
            </a:endParaRPr>
          </a:p>
        </p:txBody>
      </p:sp>
      <p:sp>
        <p:nvSpPr>
          <p:cNvPr id="5" name="Прямоугольник 4"/>
          <p:cNvSpPr/>
          <p:nvPr/>
        </p:nvSpPr>
        <p:spPr>
          <a:xfrm>
            <a:off x="994611" y="2453921"/>
            <a:ext cx="4602542" cy="517065"/>
          </a:xfrm>
          <a:prstGeom prst="rect">
            <a:avLst/>
          </a:prstGeom>
        </p:spPr>
        <p:txBody>
          <a:bodyPr wrap="non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SetSwitch</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isOn</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008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p:bldP spid="10" grpId="0"/>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Parameters</a:t>
            </a:r>
            <a:endParaRPr lang="ru-RU" dirty="0"/>
          </a:p>
        </p:txBody>
      </p:sp>
      <p:grpSp>
        <p:nvGrpSpPr>
          <p:cNvPr id="3" name="Группа 2"/>
          <p:cNvGrpSpPr/>
          <p:nvPr/>
        </p:nvGrpSpPr>
        <p:grpSpPr>
          <a:xfrm>
            <a:off x="898358" y="3843868"/>
            <a:ext cx="3368842" cy="1463456"/>
            <a:chOff x="-5696662" y="2743200"/>
            <a:chExt cx="14272604" cy="1463456"/>
          </a:xfrm>
        </p:grpSpPr>
        <p:sp>
          <p:nvSpPr>
            <p:cNvPr id="6" name="Прямоугольник 5"/>
            <p:cNvSpPr/>
            <p:nvPr/>
          </p:nvSpPr>
          <p:spPr>
            <a:xfrm>
              <a:off x="-5696662" y="2743200"/>
              <a:ext cx="12437555" cy="14634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p:cNvSpPr/>
            <p:nvPr/>
          </p:nvSpPr>
          <p:spPr>
            <a:xfrm>
              <a:off x="-5268396" y="2939909"/>
              <a:ext cx="13844338" cy="1070037"/>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Enroll();</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Expell</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grpSp>
      <p:grpSp>
        <p:nvGrpSpPr>
          <p:cNvPr id="4" name="Группа 3"/>
          <p:cNvGrpSpPr/>
          <p:nvPr/>
        </p:nvGrpSpPr>
        <p:grpSpPr>
          <a:xfrm>
            <a:off x="898358" y="2212143"/>
            <a:ext cx="6813884" cy="680764"/>
            <a:chOff x="898358" y="2403635"/>
            <a:chExt cx="6813884" cy="680764"/>
          </a:xfrm>
        </p:grpSpPr>
        <p:sp>
          <p:nvSpPr>
            <p:cNvPr id="13" name="Прямоугольник 12"/>
            <p:cNvSpPr/>
            <p:nvPr/>
          </p:nvSpPr>
          <p:spPr>
            <a:xfrm>
              <a:off x="898358" y="2403635"/>
              <a:ext cx="6813884" cy="680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p:cNvSpPr/>
            <p:nvPr/>
          </p:nvSpPr>
          <p:spPr>
            <a:xfrm>
              <a:off x="984519" y="2508908"/>
              <a:ext cx="6641562" cy="517065"/>
            </a:xfrm>
            <a:prstGeom prst="rect">
              <a:avLst/>
            </a:prstGeom>
          </p:spPr>
          <p:txBody>
            <a:bodyPr wrap="non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ChangeStudentStatus</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400" dirty="0">
                  <a:latin typeface="Consolas" panose="020B0609020204030204" pitchFamily="49" charset="0"/>
                  <a:ea typeface="Calibri" panose="020F0502020204030204" pitchFamily="34" charset="0"/>
                  <a:cs typeface="Times New Roman" panose="02020603050405020304" pitchFamily="18" charset="0"/>
                </a:rPr>
                <a:t> enroll);</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grpSp>
      <p:sp>
        <p:nvSpPr>
          <p:cNvPr id="11" name="Прямоугольник 10"/>
          <p:cNvSpPr/>
          <p:nvPr/>
        </p:nvSpPr>
        <p:spPr>
          <a:xfrm>
            <a:off x="838200" y="1622653"/>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With bool:</a:t>
            </a:r>
          </a:p>
        </p:txBody>
      </p:sp>
      <p:sp>
        <p:nvSpPr>
          <p:cNvPr id="12" name="Прямоугольник 11"/>
          <p:cNvSpPr/>
          <p:nvPr/>
        </p:nvSpPr>
        <p:spPr>
          <a:xfrm>
            <a:off x="838200" y="3286462"/>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Better:</a:t>
            </a:r>
          </a:p>
        </p:txBody>
      </p:sp>
    </p:spTree>
    <p:extLst>
      <p:ext uri="{BB962C8B-B14F-4D97-AF65-F5344CB8AC3E}">
        <p14:creationId xmlns:p14="http://schemas.microsoft.com/office/powerpoint/2010/main" val="19410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Parameters</a:t>
            </a:r>
            <a:endParaRPr lang="ru-RU" dirty="0"/>
          </a:p>
        </p:txBody>
      </p:sp>
      <p:grpSp>
        <p:nvGrpSpPr>
          <p:cNvPr id="3" name="Группа 2"/>
          <p:cNvGrpSpPr/>
          <p:nvPr/>
        </p:nvGrpSpPr>
        <p:grpSpPr>
          <a:xfrm>
            <a:off x="898358" y="3664530"/>
            <a:ext cx="8144555" cy="616022"/>
            <a:chOff x="-5696662" y="2743200"/>
            <a:chExt cx="34505627" cy="805650"/>
          </a:xfrm>
        </p:grpSpPr>
        <p:sp>
          <p:nvSpPr>
            <p:cNvPr id="6" name="Прямоугольник 5"/>
            <p:cNvSpPr/>
            <p:nvPr/>
          </p:nvSpPr>
          <p:spPr>
            <a:xfrm>
              <a:off x="-5696662" y="2743200"/>
              <a:ext cx="30448222" cy="805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p:cNvSpPr/>
            <p:nvPr/>
          </p:nvSpPr>
          <p:spPr>
            <a:xfrm>
              <a:off x="-5220912" y="2827807"/>
              <a:ext cx="34029877" cy="517065"/>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ChangeStudentStatus</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enroll:</a:t>
              </a:r>
              <a:r>
                <a:rPr lang="en-US" sz="2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grpSp>
      <p:grpSp>
        <p:nvGrpSpPr>
          <p:cNvPr id="4" name="Группа 3"/>
          <p:cNvGrpSpPr/>
          <p:nvPr/>
        </p:nvGrpSpPr>
        <p:grpSpPr>
          <a:xfrm>
            <a:off x="898357" y="2115891"/>
            <a:ext cx="7186863" cy="680764"/>
            <a:chOff x="898358" y="2403635"/>
            <a:chExt cx="6813884" cy="680764"/>
          </a:xfrm>
        </p:grpSpPr>
        <p:sp>
          <p:nvSpPr>
            <p:cNvPr id="13" name="Прямоугольник 12"/>
            <p:cNvSpPr/>
            <p:nvPr/>
          </p:nvSpPr>
          <p:spPr>
            <a:xfrm>
              <a:off x="898358" y="2403635"/>
              <a:ext cx="6813884" cy="680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p:cNvSpPr/>
            <p:nvPr/>
          </p:nvSpPr>
          <p:spPr>
            <a:xfrm>
              <a:off x="984519" y="2508908"/>
              <a:ext cx="6641562" cy="517065"/>
            </a:xfrm>
            <a:prstGeom prst="rect">
              <a:avLst/>
            </a:prstGeom>
          </p:spPr>
          <p:txBody>
            <a:bodyPr wrap="non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ChangeStudentStatus</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400" dirty="0">
                  <a:latin typeface="Consolas" panose="020B0609020204030204" pitchFamily="49" charset="0"/>
                  <a:ea typeface="Calibri" panose="020F0502020204030204" pitchFamily="34" charset="0"/>
                  <a:cs typeface="Times New Roman" panose="02020603050405020304" pitchFamily="18" charset="0"/>
                </a:rPr>
                <a:t> enroll);</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grpSp>
      <p:sp>
        <p:nvSpPr>
          <p:cNvPr id="11" name="Прямоугольник 10"/>
          <p:cNvSpPr/>
          <p:nvPr/>
        </p:nvSpPr>
        <p:spPr>
          <a:xfrm>
            <a:off x="802104" y="1523662"/>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Passing Boolean parameters, always use Named Parameters feature:</a:t>
            </a:r>
          </a:p>
        </p:txBody>
      </p:sp>
      <p:sp>
        <p:nvSpPr>
          <p:cNvPr id="12" name="Прямоугольник 11"/>
          <p:cNvSpPr/>
          <p:nvPr/>
        </p:nvSpPr>
        <p:spPr>
          <a:xfrm>
            <a:off x="802105" y="3045722"/>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Call:</a:t>
            </a:r>
          </a:p>
        </p:txBody>
      </p:sp>
      <p:sp>
        <p:nvSpPr>
          <p:cNvPr id="14" name="Прямоугольник 13"/>
          <p:cNvSpPr/>
          <p:nvPr/>
        </p:nvSpPr>
        <p:spPr>
          <a:xfrm>
            <a:off x="838200" y="4560477"/>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Instead of:</a:t>
            </a:r>
          </a:p>
        </p:txBody>
      </p:sp>
      <p:grpSp>
        <p:nvGrpSpPr>
          <p:cNvPr id="16" name="Группа 15"/>
          <p:cNvGrpSpPr/>
          <p:nvPr/>
        </p:nvGrpSpPr>
        <p:grpSpPr>
          <a:xfrm>
            <a:off x="918410" y="5122664"/>
            <a:ext cx="8144555" cy="616022"/>
            <a:chOff x="-5696662" y="2743200"/>
            <a:chExt cx="34505627" cy="805650"/>
          </a:xfrm>
        </p:grpSpPr>
        <p:sp>
          <p:nvSpPr>
            <p:cNvPr id="17" name="Прямоугольник 16"/>
            <p:cNvSpPr/>
            <p:nvPr/>
          </p:nvSpPr>
          <p:spPr>
            <a:xfrm>
              <a:off x="-5696662" y="2743200"/>
              <a:ext cx="30448222" cy="805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рямоугольник 17"/>
            <p:cNvSpPr/>
            <p:nvPr/>
          </p:nvSpPr>
          <p:spPr>
            <a:xfrm>
              <a:off x="-5220912" y="2827807"/>
              <a:ext cx="34029877" cy="676231"/>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ChangeStudentStatus</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51117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API Intro</a:t>
            </a:r>
            <a:endParaRPr lang="ru-RU" dirty="0"/>
          </a:p>
        </p:txBody>
      </p:sp>
      <p:sp>
        <p:nvSpPr>
          <p:cNvPr id="9" name="TextBox 8"/>
          <p:cNvSpPr txBox="1"/>
          <p:nvPr/>
        </p:nvSpPr>
        <p:spPr>
          <a:xfrm>
            <a:off x="1384472" y="1575487"/>
            <a:ext cx="9390620" cy="95410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API (Application Programming Interface) – set of functionality</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The perfect API is an oxymoron</a:t>
            </a:r>
          </a:p>
        </p:txBody>
      </p:sp>
      <p:sp>
        <p:nvSpPr>
          <p:cNvPr id="10" name="TextBox 9"/>
          <p:cNvSpPr txBox="1"/>
          <p:nvPr/>
        </p:nvSpPr>
        <p:spPr>
          <a:xfrm>
            <a:off x="1388590" y="2778211"/>
            <a:ext cx="9390620" cy="800219"/>
          </a:xfrm>
          <a:prstGeom prst="rect">
            <a:avLst/>
          </a:prstGeom>
          <a:noFill/>
        </p:spPr>
        <p:txBody>
          <a:bodyPr wrap="square" rtlCol="0">
            <a:spAutoFit/>
          </a:bodyPr>
          <a:lstStyle/>
          <a:p>
            <a:r>
              <a:rPr lang="en-US" sz="2800" b="1" dirty="0">
                <a:solidFill>
                  <a:schemeClr val="tx1">
                    <a:lumMod val="65000"/>
                    <a:lumOff val="35000"/>
                  </a:schemeClr>
                </a:solidFill>
              </a:rPr>
              <a:t>Types of APIs:</a:t>
            </a:r>
          </a:p>
          <a:p>
            <a:endParaRPr lang="en-US" dirty="0">
              <a:solidFill>
                <a:schemeClr val="tx1">
                  <a:lumMod val="65000"/>
                  <a:lumOff val="35000"/>
                </a:schemeClr>
              </a:solidFill>
            </a:endParaRPr>
          </a:p>
        </p:txBody>
      </p:sp>
      <p:sp>
        <p:nvSpPr>
          <p:cNvPr id="15" name="TextBox 14"/>
          <p:cNvSpPr txBox="1"/>
          <p:nvPr/>
        </p:nvSpPr>
        <p:spPr>
          <a:xfrm>
            <a:off x="1351521" y="3272481"/>
            <a:ext cx="9390620" cy="95410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Private (“zoo”)</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Public (“wilderness”)</a:t>
            </a:r>
          </a:p>
        </p:txBody>
      </p:sp>
    </p:spTree>
    <p:extLst>
      <p:ext uri="{BB962C8B-B14F-4D97-AF65-F5344CB8AC3E}">
        <p14:creationId xmlns:p14="http://schemas.microsoft.com/office/powerpoint/2010/main" val="31479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15"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Dispose Pattern</a:t>
            </a:r>
            <a:endParaRPr lang="ru-RU" dirty="0"/>
          </a:p>
        </p:txBody>
      </p:sp>
      <p:sp>
        <p:nvSpPr>
          <p:cNvPr id="11" name="Прямоугольник 10"/>
          <p:cNvSpPr/>
          <p:nvPr/>
        </p:nvSpPr>
        <p:spPr>
          <a:xfrm>
            <a:off x="802104" y="1732208"/>
            <a:ext cx="10587789" cy="954107"/>
          </a:xfrm>
          <a:prstGeom prst="rect">
            <a:avLst/>
          </a:prstGeom>
        </p:spPr>
        <p:txBody>
          <a:bodyPr wrap="square">
            <a:spAutoFit/>
          </a:bodyPr>
          <a:lstStyle/>
          <a:p>
            <a:pPr>
              <a:buClr>
                <a:srgbClr val="EF742D"/>
              </a:buClr>
            </a:pPr>
            <a:r>
              <a:rPr lang="en-US" sz="2800" dirty="0">
                <a:solidFill>
                  <a:schemeClr val="tx1">
                    <a:lumMod val="65000"/>
                    <a:lumOff val="35000"/>
                  </a:schemeClr>
                </a:solidFill>
              </a:rPr>
              <a:t>Any meaningful program acquires system resources </a:t>
            </a:r>
            <a:br>
              <a:rPr lang="en-US" sz="2800" dirty="0">
                <a:solidFill>
                  <a:schemeClr val="tx1">
                    <a:lumMod val="65000"/>
                    <a:lumOff val="35000"/>
                  </a:schemeClr>
                </a:solidFill>
              </a:rPr>
            </a:br>
            <a:r>
              <a:rPr lang="en-US" sz="2800" dirty="0">
                <a:solidFill>
                  <a:schemeClr val="tx1">
                    <a:lumMod val="65000"/>
                    <a:lumOff val="35000"/>
                  </a:schemeClr>
                </a:solidFill>
              </a:rPr>
              <a:t>such as files, handles, sockets.</a:t>
            </a:r>
          </a:p>
        </p:txBody>
      </p:sp>
      <p:sp>
        <p:nvSpPr>
          <p:cNvPr id="9" name="Прямоугольник 8"/>
          <p:cNvSpPr/>
          <p:nvPr/>
        </p:nvSpPr>
        <p:spPr>
          <a:xfrm>
            <a:off x="802104" y="3037923"/>
            <a:ext cx="7154779" cy="954107"/>
          </a:xfrm>
          <a:prstGeom prst="rect">
            <a:avLst/>
          </a:prstGeom>
        </p:spPr>
        <p:txBody>
          <a:bodyPr wrap="square">
            <a:spAutoFit/>
          </a:bodyPr>
          <a:lstStyle/>
          <a:p>
            <a:r>
              <a:rPr lang="en-US" sz="2800" dirty="0">
                <a:solidFill>
                  <a:schemeClr val="tx1">
                    <a:lumMod val="65000"/>
                    <a:lumOff val="35000"/>
                  </a:schemeClr>
                </a:solidFill>
              </a:rPr>
              <a:t>If you forget to remove them from memory, then you likely will get a so-called memory leak. </a:t>
            </a:r>
            <a:endParaRPr lang="ru-RU" sz="2800" dirty="0">
              <a:solidFill>
                <a:schemeClr val="tx1">
                  <a:lumMod val="65000"/>
                  <a:lumOff val="35000"/>
                </a:schemeClr>
              </a:solidFill>
            </a:endParaRPr>
          </a:p>
        </p:txBody>
      </p:sp>
    </p:spTree>
    <p:extLst>
      <p:ext uri="{BB962C8B-B14F-4D97-AF65-F5344CB8AC3E}">
        <p14:creationId xmlns:p14="http://schemas.microsoft.com/office/powerpoint/2010/main" val="307360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Dispose Pattern</a:t>
            </a:r>
            <a:endParaRPr lang="ru-RU" dirty="0"/>
          </a:p>
        </p:txBody>
      </p:sp>
      <p:sp>
        <p:nvSpPr>
          <p:cNvPr id="11" name="Прямоугольник 10"/>
          <p:cNvSpPr/>
          <p:nvPr/>
        </p:nvSpPr>
        <p:spPr>
          <a:xfrm>
            <a:off x="802104" y="1732208"/>
            <a:ext cx="10587789" cy="523220"/>
          </a:xfrm>
          <a:prstGeom prst="rect">
            <a:avLst/>
          </a:prstGeom>
        </p:spPr>
        <p:txBody>
          <a:bodyPr wrap="square">
            <a:spAutoFit/>
          </a:bodyPr>
          <a:lstStyle/>
          <a:p>
            <a:pPr>
              <a:buClr>
                <a:srgbClr val="EF742D"/>
              </a:buClr>
            </a:pPr>
            <a:r>
              <a:rPr lang="en-US" sz="2800" dirty="0">
                <a:solidFill>
                  <a:schemeClr val="tx1">
                    <a:lumMod val="65000"/>
                    <a:lumOff val="35000"/>
                  </a:schemeClr>
                </a:solidFill>
              </a:rPr>
              <a:t>System.Object exposes:</a:t>
            </a:r>
          </a:p>
        </p:txBody>
      </p:sp>
      <p:grpSp>
        <p:nvGrpSpPr>
          <p:cNvPr id="5" name="Группа 4"/>
          <p:cNvGrpSpPr/>
          <p:nvPr/>
        </p:nvGrpSpPr>
        <p:grpSpPr>
          <a:xfrm>
            <a:off x="838200" y="2349500"/>
            <a:ext cx="8144555" cy="616022"/>
            <a:chOff x="-5696662" y="2743200"/>
            <a:chExt cx="34505627" cy="805650"/>
          </a:xfrm>
        </p:grpSpPr>
        <p:sp>
          <p:nvSpPr>
            <p:cNvPr id="6" name="Прямоугольник 5"/>
            <p:cNvSpPr/>
            <p:nvPr/>
          </p:nvSpPr>
          <p:spPr>
            <a:xfrm>
              <a:off x="-5696662" y="2743200"/>
              <a:ext cx="30448222" cy="805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5220912" y="2827807"/>
              <a:ext cx="34029877" cy="676231"/>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 virtual void</a:t>
              </a:r>
              <a:r>
                <a:rPr lang="en-US" sz="2400" dirty="0">
                  <a:latin typeface="Consolas" panose="020B0609020204030204" pitchFamily="49" charset="0"/>
                  <a:ea typeface="Calibri" panose="020F0502020204030204" pitchFamily="34" charset="0"/>
                  <a:cs typeface="Times New Roman" panose="02020603050405020304" pitchFamily="18" charset="0"/>
                </a:rPr>
                <a:t> Finalize();</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grpSp>
      <p:sp>
        <p:nvSpPr>
          <p:cNvPr id="4" name="Прямоугольник 3"/>
          <p:cNvSpPr/>
          <p:nvPr/>
        </p:nvSpPr>
        <p:spPr>
          <a:xfrm>
            <a:off x="802104" y="3429000"/>
            <a:ext cx="10186737" cy="523220"/>
          </a:xfrm>
          <a:prstGeom prst="rect">
            <a:avLst/>
          </a:prstGeom>
        </p:spPr>
        <p:txBody>
          <a:bodyPr wrap="square">
            <a:spAutoFit/>
          </a:bodyPr>
          <a:lstStyle/>
          <a:p>
            <a:r>
              <a:rPr lang="en-US" sz="2800" dirty="0">
                <a:solidFill>
                  <a:schemeClr val="tx1">
                    <a:lumMod val="65000"/>
                    <a:lumOff val="35000"/>
                  </a:schemeClr>
                </a:solidFill>
              </a:rPr>
              <a:t>Objects which override the Finalize method are called finalizable. </a:t>
            </a:r>
            <a:endParaRPr lang="ru-RU" sz="2800" dirty="0">
              <a:solidFill>
                <a:schemeClr val="tx1">
                  <a:lumMod val="65000"/>
                  <a:lumOff val="35000"/>
                </a:schemeClr>
              </a:solidFill>
            </a:endParaRPr>
          </a:p>
        </p:txBody>
      </p:sp>
    </p:spTree>
    <p:extLst>
      <p:ext uri="{BB962C8B-B14F-4D97-AF65-F5344CB8AC3E}">
        <p14:creationId xmlns:p14="http://schemas.microsoft.com/office/powerpoint/2010/main" val="2259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Dispose Pattern</a:t>
            </a:r>
            <a:endParaRPr lang="ru-RU" dirty="0"/>
          </a:p>
        </p:txBody>
      </p:sp>
      <p:sp>
        <p:nvSpPr>
          <p:cNvPr id="5" name="Прямоугольник 4"/>
          <p:cNvSpPr/>
          <p:nvPr/>
        </p:nvSpPr>
        <p:spPr>
          <a:xfrm>
            <a:off x="988594" y="1836303"/>
            <a:ext cx="10214811" cy="1495474"/>
          </a:xfrm>
          <a:prstGeom prst="rect">
            <a:avLst/>
          </a:prstGeom>
        </p:spPr>
        <p:txBody>
          <a:bodyPr wrap="square">
            <a:spAutoFit/>
          </a:bodyPr>
          <a:lstStyle/>
          <a:p>
            <a:pPr marL="342900" lvl="0" indent="-342900">
              <a:lnSpc>
                <a:spcPct val="115000"/>
              </a:lnSpc>
              <a:spcAft>
                <a:spcPts val="1200"/>
              </a:spcAft>
              <a:buClr>
                <a:schemeClr val="accent2"/>
              </a:buClr>
              <a:buFont typeface="Symbol" panose="05050102010706020507" pitchFamily="18" charset="2"/>
              <a:buChar char=""/>
            </a:pPr>
            <a:r>
              <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The moment of finalization is undetermined </a:t>
            </a:r>
          </a:p>
          <a:p>
            <a:pPr marL="342900" lvl="0" indent="-342900">
              <a:lnSpc>
                <a:spcPct val="115000"/>
              </a:lnSpc>
              <a:spcAft>
                <a:spcPts val="1200"/>
              </a:spcAft>
              <a:buClr>
                <a:schemeClr val="accent2"/>
              </a:buClr>
              <a:buFont typeface="Symbol" panose="05050102010706020507" pitchFamily="18" charset="2"/>
              <a:buChar char=""/>
            </a:pPr>
            <a:r>
              <a:rPr lang="en-US" sz="2400" dirty="0">
                <a:solidFill>
                  <a:schemeClr val="bg2">
                    <a:lumMod val="50000"/>
                  </a:schemeClr>
                </a:solidFill>
              </a:rPr>
              <a:t>When CLR finalize an object, it puts off the actual reclaiming of that object’s memory. GC will reclaim the memory only in the next collection process. </a:t>
            </a:r>
            <a:endParaRPr lang="ru-RU"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80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1" y="0"/>
            <a:ext cx="10515600" cy="1325563"/>
          </a:xfrm>
        </p:spPr>
        <p:txBody>
          <a:bodyPr/>
          <a:lstStyle/>
          <a:p>
            <a:r>
              <a:rPr lang="en-US" dirty="0"/>
              <a:t>Implementing Dispose Pattern</a:t>
            </a:r>
            <a:endParaRPr lang="ru-RU" dirty="0"/>
          </a:p>
        </p:txBody>
      </p:sp>
      <p:sp>
        <p:nvSpPr>
          <p:cNvPr id="11" name="Прямоугольник 10"/>
          <p:cNvSpPr/>
          <p:nvPr/>
        </p:nvSpPr>
        <p:spPr>
          <a:xfrm>
            <a:off x="1130968" y="1738853"/>
            <a:ext cx="10587789" cy="461665"/>
          </a:xfrm>
          <a:prstGeom prst="rect">
            <a:avLst/>
          </a:prstGeom>
        </p:spPr>
        <p:txBody>
          <a:bodyPr wrap="square">
            <a:spAutoFit/>
          </a:bodyPr>
          <a:lstStyle/>
          <a:p>
            <a:pPr>
              <a:buClr>
                <a:srgbClr val="EF742D"/>
              </a:buClr>
            </a:pPr>
            <a:r>
              <a:rPr lang="en-US" sz="2400" dirty="0" err="1">
                <a:solidFill>
                  <a:schemeClr val="tx1">
                    <a:lumMod val="65000"/>
                    <a:lumOff val="35000"/>
                  </a:schemeClr>
                </a:solidFill>
              </a:rPr>
              <a:t>System.IDisposable</a:t>
            </a:r>
            <a:r>
              <a:rPr lang="en-US" sz="2400" dirty="0">
                <a:solidFill>
                  <a:schemeClr val="tx1">
                    <a:lumMod val="65000"/>
                    <a:lumOff val="35000"/>
                  </a:schemeClr>
                </a:solidFill>
              </a:rPr>
              <a:t> exposes:</a:t>
            </a:r>
          </a:p>
        </p:txBody>
      </p:sp>
      <p:grpSp>
        <p:nvGrpSpPr>
          <p:cNvPr id="5" name="Группа 4"/>
          <p:cNvGrpSpPr/>
          <p:nvPr/>
        </p:nvGrpSpPr>
        <p:grpSpPr>
          <a:xfrm>
            <a:off x="1199148" y="2269540"/>
            <a:ext cx="8144556" cy="837501"/>
            <a:chOff x="-5424804" y="2569717"/>
            <a:chExt cx="34505631" cy="904013"/>
          </a:xfrm>
        </p:grpSpPr>
        <p:sp>
          <p:nvSpPr>
            <p:cNvPr id="6" name="Прямоугольник 5"/>
            <p:cNvSpPr/>
            <p:nvPr/>
          </p:nvSpPr>
          <p:spPr>
            <a:xfrm>
              <a:off x="-5424804" y="2569717"/>
              <a:ext cx="30448221" cy="805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p>
          </p:txBody>
        </p:sp>
        <p:sp>
          <p:nvSpPr>
            <p:cNvPr id="7" name="Прямоугольник 6"/>
            <p:cNvSpPr/>
            <p:nvPr/>
          </p:nvSpPr>
          <p:spPr>
            <a:xfrm>
              <a:off x="-4949049" y="2666943"/>
              <a:ext cx="34029876" cy="806787"/>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latin typeface="Consolas" panose="020B0609020204030204" pitchFamily="49" charset="0"/>
                  <a:ea typeface="Calibri" panose="020F0502020204030204" pitchFamily="34" charset="0"/>
                  <a:cs typeface="Times New Roman" panose="02020603050405020304" pitchFamily="18" charset="0"/>
                </a:rPr>
                <a:t> Dispose();</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grpSp>
      <p:sp>
        <p:nvSpPr>
          <p:cNvPr id="4" name="Прямоугольник 3"/>
          <p:cNvSpPr/>
          <p:nvPr/>
        </p:nvSpPr>
        <p:spPr>
          <a:xfrm>
            <a:off x="1167064" y="3198167"/>
            <a:ext cx="10186737" cy="461665"/>
          </a:xfrm>
          <a:prstGeom prst="rect">
            <a:avLst/>
          </a:prstGeom>
        </p:spPr>
        <p:txBody>
          <a:bodyPr wrap="square">
            <a:spAutoFit/>
          </a:bodyPr>
          <a:lstStyle/>
          <a:p>
            <a:r>
              <a:rPr lang="en-US" sz="2400" dirty="0">
                <a:solidFill>
                  <a:schemeClr val="tx1">
                    <a:lumMod val="65000"/>
                    <a:lumOff val="35000"/>
                  </a:schemeClr>
                </a:solidFill>
              </a:rPr>
              <a:t>Allows the manual (explicit) removal of the unmanaged resources. </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3297432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910389" y="3492076"/>
            <a:ext cx="9460832" cy="21494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p>
        </p:txBody>
      </p:sp>
      <p:sp>
        <p:nvSpPr>
          <p:cNvPr id="13" name="Прямоугольник 12"/>
          <p:cNvSpPr/>
          <p:nvPr/>
        </p:nvSpPr>
        <p:spPr>
          <a:xfrm>
            <a:off x="910389" y="2126756"/>
            <a:ext cx="9460832" cy="665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p>
        </p:txBody>
      </p:sp>
      <p:sp>
        <p:nvSpPr>
          <p:cNvPr id="2" name="Заголовок 1"/>
          <p:cNvSpPr>
            <a:spLocks noGrp="1"/>
          </p:cNvSpPr>
          <p:nvPr>
            <p:ph type="title"/>
          </p:nvPr>
        </p:nvSpPr>
        <p:spPr>
          <a:xfrm>
            <a:off x="838201" y="0"/>
            <a:ext cx="10515600" cy="1325563"/>
          </a:xfrm>
        </p:spPr>
        <p:txBody>
          <a:bodyPr/>
          <a:lstStyle/>
          <a:p>
            <a:r>
              <a:rPr lang="en-US" dirty="0"/>
              <a:t>Implementing Dispose Pattern</a:t>
            </a:r>
            <a:endParaRPr lang="ru-RU" dirty="0"/>
          </a:p>
        </p:txBody>
      </p:sp>
      <p:sp>
        <p:nvSpPr>
          <p:cNvPr id="8" name="Прямоугольник 7"/>
          <p:cNvSpPr/>
          <p:nvPr/>
        </p:nvSpPr>
        <p:spPr>
          <a:xfrm>
            <a:off x="838201" y="1600200"/>
            <a:ext cx="10186737" cy="461665"/>
          </a:xfrm>
          <a:prstGeom prst="rect">
            <a:avLst/>
          </a:prstGeom>
        </p:spPr>
        <p:txBody>
          <a:bodyPr wrap="square">
            <a:spAutoFit/>
          </a:bodyPr>
          <a:lstStyle/>
          <a:p>
            <a:r>
              <a:rPr lang="en-US" sz="2400" dirty="0">
                <a:solidFill>
                  <a:schemeClr val="tx1">
                    <a:lumMod val="65000"/>
                    <a:lumOff val="35000"/>
                  </a:schemeClr>
                </a:solidFill>
              </a:rPr>
              <a:t>Type which implements </a:t>
            </a:r>
            <a:r>
              <a:rPr lang="en-US" sz="2400" b="1" dirty="0">
                <a:solidFill>
                  <a:schemeClr val="tx1">
                    <a:lumMod val="65000"/>
                    <a:lumOff val="35000"/>
                  </a:schemeClr>
                </a:solidFill>
              </a:rPr>
              <a:t>IDisposable</a:t>
            </a:r>
            <a:r>
              <a:rPr lang="en-US" sz="2400" dirty="0">
                <a:solidFill>
                  <a:schemeClr val="tx1">
                    <a:lumMod val="65000"/>
                    <a:lumOff val="35000"/>
                  </a:schemeClr>
                </a:solidFill>
              </a:rPr>
              <a:t> can be wrapped in the </a:t>
            </a:r>
            <a:r>
              <a:rPr lang="en-US" sz="2400" b="1" dirty="0">
                <a:solidFill>
                  <a:schemeClr val="tx1">
                    <a:lumMod val="65000"/>
                    <a:lumOff val="35000"/>
                  </a:schemeClr>
                </a:solidFill>
              </a:rPr>
              <a:t>using</a:t>
            </a:r>
            <a:r>
              <a:rPr lang="en-US" sz="2400" dirty="0">
                <a:solidFill>
                  <a:schemeClr val="tx1">
                    <a:lumMod val="65000"/>
                    <a:lumOff val="35000"/>
                  </a:schemeClr>
                </a:solidFill>
              </a:rPr>
              <a:t> statement:</a:t>
            </a:r>
            <a:endParaRPr lang="ru-RU" sz="2400" dirty="0">
              <a:solidFill>
                <a:schemeClr val="tx1">
                  <a:lumMod val="65000"/>
                  <a:lumOff val="35000"/>
                </a:schemeClr>
              </a:solidFill>
            </a:endParaRPr>
          </a:p>
        </p:txBody>
      </p:sp>
      <p:sp>
        <p:nvSpPr>
          <p:cNvPr id="9" name="Прямоугольник 8"/>
          <p:cNvSpPr/>
          <p:nvPr/>
        </p:nvSpPr>
        <p:spPr>
          <a:xfrm>
            <a:off x="958515" y="2236562"/>
            <a:ext cx="9605211" cy="461665"/>
          </a:xfrm>
          <a:prstGeom prst="rect">
            <a:avLst/>
          </a:prstGeom>
        </p:spPr>
        <p:txBody>
          <a:bodyPr wrap="square">
            <a:spAutoFit/>
          </a:bodyPr>
          <a:lstStyle/>
          <a:p>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400" dirty="0">
                <a:latin typeface="Consolas" panose="020B0609020204030204" pitchFamily="49"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SqlConnection</a:t>
            </a:r>
            <a:r>
              <a:rPr lang="en-US" sz="2400" dirty="0">
                <a:latin typeface="Consolas" panose="020B0609020204030204" pitchFamily="49" charset="0"/>
              </a:rPr>
              <a:t> conn = new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SqlConnection</a:t>
            </a:r>
            <a:r>
              <a:rPr lang="en-US" sz="2400" dirty="0">
                <a:latin typeface="Consolas" panose="020B0609020204030204" pitchFamily="49" charset="0"/>
              </a:rPr>
              <a:t>()) {</a:t>
            </a:r>
            <a:r>
              <a:rPr lang="ru-RU" sz="2400" dirty="0">
                <a:latin typeface="Consolas" panose="020B0609020204030204" pitchFamily="49" charset="0"/>
              </a:rPr>
              <a:t>} </a:t>
            </a:r>
          </a:p>
        </p:txBody>
      </p:sp>
      <p:sp>
        <p:nvSpPr>
          <p:cNvPr id="10" name="Прямоугольник 9"/>
          <p:cNvSpPr/>
          <p:nvPr/>
        </p:nvSpPr>
        <p:spPr>
          <a:xfrm>
            <a:off x="838201" y="3030411"/>
            <a:ext cx="10186737" cy="461665"/>
          </a:xfrm>
          <a:prstGeom prst="rect">
            <a:avLst/>
          </a:prstGeom>
        </p:spPr>
        <p:txBody>
          <a:bodyPr wrap="square">
            <a:spAutoFit/>
          </a:bodyPr>
          <a:lstStyle/>
          <a:p>
            <a:r>
              <a:rPr lang="en-US" sz="2400" dirty="0">
                <a:solidFill>
                  <a:schemeClr val="tx1">
                    <a:lumMod val="65000"/>
                    <a:lumOff val="35000"/>
                  </a:schemeClr>
                </a:solidFill>
              </a:rPr>
              <a:t>Will be compiled as:</a:t>
            </a:r>
            <a:endParaRPr lang="ru-RU" sz="2400" dirty="0">
              <a:solidFill>
                <a:schemeClr val="tx1">
                  <a:lumMod val="65000"/>
                  <a:lumOff val="35000"/>
                </a:schemeClr>
              </a:solidFill>
            </a:endParaRPr>
          </a:p>
        </p:txBody>
      </p:sp>
      <p:sp>
        <p:nvSpPr>
          <p:cNvPr id="12" name="Прямоугольник 11"/>
          <p:cNvSpPr/>
          <p:nvPr/>
        </p:nvSpPr>
        <p:spPr>
          <a:xfrm>
            <a:off x="1030705" y="3587250"/>
            <a:ext cx="9605211" cy="1938992"/>
          </a:xfrm>
          <a:prstGeom prst="rect">
            <a:avLst/>
          </a:prstGeom>
        </p:spPr>
        <p:txBody>
          <a:bodyPr wrap="square">
            <a:spAutoFit/>
          </a:bodyPr>
          <a:lstStyle/>
          <a:p>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SqlConnection</a:t>
            </a:r>
            <a:r>
              <a:rPr lang="en-US" sz="2400" dirty="0">
                <a:latin typeface="Consolas" panose="020B0609020204030204" pitchFamily="49" charset="0"/>
              </a:rPr>
              <a:t> conn = new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SqlConnection</a:t>
            </a:r>
            <a:r>
              <a:rPr lang="en-US" sz="2400" dirty="0">
                <a:latin typeface="Consolas" panose="020B0609020204030204" pitchFamily="49" charset="0"/>
              </a:rPr>
              <a:t>());</a:t>
            </a:r>
          </a:p>
          <a:p>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try </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finally</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err="1">
                <a:latin typeface="Consolas" panose="020B0609020204030204" pitchFamily="49" charset="0"/>
              </a:rPr>
              <a:t>conn.Dispose</a:t>
            </a:r>
            <a:r>
              <a:rPr lang="en-US" sz="2400" dirty="0">
                <a:latin typeface="Consolas" panose="020B0609020204030204" pitchFamily="49" charset="0"/>
              </a:rPr>
              <a:t>();</a:t>
            </a:r>
          </a:p>
          <a:p>
            <a:r>
              <a:rPr lang="en-US" sz="2400" dirty="0">
                <a:latin typeface="Consolas" panose="020B0609020204030204" pitchFamily="49" charset="0"/>
              </a:rPr>
              <a:t>}</a:t>
            </a:r>
            <a:r>
              <a:rPr lang="ru-RU" sz="2400" dirty="0">
                <a:latin typeface="Consolas" panose="020B0609020204030204" pitchFamily="49" charset="0"/>
              </a:rPr>
              <a:t> </a:t>
            </a:r>
          </a:p>
        </p:txBody>
      </p:sp>
    </p:spTree>
    <p:extLst>
      <p:ext uri="{BB962C8B-B14F-4D97-AF65-F5344CB8AC3E}">
        <p14:creationId xmlns:p14="http://schemas.microsoft.com/office/powerpoint/2010/main" val="125615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p:bldP spid="9" grpId="0"/>
      <p:bldP spid="10" grpId="0"/>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1" y="0"/>
            <a:ext cx="10515600" cy="1325563"/>
          </a:xfrm>
        </p:spPr>
        <p:txBody>
          <a:bodyPr/>
          <a:lstStyle/>
          <a:p>
            <a:r>
              <a:rPr lang="en-US" dirty="0"/>
              <a:t>Implementing Dispose Pattern</a:t>
            </a:r>
            <a:endParaRPr lang="ru-RU" dirty="0"/>
          </a:p>
        </p:txBody>
      </p:sp>
      <p:sp>
        <p:nvSpPr>
          <p:cNvPr id="8" name="Прямоугольник 7"/>
          <p:cNvSpPr/>
          <p:nvPr/>
        </p:nvSpPr>
        <p:spPr>
          <a:xfrm>
            <a:off x="2741197" y="2209801"/>
            <a:ext cx="7255657" cy="1384995"/>
          </a:xfrm>
          <a:prstGeom prst="rect">
            <a:avLst/>
          </a:prstGeom>
        </p:spPr>
        <p:txBody>
          <a:bodyPr wrap="square">
            <a:spAutoFit/>
          </a:bodyPr>
          <a:lstStyle/>
          <a:p>
            <a:r>
              <a:rPr lang="en-US" sz="2800" dirty="0">
                <a:solidFill>
                  <a:schemeClr val="tx1">
                    <a:lumMod val="65000"/>
                    <a:lumOff val="35000"/>
                  </a:schemeClr>
                </a:solidFill>
              </a:rPr>
              <a:t>Do we need to implement IDisposable and override the Finalize method at the same time each time we deal with acquired resources?</a:t>
            </a:r>
            <a:endParaRPr lang="ru-RU" sz="2800" dirty="0">
              <a:solidFill>
                <a:schemeClr val="tx1">
                  <a:lumMod val="65000"/>
                  <a:lumOff val="35000"/>
                </a:schemeClr>
              </a:solidFill>
            </a:endParaRPr>
          </a:p>
        </p:txBody>
      </p:sp>
    </p:spTree>
    <p:extLst>
      <p:ext uri="{BB962C8B-B14F-4D97-AF65-F5344CB8AC3E}">
        <p14:creationId xmlns:p14="http://schemas.microsoft.com/office/powerpoint/2010/main" val="32413373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Dispose Pattern</a:t>
            </a:r>
            <a:endParaRPr lang="ru-RU" dirty="0"/>
          </a:p>
        </p:txBody>
      </p:sp>
      <p:sp>
        <p:nvSpPr>
          <p:cNvPr id="3" name="Прямоугольник 2"/>
          <p:cNvSpPr/>
          <p:nvPr/>
        </p:nvSpPr>
        <p:spPr>
          <a:xfrm>
            <a:off x="2438400" y="2349500"/>
            <a:ext cx="8229601" cy="1578894"/>
          </a:xfrm>
          <a:prstGeom prst="rect">
            <a:avLst/>
          </a:prstGeom>
        </p:spPr>
        <p:txBody>
          <a:bodyPr wrap="square">
            <a:spAutoFit/>
          </a:bodyPr>
          <a:lstStyle/>
          <a:p>
            <a:pPr>
              <a:lnSpc>
                <a:spcPct val="115000"/>
              </a:lnSpc>
              <a:spcAft>
                <a:spcPts val="1000"/>
              </a:spcAft>
            </a:pPr>
            <a:r>
              <a:rPr lang="en-US" sz="2800" dirty="0">
                <a:solidFill>
                  <a:schemeClr val="tx1">
                    <a:lumMod val="65000"/>
                    <a:lumOff val="35000"/>
                  </a:schemeClr>
                </a:solidFill>
              </a:rPr>
              <a:t>In 99% of cases you don’t need to implement the finalization method. </a:t>
            </a:r>
            <a:br>
              <a:rPr lang="en-US" sz="2800" dirty="0">
                <a:solidFill>
                  <a:schemeClr val="tx1">
                    <a:lumMod val="65000"/>
                    <a:lumOff val="35000"/>
                  </a:schemeClr>
                </a:solidFill>
              </a:rPr>
            </a:br>
            <a:r>
              <a:rPr lang="en-US" sz="2800" dirty="0">
                <a:solidFill>
                  <a:schemeClr val="tx1">
                    <a:lumMod val="65000"/>
                    <a:lumOff val="35000"/>
                  </a:schemeClr>
                </a:solidFill>
              </a:rPr>
              <a:t>Just implement the IDisposable and you’ll be fine.</a:t>
            </a:r>
            <a:endParaRPr lang="ru-RU" sz="2800" dirty="0">
              <a:solidFill>
                <a:schemeClr val="tx1">
                  <a:lumMod val="65000"/>
                  <a:lumOff val="35000"/>
                </a:schemeClr>
              </a:solidFill>
            </a:endParaRPr>
          </a:p>
        </p:txBody>
      </p:sp>
    </p:spTree>
    <p:extLst>
      <p:ext uri="{BB962C8B-B14F-4D97-AF65-F5344CB8AC3E}">
        <p14:creationId xmlns:p14="http://schemas.microsoft.com/office/powerpoint/2010/main" val="20777212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947"/>
            <a:ext cx="10515600" cy="1325563"/>
          </a:xfrm>
        </p:spPr>
        <p:txBody>
          <a:bodyPr/>
          <a:lstStyle/>
          <a:p>
            <a:r>
              <a:rPr lang="en-US" dirty="0"/>
              <a:t>Implementing Dispose Pattern</a:t>
            </a:r>
            <a:endParaRPr lang="ru-RU" dirty="0"/>
          </a:p>
        </p:txBody>
      </p:sp>
      <p:sp>
        <p:nvSpPr>
          <p:cNvPr id="5" name="Прямоугольник 4"/>
          <p:cNvSpPr/>
          <p:nvPr/>
        </p:nvSpPr>
        <p:spPr>
          <a:xfrm>
            <a:off x="988594" y="1836303"/>
            <a:ext cx="10214811" cy="3210879"/>
          </a:xfrm>
          <a:prstGeom prst="rect">
            <a:avLst/>
          </a:prstGeom>
        </p:spPr>
        <p:txBody>
          <a:bodyPr wrap="square">
            <a:spAutoFit/>
          </a:bodyPr>
          <a:lstStyle/>
          <a:p>
            <a:pPr marL="342900" lvl="0" indent="-342900">
              <a:lnSpc>
                <a:spcPct val="115000"/>
              </a:lnSpc>
              <a:spcAft>
                <a:spcPts val="1200"/>
              </a:spcAft>
              <a:buClr>
                <a:schemeClr val="accent2"/>
              </a:buClr>
              <a:buFont typeface="Symbol" panose="05050102010706020507" pitchFamily="18" charset="2"/>
              <a:buChar char=""/>
            </a:pPr>
            <a:r>
              <a:rPr lang="en-US"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If the disposable class is not sealed then you have to define the Dispose method which takes the Boolean flag as virtual, since there can be inheritors. If the disposable class is sealed, then you have to make that method private.</a:t>
            </a:r>
          </a:p>
          <a:p>
            <a:pPr marL="342900" lvl="0" indent="-342900">
              <a:lnSpc>
                <a:spcPct val="115000"/>
              </a:lnSpc>
              <a:spcAft>
                <a:spcPts val="1200"/>
              </a:spcAft>
              <a:buClr>
                <a:schemeClr val="accent2"/>
              </a:buClr>
              <a:buFont typeface="Symbol" panose="05050102010706020507" pitchFamily="18" charset="2"/>
              <a:buChar char=""/>
            </a:pPr>
            <a:r>
              <a:rPr lang="en-US"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The disposable object can also keep track of its state in a field like bool </a:t>
            </a:r>
            <a:r>
              <a:rPr lang="en-US" sz="2000" dirty="0" err="1">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isDisposed</a:t>
            </a:r>
            <a:r>
              <a:rPr lang="en-US"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1200"/>
              </a:spcAft>
              <a:buClr>
                <a:schemeClr val="accent2"/>
              </a:buClr>
              <a:buFont typeface="Symbol" panose="05050102010706020507" pitchFamily="18" charset="2"/>
              <a:buChar char=""/>
            </a:pPr>
            <a:r>
              <a:rPr lang="en-US"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If an application domain gets unloaded, then there is no guarantee that finalizers will be invoked. </a:t>
            </a:r>
            <a:br>
              <a:rPr lang="en-US"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If you want to finalize an object even in such circumstance like unloading of the application domain, then you need to inherit your finalizable object from the </a:t>
            </a:r>
            <a:r>
              <a:rPr lang="en-US" sz="2000" dirty="0" err="1">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CriticalFInalizerObject</a:t>
            </a:r>
            <a:r>
              <a:rPr lang="en-US"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 class.</a:t>
            </a:r>
            <a:endParaRPr lang="ru-RU" sz="20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716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910389" y="2349500"/>
            <a:ext cx="10443412" cy="29083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p>
        </p:txBody>
      </p:sp>
      <p:sp>
        <p:nvSpPr>
          <p:cNvPr id="2" name="Заголовок 1"/>
          <p:cNvSpPr>
            <a:spLocks noGrp="1"/>
          </p:cNvSpPr>
          <p:nvPr>
            <p:ph type="title"/>
          </p:nvPr>
        </p:nvSpPr>
        <p:spPr>
          <a:xfrm>
            <a:off x="838201" y="0"/>
            <a:ext cx="10515600" cy="1325563"/>
          </a:xfrm>
        </p:spPr>
        <p:txBody>
          <a:bodyPr/>
          <a:lstStyle/>
          <a:p>
            <a:r>
              <a:rPr lang="en-US" dirty="0"/>
              <a:t>Implementing Dispose Pattern</a:t>
            </a:r>
            <a:endParaRPr lang="ru-RU" dirty="0"/>
          </a:p>
        </p:txBody>
      </p:sp>
      <p:sp>
        <p:nvSpPr>
          <p:cNvPr id="8" name="Прямоугольник 7"/>
          <p:cNvSpPr/>
          <p:nvPr/>
        </p:nvSpPr>
        <p:spPr>
          <a:xfrm>
            <a:off x="838201" y="1310661"/>
            <a:ext cx="10186737" cy="830997"/>
          </a:xfrm>
          <a:prstGeom prst="rect">
            <a:avLst/>
          </a:prstGeom>
        </p:spPr>
        <p:txBody>
          <a:bodyPr wrap="square">
            <a:spAutoFit/>
          </a:bodyPr>
          <a:lstStyle/>
          <a:p>
            <a:r>
              <a:rPr lang="en-US" sz="2400" dirty="0">
                <a:solidFill>
                  <a:schemeClr val="tx1">
                    <a:lumMod val="65000"/>
                    <a:lumOff val="35000"/>
                  </a:schemeClr>
                </a:solidFill>
              </a:rPr>
              <a:t>The simple version of IDisposable implementation where you don’t implement a finalizing method.</a:t>
            </a:r>
            <a:endParaRPr lang="ru-RU" sz="2400" dirty="0">
              <a:solidFill>
                <a:schemeClr val="tx1">
                  <a:lumMod val="65000"/>
                  <a:lumOff val="35000"/>
                </a:schemeClr>
              </a:solidFill>
            </a:endParaRPr>
          </a:p>
        </p:txBody>
      </p:sp>
      <p:sp>
        <p:nvSpPr>
          <p:cNvPr id="12" name="Прямоугольник 11"/>
          <p:cNvSpPr/>
          <p:nvPr/>
        </p:nvSpPr>
        <p:spPr>
          <a:xfrm>
            <a:off x="1046747" y="2444674"/>
            <a:ext cx="11770895" cy="2640723"/>
          </a:xfrm>
          <a:prstGeom prst="rect">
            <a:avLst/>
          </a:prstGeom>
        </p:spPr>
        <p:txBody>
          <a:bodyPr wrap="square">
            <a:spAutoFit/>
          </a:bodyPr>
          <a:lstStyle/>
          <a:p>
            <a:pPr>
              <a:lnSpc>
                <a:spcPct val="115000"/>
              </a:lnSpc>
              <a:spcAft>
                <a:spcPts val="1000"/>
              </a:spcAft>
            </a:pPr>
            <a:r>
              <a:rPr lang="en-US" sz="2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OnlyManagedResources</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IDisposable</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Dispose() {   </a:t>
            </a:r>
            <a:b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DisposeManagedResources</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protected</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virtual</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DisposeManagedResources</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8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86445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92409"/>
            <a:ext cx="10515600" cy="1325563"/>
          </a:xfrm>
        </p:spPr>
        <p:txBody>
          <a:bodyPr/>
          <a:lstStyle/>
          <a:p>
            <a:r>
              <a:rPr lang="en-US" dirty="0"/>
              <a:t>Summary</a:t>
            </a:r>
            <a:endParaRPr lang="ru-RU" dirty="0"/>
          </a:p>
        </p:txBody>
      </p:sp>
      <p:sp>
        <p:nvSpPr>
          <p:cNvPr id="5" name="Прямоугольник 4"/>
          <p:cNvSpPr/>
          <p:nvPr/>
        </p:nvSpPr>
        <p:spPr>
          <a:xfrm>
            <a:off x="986861" y="1856703"/>
            <a:ext cx="5074659" cy="3416320"/>
          </a:xfrm>
          <a:prstGeom prst="rect">
            <a:avLst/>
          </a:prstGeom>
        </p:spPr>
        <p:txBody>
          <a:bodyPr wrap="none">
            <a:spAutoFit/>
          </a:bodyPr>
          <a:lstStyle/>
          <a:p>
            <a:pPr marL="457200" indent="-457200">
              <a:buClr>
                <a:srgbClr val="EF742D"/>
              </a:buClr>
              <a:buFont typeface="Arial" panose="020B0604020202020204" pitchFamily="34" charset="0"/>
              <a:buChar char="•"/>
            </a:pPr>
            <a:r>
              <a:rPr lang="en-US" sz="2400" dirty="0">
                <a:solidFill>
                  <a:schemeClr val="tx1">
                    <a:lumMod val="65000"/>
                    <a:lumOff val="35000"/>
                  </a:schemeClr>
                </a:solidFill>
              </a:rPr>
              <a:t>Class VS Structure</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Implementing Abstract Classes</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Property VS Method</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Implementing Constructors</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Creational Patterns VS Constructors</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Tester-Doer</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Conversion VS Casting</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Implementing Parameters</a:t>
            </a:r>
          </a:p>
          <a:p>
            <a:pPr marL="457200" indent="-457200">
              <a:buClr>
                <a:srgbClr val="EF742D"/>
              </a:buClr>
              <a:buFont typeface="Arial" panose="020B0604020202020204" pitchFamily="34" charset="0"/>
              <a:buChar char="•"/>
            </a:pPr>
            <a:r>
              <a:rPr lang="en-US" sz="2400" dirty="0">
                <a:solidFill>
                  <a:schemeClr val="tx1">
                    <a:lumMod val="65000"/>
                    <a:lumOff val="35000"/>
                  </a:schemeClr>
                </a:solidFill>
              </a:rPr>
              <a:t>Implementing Dispose Pattern</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1989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API Characteristics</a:t>
            </a:r>
            <a:endParaRPr lang="ru-RU" dirty="0"/>
          </a:p>
        </p:txBody>
      </p:sp>
      <p:sp>
        <p:nvSpPr>
          <p:cNvPr id="9" name="TextBox 8"/>
          <p:cNvSpPr txBox="1"/>
          <p:nvPr/>
        </p:nvSpPr>
        <p:spPr>
          <a:xfrm>
            <a:off x="1384472" y="1575487"/>
            <a:ext cx="9390620" cy="181588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Simplicity</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Expressiveness and Compromises</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Extensibility</a:t>
            </a:r>
          </a:p>
          <a:p>
            <a:pPr marL="285750" indent="-285750">
              <a:buClr>
                <a:schemeClr val="accent2"/>
              </a:buClr>
              <a:buFont typeface="Arial" panose="020B0604020202020204" pitchFamily="34" charset="0"/>
              <a:buChar char="•"/>
            </a:pPr>
            <a:r>
              <a:rPr lang="en-US" sz="2800" dirty="0">
                <a:solidFill>
                  <a:schemeClr val="tx1">
                    <a:lumMod val="65000"/>
                    <a:lumOff val="35000"/>
                  </a:schemeClr>
                </a:solidFill>
              </a:rPr>
              <a:t>Consistency</a:t>
            </a:r>
          </a:p>
        </p:txBody>
      </p:sp>
    </p:spTree>
    <p:extLst>
      <p:ext uri="{BB962C8B-B14F-4D97-AF65-F5344CB8AC3E}">
        <p14:creationId xmlns:p14="http://schemas.microsoft.com/office/powerpoint/2010/main" val="408245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11497112" cy="2178065"/>
          </a:xfrm>
        </p:spPr>
        <p:txBody>
          <a:bodyPr>
            <a:normAutofit/>
          </a:bodyPr>
          <a:lstStyle/>
          <a:p>
            <a:pPr algn="ctr"/>
            <a:r>
              <a:rPr lang="en-US" dirty="0"/>
              <a:t>Implementation Smells</a:t>
            </a:r>
            <a:endParaRPr lang="ru-RU" dirty="0"/>
          </a:p>
        </p:txBody>
      </p:sp>
    </p:spTree>
    <p:extLst>
      <p:ext uri="{BB962C8B-B14F-4D97-AF65-F5344CB8AC3E}">
        <p14:creationId xmlns:p14="http://schemas.microsoft.com/office/powerpoint/2010/main" val="1713365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Outline</a:t>
            </a:r>
            <a:endParaRPr lang="ru-RU" dirty="0"/>
          </a:p>
        </p:txBody>
      </p:sp>
      <p:sp>
        <p:nvSpPr>
          <p:cNvPr id="4" name="Объект 3"/>
          <p:cNvSpPr>
            <a:spLocks noGrp="1"/>
          </p:cNvSpPr>
          <p:nvPr>
            <p:ph sz="half" idx="2"/>
          </p:nvPr>
        </p:nvSpPr>
        <p:spPr>
          <a:xfrm>
            <a:off x="1199163" y="1472816"/>
            <a:ext cx="9091612" cy="4506481"/>
          </a:xfrm>
        </p:spPr>
        <p:txBody>
          <a:bodyPr>
            <a:normAutofit/>
          </a:bodyPr>
          <a:lstStyle/>
          <a:p>
            <a:pPr lvl="0"/>
            <a:r>
              <a:rPr lang="en-US" sz="2200" dirty="0"/>
              <a:t>Poor Names</a:t>
            </a:r>
            <a:endParaRPr lang="ru-RU" sz="2200" dirty="0"/>
          </a:p>
          <a:p>
            <a:pPr lvl="0"/>
            <a:r>
              <a:rPr lang="en-US" sz="2200" dirty="0"/>
              <a:t>Naming Conventions</a:t>
            </a:r>
            <a:endParaRPr lang="ru-RU" sz="2200" dirty="0"/>
          </a:p>
          <a:p>
            <a:pPr lvl="0"/>
            <a:r>
              <a:rPr lang="en-US" sz="2200" dirty="0"/>
              <a:t>Incorrect Variable Declarations</a:t>
            </a:r>
            <a:endParaRPr lang="ru-RU" sz="2200" dirty="0"/>
          </a:p>
          <a:p>
            <a:pPr lvl="0"/>
            <a:r>
              <a:rPr lang="en-US" sz="2200" dirty="0"/>
              <a:t>Magic Numbers</a:t>
            </a:r>
            <a:endParaRPr lang="ru-RU" sz="2200" dirty="0"/>
          </a:p>
          <a:p>
            <a:pPr lvl="0"/>
            <a:r>
              <a:rPr lang="en-US" sz="2200" dirty="0"/>
              <a:t>Functions will too many arguments</a:t>
            </a:r>
          </a:p>
          <a:p>
            <a:pPr lvl="0"/>
            <a:r>
              <a:rPr lang="en-US" sz="2200" dirty="0"/>
              <a:t>Smell of Long Methods. “Extract Till You Drop” refactoring technique.</a:t>
            </a:r>
          </a:p>
          <a:p>
            <a:pPr lvl="0"/>
            <a:r>
              <a:rPr lang="en-US" sz="2200" dirty="0"/>
              <a:t>Poor conditional clauses.</a:t>
            </a:r>
          </a:p>
          <a:p>
            <a:pPr lvl="0"/>
            <a:r>
              <a:rPr lang="en-US" sz="2200" dirty="0"/>
              <a:t>The smell of out-parameters.</a:t>
            </a:r>
          </a:p>
          <a:p>
            <a:pPr lvl="0"/>
            <a:r>
              <a:rPr lang="en-US" sz="2200" dirty="0"/>
              <a:t>Comments.</a:t>
            </a:r>
          </a:p>
          <a:p>
            <a:pPr lvl="0"/>
            <a:r>
              <a:rPr lang="en-US" sz="2200" dirty="0"/>
              <a:t>Positive if-statements.</a:t>
            </a:r>
          </a:p>
        </p:txBody>
      </p:sp>
    </p:spTree>
    <p:extLst>
      <p:ext uri="{BB962C8B-B14F-4D97-AF65-F5344CB8AC3E}">
        <p14:creationId xmlns:p14="http://schemas.microsoft.com/office/powerpoint/2010/main" val="271499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Mysterious Names</a:t>
            </a:r>
            <a:endParaRPr lang="ru-RU" dirty="0"/>
          </a:p>
        </p:txBody>
      </p:sp>
      <p:sp>
        <p:nvSpPr>
          <p:cNvPr id="10" name="Прямоугольник 9"/>
          <p:cNvSpPr/>
          <p:nvPr/>
        </p:nvSpPr>
        <p:spPr>
          <a:xfrm>
            <a:off x="1103274" y="1540440"/>
            <a:ext cx="8301790" cy="830997"/>
          </a:xfrm>
          <a:prstGeom prst="rect">
            <a:avLst/>
          </a:prstGeom>
        </p:spPr>
        <p:txBody>
          <a:bodyPr wrap="square">
            <a:spAutoFit/>
          </a:bodyPr>
          <a:lstStyle/>
          <a:p>
            <a:r>
              <a:rPr lang="en-US" sz="2400" b="1" dirty="0">
                <a:solidFill>
                  <a:schemeClr val="tx1">
                    <a:lumMod val="65000"/>
                    <a:lumOff val="35000"/>
                  </a:schemeClr>
                </a:solidFill>
              </a:rPr>
              <a:t>button1</a:t>
            </a:r>
            <a:r>
              <a:rPr lang="en-US" sz="2400" dirty="0">
                <a:solidFill>
                  <a:schemeClr val="tx1">
                    <a:lumMod val="65000"/>
                    <a:lumOff val="35000"/>
                  </a:schemeClr>
                </a:solidFill>
              </a:rPr>
              <a:t>, </a:t>
            </a:r>
            <a:r>
              <a:rPr lang="en-US" sz="2400" b="1" dirty="0">
                <a:solidFill>
                  <a:schemeClr val="tx1">
                    <a:lumMod val="65000"/>
                    <a:lumOff val="35000"/>
                  </a:schemeClr>
                </a:solidFill>
              </a:rPr>
              <a:t>button2</a:t>
            </a:r>
            <a:r>
              <a:rPr lang="en-US" sz="2400" dirty="0">
                <a:solidFill>
                  <a:schemeClr val="tx1">
                    <a:lumMod val="65000"/>
                    <a:lumOff val="35000"/>
                  </a:schemeClr>
                </a:solidFill>
              </a:rPr>
              <a:t>, </a:t>
            </a:r>
            <a:r>
              <a:rPr lang="en-US" sz="2400" b="1" dirty="0">
                <a:solidFill>
                  <a:schemeClr val="tx1">
                    <a:lumMod val="65000"/>
                    <a:lumOff val="35000"/>
                  </a:schemeClr>
                </a:solidFill>
              </a:rPr>
              <a:t>button3</a:t>
            </a:r>
            <a:r>
              <a:rPr lang="en-US" sz="2400" dirty="0">
                <a:solidFill>
                  <a:schemeClr val="tx1">
                    <a:lumMod val="65000"/>
                    <a:lumOff val="35000"/>
                  </a:schemeClr>
                </a:solidFill>
              </a:rPr>
              <a:t>, </a:t>
            </a:r>
            <a:r>
              <a:rPr lang="en-US" sz="2400" b="1" dirty="0">
                <a:solidFill>
                  <a:schemeClr val="tx1">
                    <a:lumMod val="65000"/>
                    <a:lumOff val="35000"/>
                  </a:schemeClr>
                </a:solidFill>
              </a:rPr>
              <a:t>button4</a:t>
            </a:r>
            <a:r>
              <a:rPr lang="en-US" sz="2400" dirty="0">
                <a:solidFill>
                  <a:schemeClr val="tx1">
                    <a:lumMod val="65000"/>
                    <a:lumOff val="35000"/>
                  </a:schemeClr>
                </a:solidFill>
              </a:rPr>
              <a:t> – bad names for UI-controls</a:t>
            </a:r>
          </a:p>
          <a:p>
            <a:r>
              <a:rPr lang="en-US" sz="2400" b="1" dirty="0">
                <a:solidFill>
                  <a:schemeClr val="tx1">
                    <a:lumMod val="65000"/>
                    <a:lumOff val="35000"/>
                  </a:schemeClr>
                </a:solidFill>
              </a:rPr>
              <a:t>button1_click</a:t>
            </a:r>
            <a:r>
              <a:rPr lang="en-US" sz="2400" dirty="0">
                <a:solidFill>
                  <a:schemeClr val="tx1">
                    <a:lumMod val="65000"/>
                    <a:lumOff val="35000"/>
                  </a:schemeClr>
                </a:solidFill>
              </a:rPr>
              <a:t>, </a:t>
            </a:r>
            <a:r>
              <a:rPr lang="en-US" sz="2400" b="1" dirty="0">
                <a:solidFill>
                  <a:schemeClr val="tx1">
                    <a:lumMod val="65000"/>
                    <a:lumOff val="35000"/>
                  </a:schemeClr>
                </a:solidFill>
              </a:rPr>
              <a:t>button2_click</a:t>
            </a:r>
            <a:r>
              <a:rPr lang="en-US" sz="2400" dirty="0">
                <a:solidFill>
                  <a:schemeClr val="tx1">
                    <a:lumMod val="65000"/>
                    <a:lumOff val="35000"/>
                  </a:schemeClr>
                </a:solidFill>
              </a:rPr>
              <a:t>  -  bad names for event handlers</a:t>
            </a:r>
            <a:endParaRPr lang="ru-RU" sz="2400" dirty="0">
              <a:solidFill>
                <a:schemeClr val="tx1">
                  <a:lumMod val="65000"/>
                  <a:lumOff val="35000"/>
                </a:schemeClr>
              </a:solidFill>
            </a:endParaRPr>
          </a:p>
        </p:txBody>
      </p:sp>
      <p:sp>
        <p:nvSpPr>
          <p:cNvPr id="8" name="Прямоугольник 7"/>
          <p:cNvSpPr/>
          <p:nvPr/>
        </p:nvSpPr>
        <p:spPr>
          <a:xfrm>
            <a:off x="1127012" y="4383023"/>
            <a:ext cx="8254314" cy="830997"/>
          </a:xfrm>
          <a:prstGeom prst="rect">
            <a:avLst/>
          </a:prstGeom>
        </p:spPr>
        <p:txBody>
          <a:bodyPr wrap="square">
            <a:spAutoFit/>
          </a:bodyPr>
          <a:lstStyle/>
          <a:p>
            <a:r>
              <a:rPr lang="en-US" sz="2400" b="1" dirty="0">
                <a:solidFill>
                  <a:schemeClr val="tx1">
                    <a:lumMod val="65000"/>
                    <a:lumOff val="35000"/>
                  </a:schemeClr>
                </a:solidFill>
              </a:rPr>
              <a:t>Class1</a:t>
            </a:r>
            <a:r>
              <a:rPr lang="en-US" sz="2400" dirty="0">
                <a:solidFill>
                  <a:schemeClr val="tx1">
                    <a:lumMod val="65000"/>
                    <a:lumOff val="35000"/>
                  </a:schemeClr>
                </a:solidFill>
              </a:rPr>
              <a:t> is a bad name for a class.</a:t>
            </a:r>
          </a:p>
          <a:p>
            <a:r>
              <a:rPr lang="en-US" sz="2400" dirty="0">
                <a:solidFill>
                  <a:schemeClr val="tx1">
                    <a:lumMod val="65000"/>
                    <a:lumOff val="35000"/>
                  </a:schemeClr>
                </a:solidFill>
              </a:rPr>
              <a:t>Customer is much better.</a:t>
            </a:r>
            <a:endParaRPr lang="ru-RU" sz="2400" dirty="0">
              <a:solidFill>
                <a:schemeClr val="tx1">
                  <a:lumMod val="65000"/>
                  <a:lumOff val="35000"/>
                </a:schemeClr>
              </a:solidFill>
            </a:endParaRPr>
          </a:p>
        </p:txBody>
      </p:sp>
      <p:sp>
        <p:nvSpPr>
          <p:cNvPr id="5" name="Прямоугольник 4"/>
          <p:cNvSpPr/>
          <p:nvPr/>
        </p:nvSpPr>
        <p:spPr>
          <a:xfrm>
            <a:off x="1103274" y="2565726"/>
            <a:ext cx="10479126" cy="1623008"/>
          </a:xfrm>
          <a:prstGeom prst="rect">
            <a:avLst/>
          </a:prstGeom>
        </p:spPr>
        <p:txBody>
          <a:bodyPr wrap="square">
            <a:spAutoFit/>
          </a:bodyPr>
          <a:lstStyle/>
          <a:p>
            <a:pPr>
              <a:lnSpc>
                <a:spcPct val="115000"/>
              </a:lnSpc>
              <a:spcAft>
                <a:spcPts val="1000"/>
              </a:spcAft>
            </a:pPr>
            <a:r>
              <a:rPr lang="en-US" sz="2400" b="1" dirty="0" err="1">
                <a:solidFill>
                  <a:schemeClr val="tx1">
                    <a:lumMod val="65000"/>
                    <a:lumOff val="35000"/>
                  </a:schemeClr>
                </a:solidFill>
              </a:rPr>
              <a:t>GenerateReport</a:t>
            </a:r>
            <a:r>
              <a:rPr lang="en-US" sz="2400" dirty="0">
                <a:solidFill>
                  <a:schemeClr val="tx1">
                    <a:lumMod val="65000"/>
                    <a:lumOff val="35000"/>
                  </a:schemeClr>
                </a:solidFill>
              </a:rPr>
              <a:t> for a button which triggers the generation of a report.</a:t>
            </a:r>
            <a:endParaRPr lang="ru-RU" sz="2400" dirty="0">
              <a:solidFill>
                <a:schemeClr val="tx1">
                  <a:lumMod val="65000"/>
                  <a:lumOff val="35000"/>
                </a:schemeClr>
              </a:solidFill>
            </a:endParaRPr>
          </a:p>
          <a:p>
            <a:pPr>
              <a:lnSpc>
                <a:spcPct val="115000"/>
              </a:lnSpc>
              <a:spcAft>
                <a:spcPts val="1000"/>
              </a:spcAft>
            </a:pPr>
            <a:r>
              <a:rPr lang="en-US" sz="2400" b="1" dirty="0" err="1">
                <a:solidFill>
                  <a:schemeClr val="tx1">
                    <a:lumMod val="65000"/>
                    <a:lumOff val="35000"/>
                  </a:schemeClr>
                </a:solidFill>
              </a:rPr>
              <a:t>CloseWorkShift</a:t>
            </a:r>
            <a:r>
              <a:rPr lang="en-US" sz="2400" dirty="0">
                <a:solidFill>
                  <a:schemeClr val="tx1">
                    <a:lumMod val="65000"/>
                    <a:lumOff val="35000"/>
                  </a:schemeClr>
                </a:solidFill>
              </a:rPr>
              <a:t> for a button which triggers the closing process of a work shift.</a:t>
            </a:r>
            <a:endParaRPr lang="ru-RU" sz="2400" dirty="0">
              <a:solidFill>
                <a:schemeClr val="tx1">
                  <a:lumMod val="65000"/>
                  <a:lumOff val="35000"/>
                </a:schemeClr>
              </a:solidFill>
            </a:endParaRPr>
          </a:p>
          <a:p>
            <a:pPr>
              <a:lnSpc>
                <a:spcPct val="115000"/>
              </a:lnSpc>
              <a:spcAft>
                <a:spcPts val="1000"/>
              </a:spcAft>
            </a:pPr>
            <a:r>
              <a:rPr lang="en-US" sz="2400" b="1" dirty="0" err="1">
                <a:solidFill>
                  <a:schemeClr val="tx1">
                    <a:lumMod val="65000"/>
                    <a:lumOff val="35000"/>
                  </a:schemeClr>
                </a:solidFill>
              </a:rPr>
              <a:t>CloseWindow</a:t>
            </a:r>
            <a:r>
              <a:rPr lang="en-US" sz="2400" dirty="0">
                <a:solidFill>
                  <a:schemeClr val="tx1">
                    <a:lumMod val="65000"/>
                    <a:lumOff val="35000"/>
                  </a:schemeClr>
                </a:solidFill>
              </a:rPr>
              <a:t> for a button which triggers the closing of a window.</a:t>
            </a:r>
            <a:endParaRPr lang="ru-RU" sz="2400" dirty="0">
              <a:solidFill>
                <a:schemeClr val="tx1">
                  <a:lumMod val="65000"/>
                  <a:lumOff val="35000"/>
                </a:schemeClr>
              </a:solidFill>
            </a:endParaRPr>
          </a:p>
        </p:txBody>
      </p:sp>
    </p:spTree>
    <p:extLst>
      <p:ext uri="{BB962C8B-B14F-4D97-AF65-F5344CB8AC3E}">
        <p14:creationId xmlns:p14="http://schemas.microsoft.com/office/powerpoint/2010/main" val="21218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Meaningless Names</a:t>
            </a:r>
            <a:endParaRPr lang="ru-RU" dirty="0"/>
          </a:p>
        </p:txBody>
      </p:sp>
      <p:sp>
        <p:nvSpPr>
          <p:cNvPr id="8" name="Прямоугольник 7"/>
          <p:cNvSpPr/>
          <p:nvPr/>
        </p:nvSpPr>
        <p:spPr>
          <a:xfrm>
            <a:off x="1134273" y="3255317"/>
            <a:ext cx="8254314" cy="461665"/>
          </a:xfrm>
          <a:prstGeom prst="rect">
            <a:avLst/>
          </a:prstGeom>
        </p:spPr>
        <p:txBody>
          <a:bodyPr wrap="square">
            <a:spAutoFit/>
          </a:bodyPr>
          <a:lstStyle/>
          <a:p>
            <a:r>
              <a:rPr lang="en-US" sz="2400" b="1" dirty="0">
                <a:solidFill>
                  <a:schemeClr val="tx1">
                    <a:lumMod val="65000"/>
                    <a:lumOff val="35000"/>
                  </a:schemeClr>
                </a:solidFill>
              </a:rPr>
              <a:t>Better:</a:t>
            </a:r>
            <a:endParaRPr lang="ru-RU" sz="2400" b="1" dirty="0">
              <a:solidFill>
                <a:schemeClr val="tx1">
                  <a:lumMod val="65000"/>
                  <a:lumOff val="35000"/>
                </a:schemeClr>
              </a:solidFill>
            </a:endParaRPr>
          </a:p>
        </p:txBody>
      </p:sp>
      <p:sp>
        <p:nvSpPr>
          <p:cNvPr id="9" name="Прямоугольник 8"/>
          <p:cNvSpPr/>
          <p:nvPr/>
        </p:nvSpPr>
        <p:spPr>
          <a:xfrm>
            <a:off x="1134273" y="1486861"/>
            <a:ext cx="5840600" cy="13938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1361847" y="1330434"/>
            <a:ext cx="6775076" cy="1366528"/>
          </a:xfrm>
          <a:prstGeom prst="rect">
            <a:avLst/>
          </a:prstGeom>
        </p:spPr>
        <p:txBody>
          <a:bodyPr wrap="square">
            <a:spAutoFit/>
          </a:bodyPr>
          <a:lstStyle/>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StartProcessing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15000"/>
              </a:lnSpc>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FillData</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p:txBody>
      </p:sp>
      <p:sp>
        <p:nvSpPr>
          <p:cNvPr id="12" name="Прямоугольник 11"/>
          <p:cNvSpPr/>
          <p:nvPr/>
        </p:nvSpPr>
        <p:spPr>
          <a:xfrm>
            <a:off x="1134273" y="3784609"/>
            <a:ext cx="5840600" cy="13938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1361847" y="3573023"/>
            <a:ext cx="6775076" cy="1366528"/>
          </a:xfrm>
          <a:prstGeom prst="rect">
            <a:avLst/>
          </a:prstGeom>
        </p:spPr>
        <p:txBody>
          <a:bodyPr wrap="square">
            <a:spAutoFit/>
          </a:bodyPr>
          <a:lstStyle/>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ParseXmlFile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15000"/>
              </a:lnSpc>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FillStudentInfo</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p:txBody>
      </p:sp>
    </p:spTree>
    <p:extLst>
      <p:ext uri="{BB962C8B-B14F-4D97-AF65-F5344CB8AC3E}">
        <p14:creationId xmlns:p14="http://schemas.microsoft.com/office/powerpoint/2010/main" val="270468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p:bldP spid="12" grpId="0" animBg="1"/>
      <p:bldP spid="1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Shortened Names</a:t>
            </a:r>
            <a:endParaRPr lang="ru-RU" dirty="0"/>
          </a:p>
        </p:txBody>
      </p:sp>
      <p:sp>
        <p:nvSpPr>
          <p:cNvPr id="9" name="Прямоугольник 8"/>
          <p:cNvSpPr/>
          <p:nvPr/>
        </p:nvSpPr>
        <p:spPr>
          <a:xfrm>
            <a:off x="753273" y="1821000"/>
            <a:ext cx="3513927" cy="15990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980847" y="1869819"/>
            <a:ext cx="3076803" cy="1443472"/>
          </a:xfrm>
          <a:prstGeom prst="rect">
            <a:avLst/>
          </a:prstGeom>
        </p:spPr>
        <p:txBody>
          <a:bodyPr wrap="square">
            <a:spAutoFit/>
          </a:bodyPr>
          <a:lstStyle/>
          <a:p>
            <a:pPr>
              <a:lnSpc>
                <a:spcPct val="115000"/>
              </a:lnSpc>
              <a:spcAft>
                <a:spcPts val="3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iniMess</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3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DocsV</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3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AddrTo</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Стрелка: вправо 9"/>
          <p:cNvSpPr/>
          <p:nvPr/>
        </p:nvSpPr>
        <p:spPr>
          <a:xfrm>
            <a:off x="4544223" y="2221015"/>
            <a:ext cx="1406096" cy="79169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6153148" y="1829913"/>
            <a:ext cx="5391152" cy="15990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6351888" y="1888627"/>
            <a:ext cx="6041423" cy="1443472"/>
          </a:xfrm>
          <a:prstGeom prst="rect">
            <a:avLst/>
          </a:prstGeom>
        </p:spPr>
        <p:txBody>
          <a:bodyPr wrap="square">
            <a:spAutoFit/>
          </a:bodyPr>
          <a:lstStyle/>
          <a:p>
            <a:pPr lvl="0">
              <a:lnSpc>
                <a:spcPct val="115000"/>
              </a:lnSpc>
              <a:spcAft>
                <a:spcPts val="3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InitializationMessage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3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DocumentGroup</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30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Addressee;</a:t>
            </a:r>
            <a:endParaRPr lang="ru-RU"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852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0" grpId="0" animBg="1"/>
      <p:bldP spid="14" grpId="0" animBg="1"/>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Notations</a:t>
            </a:r>
            <a:endParaRPr lang="ru-RU" dirty="0"/>
          </a:p>
        </p:txBody>
      </p:sp>
      <p:sp>
        <p:nvSpPr>
          <p:cNvPr id="10" name="Прямоугольник 9"/>
          <p:cNvSpPr/>
          <p:nvPr/>
        </p:nvSpPr>
        <p:spPr>
          <a:xfrm>
            <a:off x="1127012" y="1238527"/>
            <a:ext cx="8301790" cy="830997"/>
          </a:xfrm>
          <a:prstGeom prst="rect">
            <a:avLst/>
          </a:prstGeom>
        </p:spPr>
        <p:txBody>
          <a:bodyPr wrap="square">
            <a:spAutoFit/>
          </a:bodyPr>
          <a:lstStyle/>
          <a:p>
            <a:r>
              <a:rPr lang="en-US" sz="2400" dirty="0">
                <a:solidFill>
                  <a:srgbClr val="000000"/>
                </a:solidFill>
                <a:latin typeface="Calibri" panose="020F0502020204030204" pitchFamily="34" charset="0"/>
                <a:ea typeface="Calibri" panose="020F0502020204030204" pitchFamily="34" charset="0"/>
              </a:rPr>
              <a:t>We don’t need any encodings like Hungarian notation, because of powerful IDEs!</a:t>
            </a:r>
            <a:r>
              <a:rPr lang="en-US" sz="2400" dirty="0">
                <a:solidFill>
                  <a:schemeClr val="tx1">
                    <a:lumMod val="65000"/>
                    <a:lumOff val="35000"/>
                  </a:schemeClr>
                </a:solidFill>
              </a:rPr>
              <a:t> </a:t>
            </a:r>
            <a:endParaRPr lang="ru-RU" sz="2400" dirty="0">
              <a:solidFill>
                <a:schemeClr val="tx1">
                  <a:lumMod val="65000"/>
                  <a:lumOff val="35000"/>
                </a:schemeClr>
              </a:solidFill>
            </a:endParaRPr>
          </a:p>
        </p:txBody>
      </p:sp>
      <p:sp>
        <p:nvSpPr>
          <p:cNvPr id="8" name="Прямоугольник 7"/>
          <p:cNvSpPr/>
          <p:nvPr/>
        </p:nvSpPr>
        <p:spPr>
          <a:xfrm>
            <a:off x="1150750" y="3303539"/>
            <a:ext cx="1078100" cy="461665"/>
          </a:xfrm>
          <a:prstGeom prst="rect">
            <a:avLst/>
          </a:prstGeom>
        </p:spPr>
        <p:txBody>
          <a:bodyPr wrap="square">
            <a:spAutoFit/>
          </a:bodyPr>
          <a:lstStyle/>
          <a:p>
            <a:r>
              <a:rPr lang="en-US" sz="2400" b="1" dirty="0">
                <a:solidFill>
                  <a:schemeClr val="tx1">
                    <a:lumMod val="65000"/>
                    <a:lumOff val="35000"/>
                  </a:schemeClr>
                </a:solidFill>
              </a:rPr>
              <a:t>Bad:</a:t>
            </a:r>
            <a:endParaRPr lang="ru-RU" sz="2400" dirty="0">
              <a:solidFill>
                <a:schemeClr val="tx1">
                  <a:lumMod val="65000"/>
                  <a:lumOff val="35000"/>
                </a:schemeClr>
              </a:solidFill>
            </a:endParaRPr>
          </a:p>
        </p:txBody>
      </p:sp>
      <p:sp>
        <p:nvSpPr>
          <p:cNvPr id="6" name="Прямоугольник 5"/>
          <p:cNvSpPr/>
          <p:nvPr/>
        </p:nvSpPr>
        <p:spPr>
          <a:xfrm>
            <a:off x="1222262" y="2173062"/>
            <a:ext cx="9293338" cy="7987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92686" y="1892300"/>
            <a:ext cx="9122914" cy="941796"/>
          </a:xfrm>
          <a:prstGeom prst="rect">
            <a:avLst/>
          </a:prstGeom>
        </p:spPr>
        <p:txBody>
          <a:bodyPr wrap="square">
            <a:spAutoFit/>
          </a:bodyPr>
          <a:lstStyle/>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GetResponse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DataSet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ASet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out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DataRow</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ARow</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p:txBody>
      </p:sp>
      <p:sp>
        <p:nvSpPr>
          <p:cNvPr id="9" name="Прямоугольник 8"/>
          <p:cNvSpPr/>
          <p:nvPr/>
        </p:nvSpPr>
        <p:spPr>
          <a:xfrm>
            <a:off x="1222262" y="3788414"/>
            <a:ext cx="4435588" cy="12934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1392686" y="3507652"/>
            <a:ext cx="9122914" cy="1366528"/>
          </a:xfrm>
          <a:prstGeom prst="rect">
            <a:avLst/>
          </a:prstGeom>
        </p:spPr>
        <p:txBody>
          <a:bodyPr wrap="square">
            <a:spAutoFit/>
          </a:bodyPr>
          <a:lstStyle/>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iNameLength</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15000"/>
              </a:lnSpc>
              <a:spcAft>
                <a:spcPts val="0"/>
              </a:spcAft>
            </a:pP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List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p_Collection</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p:txBody>
      </p:sp>
      <p:sp>
        <p:nvSpPr>
          <p:cNvPr id="12" name="Стрелка: вправо 11"/>
          <p:cNvSpPr/>
          <p:nvPr/>
        </p:nvSpPr>
        <p:spPr>
          <a:xfrm>
            <a:off x="5943614" y="4086362"/>
            <a:ext cx="971536" cy="79169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7105665" y="3346430"/>
            <a:ext cx="1142986" cy="461665"/>
          </a:xfrm>
          <a:prstGeom prst="rect">
            <a:avLst/>
          </a:prstGeom>
        </p:spPr>
        <p:txBody>
          <a:bodyPr wrap="square">
            <a:spAutoFit/>
          </a:bodyPr>
          <a:lstStyle/>
          <a:p>
            <a:r>
              <a:rPr lang="en-US" sz="2400" b="1" dirty="0">
                <a:solidFill>
                  <a:schemeClr val="tx1">
                    <a:lumMod val="65000"/>
                    <a:lumOff val="35000"/>
                  </a:schemeClr>
                </a:solidFill>
              </a:rPr>
              <a:t>Good:</a:t>
            </a:r>
            <a:endParaRPr lang="ru-RU" sz="2400" dirty="0">
              <a:solidFill>
                <a:schemeClr val="tx1">
                  <a:lumMod val="65000"/>
                  <a:lumOff val="35000"/>
                </a:schemeClr>
              </a:solidFill>
            </a:endParaRPr>
          </a:p>
        </p:txBody>
      </p:sp>
      <p:sp>
        <p:nvSpPr>
          <p:cNvPr id="14" name="Прямоугольник 13"/>
          <p:cNvSpPr/>
          <p:nvPr/>
        </p:nvSpPr>
        <p:spPr>
          <a:xfrm>
            <a:off x="7200914" y="3854514"/>
            <a:ext cx="3314686" cy="12934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7277277" y="3552065"/>
            <a:ext cx="6817494" cy="1366528"/>
          </a:xfrm>
          <a:prstGeom prst="rect">
            <a:avLst/>
          </a:prstGeom>
        </p:spPr>
        <p:txBody>
          <a:bodyPr wrap="square">
            <a:spAutoFit/>
          </a:bodyPr>
          <a:lstStyle/>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nameLength</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15000"/>
              </a:lnSpc>
              <a:spcAft>
                <a:spcPts val="0"/>
              </a:spcAft>
            </a:pP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List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numbers;</a:t>
            </a:r>
          </a:p>
        </p:txBody>
      </p:sp>
    </p:spTree>
    <p:extLst>
      <p:ext uri="{BB962C8B-B14F-4D97-AF65-F5344CB8AC3E}">
        <p14:creationId xmlns:p14="http://schemas.microsoft.com/office/powerpoint/2010/main" val="9666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6" grpId="0" animBg="1"/>
      <p:bldP spid="7" grpId="0"/>
      <p:bldP spid="9" grpId="0" animBg="1"/>
      <p:bldP spid="11" grpId="0"/>
      <p:bldP spid="12" grpId="0" animBg="1"/>
      <p:bldP spid="13" grpId="0"/>
      <p:bldP spid="14" grpId="0" animBg="1"/>
      <p:bldP spid="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Ambiguous Names</a:t>
            </a:r>
            <a:endParaRPr lang="ru-RU" dirty="0"/>
          </a:p>
        </p:txBody>
      </p:sp>
      <p:grpSp>
        <p:nvGrpSpPr>
          <p:cNvPr id="3" name="Группа 2"/>
          <p:cNvGrpSpPr/>
          <p:nvPr/>
        </p:nvGrpSpPr>
        <p:grpSpPr>
          <a:xfrm>
            <a:off x="1146062" y="1455425"/>
            <a:ext cx="9293338" cy="1568932"/>
            <a:chOff x="1222262" y="1892300"/>
            <a:chExt cx="9293338" cy="1568932"/>
          </a:xfrm>
        </p:grpSpPr>
        <p:sp>
          <p:nvSpPr>
            <p:cNvPr id="6" name="Прямоугольник 5"/>
            <p:cNvSpPr/>
            <p:nvPr/>
          </p:nvSpPr>
          <p:spPr>
            <a:xfrm>
              <a:off x="1222262" y="2173061"/>
              <a:ext cx="9293338" cy="12881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92686" y="1892300"/>
              <a:ext cx="9122914" cy="1366528"/>
            </a:xfrm>
            <a:prstGeom prst="rect">
              <a:avLst/>
            </a:prstGeom>
          </p:spPr>
          <p:txBody>
            <a:bodyPr wrap="square">
              <a:spAutoFit/>
            </a:bodyPr>
            <a:lstStyle/>
            <a:p>
              <a:pPr>
                <a:lnSpc>
                  <a:spcPct val="115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documentNameId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15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M</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oneyToString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money);</a:t>
              </a:r>
            </a:p>
          </p:txBody>
        </p:sp>
      </p:grpSp>
      <p:sp>
        <p:nvSpPr>
          <p:cNvPr id="5" name="Прямоугольник 4"/>
          <p:cNvSpPr/>
          <p:nvPr/>
        </p:nvSpPr>
        <p:spPr>
          <a:xfrm>
            <a:off x="1146062" y="3429000"/>
            <a:ext cx="8516242" cy="461665"/>
          </a:xfrm>
          <a:prstGeom prst="rect">
            <a:avLst/>
          </a:prstGeom>
        </p:spPr>
        <p:txBody>
          <a:bodyPr wrap="none">
            <a:spAutoFit/>
          </a:bodyPr>
          <a:lstStyle/>
          <a:p>
            <a:r>
              <a:rPr lang="en-US" sz="2400" b="1" dirty="0">
                <a:solidFill>
                  <a:schemeClr val="tx1">
                    <a:lumMod val="65000"/>
                    <a:lumOff val="35000"/>
                  </a:schemeClr>
                </a:solidFill>
              </a:rPr>
              <a:t>Names should clearly reveal their only one well-expressed intent!</a:t>
            </a:r>
            <a:endParaRPr lang="ru-RU" sz="2400" b="1" dirty="0">
              <a:solidFill>
                <a:schemeClr val="tx1">
                  <a:lumMod val="65000"/>
                  <a:lumOff val="35000"/>
                </a:schemeClr>
              </a:solidFill>
            </a:endParaRPr>
          </a:p>
        </p:txBody>
      </p:sp>
    </p:spTree>
    <p:extLst>
      <p:ext uri="{BB962C8B-B14F-4D97-AF65-F5344CB8AC3E}">
        <p14:creationId xmlns:p14="http://schemas.microsoft.com/office/powerpoint/2010/main" val="325940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Noisy Names</a:t>
            </a:r>
            <a:endParaRPr lang="ru-RU" dirty="0"/>
          </a:p>
        </p:txBody>
      </p:sp>
      <p:grpSp>
        <p:nvGrpSpPr>
          <p:cNvPr id="3" name="Группа 2"/>
          <p:cNvGrpSpPr/>
          <p:nvPr/>
        </p:nvGrpSpPr>
        <p:grpSpPr>
          <a:xfrm>
            <a:off x="609600" y="1281615"/>
            <a:ext cx="6438900" cy="1328235"/>
            <a:chOff x="1222262" y="1892300"/>
            <a:chExt cx="9293338" cy="1568932"/>
          </a:xfrm>
        </p:grpSpPr>
        <p:sp>
          <p:nvSpPr>
            <p:cNvPr id="6" name="Прямоугольник 5"/>
            <p:cNvSpPr/>
            <p:nvPr/>
          </p:nvSpPr>
          <p:spPr>
            <a:xfrm>
              <a:off x="1222262" y="2173061"/>
              <a:ext cx="9293338" cy="12881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92686" y="1892300"/>
              <a:ext cx="9122914" cy="1235531"/>
            </a:xfrm>
            <a:prstGeom prst="rect">
              <a:avLst/>
            </a:prstGeom>
          </p:spPr>
          <p:txBody>
            <a:bodyPr wrap="square">
              <a:spAutoFit/>
            </a:bodyPr>
            <a:lstStyle/>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200" dirty="0">
                  <a:solidFill>
                    <a:srgbClr val="000000"/>
                  </a:solidFill>
                  <a:latin typeface="Consolas" panose="020B0609020204030204" pitchFamily="49" charset="0"/>
                  <a:ea typeface="Calibri" panose="020F0502020204030204" pitchFamily="34" charset="0"/>
                </a:rPr>
                <a:t> </a:t>
              </a:r>
              <a:r>
                <a:rPr lang="en-US" sz="2200" dirty="0" err="1">
                  <a:solidFill>
                    <a:srgbClr val="000000"/>
                  </a:solidFill>
                  <a:latin typeface="Consolas" panose="020B0609020204030204" pitchFamily="49" charset="0"/>
                  <a:ea typeface="Calibri" panose="020F0502020204030204" pitchFamily="34" charset="0"/>
                </a:rPr>
                <a:t>EnrollTheStudent</a:t>
              </a:r>
              <a:r>
                <a:rPr lang="en-US" sz="2200" dirty="0">
                  <a:solidFill>
                    <a:srgbClr val="000000"/>
                  </a:solidFill>
                  <a:latin typeface="Consolas" panose="020B0609020204030204" pitchFamily="49" charset="0"/>
                  <a:ea typeface="Calibri" panose="020F0502020204030204" pitchFamily="34" charset="0"/>
                </a:rPr>
                <a:t>(</a:t>
              </a:r>
              <a:r>
                <a:rPr lang="en-US" sz="22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2200" dirty="0">
                  <a:solidFill>
                    <a:srgbClr val="000000"/>
                  </a:solidFill>
                  <a:latin typeface="Consolas" panose="020B0609020204030204" pitchFamily="49" charset="0"/>
                  <a:ea typeface="Calibri" panose="020F0502020204030204" pitchFamily="34" charset="0"/>
                </a:rPr>
                <a:t> student);</a:t>
              </a:r>
            </a:p>
            <a:p>
              <a:pPr>
                <a:lnSpc>
                  <a:spcPct val="115000"/>
                </a:lnSpc>
                <a:spcAft>
                  <a:spcPts val="0"/>
                </a:spcAft>
              </a:pPr>
              <a:r>
                <a:rPr lang="en-US" sz="2200" dirty="0">
                  <a:solidFill>
                    <a:srgbClr val="2B91AF"/>
                  </a:solidFill>
                  <a:latin typeface="Consolas" panose="020B0609020204030204" pitchFamily="49" charset="0"/>
                  <a:ea typeface="Calibri" panose="020F0502020204030204" pitchFamily="34" charset="0"/>
                  <a:cs typeface="Consolas" panose="020B0609020204030204" pitchFamily="49" charset="0"/>
                </a:rPr>
                <a:t>List</a:t>
              </a:r>
              <a:r>
                <a:rPr lang="en-US" sz="2200" dirty="0">
                  <a:solidFill>
                    <a:srgbClr val="000000"/>
                  </a:solidFill>
                  <a:latin typeface="Consolas" panose="020B0609020204030204" pitchFamily="49" charset="0"/>
                  <a:ea typeface="Calibri" panose="020F0502020204030204" pitchFamily="34" charset="0"/>
                </a:rPr>
                <a:t>&lt;</a:t>
              </a:r>
              <a:r>
                <a:rPr lang="en-US" sz="22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2200" dirty="0">
                  <a:solidFill>
                    <a:srgbClr val="000000"/>
                  </a:solidFill>
                  <a:latin typeface="Consolas" panose="020B0609020204030204" pitchFamily="49" charset="0"/>
                  <a:ea typeface="Calibri" panose="020F0502020204030204" pitchFamily="34" charset="0"/>
                </a:rPr>
                <a:t>&gt; </a:t>
              </a:r>
              <a:r>
                <a:rPr lang="en-US" sz="2200" dirty="0" err="1">
                  <a:solidFill>
                    <a:srgbClr val="000000"/>
                  </a:solidFill>
                  <a:latin typeface="Consolas" panose="020B0609020204030204" pitchFamily="49" charset="0"/>
                  <a:ea typeface="Calibri" panose="020F0502020204030204" pitchFamily="34" charset="0"/>
                </a:rPr>
                <a:t>studentsList</a:t>
              </a:r>
              <a:r>
                <a:rPr lang="en-US" sz="2200" dirty="0">
                  <a:solidFill>
                    <a:srgbClr val="000000"/>
                  </a:solidFill>
                  <a:latin typeface="Consolas" panose="020B0609020204030204" pitchFamily="49" charset="0"/>
                  <a:ea typeface="Calibri" panose="020F0502020204030204" pitchFamily="34" charset="0"/>
                </a:rPr>
                <a:t>;</a:t>
              </a:r>
              <a:endPar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p:txBody>
        </p:sp>
      </p:grpSp>
      <p:sp>
        <p:nvSpPr>
          <p:cNvPr id="8" name="Стрелка: вправо 7"/>
          <p:cNvSpPr/>
          <p:nvPr/>
        </p:nvSpPr>
        <p:spPr>
          <a:xfrm rot="5400000">
            <a:off x="3343282" y="2894801"/>
            <a:ext cx="971536" cy="79169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4" name="Группа 3"/>
          <p:cNvGrpSpPr/>
          <p:nvPr/>
        </p:nvGrpSpPr>
        <p:grpSpPr>
          <a:xfrm>
            <a:off x="609600" y="3659138"/>
            <a:ext cx="6438900" cy="1325098"/>
            <a:chOff x="4432896" y="4198263"/>
            <a:chExt cx="5949354" cy="1325098"/>
          </a:xfrm>
        </p:grpSpPr>
        <p:sp>
          <p:nvSpPr>
            <p:cNvPr id="12" name="Прямоугольник 11"/>
            <p:cNvSpPr/>
            <p:nvPr/>
          </p:nvSpPr>
          <p:spPr>
            <a:xfrm>
              <a:off x="4432896" y="4432814"/>
              <a:ext cx="5949354" cy="10905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4550974" y="4198263"/>
              <a:ext cx="5831276" cy="1260345"/>
            </a:xfrm>
            <a:prstGeom prst="rect">
              <a:avLst/>
            </a:prstGeom>
          </p:spPr>
          <p:txBody>
            <a:bodyPr wrap="square">
              <a:spAutoFit/>
            </a:bodyPr>
            <a:lstStyle/>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200" dirty="0">
                  <a:solidFill>
                    <a:srgbClr val="000000"/>
                  </a:solidFill>
                  <a:latin typeface="Consolas" panose="020B0609020204030204" pitchFamily="49" charset="0"/>
                  <a:ea typeface="Calibri" panose="020F0502020204030204" pitchFamily="34" charset="0"/>
                </a:rPr>
                <a:t> </a:t>
              </a:r>
              <a:r>
                <a:rPr lang="en-US" sz="2200" dirty="0" err="1">
                  <a:solidFill>
                    <a:srgbClr val="000000"/>
                  </a:solidFill>
                  <a:latin typeface="Consolas" panose="020B0609020204030204" pitchFamily="49" charset="0"/>
                  <a:ea typeface="Calibri" panose="020F0502020204030204" pitchFamily="34" charset="0"/>
                </a:rPr>
                <a:t>EnrollStudent</a:t>
              </a:r>
              <a:r>
                <a:rPr lang="en-US" sz="2200" dirty="0">
                  <a:solidFill>
                    <a:srgbClr val="000000"/>
                  </a:solidFill>
                  <a:latin typeface="Consolas" panose="020B0609020204030204" pitchFamily="49" charset="0"/>
                  <a:ea typeface="Calibri" panose="020F0502020204030204" pitchFamily="34" charset="0"/>
                </a:rPr>
                <a:t>(</a:t>
              </a:r>
              <a:r>
                <a:rPr lang="en-US" sz="22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2200" dirty="0">
                  <a:solidFill>
                    <a:srgbClr val="000000"/>
                  </a:solidFill>
                  <a:latin typeface="Consolas" panose="020B0609020204030204" pitchFamily="49" charset="0"/>
                  <a:ea typeface="Calibri" panose="020F0502020204030204" pitchFamily="34" charset="0"/>
                </a:rPr>
                <a:t> student);</a:t>
              </a:r>
            </a:p>
            <a:p>
              <a:pPr>
                <a:lnSpc>
                  <a:spcPct val="115000"/>
                </a:lnSpc>
                <a:spcAft>
                  <a:spcPts val="0"/>
                </a:spcAft>
              </a:pPr>
              <a:r>
                <a:rPr lang="en-US" sz="2200" dirty="0">
                  <a:solidFill>
                    <a:srgbClr val="2B91AF"/>
                  </a:solidFill>
                  <a:latin typeface="Consolas" panose="020B0609020204030204" pitchFamily="49" charset="0"/>
                  <a:ea typeface="Calibri" panose="020F0502020204030204" pitchFamily="34" charset="0"/>
                  <a:cs typeface="Consolas" panose="020B0609020204030204" pitchFamily="49" charset="0"/>
                </a:rPr>
                <a:t>List</a:t>
              </a:r>
              <a:r>
                <a:rPr lang="en-US" sz="2200" dirty="0">
                  <a:solidFill>
                    <a:srgbClr val="000000"/>
                  </a:solidFill>
                  <a:latin typeface="Consolas" panose="020B0609020204030204" pitchFamily="49" charset="0"/>
                  <a:ea typeface="Calibri" panose="020F0502020204030204" pitchFamily="34" charset="0"/>
                </a:rPr>
                <a:t>&lt;</a:t>
              </a:r>
              <a:r>
                <a:rPr lang="en-US" sz="2200" dirty="0">
                  <a:solidFill>
                    <a:srgbClr val="2B91AF"/>
                  </a:solidFill>
                  <a:latin typeface="Consolas" panose="020B0609020204030204" pitchFamily="49" charset="0"/>
                  <a:ea typeface="Calibri" panose="020F0502020204030204" pitchFamily="34" charset="0"/>
                  <a:cs typeface="Consolas" panose="020B0609020204030204" pitchFamily="49" charset="0"/>
                </a:rPr>
                <a:t>Student</a:t>
              </a:r>
              <a:r>
                <a:rPr lang="en-US" sz="2200" dirty="0">
                  <a:solidFill>
                    <a:srgbClr val="000000"/>
                  </a:solidFill>
                  <a:latin typeface="Consolas" panose="020B0609020204030204" pitchFamily="49" charset="0"/>
                  <a:ea typeface="Calibri" panose="020F0502020204030204" pitchFamily="34" charset="0"/>
                </a:rPr>
                <a:t>&gt; students;</a:t>
              </a:r>
              <a:endPar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p:txBody>
        </p:sp>
      </p:grpSp>
    </p:spTree>
    <p:extLst>
      <p:ext uri="{BB962C8B-B14F-4D97-AF65-F5344CB8AC3E}">
        <p14:creationId xmlns:p14="http://schemas.microsoft.com/office/powerpoint/2010/main" val="231671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Naming Predicates</a:t>
            </a:r>
            <a:endParaRPr lang="ru-RU" dirty="0"/>
          </a:p>
        </p:txBody>
      </p:sp>
      <p:grpSp>
        <p:nvGrpSpPr>
          <p:cNvPr id="3" name="Группа 2"/>
          <p:cNvGrpSpPr/>
          <p:nvPr/>
        </p:nvGrpSpPr>
        <p:grpSpPr>
          <a:xfrm>
            <a:off x="2590800" y="1723317"/>
            <a:ext cx="2286000" cy="1067885"/>
            <a:chOff x="1222262" y="1892300"/>
            <a:chExt cx="9293338" cy="1568932"/>
          </a:xfrm>
        </p:grpSpPr>
        <p:sp>
          <p:nvSpPr>
            <p:cNvPr id="6" name="Прямоугольник 5"/>
            <p:cNvSpPr/>
            <p:nvPr/>
          </p:nvSpPr>
          <p:spPr>
            <a:xfrm>
              <a:off x="1222262" y="2173061"/>
              <a:ext cx="9293338" cy="12881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1392685" y="1892300"/>
              <a:ext cx="9122915" cy="1028848"/>
            </a:xfrm>
            <a:prstGeom prst="rect">
              <a:avLst/>
            </a:prstGeom>
          </p:spPr>
          <p:txBody>
            <a:bodyPr wrap="square">
              <a:spAutoFit/>
            </a:bodyPr>
            <a:lstStyle/>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FF"/>
                  </a:solidFill>
                  <a:latin typeface="Consolas" panose="020B0609020204030204" pitchFamily="49" charset="0"/>
                  <a:ea typeface="Calibri" panose="020F0502020204030204" pitchFamily="34" charset="0"/>
                </a:rPr>
                <a:t>if</a:t>
              </a:r>
              <a:r>
                <a:rPr lang="en-US" sz="2200" dirty="0">
                  <a:solidFill>
                    <a:srgbClr val="000000"/>
                  </a:solidFill>
                  <a:latin typeface="Consolas" panose="020B0609020204030204" pitchFamily="49" charset="0"/>
                  <a:ea typeface="Calibri" panose="020F0502020204030204" pitchFamily="34" charset="0"/>
                </a:rPr>
                <a:t>(</a:t>
              </a:r>
              <a:r>
                <a:rPr lang="en-US" sz="2200" dirty="0" err="1">
                  <a:solidFill>
                    <a:srgbClr val="000000"/>
                  </a:solidFill>
                  <a:latin typeface="Consolas" panose="020B0609020204030204" pitchFamily="49" charset="0"/>
                  <a:ea typeface="Calibri" panose="020F0502020204030204" pitchFamily="34" charset="0"/>
                </a:rPr>
                <a:t>isFound</a:t>
              </a:r>
              <a:r>
                <a:rPr lang="en-US" sz="2200" dirty="0">
                  <a:solidFill>
                    <a:srgbClr val="000000"/>
                  </a:solidFill>
                  <a:latin typeface="Consolas" panose="020B0609020204030204" pitchFamily="49" charset="0"/>
                  <a:ea typeface="Calibri" panose="020F0502020204030204" pitchFamily="34" charset="0"/>
                </a:rPr>
                <a:t>){}</a:t>
              </a:r>
            </a:p>
          </p:txBody>
        </p:sp>
      </p:grpSp>
      <p:sp>
        <p:nvSpPr>
          <p:cNvPr id="8" name="Стрелка: вправо 7"/>
          <p:cNvSpPr/>
          <p:nvPr/>
        </p:nvSpPr>
        <p:spPr>
          <a:xfrm>
            <a:off x="5417822" y="1974087"/>
            <a:ext cx="971536" cy="791690"/>
          </a:xfrm>
          <a:prstGeom prst="rightArrow">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p:nvGrpSpPr>
        <p:grpSpPr>
          <a:xfrm>
            <a:off x="6972300" y="1740441"/>
            <a:ext cx="2286000" cy="1067885"/>
            <a:chOff x="1222262" y="1892300"/>
            <a:chExt cx="9293338" cy="1568932"/>
          </a:xfrm>
        </p:grpSpPr>
        <p:sp>
          <p:nvSpPr>
            <p:cNvPr id="11" name="Прямоугольник 10"/>
            <p:cNvSpPr/>
            <p:nvPr/>
          </p:nvSpPr>
          <p:spPr>
            <a:xfrm>
              <a:off x="1222262" y="2173061"/>
              <a:ext cx="9293338" cy="12881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1392685" y="1892300"/>
              <a:ext cx="9122915" cy="1279681"/>
            </a:xfrm>
            <a:prstGeom prst="rect">
              <a:avLst/>
            </a:prstGeom>
          </p:spPr>
          <p:txBody>
            <a:bodyPr wrap="square">
              <a:spAutoFit/>
            </a:bodyPr>
            <a:lstStyle/>
            <a:p>
              <a:pPr>
                <a:lnSpc>
                  <a:spcPct val="115000"/>
                </a:lnSpc>
                <a:spcAft>
                  <a:spcPts val="0"/>
                </a:spcAft>
              </a:pP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sz="2200" dirty="0">
                  <a:solidFill>
                    <a:srgbClr val="0000FF"/>
                  </a:solidFill>
                  <a:latin typeface="Consolas" panose="020B0609020204030204" pitchFamily="49" charset="0"/>
                  <a:ea typeface="Calibri" panose="020F0502020204030204" pitchFamily="34" charset="0"/>
                </a:rPr>
                <a:t>if</a:t>
              </a:r>
              <a:r>
                <a:rPr lang="en-US" sz="2200" dirty="0">
                  <a:solidFill>
                    <a:srgbClr val="000000"/>
                  </a:solidFill>
                  <a:latin typeface="Consolas" panose="020B0609020204030204" pitchFamily="49" charset="0"/>
                  <a:ea typeface="Calibri" panose="020F0502020204030204" pitchFamily="34" charset="0"/>
                </a:rPr>
                <a:t>(found){}</a:t>
              </a:r>
            </a:p>
          </p:txBody>
        </p:sp>
      </p:grpSp>
    </p:spTree>
    <p:extLst>
      <p:ext uri="{BB962C8B-B14F-4D97-AF65-F5344CB8AC3E}">
        <p14:creationId xmlns:p14="http://schemas.microsoft.com/office/powerpoint/2010/main" val="18289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3948"/>
            <a:ext cx="10515600" cy="1325563"/>
          </a:xfrm>
        </p:spPr>
        <p:txBody>
          <a:bodyPr/>
          <a:lstStyle/>
          <a:p>
            <a:r>
              <a:rPr lang="en-US" dirty="0"/>
              <a:t>Poor Naming Conventions</a:t>
            </a:r>
            <a:endParaRPr lang="ru-RU" dirty="0"/>
          </a:p>
        </p:txBody>
      </p:sp>
      <p:sp>
        <p:nvSpPr>
          <p:cNvPr id="12" name="Прямоугольник 11"/>
          <p:cNvSpPr/>
          <p:nvPr/>
        </p:nvSpPr>
        <p:spPr>
          <a:xfrm>
            <a:off x="1071866" y="2274838"/>
            <a:ext cx="9301115" cy="2308324"/>
          </a:xfrm>
          <a:prstGeom prst="rect">
            <a:avLst/>
          </a:prstGeom>
        </p:spPr>
        <p:txBody>
          <a:bodyPr wrap="square">
            <a:spAutoFit/>
          </a:bodyPr>
          <a:lstStyle/>
          <a:p>
            <a:pPr marL="342900" indent="-342900">
              <a:buClr>
                <a:schemeClr val="accent2"/>
              </a:buClr>
              <a:buFont typeface="Arial" panose="020B0604020202020204" pitchFamily="34" charset="0"/>
              <a:buChar char="•"/>
            </a:pPr>
            <a:r>
              <a:rPr lang="en-US" sz="2400" dirty="0" err="1">
                <a:solidFill>
                  <a:schemeClr val="tx1">
                    <a:lumMod val="65000"/>
                    <a:lumOff val="35000"/>
                  </a:schemeClr>
                </a:solidFill>
              </a:rPr>
              <a:t>StyleCop</a:t>
            </a:r>
            <a:r>
              <a:rPr lang="en-US" sz="2400" dirty="0">
                <a:solidFill>
                  <a:schemeClr val="tx1">
                    <a:lumMod val="65000"/>
                    <a:lumOff val="35000"/>
                  </a:schemeClr>
                </a:solidFill>
              </a:rPr>
              <a:t> – free tool that enforces the naming rules</a:t>
            </a:r>
          </a:p>
          <a:p>
            <a:pPr marL="342900" indent="-342900">
              <a:buClr>
                <a:schemeClr val="accent2"/>
              </a:buClr>
              <a:buFont typeface="Arial" panose="020B0604020202020204" pitchFamily="34" charset="0"/>
              <a:buChar char="•"/>
            </a:pPr>
            <a:r>
              <a:rPr lang="en-US" sz="2400" dirty="0" err="1">
                <a:solidFill>
                  <a:schemeClr val="tx1">
                    <a:lumMod val="65000"/>
                    <a:lumOff val="35000"/>
                  </a:schemeClr>
                </a:solidFill>
              </a:rPr>
              <a:t>FxCop</a:t>
            </a:r>
            <a:r>
              <a:rPr lang="en-US" sz="2400" dirty="0">
                <a:solidFill>
                  <a:schemeClr val="tx1">
                    <a:lumMod val="65000"/>
                    <a:lumOff val="35000"/>
                  </a:schemeClr>
                </a:solidFill>
              </a:rPr>
              <a:t> – free tool that enforces designing rules, integrated into Visual Studio since version 2012</a:t>
            </a:r>
          </a:p>
          <a:p>
            <a:pPr marL="342900" indent="-342900">
              <a:buClr>
                <a:schemeClr val="accent2"/>
              </a:buClr>
              <a:buFont typeface="Arial" panose="020B0604020202020204" pitchFamily="34" charset="0"/>
              <a:buChar char="•"/>
            </a:pPr>
            <a:r>
              <a:rPr lang="en-US" sz="2400" dirty="0">
                <a:solidFill>
                  <a:schemeClr val="tx1">
                    <a:lumMod val="65000"/>
                    <a:lumOff val="35000"/>
                  </a:schemeClr>
                </a:solidFill>
              </a:rPr>
              <a:t>ReSharper – is a paid tool that has a great number of features including enforcing naming and designing rules and much more. </a:t>
            </a:r>
          </a:p>
          <a:p>
            <a:endParaRPr lang="en-US" sz="2400" dirty="0">
              <a:solidFill>
                <a:schemeClr val="tx1">
                  <a:lumMod val="65000"/>
                  <a:lumOff val="35000"/>
                </a:schemeClr>
              </a:solidFill>
            </a:endParaRPr>
          </a:p>
        </p:txBody>
      </p:sp>
      <p:sp>
        <p:nvSpPr>
          <p:cNvPr id="14" name="Прямоугольник 13"/>
          <p:cNvSpPr/>
          <p:nvPr/>
        </p:nvSpPr>
        <p:spPr>
          <a:xfrm>
            <a:off x="1071866" y="1813173"/>
            <a:ext cx="8254314" cy="461665"/>
          </a:xfrm>
          <a:prstGeom prst="rect">
            <a:avLst/>
          </a:prstGeom>
        </p:spPr>
        <p:txBody>
          <a:bodyPr wrap="square">
            <a:spAutoFit/>
          </a:bodyPr>
          <a:lstStyle/>
          <a:p>
            <a:r>
              <a:rPr lang="en-US" sz="2400" b="1" dirty="0">
                <a:solidFill>
                  <a:schemeClr val="tx1">
                    <a:lumMod val="65000"/>
                    <a:lumOff val="35000"/>
                  </a:schemeClr>
                </a:solidFill>
              </a:rPr>
              <a:t>Consistency is very important!</a:t>
            </a:r>
            <a:endParaRPr lang="ru-RU" sz="2400" b="1" dirty="0">
              <a:solidFill>
                <a:schemeClr val="tx1">
                  <a:lumMod val="65000"/>
                  <a:lumOff val="35000"/>
                </a:schemeClr>
              </a:solidFill>
            </a:endParaRPr>
          </a:p>
        </p:txBody>
      </p:sp>
    </p:spTree>
    <p:extLst>
      <p:ext uri="{BB962C8B-B14F-4D97-AF65-F5344CB8AC3E}">
        <p14:creationId xmlns:p14="http://schemas.microsoft.com/office/powerpoint/2010/main" val="395440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p:bldLst>
  </p:timing>
</p:sld>
</file>

<file path=ppt/theme/theme1.xml><?xml version="1.0" encoding="utf-8"?>
<a:theme xmlns:a="http://schemas.openxmlformats.org/drawingml/2006/main" name="EngineerSpock-Udemy">
  <a:themeElements>
    <a:clrScheme name="Другая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95959"/>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alpha val="5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gineerSpock-Udemy-Main">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Другая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95959"/>
    </a:hlink>
    <a:folHlink>
      <a:srgbClr val="954F72"/>
    </a:folHlink>
  </a:clrScheme>
</a:themeOverride>
</file>

<file path=ppt/theme/themeOverride2.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40945</TotalTime>
  <Words>6827</Words>
  <Application>Microsoft Office PowerPoint</Application>
  <PresentationFormat>Широкоэкранный</PresentationFormat>
  <Paragraphs>1290</Paragraphs>
  <Slides>190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190</vt:i4>
      </vt:variant>
    </vt:vector>
  </HeadingPairs>
  <TitlesOfParts>
    <vt:vector size="200" baseType="lpstr">
      <vt:lpstr>Arial</vt:lpstr>
      <vt:lpstr>Calibri</vt:lpstr>
      <vt:lpstr>Calibri Light</vt:lpstr>
      <vt:lpstr>Consolas</vt:lpstr>
      <vt:lpstr>Courier New</vt:lpstr>
      <vt:lpstr>Symbol</vt:lpstr>
      <vt:lpstr>Times New Roman</vt:lpstr>
      <vt:lpstr>EngineerSpock-Udemy</vt:lpstr>
      <vt:lpstr>EngineerSpock-Udemy-Main</vt:lpstr>
      <vt:lpstr>Специальное оформление</vt:lpstr>
      <vt:lpstr>API in C#:  The Best Practices of  Design and Implementation</vt:lpstr>
      <vt:lpstr>Intro</vt:lpstr>
      <vt:lpstr>Course Outline</vt:lpstr>
      <vt:lpstr>Audience</vt:lpstr>
      <vt:lpstr>Introduction</vt:lpstr>
      <vt:lpstr>Course Outline</vt:lpstr>
      <vt:lpstr>Introduction Outline</vt:lpstr>
      <vt:lpstr>API Intro</vt:lpstr>
      <vt:lpstr>API Characteristics</vt:lpstr>
      <vt:lpstr>Simplicity</vt:lpstr>
      <vt:lpstr>Expressiveness and Compromises</vt:lpstr>
      <vt:lpstr>Extensibility</vt:lpstr>
      <vt:lpstr>Consistency</vt:lpstr>
      <vt:lpstr>Public API vs Private API</vt:lpstr>
      <vt:lpstr>API Development Principles</vt:lpstr>
      <vt:lpstr>API Development Principles</vt:lpstr>
      <vt:lpstr>API Development Principles</vt:lpstr>
      <vt:lpstr>Conclusion</vt:lpstr>
      <vt:lpstr>Names</vt:lpstr>
      <vt:lpstr>Intro</vt:lpstr>
      <vt:lpstr>Outline</vt:lpstr>
      <vt:lpstr>Intention-Revealing Names</vt:lpstr>
      <vt:lpstr>Disinformative Names</vt:lpstr>
      <vt:lpstr>Use Easily Readable Names</vt:lpstr>
      <vt:lpstr>No Encodings</vt:lpstr>
      <vt:lpstr>No Jokes</vt:lpstr>
      <vt:lpstr>Use Programming Terms</vt:lpstr>
      <vt:lpstr>Use Names from the Problem Domain</vt:lpstr>
      <vt:lpstr>Use Symmetry</vt:lpstr>
      <vt:lpstr>Use Symmetry</vt:lpstr>
      <vt:lpstr>Scope and Name’s Length</vt:lpstr>
      <vt:lpstr>Scope and Name’s Length</vt:lpstr>
      <vt:lpstr>Names of Classes</vt:lpstr>
      <vt:lpstr>Names of Functions</vt:lpstr>
      <vt:lpstr>Well-Written Prose</vt:lpstr>
      <vt:lpstr>Conventions</vt:lpstr>
      <vt:lpstr>Conventions Example</vt:lpstr>
      <vt:lpstr>Acronyms in .NET</vt:lpstr>
      <vt:lpstr>Compound Words</vt:lpstr>
      <vt:lpstr>Shorted Names</vt:lpstr>
      <vt:lpstr>General Names</vt:lpstr>
      <vt:lpstr>Naming New Versions of API</vt:lpstr>
      <vt:lpstr>Naming Inheritors</vt:lpstr>
      <vt:lpstr>Interfaces “I” prefix</vt:lpstr>
      <vt:lpstr>Naming Generic Types</vt:lpstr>
      <vt:lpstr>Naming Enumerations</vt:lpstr>
      <vt:lpstr>Naming Events</vt:lpstr>
      <vt:lpstr>Naming Constants</vt:lpstr>
      <vt:lpstr>Conclusion</vt:lpstr>
      <vt:lpstr>Designing and Implementing  Types and their Members</vt:lpstr>
      <vt:lpstr>Outline</vt:lpstr>
      <vt:lpstr>Class VS Struct</vt:lpstr>
      <vt:lpstr>Abstract class VS Interface</vt:lpstr>
      <vt:lpstr>Mechanical Difference</vt:lpstr>
      <vt:lpstr>Semantical Difference</vt:lpstr>
      <vt:lpstr>Real Contract</vt:lpstr>
      <vt:lpstr>API Design Considerations</vt:lpstr>
      <vt:lpstr>API Design Considerations</vt:lpstr>
      <vt:lpstr>Implementing Abstract Classes</vt:lpstr>
      <vt:lpstr>Implementing Abstract Classes</vt:lpstr>
      <vt:lpstr>Property VS Method</vt:lpstr>
      <vt:lpstr>Property VS Method</vt:lpstr>
      <vt:lpstr>Property VS Method</vt:lpstr>
      <vt:lpstr>Implementing Constructors</vt:lpstr>
      <vt:lpstr>Creational Pattern VS Constructor</vt:lpstr>
      <vt:lpstr>When Factories Are Better</vt:lpstr>
      <vt:lpstr>When Factories Are Better</vt:lpstr>
      <vt:lpstr>When Factories Are Better</vt:lpstr>
      <vt:lpstr>When Factories Are Better</vt:lpstr>
      <vt:lpstr>When Factories Are Better</vt:lpstr>
      <vt:lpstr>Tester-Doer Pattern</vt:lpstr>
      <vt:lpstr>Conversion VS Casting Operators</vt:lpstr>
      <vt:lpstr>Conversion VS Casting Operators</vt:lpstr>
      <vt:lpstr>Conversion VS Casting Operators</vt:lpstr>
      <vt:lpstr>Implementing Parameters</vt:lpstr>
      <vt:lpstr>Implementing Parameters</vt:lpstr>
      <vt:lpstr>Implementing Parameters</vt:lpstr>
      <vt:lpstr>Implementing Parameters</vt:lpstr>
      <vt:lpstr>Implementing Parameters</vt:lpstr>
      <vt:lpstr>Implementing Dispose Pattern</vt:lpstr>
      <vt:lpstr>Implementing Dispose Pattern</vt:lpstr>
      <vt:lpstr>Implementing Dispose Pattern</vt:lpstr>
      <vt:lpstr>Implementing Dispose Pattern</vt:lpstr>
      <vt:lpstr>Implementing Dispose Pattern</vt:lpstr>
      <vt:lpstr>Implementing Dispose Pattern</vt:lpstr>
      <vt:lpstr>Implementing Dispose Pattern</vt:lpstr>
      <vt:lpstr>Implementing Dispose Pattern</vt:lpstr>
      <vt:lpstr>Implementing Dispose Pattern</vt:lpstr>
      <vt:lpstr>Summary</vt:lpstr>
      <vt:lpstr>Implementation Smells</vt:lpstr>
      <vt:lpstr>Outline</vt:lpstr>
      <vt:lpstr>Mysterious Names</vt:lpstr>
      <vt:lpstr>Meaningless Names</vt:lpstr>
      <vt:lpstr>Shortened Names</vt:lpstr>
      <vt:lpstr>Notations</vt:lpstr>
      <vt:lpstr>Ambiguous Names</vt:lpstr>
      <vt:lpstr>Noisy Names</vt:lpstr>
      <vt:lpstr>Naming Predicates</vt:lpstr>
      <vt:lpstr>Poor Naming Conventions</vt:lpstr>
      <vt:lpstr>Variable Declaration On the Top</vt:lpstr>
      <vt:lpstr>Variable Declaration On the Top</vt:lpstr>
      <vt:lpstr>Magic Numbers</vt:lpstr>
      <vt:lpstr>Too Long Method</vt:lpstr>
      <vt:lpstr>Too Long Method</vt:lpstr>
      <vt:lpstr>Poor Conditional Clauses</vt:lpstr>
      <vt:lpstr>Poor Conditional Clauses</vt:lpstr>
      <vt:lpstr>Poor Conditional Clauses</vt:lpstr>
      <vt:lpstr>Output Parameters</vt:lpstr>
      <vt:lpstr>Output Parameters</vt:lpstr>
      <vt:lpstr>Comments</vt:lpstr>
      <vt:lpstr>Comments</vt:lpstr>
      <vt:lpstr>Comments</vt:lpstr>
      <vt:lpstr>Prefer Positive if-statements</vt:lpstr>
      <vt:lpstr>Conclusion</vt:lpstr>
      <vt:lpstr>Architectural Design Smells</vt:lpstr>
      <vt:lpstr>Outline</vt:lpstr>
      <vt:lpstr>Primitives Obsession</vt:lpstr>
      <vt:lpstr>Hidden Dependencies</vt:lpstr>
      <vt:lpstr>Hidden Dependencies</vt:lpstr>
      <vt:lpstr>Hidden Dependencies</vt:lpstr>
      <vt:lpstr>Hidden Dependencies</vt:lpstr>
      <vt:lpstr>Hidden Dependencies</vt:lpstr>
      <vt:lpstr>Violation of Law of Demeter</vt:lpstr>
      <vt:lpstr>Violation of Law of Demeter</vt:lpstr>
      <vt:lpstr>Violation of Law of Demeter</vt:lpstr>
      <vt:lpstr>Violation of Law of Demeter</vt:lpstr>
      <vt:lpstr>Temporal Coupling</vt:lpstr>
      <vt:lpstr>Temporal Coupling</vt:lpstr>
      <vt:lpstr>Temporal Coupling</vt:lpstr>
      <vt:lpstr>Switch Statements</vt:lpstr>
      <vt:lpstr>Prefer Positive if-statements</vt:lpstr>
      <vt:lpstr>Comments</vt:lpstr>
      <vt:lpstr>Conclusion</vt:lpstr>
      <vt:lpstr>Dealing with Errors</vt:lpstr>
      <vt:lpstr>Outline</vt:lpstr>
      <vt:lpstr>What does an “Error” mean?</vt:lpstr>
      <vt:lpstr>Recoverable System Errors</vt:lpstr>
      <vt:lpstr>Unrecoverable System Errors</vt:lpstr>
      <vt:lpstr>Unrecoverable User Code Errors</vt:lpstr>
      <vt:lpstr>Recoverable User Code Errors</vt:lpstr>
      <vt:lpstr>Exceptions = Errors?</vt:lpstr>
      <vt:lpstr>How to handle Exceptions?</vt:lpstr>
      <vt:lpstr>Example with Checked Exception in Java</vt:lpstr>
      <vt:lpstr>Scalability Problem</vt:lpstr>
      <vt:lpstr>Versioning Problem</vt:lpstr>
      <vt:lpstr>Презентация PowerPoint</vt:lpstr>
      <vt:lpstr>Презентация PowerPoint</vt:lpstr>
      <vt:lpstr>Which exceptions do you need to catch?</vt:lpstr>
      <vt:lpstr>Exceptions from File.ReadAllLines()</vt:lpstr>
      <vt:lpstr>Do we know which exceptions to catch?</vt:lpstr>
      <vt:lpstr>SEHException</vt:lpstr>
      <vt:lpstr>Misconception 1</vt:lpstr>
      <vt:lpstr>Misconception 2</vt:lpstr>
      <vt:lpstr>Misconception 3</vt:lpstr>
      <vt:lpstr>Misconception 4</vt:lpstr>
      <vt:lpstr>Misconception 5</vt:lpstr>
      <vt:lpstr>Misconception 6</vt:lpstr>
      <vt:lpstr>Conclusion</vt:lpstr>
      <vt:lpstr>Exception Handling Strategies</vt:lpstr>
      <vt:lpstr>Catching Expected Exceptions</vt:lpstr>
      <vt:lpstr>Filtering Strategy</vt:lpstr>
      <vt:lpstr>Catch Them All</vt:lpstr>
      <vt:lpstr>Catch Them All</vt:lpstr>
      <vt:lpstr>Презентация PowerPoint</vt:lpstr>
      <vt:lpstr>Command Query Separation</vt:lpstr>
      <vt:lpstr>CQS</vt:lpstr>
      <vt:lpstr>CQS</vt:lpstr>
      <vt:lpstr>Errors and Functional Programming</vt:lpstr>
      <vt:lpstr>Recoverable User Code Errors</vt:lpstr>
      <vt:lpstr>Pipelining</vt:lpstr>
      <vt:lpstr>Pipelining</vt:lpstr>
      <vt:lpstr>Pipelining</vt:lpstr>
      <vt:lpstr>«Try-Catch» Hell</vt:lpstr>
      <vt:lpstr>«No Try-Catch» Paradise</vt:lpstr>
      <vt:lpstr>4 Types of Methods</vt:lpstr>
      <vt:lpstr>BCL Exception Types</vt:lpstr>
      <vt:lpstr>Custom Exception Types</vt:lpstr>
      <vt:lpstr>Conclusion</vt:lpstr>
      <vt:lpstr>Dealing with Nulls</vt:lpstr>
      <vt:lpstr>Outline</vt:lpstr>
      <vt:lpstr>Problems with Nulls</vt:lpstr>
      <vt:lpstr>Semantical Problem</vt:lpstr>
      <vt:lpstr>Null Object Pattern</vt:lpstr>
      <vt:lpstr>Maybe Monad</vt:lpstr>
      <vt:lpstr>Maybe Monad</vt:lpstr>
      <vt:lpstr>Automating Null Checks</vt:lpstr>
      <vt:lpstr>Static Analysis</vt:lpstr>
      <vt:lpstr>Returning IEnumerable</vt:lpstr>
      <vt:lpstr>Returning IEnumerable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Elias Fofanov</dc:creator>
  <cp:lastModifiedBy>Elias Fofanov</cp:lastModifiedBy>
  <cp:revision>410</cp:revision>
  <dcterms:created xsi:type="dcterms:W3CDTF">2016-03-04T07:56:51Z</dcterms:created>
  <dcterms:modified xsi:type="dcterms:W3CDTF">2016-10-09T13:18:13Z</dcterms:modified>
</cp:coreProperties>
</file>