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8" r:id="rId6"/>
    <p:sldId id="261" r:id="rId7"/>
    <p:sldId id="286" r:id="rId8"/>
    <p:sldId id="288" r:id="rId9"/>
    <p:sldId id="301" r:id="rId10"/>
    <p:sldId id="287" r:id="rId11"/>
    <p:sldId id="295" r:id="rId12"/>
    <p:sldId id="297" r:id="rId13"/>
    <p:sldId id="296" r:id="rId14"/>
    <p:sldId id="298" r:id="rId15"/>
    <p:sldId id="299" r:id="rId16"/>
    <p:sldId id="300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1" autoAdjust="0"/>
    <p:restoredTop sz="87231" autoAdjust="0"/>
  </p:normalViewPr>
  <p:slideViewPr>
    <p:cSldViewPr snapToGrid="0">
      <p:cViewPr varScale="1">
        <p:scale>
          <a:sx n="74" d="100"/>
          <a:sy n="74" d="100"/>
        </p:scale>
        <p:origin x="69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4/22/2022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Line 1 : Explain for undirected vs directed case.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229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Explain the approximation algo usage.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3946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10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…where V is the set of vertices and E is the set of edges.</a:t>
            </a:r>
          </a:p>
          <a:p>
            <a:pPr algn="l"/>
            <a:r>
              <a:rPr lang="en-US" sz="1800" b="0" i="0" u="none" strike="noStrike" baseline="0" dirty="0">
                <a:latin typeface="CMR12"/>
              </a:rPr>
              <a:t>The edge </a:t>
            </a:r>
            <a:r>
              <a:rPr lang="en-US" sz="1800" b="0" i="0" u="none" strike="noStrike" baseline="0" dirty="0">
                <a:latin typeface="CMMI12"/>
              </a:rPr>
              <a:t>e </a:t>
            </a:r>
            <a:r>
              <a:rPr lang="en-US" sz="1800" b="0" i="0" u="none" strike="noStrike" baseline="0" dirty="0">
                <a:latin typeface="CMR12"/>
              </a:rPr>
              <a:t>is called an outgoing edge of the vertex </a:t>
            </a:r>
            <a:r>
              <a:rPr lang="en-US" sz="1800" b="0" i="0" u="none" strike="noStrike" baseline="0" dirty="0">
                <a:latin typeface="CMMI12"/>
              </a:rPr>
              <a:t>u</a:t>
            </a:r>
            <a:r>
              <a:rPr lang="en-US" sz="1800" b="0" i="0" u="none" strike="noStrike" baseline="0" dirty="0">
                <a:latin typeface="CMR12"/>
              </a:rPr>
              <a:t>, and an incoming edge of the vertex </a:t>
            </a:r>
            <a:r>
              <a:rPr lang="en-US" sz="1800" b="0" i="0" u="none" strike="noStrike" baseline="0" dirty="0">
                <a:latin typeface="CMMI12"/>
              </a:rPr>
              <a:t>v</a:t>
            </a:r>
            <a:r>
              <a:rPr lang="en-US" sz="1800" b="0" i="0" u="none" strike="noStrike" baseline="0" dirty="0">
                <a:latin typeface="CMR12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latin typeface="CMR12"/>
              </a:rPr>
              <a:t>Define induced graph.</a:t>
            </a:r>
          </a:p>
          <a:p>
            <a:pPr algn="l"/>
            <a:r>
              <a:rPr lang="en-US" sz="1800" b="0" i="0" u="none" strike="noStrike" baseline="0" dirty="0">
                <a:latin typeface="CMR12"/>
              </a:rPr>
              <a:t>Define cycles.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5844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MR12"/>
              </a:rPr>
              <a:t>Define quick (solvable in polynomial time using deterministic </a:t>
            </a:r>
            <a:r>
              <a:rPr lang="en-US" sz="1800" b="0" i="0" u="none" strike="noStrike" baseline="0" dirty="0" err="1">
                <a:latin typeface="CMR12"/>
              </a:rPr>
              <a:t>turing</a:t>
            </a:r>
            <a:r>
              <a:rPr lang="en-US" sz="1800" b="0" i="0" u="none" strike="noStrike" baseline="0" dirty="0">
                <a:latin typeface="CMR12"/>
              </a:rPr>
              <a:t> machine) and slow </a:t>
            </a:r>
            <a:r>
              <a:rPr lang="en-US" sz="1200" b="0" i="0" u="none" strike="noStrike" baseline="0" dirty="0">
                <a:latin typeface="CMR12"/>
              </a:rPr>
              <a:t>(solvable in polynomial time using non deterministic </a:t>
            </a:r>
            <a:r>
              <a:rPr lang="en-US" sz="1200" b="0" i="0" u="none" strike="noStrike" baseline="0" dirty="0" err="1">
                <a:latin typeface="CMR12"/>
              </a:rPr>
              <a:t>turing</a:t>
            </a:r>
            <a:r>
              <a:rPr lang="en-US" sz="1200" b="0" i="0" u="none" strike="noStrike" baseline="0" dirty="0">
                <a:latin typeface="CMR12"/>
              </a:rPr>
              <a:t> machine).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2692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564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Define multi-cuts.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1523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5742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Lines are taken from my report.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4431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Cycles check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5270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0905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umyajitKarmakar/A_Study_on_Directed_Feedback_Vertex_Se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0076" y="2395728"/>
            <a:ext cx="7077456" cy="1243584"/>
          </a:xfrm>
        </p:spPr>
        <p:txBody>
          <a:bodyPr/>
          <a:lstStyle/>
          <a:p>
            <a:pPr algn="l"/>
            <a:r>
              <a:rPr lang="en-US" sz="3200" b="0" i="0" u="none" strike="noStrike" baseline="0" dirty="0">
                <a:latin typeface="CMR17"/>
              </a:rPr>
              <a:t>A Study on Directed Feedback Vertex Set</a:t>
            </a:r>
            <a:br>
              <a:rPr lang="en-US" sz="3200" b="0" i="0" u="none" strike="noStrike" baseline="0" dirty="0">
                <a:latin typeface="CMR17"/>
              </a:rPr>
            </a:br>
            <a:r>
              <a:rPr lang="en-IN" sz="3200" b="0" i="0" u="none" strike="noStrike" baseline="0" dirty="0">
                <a:latin typeface="CMR17"/>
              </a:rPr>
              <a:t>(DFVS)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0076" y="3721608"/>
            <a:ext cx="7077456" cy="868680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/>
              <a:t>By Soumyajit Karmakar</a:t>
            </a:r>
          </a:p>
          <a:p>
            <a:pPr marL="0" indent="0" algn="r">
              <a:buNone/>
            </a:pPr>
            <a:r>
              <a:rPr lang="en-US" dirty="0"/>
              <a:t>1901200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EEC799-D8C1-4DAF-9EA9-1F8CFCBBF64B}"/>
              </a:ext>
            </a:extLst>
          </p:cNvPr>
          <p:cNvSpPr txBox="1"/>
          <p:nvPr/>
        </p:nvSpPr>
        <p:spPr>
          <a:xfrm>
            <a:off x="1135650" y="5485837"/>
            <a:ext cx="4455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pc="300" dirty="0">
                <a:solidFill>
                  <a:schemeClr val="bg1"/>
                </a:solidFill>
                <a:cs typeface="Arial" panose="020B0604020202020204" pitchFamily="34" charset="0"/>
              </a:rPr>
              <a:t>CS300</a:t>
            </a:r>
          </a:p>
          <a:p>
            <a:r>
              <a:rPr lang="en-IN" spc="300" dirty="0">
                <a:solidFill>
                  <a:schemeClr val="bg1"/>
                </a:solidFill>
                <a:cs typeface="Arial" panose="020B0604020202020204" pitchFamily="34" charset="0"/>
              </a:rPr>
              <a:t>Supervisor: </a:t>
            </a:r>
            <a:r>
              <a:rPr lang="en-IN" spc="300" dirty="0" err="1">
                <a:solidFill>
                  <a:schemeClr val="bg1"/>
                </a:solidFill>
                <a:cs typeface="Arial" panose="020B0604020202020204" pitchFamily="34" charset="0"/>
              </a:rPr>
              <a:t>Dr.</a:t>
            </a:r>
            <a:r>
              <a:rPr lang="en-IN" spc="300" dirty="0">
                <a:solidFill>
                  <a:schemeClr val="bg1"/>
                </a:solidFill>
                <a:cs typeface="Arial" panose="020B0604020202020204" pitchFamily="34" charset="0"/>
              </a:rPr>
              <a:t> Srinibas Swain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Working of the Algorithm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47DC4E62-1A34-4F98-A451-214F1808519C}"/>
                  </a:ext>
                </a:extLst>
              </p:cNvPr>
              <p:cNvSpPr>
                <a:spLocks noGrp="1"/>
              </p:cNvSpPr>
              <p:nvPr>
                <p:ph type="body" sz="quarter" idx="2"/>
              </p:nvPr>
            </p:nvSpPr>
            <p:spPr>
              <a:xfrm>
                <a:off x="444501" y="1681163"/>
                <a:ext cx="5880885" cy="4508500"/>
              </a:xfrm>
            </p:spPr>
            <p:txBody>
              <a:bodyPr/>
              <a:lstStyle/>
              <a:p>
                <a:r>
                  <a:rPr lang="en-US" dirty="0"/>
                  <a:t>Directed Acyclic Graph Bipartition FVS problem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Given a directed graph </a:t>
                </a:r>
                <a:r>
                  <a:rPr lang="en-US" i="1" dirty="0">
                    <a:latin typeface="Cambria Math" panose="02040503050406030204" pitchFamily="18" charset="0"/>
                  </a:rPr>
                  <a:t>G</a:t>
                </a:r>
                <a:r>
                  <a:rPr lang="en-US" dirty="0"/>
                  <a:t> and a DAG-bipartition </a:t>
                </a:r>
                <a:r>
                  <a:rPr lang="en-US" i="1" dirty="0">
                    <a:latin typeface="Cambria Math" panose="02040503050406030204" pitchFamily="18" charset="0"/>
                  </a:rPr>
                  <a:t>(D1,D2) </a:t>
                </a:r>
                <a:r>
                  <a:rPr lang="en-US" dirty="0"/>
                  <a:t>for </a:t>
                </a:r>
                <a:r>
                  <a:rPr lang="en-US" i="1" dirty="0">
                    <a:latin typeface="Cambria Math" panose="02040503050406030204" pitchFamily="18" charset="0"/>
                  </a:rPr>
                  <a:t>G</a:t>
                </a:r>
                <a:r>
                  <a:rPr lang="en-US" dirty="0"/>
                  <a:t> and a parameter </a:t>
                </a:r>
                <a:r>
                  <a:rPr lang="en-US" i="1" dirty="0">
                    <a:latin typeface="Cambria Math" panose="02040503050406030204" pitchFamily="18" charset="0"/>
                  </a:rPr>
                  <a:t>k</a:t>
                </a:r>
                <a:r>
                  <a:rPr lang="en-US" dirty="0"/>
                  <a:t>, we need to either find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-FVS  </a:t>
                </a:r>
                <a:r>
                  <a:rPr lang="en-US" dirty="0"/>
                  <a:t>with size bounded by </a:t>
                </a:r>
                <a:r>
                  <a:rPr lang="en-US" i="1" dirty="0">
                    <a:latin typeface="Cambria Math" panose="02040503050406030204" pitchFamily="18" charset="0"/>
                  </a:rPr>
                  <a:t>k</a:t>
                </a:r>
                <a:r>
                  <a:rPr lang="en-US" dirty="0"/>
                  <a:t>  for the graph </a:t>
                </a:r>
                <a:r>
                  <a:rPr lang="en-US" i="1" dirty="0">
                    <a:latin typeface="Cambria Math" panose="02040503050406030204" pitchFamily="18" charset="0"/>
                  </a:rPr>
                  <a:t>G</a:t>
                </a:r>
                <a:r>
                  <a:rPr lang="en-US" dirty="0"/>
                  <a:t>, or report that no such set exists. A vertex subset </a:t>
                </a:r>
                <a:r>
                  <a:rPr lang="en-US" i="1" dirty="0">
                    <a:latin typeface="Cambria Math" panose="02040503050406030204" pitchFamily="18" charset="0"/>
                  </a:rPr>
                  <a:t>F</a:t>
                </a:r>
                <a:r>
                  <a:rPr lang="en-US" dirty="0"/>
                  <a:t>  in the graph </a:t>
                </a:r>
                <a:r>
                  <a:rPr lang="en-US" i="1" dirty="0">
                    <a:latin typeface="Cambria Math" panose="02040503050406030204" pitchFamily="18" charset="0"/>
                  </a:rPr>
                  <a:t>G</a:t>
                </a:r>
                <a:r>
                  <a:rPr lang="en-US" dirty="0"/>
                  <a:t> is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-FVS  </a:t>
                </a:r>
                <a:r>
                  <a:rPr lang="en-US" dirty="0"/>
                  <a:t>if </a:t>
                </a:r>
                <a:r>
                  <a:rPr lang="en-US" i="1" dirty="0">
                    <a:latin typeface="Cambria Math" panose="02040503050406030204" pitchFamily="18" charset="0"/>
                  </a:rPr>
                  <a:t>F</a:t>
                </a:r>
                <a:r>
                  <a:rPr lang="en-US" dirty="0"/>
                  <a:t>  is an FVS for </a:t>
                </a:r>
                <a:r>
                  <a:rPr lang="en-US" i="1" dirty="0">
                    <a:latin typeface="Cambria Math" panose="02040503050406030204" pitchFamily="18" charset="0"/>
                  </a:rPr>
                  <a:t>G</a:t>
                </a:r>
                <a:r>
                  <a:rPr lang="en-US" dirty="0"/>
                  <a:t> and </a:t>
                </a:r>
                <a:r>
                  <a:rPr lang="en-US" i="1" dirty="0">
                    <a:latin typeface="Cambria Math" panose="02040503050406030204" pitchFamily="18" charset="0"/>
                  </a:rPr>
                  <a:t>F ⊆ D1</a:t>
                </a:r>
                <a:r>
                  <a:rPr lang="en-US" dirty="0"/>
                  <a:t>. The algorithm for this problem has a running time of </a:t>
                </a:r>
                <a:r>
                  <a:rPr lang="en-US" i="1" dirty="0">
                    <a:latin typeface="Cambria Math" panose="02040503050406030204" pitchFamily="18" charset="0"/>
                  </a:rPr>
                  <a:t>O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k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h!</a:t>
                </a:r>
                <a:r>
                  <a:rPr lang="en-US" dirty="0"/>
                  <a:t>), where </a:t>
                </a:r>
                <a:r>
                  <a:rPr lang="en-US" i="1" dirty="0">
                    <a:latin typeface="Cambria Math" panose="02040503050406030204" pitchFamily="18" charset="0"/>
                  </a:rPr>
                  <a:t>h</a:t>
                </a:r>
                <a:r>
                  <a:rPr lang="en-US" dirty="0"/>
                  <a:t> is the number of vertices in the set </a:t>
                </a:r>
                <a:r>
                  <a:rPr lang="en-US" i="1" dirty="0">
                    <a:latin typeface="Cambria Math" panose="02040503050406030204" pitchFamily="18" charset="0"/>
                  </a:rPr>
                  <a:t>D2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47DC4E62-1A34-4F98-A451-214F18085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"/>
              </p:nvPr>
            </p:nvSpPr>
            <p:spPr>
              <a:xfrm>
                <a:off x="444501" y="1681163"/>
                <a:ext cx="5880885" cy="4508500"/>
              </a:xfrm>
              <a:blipFill>
                <a:blip r:embed="rId3"/>
                <a:stretch>
                  <a:fillRect l="-725" t="-1353" r="-12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008611E-C229-45CB-A508-3B351A75CF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63" t="3478" r="1" b="4308"/>
          <a:stretch/>
        </p:blipFill>
        <p:spPr>
          <a:xfrm>
            <a:off x="6928701" y="1480556"/>
            <a:ext cx="4729899" cy="49097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273952-A1A2-4DE5-A726-B911D09408A6}"/>
                  </a:ext>
                </a:extLst>
              </p:cNvPr>
              <p:cNvSpPr txBox="1"/>
              <p:nvPr/>
            </p:nvSpPr>
            <p:spPr>
              <a:xfrm>
                <a:off x="7775680" y="1685306"/>
                <a:ext cx="5623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0" smtClean="0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  <m:sub>
                          <m:r>
                            <a:rPr lang="en-IN" sz="20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273952-A1A2-4DE5-A726-B911D0940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680" y="1685306"/>
                <a:ext cx="562398" cy="400110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65ECD0-34B3-4D3D-913A-48145DDD127B}"/>
                  </a:ext>
                </a:extLst>
              </p:cNvPr>
              <p:cNvSpPr txBox="1"/>
              <p:nvPr/>
            </p:nvSpPr>
            <p:spPr>
              <a:xfrm>
                <a:off x="10201374" y="1685306"/>
                <a:ext cx="5623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0" smtClean="0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  <m:sub>
                          <m:r>
                            <a:rPr lang="en-IN" sz="2000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65ECD0-34B3-4D3D-913A-48145DDD1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1374" y="1685306"/>
                <a:ext cx="562398" cy="400110"/>
              </a:xfrm>
              <a:prstGeom prst="rect">
                <a:avLst/>
              </a:prstGeom>
              <a:blipFill>
                <a:blip r:embed="rId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260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Working of the Algorithm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47DC4E62-1A34-4F98-A451-214F1808519C}"/>
                  </a:ext>
                </a:extLst>
              </p:cNvPr>
              <p:cNvSpPr>
                <a:spLocks noGrp="1"/>
              </p:cNvSpPr>
              <p:nvPr>
                <p:ph type="body" sz="quarter" idx="2"/>
              </p:nvPr>
            </p:nvSpPr>
            <p:spPr>
              <a:xfrm>
                <a:off x="444500" y="1681163"/>
                <a:ext cx="11214100" cy="4508500"/>
              </a:xfrm>
            </p:spPr>
            <p:txBody>
              <a:bodyPr/>
              <a:lstStyle/>
              <a:p>
                <a:r>
                  <a:rPr lang="en-US" dirty="0"/>
                  <a:t>DFVS Reduction problem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Given a directed graph </a:t>
                </a:r>
                <a:r>
                  <a:rPr lang="en-US" i="1" dirty="0">
                    <a:latin typeface="Cambria Math" panose="02040503050406030204" pitchFamily="18" charset="0"/>
                  </a:rPr>
                  <a:t>G</a:t>
                </a:r>
                <a:r>
                  <a:rPr lang="en-US" dirty="0"/>
                  <a:t>, a parameter </a:t>
                </a:r>
                <a:r>
                  <a:rPr lang="en-US" i="1" dirty="0">
                    <a:latin typeface="Cambria Math" panose="02040503050406030204" pitchFamily="18" charset="0"/>
                  </a:rPr>
                  <a:t>k</a:t>
                </a:r>
                <a:r>
                  <a:rPr lang="en-US" dirty="0"/>
                  <a:t> and a FVS set of size </a:t>
                </a:r>
                <a:r>
                  <a:rPr lang="en-US" i="1" dirty="0">
                    <a:latin typeface="Cambria Math" panose="02040503050406030204" pitchFamily="18" charset="0"/>
                  </a:rPr>
                  <a:t>k + 1</a:t>
                </a:r>
                <a:r>
                  <a:rPr lang="en-US" dirty="0"/>
                  <a:t>, our task is to construct an FVS of size bounded by </a:t>
                </a:r>
                <a:r>
                  <a:rPr lang="en-US" i="1" dirty="0">
                    <a:latin typeface="Cambria Math" panose="02040503050406030204" pitchFamily="18" charset="0"/>
                  </a:rPr>
                  <a:t>k</a:t>
                </a:r>
                <a:r>
                  <a:rPr lang="en-US" dirty="0"/>
                  <a:t> for the graph </a:t>
                </a:r>
                <a:r>
                  <a:rPr lang="en-US" i="1" dirty="0">
                    <a:latin typeface="Cambria Math" panose="02040503050406030204" pitchFamily="18" charset="0"/>
                  </a:rPr>
                  <a:t>G</a:t>
                </a:r>
                <a:r>
                  <a:rPr lang="en-US" dirty="0"/>
                  <a:t> or report that no such FVS exists. The algorithm for this problem has a run time of </a:t>
                </a:r>
                <a:r>
                  <a:rPr lang="en-US" i="1" dirty="0">
                    <a:latin typeface="Cambria Math" panose="02040503050406030204" pitchFamily="18" charset="0"/>
                  </a:rPr>
                  <a:t>O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!</a:t>
                </a:r>
                <a:r>
                  <a:rPr lang="en-US" dirty="0"/>
                  <a:t>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DFVS problem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Now this can be solved using the above algorithm by applying the Iterative Compression Method, as proposed by Reed et al. [3]. Here we start with a trivial FVS solution on a subset of the graph and slowly add other vertices to it, at each step trying to find a new FVS bounded by </a:t>
                </a:r>
                <a:r>
                  <a:rPr lang="en-US" i="1" dirty="0">
                    <a:latin typeface="Cambria Math" panose="02040503050406030204" pitchFamily="18" charset="0"/>
                  </a:rPr>
                  <a:t>k</a:t>
                </a:r>
                <a:r>
                  <a:rPr lang="en-US" dirty="0"/>
                  <a:t> or reporting that no such set exists, until we have covered the entire graph. The time complexity for this algorithm is </a:t>
                </a:r>
                <a:r>
                  <a:rPr lang="en-US" i="1" dirty="0">
                    <a:latin typeface="Cambria Math" panose="02040503050406030204" pitchFamily="18" charset="0"/>
                  </a:rPr>
                  <a:t>O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!</a:t>
                </a:r>
                <a:r>
                  <a:rPr lang="en-US" dirty="0"/>
                  <a:t>).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source code for the implementation and the report for this project can be found </a:t>
                </a:r>
                <a:r>
                  <a:rPr lang="en-US" dirty="0">
                    <a:hlinkClick r:id="rId3"/>
                  </a:rPr>
                  <a:t>here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47DC4E62-1A34-4F98-A451-214F18085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"/>
              </p:nvPr>
            </p:nvSpPr>
            <p:spPr>
              <a:xfrm>
                <a:off x="444500" y="1681163"/>
                <a:ext cx="11214100" cy="4508500"/>
              </a:xfrm>
              <a:blipFill>
                <a:blip r:embed="rId4"/>
                <a:stretch>
                  <a:fillRect l="-489" t="-1353" r="-3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20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Conclusion and Future Works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47DC4E62-1A34-4F98-A451-214F1808519C}"/>
                  </a:ext>
                </a:extLst>
              </p:cNvPr>
              <p:cNvSpPr>
                <a:spLocks noGrp="1"/>
              </p:cNvSpPr>
              <p:nvPr>
                <p:ph type="body" sz="quarter" idx="2"/>
              </p:nvPr>
            </p:nvSpPr>
            <p:spPr>
              <a:xfrm>
                <a:off x="444500" y="1681163"/>
                <a:ext cx="11214100" cy="4508500"/>
              </a:xfrm>
            </p:spPr>
            <p:txBody>
              <a:bodyPr/>
              <a:lstStyle/>
              <a:p>
                <a:r>
                  <a:rPr lang="en-US" dirty="0"/>
                  <a:t>In this project we have analyzed and implemented the foundation of the algorithm to find the exact solution of the parameterized DFVS problem, with the runtime of </a:t>
                </a:r>
                <a:r>
                  <a:rPr lang="en-US" i="1" dirty="0">
                    <a:latin typeface="Cambria Math" panose="02040503050406030204" pitchFamily="18" charset="0"/>
                  </a:rPr>
                  <a:t>O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!</a:t>
                </a:r>
                <a:r>
                  <a:rPr lang="en-US" dirty="0"/>
                  <a:t>).</a:t>
                </a:r>
              </a:p>
              <a:p>
                <a:r>
                  <a:rPr lang="en-US" dirty="0"/>
                  <a:t>This algorithm can be further improved by using the approximation algorithm as discussed in [4].</a:t>
                </a:r>
              </a:p>
              <a:p>
                <a:r>
                  <a:rPr lang="en-US" dirty="0"/>
                  <a:t>In future we plan on participating in the Parameterized Algorithms and Computational Experiments Challenge (PACE) 2022 challenge after further improving the algorithm and implementation.</a:t>
                </a:r>
              </a:p>
            </p:txBody>
          </p:sp>
        </mc:Choice>
        <mc:Fallback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47DC4E62-1A34-4F98-A451-214F18085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"/>
              </p:nvPr>
            </p:nvSpPr>
            <p:spPr>
              <a:xfrm>
                <a:off x="444500" y="1681163"/>
                <a:ext cx="11214100" cy="4508500"/>
              </a:xfrm>
              <a:blipFill>
                <a:blip r:embed="rId3"/>
                <a:stretch>
                  <a:fillRect l="-380" t="-1353" r="-4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1681163"/>
            <a:ext cx="10807700" cy="4508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[1] J. Chen, Y. Liu, S. Lu, B. </a:t>
            </a:r>
            <a:r>
              <a:rPr lang="en-US" dirty="0" err="1"/>
              <a:t>O’sullivan</a:t>
            </a:r>
            <a:r>
              <a:rPr lang="en-US" dirty="0"/>
              <a:t>, and I. </a:t>
            </a:r>
            <a:r>
              <a:rPr lang="en-US" dirty="0" err="1"/>
              <a:t>Razgon</a:t>
            </a:r>
            <a:r>
              <a:rPr lang="en-US" dirty="0"/>
              <a:t>, “A fixed-parameter algorithm for the directed feedback vertex set problem,” in Proceedings of the fortieth annual ACM symposium on Theory of computing, pp. 177–186, 2008.</a:t>
            </a:r>
          </a:p>
          <a:p>
            <a:pPr marL="0" indent="0">
              <a:buNone/>
            </a:pPr>
            <a:r>
              <a:rPr lang="en-US" dirty="0"/>
              <a:t>[2] R. M. Karp, “Reducibility among combinatorial problems,” in Complexity of computer computations, pp. 85–103, Springer, 1972.</a:t>
            </a:r>
          </a:p>
          <a:p>
            <a:pPr marL="0" indent="0">
              <a:buNone/>
            </a:pPr>
            <a:r>
              <a:rPr lang="en-US" dirty="0"/>
              <a:t>[3] B. Reed, K. Smith, and A. </a:t>
            </a:r>
            <a:r>
              <a:rPr lang="en-US" dirty="0" err="1"/>
              <a:t>Vetta</a:t>
            </a:r>
            <a:r>
              <a:rPr lang="en-US" dirty="0"/>
              <a:t>, “Finding odd cycle transversals,” Operations Research Letters, vol. 32, no. 4, pp. 299–301, 2004.</a:t>
            </a:r>
          </a:p>
          <a:p>
            <a:pPr marL="0" indent="0">
              <a:buNone/>
            </a:pPr>
            <a:r>
              <a:rPr lang="en-US" dirty="0"/>
              <a:t>[4] G. Even, B. </a:t>
            </a:r>
            <a:r>
              <a:rPr lang="en-US" dirty="0" err="1"/>
              <a:t>Schieber</a:t>
            </a:r>
            <a:r>
              <a:rPr lang="en-US" dirty="0"/>
              <a:t>, M. Sudan, et al., “Approximating minimum feedback sets and </a:t>
            </a:r>
            <a:r>
              <a:rPr lang="en-US" dirty="0" err="1"/>
              <a:t>multicuts</a:t>
            </a:r>
            <a:r>
              <a:rPr lang="en-US" dirty="0"/>
              <a:t> in directed graphs,” </a:t>
            </a:r>
            <a:r>
              <a:rPr lang="en-US" dirty="0" err="1"/>
              <a:t>Algorithmica</a:t>
            </a:r>
            <a:r>
              <a:rPr lang="en-US" dirty="0"/>
              <a:t>, vol. 20, no. 2, pp. 151–174, 1998.</a:t>
            </a:r>
          </a:p>
        </p:txBody>
      </p:sp>
    </p:spTree>
    <p:extLst>
      <p:ext uri="{BB962C8B-B14F-4D97-AF65-F5344CB8AC3E}">
        <p14:creationId xmlns:p14="http://schemas.microsoft.com/office/powerpoint/2010/main" val="411218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98280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Brief 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Definitions and Notations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Graph Theoretic Definitions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Algorithmic Definitions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Classifications of Algorithms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Previous Works and Literature Survey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Working of the Algorithm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Overview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Skew Separator problem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Directed Acyclic Graph Bipartition FVS problem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DFVS Reduction problem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DFVS problem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Conclusion and Future 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References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Brief Introduction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1681163"/>
            <a:ext cx="11214100" cy="4508500"/>
          </a:xfrm>
        </p:spPr>
        <p:txBody>
          <a:bodyPr/>
          <a:lstStyle/>
          <a:p>
            <a:r>
              <a:rPr lang="en-US" dirty="0"/>
              <a:t>A Feedback Vertex Set (FVS) for an graph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dirty="0"/>
              <a:t>, is a set of vertices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dirty="0"/>
              <a:t>, whose removal ensures that the remaining graph does not have any cycles.</a:t>
            </a:r>
          </a:p>
          <a:p>
            <a:r>
              <a:rPr lang="en-US" dirty="0"/>
              <a:t>We will discuss the exact and parametrized Directed FVS (DFVS).</a:t>
            </a:r>
          </a:p>
          <a:p>
            <a:r>
              <a:rPr lang="en-US" dirty="0"/>
              <a:t>“Given a directed graph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dirty="0"/>
              <a:t> and a parameter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dirty="0"/>
              <a:t>, our task is to either return a feedback vertex set whose size is bounded by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dirty="0"/>
              <a:t>, or report that no such set exists.”</a:t>
            </a:r>
          </a:p>
          <a:p>
            <a:r>
              <a:rPr lang="en-US" dirty="0"/>
              <a:t>This problem falls in the NP-Complete class of problems.</a:t>
            </a:r>
          </a:p>
          <a:p>
            <a:r>
              <a:rPr lang="en-US" dirty="0"/>
              <a:t>This problem is found is many areas, such as,</a:t>
            </a:r>
          </a:p>
          <a:p>
            <a:pPr lvl="1"/>
            <a:r>
              <a:rPr lang="en-US" dirty="0"/>
              <a:t>Deadlocks</a:t>
            </a:r>
          </a:p>
          <a:p>
            <a:pPr lvl="1"/>
            <a:r>
              <a:rPr lang="en-US" dirty="0"/>
              <a:t>Testing circuits</a:t>
            </a: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Definitions and Notations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1681163"/>
            <a:ext cx="11214100" cy="4508500"/>
          </a:xfrm>
        </p:spPr>
        <p:txBody>
          <a:bodyPr/>
          <a:lstStyle/>
          <a:p>
            <a:r>
              <a:rPr lang="en-US" dirty="0"/>
              <a:t>Graph Theoretic Definitions</a:t>
            </a:r>
          </a:p>
          <a:p>
            <a:pPr lvl="1"/>
            <a:r>
              <a:rPr lang="en-US" dirty="0"/>
              <a:t>A directed graph represented as, G = (V, E).</a:t>
            </a:r>
          </a:p>
          <a:p>
            <a:pPr lvl="1"/>
            <a:r>
              <a:rPr lang="en-US" dirty="0"/>
              <a:t>An edge represented as, e = [u, v].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a vertex set V′ ⊆ V in the directed graph G = (V, E), </a:t>
            </a:r>
          </a:p>
          <a:p>
            <a:pPr marL="457200" lvl="1" indent="0">
              <a:buNone/>
            </a:pPr>
            <a:r>
              <a:rPr lang="en-US" dirty="0"/>
              <a:t>    the graph induced by the vertices of V′ is denoted by G[V′].</a:t>
            </a:r>
          </a:p>
          <a:p>
            <a:pPr lvl="1"/>
            <a:r>
              <a:rPr lang="en-US" dirty="0"/>
              <a:t>A set F ⊆ V(G) in the directed graph G is a DFVS if the graph G[V \ F] is a directed acyclic graph (DAG).</a:t>
            </a:r>
          </a:p>
          <a:p>
            <a:pPr lvl="1"/>
            <a:r>
              <a:rPr lang="en-US" dirty="0"/>
              <a:t>Induced graph example :</a:t>
            </a:r>
          </a:p>
          <a:p>
            <a:pPr lvl="1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E6FD0CF-6E04-488E-A851-2DA16CB46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234" y="1792248"/>
            <a:ext cx="2186940" cy="6934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DDDF9B-DCC7-4306-93AC-FE01A3C4A194}"/>
              </a:ext>
            </a:extLst>
          </p:cNvPr>
          <p:cNvSpPr txBox="1"/>
          <p:nvPr/>
        </p:nvSpPr>
        <p:spPr>
          <a:xfrm>
            <a:off x="7164097" y="187734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e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B34A94-740D-4687-993A-2872B2AC13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332" t="14300" r="17718" b="17661"/>
          <a:stretch/>
        </p:blipFill>
        <p:spPr>
          <a:xfrm>
            <a:off x="3617079" y="3779725"/>
            <a:ext cx="2585155" cy="27942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06A43C-6F6A-47DB-AC0A-9C2FC1EBD204}"/>
              </a:ext>
            </a:extLst>
          </p:cNvPr>
          <p:cNvSpPr txBox="1"/>
          <p:nvPr/>
        </p:nvSpPr>
        <p:spPr>
          <a:xfrm>
            <a:off x="4318789" y="6189663"/>
            <a:ext cx="1181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Original Graph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BD5784-6348-4AEE-AE2A-B0FBD0D16F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595" t="14809" r="19348" b="18340"/>
          <a:stretch/>
        </p:blipFill>
        <p:spPr>
          <a:xfrm>
            <a:off x="6871929" y="3779725"/>
            <a:ext cx="2635579" cy="27942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593047-CD3C-4020-A443-21A03D1B075D}"/>
              </a:ext>
            </a:extLst>
          </p:cNvPr>
          <p:cNvSpPr txBox="1"/>
          <p:nvPr/>
        </p:nvSpPr>
        <p:spPr>
          <a:xfrm>
            <a:off x="7086691" y="6176575"/>
            <a:ext cx="2206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Graph induced by 1,2,3 and 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603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Definitions and Notations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1681163"/>
            <a:ext cx="7728539" cy="4508500"/>
          </a:xfrm>
        </p:spPr>
        <p:txBody>
          <a:bodyPr/>
          <a:lstStyle/>
          <a:p>
            <a:r>
              <a:rPr lang="en-US" dirty="0"/>
              <a:t>Algorithmic Definitions</a:t>
            </a:r>
          </a:p>
          <a:p>
            <a:pPr lvl="1"/>
            <a:r>
              <a:rPr lang="en-US" dirty="0"/>
              <a:t>P problems are quick to verify and solve.</a:t>
            </a:r>
          </a:p>
          <a:p>
            <a:pPr lvl="1"/>
            <a:r>
              <a:rPr lang="en-US" dirty="0"/>
              <a:t>NP problems are quick to verify but slow to solve.</a:t>
            </a:r>
          </a:p>
          <a:p>
            <a:pPr lvl="1"/>
            <a:r>
              <a:rPr lang="en-US" dirty="0"/>
              <a:t>NP-Complete problems are also quick to verify, slow to solve and can be reduced to any other NP problem.</a:t>
            </a:r>
          </a:p>
          <a:p>
            <a:pPr lvl="1"/>
            <a:r>
              <a:rPr lang="en-US" dirty="0"/>
              <a:t>NP-Hard problems are slow to verify, slow to solve and can be reduced to any other NP problem.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7650E0-63F7-4CF1-AEF4-F446949359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78" r="13580"/>
          <a:stretch/>
        </p:blipFill>
        <p:spPr>
          <a:xfrm>
            <a:off x="8169559" y="1681162"/>
            <a:ext cx="3577941" cy="450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2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Classifications of Algorithms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1681163"/>
            <a:ext cx="11214100" cy="4508500"/>
          </a:xfrm>
        </p:spPr>
        <p:txBody>
          <a:bodyPr/>
          <a:lstStyle/>
          <a:p>
            <a:r>
              <a:rPr lang="en-US" dirty="0"/>
              <a:t>Once a problem is proved to be NP-Complete, what next ?</a:t>
            </a:r>
          </a:p>
          <a:p>
            <a:r>
              <a:rPr lang="en-US" dirty="0"/>
              <a:t>There are broadly two approaches to deal with such problems.</a:t>
            </a:r>
          </a:p>
          <a:p>
            <a:r>
              <a:rPr lang="en-US" dirty="0"/>
              <a:t>When the exact problem is not solvable in polynomial time, we try to find the solution to a easier and restricted version of the problem, </a:t>
            </a:r>
            <a:r>
              <a:rPr lang="en-US" dirty="0" err="1"/>
              <a:t>ie</a:t>
            </a:r>
            <a:r>
              <a:rPr lang="en-US" dirty="0"/>
              <a:t>. Parameterized algorithms, or try to approximate the solution within reasonable bounds, </a:t>
            </a:r>
            <a:r>
              <a:rPr lang="en-US" dirty="0" err="1"/>
              <a:t>ie</a:t>
            </a:r>
            <a:r>
              <a:rPr lang="en-US" dirty="0"/>
              <a:t>. Approximation algorithms.</a:t>
            </a:r>
          </a:p>
          <a:p>
            <a:r>
              <a:rPr lang="en-US" dirty="0"/>
              <a:t>For parameterized algorithms we take a fixed parameter k and try to come up with an algorithm for the restricted version of the problem such that the time complexity becomes a polynomial function of the input size, it may contain any function of the parameter k.</a:t>
            </a:r>
          </a:p>
          <a:p>
            <a:r>
              <a:rPr lang="en-US" dirty="0"/>
              <a:t>For approximation algorithms we come up with an algorithm that gives some result in polynomial time and we prove a bound on the ratio between the optimal solution and the solution produced by the algorithm.</a:t>
            </a:r>
          </a:p>
          <a:p>
            <a:r>
              <a:rPr lang="en-US" dirty="0"/>
              <a:t>One last method is Randomized algorithms, here we pick a solution to the problem based on some probability in polynomial time. This method is non deterministic in nature.</a:t>
            </a:r>
          </a:p>
          <a:p>
            <a:r>
              <a:rPr lang="en-US" dirty="0"/>
              <a:t>In this project we tackle the “exact and parameterized” version of the original DFVS problem.</a:t>
            </a:r>
          </a:p>
        </p:txBody>
      </p:sp>
    </p:spTree>
    <p:extLst>
      <p:ext uri="{BB962C8B-B14F-4D97-AF65-F5344CB8AC3E}">
        <p14:creationId xmlns:p14="http://schemas.microsoft.com/office/powerpoint/2010/main" val="61102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Previous Works and Literature Survey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47DC4E62-1A34-4F98-A451-214F1808519C}"/>
                  </a:ext>
                </a:extLst>
              </p:cNvPr>
              <p:cNvSpPr>
                <a:spLocks noGrp="1"/>
              </p:cNvSpPr>
              <p:nvPr>
                <p:ph type="body" sz="quarter" idx="2"/>
              </p:nvPr>
            </p:nvSpPr>
            <p:spPr>
              <a:xfrm>
                <a:off x="444500" y="1681163"/>
                <a:ext cx="11214100" cy="4508500"/>
              </a:xfrm>
            </p:spPr>
            <p:txBody>
              <a:bodyPr/>
              <a:lstStyle/>
              <a:p>
                <a:r>
                  <a:rPr lang="en-US" dirty="0"/>
                  <a:t>Karp [2] in the year 1972 showed that DFVS can be reduced from the well-known problem of Vertex Cover, thus proving it was in the NP-Hard class and the decision problem was in NP-Complete class.</a:t>
                </a:r>
              </a:p>
              <a:p>
                <a:r>
                  <a:rPr lang="en-US" dirty="0"/>
                  <a:t>Even et al. [4] in the year 1998 showed the relationship between multi-cults and feedback sets and came up with </a:t>
                </a:r>
                <a:r>
                  <a:rPr lang="en-US"/>
                  <a:t>an approximate algorithm </a:t>
                </a:r>
                <a:r>
                  <a:rPr lang="en-US" dirty="0"/>
                  <a:t>for the DFVS problem.</a:t>
                </a:r>
              </a:p>
              <a:p>
                <a:r>
                  <a:rPr lang="en-US" dirty="0"/>
                  <a:t>Chen et al. [1] in the year 2008 proved that the problem of fixed parameterized DFVS is fixed-parameter tractable by coming up with an algorithm for the problem with the time complexity of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k!)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47DC4E62-1A34-4F98-A451-214F18085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"/>
              </p:nvPr>
            </p:nvSpPr>
            <p:spPr>
              <a:xfrm>
                <a:off x="444500" y="1681163"/>
                <a:ext cx="11214100" cy="4508500"/>
              </a:xfrm>
              <a:blipFill>
                <a:blip r:embed="rId3"/>
                <a:stretch>
                  <a:fillRect l="-380" t="-1353" r="-8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51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Working of the Algorithm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1681163"/>
            <a:ext cx="11214100" cy="4508500"/>
          </a:xfrm>
        </p:spPr>
        <p:txBody>
          <a:bodyPr/>
          <a:lstStyle/>
          <a:p>
            <a:r>
              <a:rPr lang="en-US" dirty="0"/>
              <a:t>Overview: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The algorithm for the DFVS problem is obtained through careful development of algorithms for a series of problems. The problems are: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Skew Separator problem</a:t>
            </a:r>
          </a:p>
          <a:p>
            <a:pPr lvl="1"/>
            <a:r>
              <a:rPr lang="en-US" dirty="0"/>
              <a:t>Directed Acyclic Graph Bipartition FVS problem</a:t>
            </a:r>
          </a:p>
          <a:p>
            <a:pPr lvl="1"/>
            <a:r>
              <a:rPr lang="en-US" dirty="0"/>
              <a:t>DFVS Reduction problem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And then finally the DFVS problem.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Working of the Algorithm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47DC4E62-1A34-4F98-A451-214F1808519C}"/>
                  </a:ext>
                </a:extLst>
              </p:cNvPr>
              <p:cNvSpPr>
                <a:spLocks noGrp="1"/>
              </p:cNvSpPr>
              <p:nvPr>
                <p:ph type="body" sz="quarter" idx="2"/>
              </p:nvPr>
            </p:nvSpPr>
            <p:spPr>
              <a:xfrm>
                <a:off x="444500" y="1681163"/>
                <a:ext cx="6267385" cy="4508500"/>
              </a:xfrm>
            </p:spPr>
            <p:txBody>
              <a:bodyPr/>
              <a:lstStyle/>
              <a:p>
                <a:r>
                  <a:rPr lang="en-US" dirty="0"/>
                  <a:t>Skew Separator problem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Given a directed graph </a:t>
                </a:r>
                <a:r>
                  <a:rPr lang="en-US" i="1" dirty="0">
                    <a:latin typeface="Cambria Math" panose="02040503050406030204" pitchFamily="18" charset="0"/>
                  </a:rPr>
                  <a:t>G</a:t>
                </a:r>
                <a:r>
                  <a:rPr lang="en-US" dirty="0"/>
                  <a:t>, a parameter </a:t>
                </a:r>
                <a:r>
                  <a:rPr lang="en-US" i="1" dirty="0">
                    <a:latin typeface="Cambria Math" panose="02040503050406030204" pitchFamily="18" charset="0"/>
                  </a:rPr>
                  <a:t>k</a:t>
                </a:r>
                <a:r>
                  <a:rPr lang="en-US" dirty="0"/>
                  <a:t> and collection of “Source Sets”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] and “Sink Sets”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], such that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all the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,...,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,...,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 are pairwise disjoint,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for each </a:t>
                </a:r>
                <a:r>
                  <a:rPr lang="en-US" i="1" dirty="0" err="1">
                    <a:latin typeface="Cambria Math" panose="02040503050406030204" pitchFamily="18" charset="0"/>
                  </a:rPr>
                  <a:t>i</a:t>
                </a:r>
                <a:r>
                  <a:rPr lang="en-US" dirty="0"/>
                  <a:t>, </a:t>
                </a:r>
                <a:r>
                  <a:rPr lang="en-US" i="1" dirty="0">
                    <a:latin typeface="Cambria Math" panose="02040503050406030204" pitchFamily="18" charset="0"/>
                  </a:rPr>
                  <a:t>1 ≤ </a:t>
                </a:r>
                <a:r>
                  <a:rPr lang="en-US" i="1" dirty="0" err="1">
                    <a:latin typeface="Cambria Math" panose="02040503050406030204" pitchFamily="18" charset="0"/>
                  </a:rPr>
                  <a:t>i</a:t>
                </a:r>
                <a:r>
                  <a:rPr lang="en-US" i="1" dirty="0">
                    <a:latin typeface="Cambria Math" panose="02040503050406030204" pitchFamily="18" charset="0"/>
                  </a:rPr>
                  <a:t> ≤ l−1</a:t>
                </a:r>
                <a:r>
                  <a:rPr lang="en-US" dirty="0"/>
                  <a:t>, there is not edge coming into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for each </a:t>
                </a:r>
                <a:r>
                  <a:rPr lang="en-US" i="1" dirty="0">
                    <a:latin typeface="Cambria Math" panose="02040503050406030204" pitchFamily="18" charset="0"/>
                  </a:rPr>
                  <a:t>j</a:t>
                </a:r>
                <a:r>
                  <a:rPr lang="en-US" dirty="0"/>
                  <a:t>, </a:t>
                </a:r>
                <a:r>
                  <a:rPr lang="en-US" i="1" dirty="0">
                    <a:latin typeface="Cambria Math" panose="02040503050406030204" pitchFamily="18" charset="0"/>
                  </a:rPr>
                  <a:t>1 ≤ j ≤ l</a:t>
                </a:r>
                <a:r>
                  <a:rPr lang="en-US" dirty="0"/>
                  <a:t>, there is no edge going out from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457200" lvl="1" indent="0">
                  <a:buNone/>
                </a:pPr>
                <a:r>
                  <a:rPr lang="en-US" dirty="0"/>
                  <a:t>We need to either find a set of vertices, called a Skew Separator </a:t>
                </a:r>
                <a:r>
                  <a:rPr lang="en-US" i="1" dirty="0">
                    <a:latin typeface="Cambria Math" panose="02040503050406030204" pitchFamily="18" charset="0"/>
                  </a:rPr>
                  <a:t>X</a:t>
                </a:r>
                <a:r>
                  <a:rPr lang="en-US" dirty="0"/>
                  <a:t>, of at most </a:t>
                </a:r>
                <a:r>
                  <a:rPr lang="en-US" i="1" dirty="0">
                    <a:latin typeface="Cambria Math" panose="02040503050406030204" pitchFamily="18" charset="0"/>
                  </a:rPr>
                  <a:t>k</a:t>
                </a:r>
                <a:r>
                  <a:rPr lang="en-US" dirty="0"/>
                  <a:t> vertices such that for any pair of indices </a:t>
                </a:r>
                <a:r>
                  <a:rPr lang="en-US" i="1" dirty="0" err="1">
                    <a:latin typeface="Cambria Math" panose="02040503050406030204" pitchFamily="18" charset="0"/>
                  </a:rPr>
                  <a:t>i</a:t>
                </a:r>
                <a:r>
                  <a:rPr lang="en-US" dirty="0"/>
                  <a:t> and </a:t>
                </a:r>
                <a:r>
                  <a:rPr lang="en-US" i="1" dirty="0">
                    <a:latin typeface="Cambria Math" panose="02040503050406030204" pitchFamily="18" charset="0"/>
                  </a:rPr>
                  <a:t>j</a:t>
                </a:r>
                <a:r>
                  <a:rPr lang="en-US" dirty="0"/>
                  <a:t> satisfying </a:t>
                </a:r>
                <a:r>
                  <a:rPr lang="en-US" i="1" dirty="0">
                    <a:latin typeface="Cambria Math" panose="02040503050406030204" pitchFamily="18" charset="0"/>
                  </a:rPr>
                  <a:t>l ≥ </a:t>
                </a:r>
                <a:r>
                  <a:rPr lang="en-US" i="1" dirty="0" err="1">
                    <a:latin typeface="Cambria Math" panose="02040503050406030204" pitchFamily="18" charset="0"/>
                  </a:rPr>
                  <a:t>i</a:t>
                </a:r>
                <a:r>
                  <a:rPr lang="en-US" i="1" dirty="0">
                    <a:latin typeface="Cambria Math" panose="02040503050406030204" pitchFamily="18" charset="0"/>
                  </a:rPr>
                  <a:t> ≥ j ≥ 1</a:t>
                </a:r>
                <a:r>
                  <a:rPr lang="en-US" dirty="0"/>
                  <a:t>, there is no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the graph </a:t>
                </a:r>
                <a:r>
                  <a:rPr lang="en-US" dirty="0">
                    <a:latin typeface="Cambria Math" panose="02040503050406030204" pitchFamily="18" charset="0"/>
                  </a:rPr>
                  <a:t>G[V \ X] </a:t>
                </a:r>
                <a:r>
                  <a:rPr lang="en-US" dirty="0"/>
                  <a:t>or report that no such set exists. The authors discussed an algorithm which solves the problem in time </a:t>
                </a:r>
                <a:r>
                  <a:rPr lang="en-US" i="1" dirty="0">
                    <a:latin typeface="Cambria Math" panose="02040503050406030204" pitchFamily="18" charset="0"/>
                  </a:rPr>
                  <a:t>O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k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).</a:t>
                </a:r>
              </a:p>
            </p:txBody>
          </p:sp>
        </mc:Choice>
        <mc:Fallback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47DC4E62-1A34-4F98-A451-214F18085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"/>
              </p:nvPr>
            </p:nvSpPr>
            <p:spPr>
              <a:xfrm>
                <a:off x="444500" y="1681163"/>
                <a:ext cx="6267385" cy="4508500"/>
              </a:xfrm>
              <a:blipFill>
                <a:blip r:embed="rId3"/>
                <a:stretch>
                  <a:fillRect l="-681" t="-1353" r="-9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54E6D7E-7F31-44C0-A850-ACAF77ECE8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128"/>
          <a:stretch/>
        </p:blipFill>
        <p:spPr>
          <a:xfrm>
            <a:off x="7215973" y="1681162"/>
            <a:ext cx="4442627" cy="46339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27E0BC-D274-4764-9A0D-86BC3635E4D1}"/>
              </a:ext>
            </a:extLst>
          </p:cNvPr>
          <p:cNvSpPr txBox="1"/>
          <p:nvPr/>
        </p:nvSpPr>
        <p:spPr>
          <a:xfrm>
            <a:off x="8220174" y="3806887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123035-8FFC-4022-8594-D59AD7B5CEDD}"/>
              </a:ext>
            </a:extLst>
          </p:cNvPr>
          <p:cNvSpPr txBox="1"/>
          <p:nvPr/>
        </p:nvSpPr>
        <p:spPr>
          <a:xfrm>
            <a:off x="8221422" y="4068497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.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2B6E6F-8749-4771-A7B5-C695C5858895}"/>
              </a:ext>
            </a:extLst>
          </p:cNvPr>
          <p:cNvSpPr txBox="1"/>
          <p:nvPr/>
        </p:nvSpPr>
        <p:spPr>
          <a:xfrm>
            <a:off x="8220174" y="4330107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.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3428DB-CBA2-4FC6-A265-758C90A879E2}"/>
              </a:ext>
            </a:extLst>
          </p:cNvPr>
          <p:cNvSpPr txBox="1"/>
          <p:nvPr/>
        </p:nvSpPr>
        <p:spPr>
          <a:xfrm>
            <a:off x="10446471" y="3789219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.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FAAE80-A9DE-4BE9-8E2D-CCBC0A718444}"/>
              </a:ext>
            </a:extLst>
          </p:cNvPr>
          <p:cNvSpPr txBox="1"/>
          <p:nvPr/>
        </p:nvSpPr>
        <p:spPr>
          <a:xfrm>
            <a:off x="10446471" y="4050829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.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997EFC-1D54-49F6-AE93-CE2FF70E19D9}"/>
              </a:ext>
            </a:extLst>
          </p:cNvPr>
          <p:cNvSpPr txBox="1"/>
          <p:nvPr/>
        </p:nvSpPr>
        <p:spPr>
          <a:xfrm>
            <a:off x="10446471" y="4301826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30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451</TotalTime>
  <Words>1576</Words>
  <Application>Microsoft Office PowerPoint</Application>
  <PresentationFormat>Widescreen</PresentationFormat>
  <Paragraphs>140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Cambria Math</vt:lpstr>
      <vt:lpstr>CMMI12</vt:lpstr>
      <vt:lpstr>CMR12</vt:lpstr>
      <vt:lpstr>CMR17</vt:lpstr>
      <vt:lpstr>Trade Gothic LT Pro</vt:lpstr>
      <vt:lpstr>Trebuchet MS</vt:lpstr>
      <vt:lpstr>Office Theme</vt:lpstr>
      <vt:lpstr>A Study on Directed Feedback Vertex Set (DFVS)</vt:lpstr>
      <vt:lpstr>Contents</vt:lpstr>
      <vt:lpstr>Brief Introduction</vt:lpstr>
      <vt:lpstr>Definitions and Notations</vt:lpstr>
      <vt:lpstr>Definitions and Notations</vt:lpstr>
      <vt:lpstr>Classifications of Algorithms</vt:lpstr>
      <vt:lpstr>Previous Works and Literature Survey</vt:lpstr>
      <vt:lpstr>Working of the Algorithm</vt:lpstr>
      <vt:lpstr>Working of the Algorithm</vt:lpstr>
      <vt:lpstr>Working of the Algorithm</vt:lpstr>
      <vt:lpstr>Working of the Algorithm</vt:lpstr>
      <vt:lpstr>Conclusion and Future Works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Soumyajit Karmakar</dc:creator>
  <cp:lastModifiedBy>Soumyajit Karmakar</cp:lastModifiedBy>
  <cp:revision>18</cp:revision>
  <dcterms:created xsi:type="dcterms:W3CDTF">2022-04-21T18:08:06Z</dcterms:created>
  <dcterms:modified xsi:type="dcterms:W3CDTF">2022-04-22T07:33:53Z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