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56" r:id="rId5"/>
    <p:sldId id="258" r:id="rId6"/>
    <p:sldId id="261" r:id="rId7"/>
    <p:sldId id="286" r:id="rId8"/>
    <p:sldId id="288" r:id="rId9"/>
    <p:sldId id="287" r:id="rId10"/>
    <p:sldId id="295" r:id="rId11"/>
    <p:sldId id="297" r:id="rId12"/>
    <p:sldId id="296" r:id="rId13"/>
    <p:sldId id="298" r:id="rId14"/>
    <p:sldId id="299" r:id="rId15"/>
    <p:sldId id="300" r:id="rId16"/>
    <p:sldId id="26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571" autoAdjust="0"/>
    <p:restoredTop sz="95196" autoAdjust="0"/>
  </p:normalViewPr>
  <p:slideViewPr>
    <p:cSldViewPr snapToGrid="0">
      <p:cViewPr varScale="1">
        <p:scale>
          <a:sx n="77" d="100"/>
          <a:sy n="77" d="100"/>
        </p:scale>
        <p:origin x="562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4/22/2022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4/22/2022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Line 1 : Explain for undirected vs directed case.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34D747-9380-41EE-9946-EC9EC0CA5D1E}" type="slidenum">
              <a:rPr lang="en-US" noProof="0" smtClean="0"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222948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34D747-9380-41EE-9946-EC9EC0CA5D1E}" type="slidenum">
              <a:rPr lang="en-US" noProof="0" smtClean="0"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7100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dirty="0"/>
              <a:t>…where V is the set of vertices and E is the set of edges.</a:t>
            </a:r>
          </a:p>
          <a:p>
            <a:pPr algn="l"/>
            <a:r>
              <a:rPr lang="en-US" sz="1800" b="0" i="0" u="none" strike="noStrike" baseline="0" dirty="0">
                <a:latin typeface="CMR12"/>
              </a:rPr>
              <a:t>The edge </a:t>
            </a:r>
            <a:r>
              <a:rPr lang="en-US" sz="1800" b="0" i="0" u="none" strike="noStrike" baseline="0" dirty="0">
                <a:latin typeface="CMMI12"/>
              </a:rPr>
              <a:t>e </a:t>
            </a:r>
            <a:r>
              <a:rPr lang="en-US" sz="1800" b="0" i="0" u="none" strike="noStrike" baseline="0" dirty="0">
                <a:latin typeface="CMR12"/>
              </a:rPr>
              <a:t>is called an outgoing edge of the vertex </a:t>
            </a:r>
            <a:r>
              <a:rPr lang="en-US" sz="1800" b="0" i="0" u="none" strike="noStrike" baseline="0" dirty="0">
                <a:latin typeface="CMMI12"/>
              </a:rPr>
              <a:t>u</a:t>
            </a:r>
            <a:r>
              <a:rPr lang="en-US" sz="1800" b="0" i="0" u="none" strike="noStrike" baseline="0" dirty="0">
                <a:latin typeface="CMR12"/>
              </a:rPr>
              <a:t>, and an incoming edge of the vertex </a:t>
            </a:r>
            <a:r>
              <a:rPr lang="en-US" sz="1800" b="0" i="0" u="none" strike="noStrike" baseline="0" dirty="0">
                <a:latin typeface="CMMI12"/>
              </a:rPr>
              <a:t>v</a:t>
            </a:r>
            <a:r>
              <a:rPr lang="en-US" sz="1800" b="0" i="0" u="none" strike="noStrike" baseline="0" dirty="0">
                <a:latin typeface="CMR12"/>
              </a:rPr>
              <a:t>.</a:t>
            </a:r>
          </a:p>
          <a:p>
            <a:pPr algn="l"/>
            <a:r>
              <a:rPr lang="en-US" sz="1800" b="0" i="0" u="none" strike="noStrike" baseline="0" dirty="0">
                <a:latin typeface="CMR12"/>
              </a:rPr>
              <a:t>Define induced graph.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34D747-9380-41EE-9946-EC9EC0CA5D1E}" type="slidenum">
              <a:rPr lang="en-US" noProof="0" smtClean="0"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358445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sz="1800" b="0" i="0" u="none" strike="noStrike" baseline="0" dirty="0">
                <a:latin typeface="CMR12"/>
              </a:rPr>
              <a:t>Define quick (solvable in polynomial time using deterministic </a:t>
            </a:r>
            <a:r>
              <a:rPr lang="en-US" sz="1800" b="0" i="0" u="none" strike="noStrike" baseline="0" dirty="0" err="1">
                <a:latin typeface="CMR12"/>
              </a:rPr>
              <a:t>turing</a:t>
            </a:r>
            <a:r>
              <a:rPr lang="en-US" sz="1800" b="0" i="0" u="none" strike="noStrike" baseline="0" dirty="0">
                <a:latin typeface="CMR12"/>
              </a:rPr>
              <a:t> machine) and slow </a:t>
            </a:r>
            <a:r>
              <a:rPr lang="en-US" sz="1200" b="0" i="0" u="none" strike="noStrike" baseline="0" dirty="0">
                <a:latin typeface="CMR12"/>
              </a:rPr>
              <a:t>(solvable in polynomial time using non deterministic </a:t>
            </a:r>
            <a:r>
              <a:rPr lang="en-US" sz="1200" b="0" i="0" u="none" strike="noStrike" baseline="0" dirty="0" err="1">
                <a:latin typeface="CMR12"/>
              </a:rPr>
              <a:t>turing</a:t>
            </a:r>
            <a:r>
              <a:rPr lang="en-US" sz="1200" b="0" i="0" u="none" strike="noStrike" baseline="0" dirty="0">
                <a:latin typeface="CMR12"/>
              </a:rPr>
              <a:t> machine).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34D747-9380-41EE-9946-EC9EC0CA5D1E}" type="slidenum">
              <a:rPr lang="en-US" noProof="0" smtClean="0"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126920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Define multi-cuts.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34D747-9380-41EE-9946-EC9EC0CA5D1E}" type="slidenum">
              <a:rPr lang="en-US" noProof="0" smtClean="0"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015234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34D747-9380-41EE-9946-EC9EC0CA5D1E}" type="slidenum">
              <a:rPr lang="en-US" noProof="0" smtClean="0"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457428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Lines are taken from my report.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34D747-9380-41EE-9946-EC9EC0CA5D1E}" type="slidenum">
              <a:rPr lang="en-US" noProof="0" smtClean="0"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244318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Cycles check 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34D747-9380-41EE-9946-EC9EC0CA5D1E}" type="slidenum">
              <a:rPr lang="en-US" noProof="0" smtClean="0"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652703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34D747-9380-41EE-9946-EC9EC0CA5D1E}" type="slidenum">
              <a:rPr lang="en-US" noProof="0" smtClean="0"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409053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Explain the approximation algo usage.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34D747-9380-41EE-9946-EC9EC0CA5D1E}" type="slidenum">
              <a:rPr lang="en-US" noProof="0" smtClean="0"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039460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7" r:id="rId7"/>
    <p:sldLayoutId id="2147483674" r:id="rId8"/>
    <p:sldLayoutId id="2147483665" r:id="rId9"/>
    <p:sldLayoutId id="2147483673" r:id="rId10"/>
    <p:sldLayoutId id="2147483662" r:id="rId11"/>
    <p:sldLayoutId id="2147483663" r:id="rId12"/>
    <p:sldLayoutId id="2147483664" r:id="rId13"/>
    <p:sldLayoutId id="2147483675" r:id="rId14"/>
    <p:sldLayoutId id="2147483676" r:id="rId15"/>
    <p:sldLayoutId id="2147483672" r:id="rId16"/>
    <p:sldLayoutId id="2147483667" r:id="rId17"/>
    <p:sldLayoutId id="2147483668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20076" y="2395728"/>
            <a:ext cx="7077456" cy="1243584"/>
          </a:xfrm>
        </p:spPr>
        <p:txBody>
          <a:bodyPr/>
          <a:lstStyle/>
          <a:p>
            <a:pPr algn="l"/>
            <a:r>
              <a:rPr lang="en-US" sz="3200" b="0" i="0" u="none" strike="noStrike" baseline="0" dirty="0">
                <a:latin typeface="CMR17"/>
              </a:rPr>
              <a:t>A Study on Directed Feedback Vertex Set</a:t>
            </a:r>
            <a:br>
              <a:rPr lang="en-US" sz="3200" b="0" i="0" u="none" strike="noStrike" baseline="0" dirty="0">
                <a:latin typeface="CMR17"/>
              </a:rPr>
            </a:br>
            <a:r>
              <a:rPr lang="en-IN" sz="3200" b="0" i="0" u="none" strike="noStrike" baseline="0" dirty="0">
                <a:latin typeface="CMR17"/>
              </a:rPr>
              <a:t>(DFVS)</a:t>
            </a:r>
            <a:endParaRPr lang="en-US" sz="7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537F64-4C96-4AA8-BB21-E8053A3186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20076" y="3721608"/>
            <a:ext cx="7077456" cy="868680"/>
          </a:xfrm>
        </p:spPr>
        <p:txBody>
          <a:bodyPr/>
          <a:lstStyle/>
          <a:p>
            <a:pPr marL="0" indent="0" algn="r">
              <a:buNone/>
            </a:pPr>
            <a:r>
              <a:rPr lang="en-US" dirty="0"/>
              <a:t>By Soumyajit Karmakar</a:t>
            </a:r>
          </a:p>
          <a:p>
            <a:pPr marL="0" indent="0" algn="r">
              <a:buNone/>
            </a:pPr>
            <a:r>
              <a:rPr lang="en-US" dirty="0"/>
              <a:t>1901200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EEC799-D8C1-4DAF-9EA9-1F8CFCBBF64B}"/>
              </a:ext>
            </a:extLst>
          </p:cNvPr>
          <p:cNvSpPr txBox="1"/>
          <p:nvPr/>
        </p:nvSpPr>
        <p:spPr>
          <a:xfrm>
            <a:off x="1135650" y="5485837"/>
            <a:ext cx="27623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pc="300" dirty="0">
                <a:solidFill>
                  <a:schemeClr val="bg1"/>
                </a:solidFill>
                <a:cs typeface="Arial" panose="020B0604020202020204" pitchFamily="34" charset="0"/>
              </a:rPr>
              <a:t>CS300</a:t>
            </a:r>
          </a:p>
          <a:p>
            <a:r>
              <a:rPr lang="en-IN" spc="300" dirty="0">
                <a:solidFill>
                  <a:schemeClr val="bg1"/>
                </a:solidFill>
                <a:cs typeface="Arial" panose="020B0604020202020204" pitchFamily="34" charset="0"/>
              </a:rPr>
              <a:t>Dr. Srinibas Swain</a:t>
            </a:r>
          </a:p>
        </p:txBody>
      </p:sp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/>
          <a:lstStyle/>
          <a:p>
            <a:r>
              <a:rPr lang="en-US" dirty="0"/>
              <a:t>Working of the Algorithm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10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 Placeholder 7">
                <a:extLst>
                  <a:ext uri="{FF2B5EF4-FFF2-40B4-BE49-F238E27FC236}">
                    <a16:creationId xmlns:a16="http://schemas.microsoft.com/office/drawing/2014/main" id="{47DC4E62-1A34-4F98-A451-214F1808519C}"/>
                  </a:ext>
                </a:extLst>
              </p:cNvPr>
              <p:cNvSpPr>
                <a:spLocks noGrp="1"/>
              </p:cNvSpPr>
              <p:nvPr>
                <p:ph type="body" sz="quarter" idx="2"/>
              </p:nvPr>
            </p:nvSpPr>
            <p:spPr>
              <a:xfrm>
                <a:off x="444500" y="1681163"/>
                <a:ext cx="11214100" cy="4508500"/>
              </a:xfrm>
            </p:spPr>
            <p:txBody>
              <a:bodyPr/>
              <a:lstStyle/>
              <a:p>
                <a:r>
                  <a:rPr lang="en-US" dirty="0"/>
                  <a:t>DFVS Reduction problem</a:t>
                </a:r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457200" lvl="1" indent="0">
                  <a:buNone/>
                </a:pPr>
                <a:r>
                  <a:rPr lang="en-US" dirty="0"/>
                  <a:t>Given a directed graph </a:t>
                </a:r>
                <a:r>
                  <a:rPr lang="en-US" i="1" dirty="0">
                    <a:latin typeface="Cambria Math" panose="02040503050406030204" pitchFamily="18" charset="0"/>
                  </a:rPr>
                  <a:t>G</a:t>
                </a:r>
                <a:r>
                  <a:rPr lang="en-US" dirty="0"/>
                  <a:t>, a parameter </a:t>
                </a:r>
                <a:r>
                  <a:rPr lang="en-US" i="1" dirty="0">
                    <a:latin typeface="Cambria Math" panose="02040503050406030204" pitchFamily="18" charset="0"/>
                  </a:rPr>
                  <a:t>k</a:t>
                </a:r>
                <a:r>
                  <a:rPr lang="en-US" dirty="0"/>
                  <a:t> and a FVS set of size </a:t>
                </a:r>
                <a:r>
                  <a:rPr lang="en-US" i="1" dirty="0">
                    <a:latin typeface="Cambria Math" panose="02040503050406030204" pitchFamily="18" charset="0"/>
                  </a:rPr>
                  <a:t>k + 1</a:t>
                </a:r>
                <a:r>
                  <a:rPr lang="en-US" dirty="0"/>
                  <a:t>, our task is to construct an FVS of size bounded by </a:t>
                </a:r>
                <a:r>
                  <a:rPr lang="en-US" i="1" dirty="0">
                    <a:latin typeface="Cambria Math" panose="02040503050406030204" pitchFamily="18" charset="0"/>
                  </a:rPr>
                  <a:t>k</a:t>
                </a:r>
                <a:r>
                  <a:rPr lang="en-US" dirty="0"/>
                  <a:t> for the graph </a:t>
                </a:r>
                <a:r>
                  <a:rPr lang="en-US" i="1" dirty="0">
                    <a:latin typeface="Cambria Math" panose="02040503050406030204" pitchFamily="18" charset="0"/>
                  </a:rPr>
                  <a:t>G</a:t>
                </a:r>
                <a:r>
                  <a:rPr lang="en-US" dirty="0"/>
                  <a:t> or report that no such FVS exists. The algorithm for this problem has a run time of </a:t>
                </a:r>
                <a:r>
                  <a:rPr lang="en-US" i="1" dirty="0">
                    <a:latin typeface="Cambria Math" panose="02040503050406030204" pitchFamily="18" charset="0"/>
                  </a:rPr>
                  <a:t>O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4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sSup>
                      <m:sSup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!</a:t>
                </a:r>
                <a:r>
                  <a:rPr lang="en-US" dirty="0"/>
                  <a:t>).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DFVS problem</a:t>
                </a:r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457200" lvl="1" indent="0">
                  <a:buNone/>
                </a:pPr>
                <a:r>
                  <a:rPr lang="en-US" dirty="0"/>
                  <a:t>Now this can be solved using the above algorithm by applying the Iterative Compression Method, as proposed by Reed et al.[3]. Here we start with a trivial FVS solution on a subset of the graph and slowly add other vertices to it, at each step trying to find a new FVS bounded by </a:t>
                </a:r>
                <a:r>
                  <a:rPr lang="en-US" i="1" dirty="0">
                    <a:latin typeface="Cambria Math" panose="02040503050406030204" pitchFamily="18" charset="0"/>
                  </a:rPr>
                  <a:t>k</a:t>
                </a:r>
                <a:r>
                  <a:rPr lang="en-US" dirty="0"/>
                  <a:t> or reporting that no such set exists, until we have covered the entire graph. The time complexity for this algorithm is </a:t>
                </a:r>
                <a:r>
                  <a:rPr lang="en-US" i="1" dirty="0">
                    <a:latin typeface="Cambria Math" panose="02040503050406030204" pitchFamily="18" charset="0"/>
                  </a:rPr>
                  <a:t>O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4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sSup>
                      <m:sSup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!</a:t>
                </a:r>
                <a:r>
                  <a:rPr lang="en-US" dirty="0"/>
                  <a:t>).</a:t>
                </a:r>
                <a:endParaRPr lang="en-US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Text Placeholder 7">
                <a:extLst>
                  <a:ext uri="{FF2B5EF4-FFF2-40B4-BE49-F238E27FC236}">
                    <a16:creationId xmlns:a16="http://schemas.microsoft.com/office/drawing/2014/main" id="{47DC4E62-1A34-4F98-A451-214F1808519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2"/>
              </p:nvPr>
            </p:nvSpPr>
            <p:spPr>
              <a:xfrm>
                <a:off x="444500" y="1681163"/>
                <a:ext cx="11214100" cy="4508500"/>
              </a:xfrm>
              <a:blipFill>
                <a:blip r:embed="rId3"/>
                <a:stretch>
                  <a:fillRect l="-380" t="-1353" r="-32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2203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/>
          <a:lstStyle/>
          <a:p>
            <a:r>
              <a:rPr lang="en-US" dirty="0"/>
              <a:t>Conclusion and Future Works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11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 Placeholder 7">
                <a:extLst>
                  <a:ext uri="{FF2B5EF4-FFF2-40B4-BE49-F238E27FC236}">
                    <a16:creationId xmlns:a16="http://schemas.microsoft.com/office/drawing/2014/main" id="{47DC4E62-1A34-4F98-A451-214F1808519C}"/>
                  </a:ext>
                </a:extLst>
              </p:cNvPr>
              <p:cNvSpPr>
                <a:spLocks noGrp="1"/>
              </p:cNvSpPr>
              <p:nvPr>
                <p:ph type="body" sz="quarter" idx="2"/>
              </p:nvPr>
            </p:nvSpPr>
            <p:spPr>
              <a:xfrm>
                <a:off x="444500" y="1681163"/>
                <a:ext cx="11214100" cy="4508500"/>
              </a:xfrm>
            </p:spPr>
            <p:txBody>
              <a:bodyPr/>
              <a:lstStyle/>
              <a:p>
                <a:r>
                  <a:rPr lang="en-US" dirty="0"/>
                  <a:t>In this project we have analyzed and implemented the foundation of the algorithm to find the exact solution of the parameterized DFVS problem, with the runtime of </a:t>
                </a:r>
                <a:r>
                  <a:rPr lang="en-US" i="1" dirty="0">
                    <a:latin typeface="Cambria Math" panose="02040503050406030204" pitchFamily="18" charset="0"/>
                  </a:rPr>
                  <a:t>O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4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sSup>
                      <m:sSup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!</a:t>
                </a:r>
                <a:r>
                  <a:rPr lang="en-US" dirty="0"/>
                  <a:t>).</a:t>
                </a:r>
              </a:p>
              <a:p>
                <a:r>
                  <a:rPr lang="en-US" dirty="0"/>
                  <a:t>This algorithm can be further improved by using the approximation algorithm as discussed in [4].</a:t>
                </a:r>
              </a:p>
              <a:p>
                <a:r>
                  <a:rPr lang="en-US" dirty="0"/>
                  <a:t>In future we plan on participating in the Parameterized Algorithms and Computational Experiments Challenge (PACE) 2022 challenge after further improving the algorithm and implementation.</a:t>
                </a:r>
              </a:p>
            </p:txBody>
          </p:sp>
        </mc:Choice>
        <mc:Fallback xmlns="">
          <p:sp>
            <p:nvSpPr>
              <p:cNvPr id="8" name="Text Placeholder 7">
                <a:extLst>
                  <a:ext uri="{FF2B5EF4-FFF2-40B4-BE49-F238E27FC236}">
                    <a16:creationId xmlns:a16="http://schemas.microsoft.com/office/drawing/2014/main" id="{47DC4E62-1A34-4F98-A451-214F1808519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2"/>
              </p:nvPr>
            </p:nvSpPr>
            <p:spPr>
              <a:xfrm>
                <a:off x="444500" y="1681163"/>
                <a:ext cx="11214100" cy="4508500"/>
              </a:xfrm>
              <a:blipFill>
                <a:blip r:embed="rId3"/>
                <a:stretch>
                  <a:fillRect l="-380" t="-1353" r="-48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205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7DC4E62-1A34-4F98-A451-214F1808519C}"/>
              </a:ext>
            </a:extLst>
          </p:cNvPr>
          <p:cNvSpPr>
            <a:spLocks noGrp="1"/>
          </p:cNvSpPr>
          <p:nvPr>
            <p:ph type="body" sz="quarter" idx="2"/>
          </p:nvPr>
        </p:nvSpPr>
        <p:spPr>
          <a:xfrm>
            <a:off x="444500" y="1681163"/>
            <a:ext cx="10807700" cy="45085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[1] J. Chen, Y. Liu, S. Lu, B. </a:t>
            </a:r>
            <a:r>
              <a:rPr lang="en-US" dirty="0" err="1"/>
              <a:t>O’sullivan</a:t>
            </a:r>
            <a:r>
              <a:rPr lang="en-US" dirty="0"/>
              <a:t>, and I. </a:t>
            </a:r>
            <a:r>
              <a:rPr lang="en-US" dirty="0" err="1"/>
              <a:t>Razgon</a:t>
            </a:r>
            <a:r>
              <a:rPr lang="en-US" dirty="0"/>
              <a:t>, “A fixed-parameter algorithm for the directed feedback vertex set problem,” in Proceedings of the fortieth annual ACM symposium on Theory of computing, pp. 177–186, 2008.</a:t>
            </a:r>
          </a:p>
          <a:p>
            <a:pPr marL="0" indent="0">
              <a:buNone/>
            </a:pPr>
            <a:r>
              <a:rPr lang="en-US" dirty="0"/>
              <a:t>[2] R. M. Karp, “Reducibility among combinatorial problems,” in Complexity of computer computations, pp. 85–103, Springer, 1972.</a:t>
            </a:r>
          </a:p>
          <a:p>
            <a:pPr marL="0" indent="0">
              <a:buNone/>
            </a:pPr>
            <a:r>
              <a:rPr lang="en-US" dirty="0"/>
              <a:t>[3] B. Reed, K. Smith, and A. </a:t>
            </a:r>
            <a:r>
              <a:rPr lang="en-US" dirty="0" err="1"/>
              <a:t>Vetta</a:t>
            </a:r>
            <a:r>
              <a:rPr lang="en-US" dirty="0"/>
              <a:t>, “Finding odd cycle transversals,” Operations Research Letters, vol. 32, no. 4, pp. 299–301, 2004.</a:t>
            </a:r>
          </a:p>
          <a:p>
            <a:pPr marL="0" indent="0">
              <a:buNone/>
            </a:pPr>
            <a:r>
              <a:rPr lang="en-US" dirty="0"/>
              <a:t>[4] G. Even, B. </a:t>
            </a:r>
            <a:r>
              <a:rPr lang="en-US" dirty="0" err="1"/>
              <a:t>Schieber</a:t>
            </a:r>
            <a:r>
              <a:rPr lang="en-US" dirty="0"/>
              <a:t>, M. Sudan, et al., “Approximating minimum feedback sets and </a:t>
            </a:r>
            <a:r>
              <a:rPr lang="en-US" dirty="0" err="1"/>
              <a:t>multicuts</a:t>
            </a:r>
            <a:r>
              <a:rPr lang="en-US" dirty="0"/>
              <a:t> in directed graphs,” </a:t>
            </a:r>
            <a:r>
              <a:rPr lang="en-US" dirty="0" err="1"/>
              <a:t>Algorithmica</a:t>
            </a:r>
            <a:r>
              <a:rPr lang="en-US" dirty="0"/>
              <a:t>, vol. 20, no. 2, pp. 151–174, 1998.</a:t>
            </a:r>
          </a:p>
        </p:txBody>
      </p:sp>
    </p:spTree>
    <p:extLst>
      <p:ext uri="{BB962C8B-B14F-4D97-AF65-F5344CB8AC3E}">
        <p14:creationId xmlns:p14="http://schemas.microsoft.com/office/powerpoint/2010/main" val="4112187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4069682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982805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Brief Introduction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Definitions and Notations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Graph Theoretic Definitions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Algorithmic Definitions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Previous Works and Literature Survey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Working of the Algorithm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Overview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Skew Separator problem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Directed Acyclic Graph Bipartition FVS problem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DFVS Reduction problem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DFVS problem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Conclusion and Future Work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References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48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/>
          <a:lstStyle/>
          <a:p>
            <a:r>
              <a:rPr lang="en-US" dirty="0"/>
              <a:t>Brief Introduction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7DC4E62-1A34-4F98-A451-214F1808519C}"/>
              </a:ext>
            </a:extLst>
          </p:cNvPr>
          <p:cNvSpPr>
            <a:spLocks noGrp="1"/>
          </p:cNvSpPr>
          <p:nvPr>
            <p:ph type="body" sz="quarter" idx="2"/>
          </p:nvPr>
        </p:nvSpPr>
        <p:spPr>
          <a:xfrm>
            <a:off x="444500" y="1681163"/>
            <a:ext cx="11214100" cy="4508500"/>
          </a:xfrm>
        </p:spPr>
        <p:txBody>
          <a:bodyPr/>
          <a:lstStyle/>
          <a:p>
            <a:r>
              <a:rPr lang="en-US" dirty="0"/>
              <a:t>A Feedback Vertex Set (FVS) for an graph 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</a:rPr>
              <a:t>G</a:t>
            </a:r>
            <a:r>
              <a:rPr lang="en-US" dirty="0"/>
              <a:t>, is a set of vertices 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</a:rPr>
              <a:t>S</a:t>
            </a:r>
            <a:r>
              <a:rPr lang="en-US" dirty="0"/>
              <a:t>, such that after removing the vertex set 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</a:rPr>
              <a:t>S</a:t>
            </a:r>
            <a:r>
              <a:rPr lang="en-US" dirty="0"/>
              <a:t> from the graph 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</a:rPr>
              <a:t>G</a:t>
            </a:r>
            <a:r>
              <a:rPr lang="en-US" dirty="0"/>
              <a:t>, there are no cycles.</a:t>
            </a:r>
          </a:p>
          <a:p>
            <a:r>
              <a:rPr lang="en-US" dirty="0"/>
              <a:t>We will discuss the exact and parametrized Directed FVS (DFVS).</a:t>
            </a:r>
          </a:p>
          <a:p>
            <a:r>
              <a:rPr lang="en-US" dirty="0"/>
              <a:t>“Given a directed graph 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</a:rPr>
              <a:t>G</a:t>
            </a:r>
            <a:r>
              <a:rPr lang="en-US" dirty="0"/>
              <a:t> and a parameter 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</a:rPr>
              <a:t>k</a:t>
            </a:r>
            <a:r>
              <a:rPr lang="en-US" dirty="0"/>
              <a:t>, our task is to either return a feedback vertex set whose size is bounded by 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</a:rPr>
              <a:t>k</a:t>
            </a:r>
            <a:r>
              <a:rPr lang="en-US" dirty="0"/>
              <a:t>, or report that no such set exists.”</a:t>
            </a:r>
          </a:p>
          <a:p>
            <a:r>
              <a:rPr lang="en-US" dirty="0"/>
              <a:t>This problem falls in the NP-Complete class of problems.</a:t>
            </a:r>
          </a:p>
          <a:p>
            <a:r>
              <a:rPr lang="en-US" dirty="0"/>
              <a:t>This problem is found is many areas, such as,</a:t>
            </a:r>
          </a:p>
          <a:p>
            <a:pPr lvl="1"/>
            <a:r>
              <a:rPr lang="en-US" dirty="0"/>
              <a:t>Deadlocks</a:t>
            </a:r>
          </a:p>
          <a:p>
            <a:pPr lvl="1"/>
            <a:r>
              <a:rPr lang="en-US" dirty="0"/>
              <a:t>Testing circuits</a:t>
            </a:r>
          </a:p>
        </p:txBody>
      </p:sp>
    </p:spTree>
    <p:extLst>
      <p:ext uri="{BB962C8B-B14F-4D97-AF65-F5344CB8AC3E}">
        <p14:creationId xmlns:p14="http://schemas.microsoft.com/office/powerpoint/2010/main" val="3607270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/>
          <a:lstStyle/>
          <a:p>
            <a:r>
              <a:rPr lang="en-US" dirty="0"/>
              <a:t>Definitions and Notations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7DC4E62-1A34-4F98-A451-214F1808519C}"/>
              </a:ext>
            </a:extLst>
          </p:cNvPr>
          <p:cNvSpPr>
            <a:spLocks noGrp="1"/>
          </p:cNvSpPr>
          <p:nvPr>
            <p:ph type="body" sz="quarter" idx="2"/>
          </p:nvPr>
        </p:nvSpPr>
        <p:spPr>
          <a:xfrm>
            <a:off x="444500" y="1681163"/>
            <a:ext cx="11214100" cy="4508500"/>
          </a:xfrm>
        </p:spPr>
        <p:txBody>
          <a:bodyPr/>
          <a:lstStyle/>
          <a:p>
            <a:r>
              <a:rPr lang="en-US" dirty="0"/>
              <a:t>Graph Theoretic Definitions</a:t>
            </a:r>
          </a:p>
          <a:p>
            <a:pPr lvl="1"/>
            <a:r>
              <a:rPr lang="en-US" dirty="0"/>
              <a:t>A directed graph represented as, G = (V, E).</a:t>
            </a:r>
          </a:p>
          <a:p>
            <a:pPr lvl="1"/>
            <a:r>
              <a:rPr lang="en-US" dirty="0"/>
              <a:t>An edge represented as, e = [u, v].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For a vertex set V′ ⊆ V in the directed graph G = (V, E), </a:t>
            </a:r>
          </a:p>
          <a:p>
            <a:pPr marL="457200" lvl="1" indent="0">
              <a:buNone/>
            </a:pPr>
            <a:r>
              <a:rPr lang="en-US" dirty="0"/>
              <a:t>    the graph induced by the vertices of V′ is denoted by G[V′].</a:t>
            </a:r>
          </a:p>
          <a:p>
            <a:pPr lvl="1"/>
            <a:r>
              <a:rPr lang="en-US" dirty="0"/>
              <a:t>A set F ⊆ V(G) in the directed graph G is a DFVS if the graph G[V \ F] is a directed acyclic graph (DAG).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E6FD0CF-6E04-488E-A851-2DA16CB461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9528" y="2856047"/>
            <a:ext cx="2186940" cy="69342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CDDDF9B-DCC7-4306-93AC-FE01A3C4A194}"/>
              </a:ext>
            </a:extLst>
          </p:cNvPr>
          <p:cNvSpPr txBox="1"/>
          <p:nvPr/>
        </p:nvSpPr>
        <p:spPr>
          <a:xfrm>
            <a:off x="2771391" y="294114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100" dirty="0"/>
              <a:t>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6039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/>
          <a:lstStyle/>
          <a:p>
            <a:r>
              <a:rPr lang="en-US" dirty="0"/>
              <a:t>Definitions and Notations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7DC4E62-1A34-4F98-A451-214F1808519C}"/>
              </a:ext>
            </a:extLst>
          </p:cNvPr>
          <p:cNvSpPr>
            <a:spLocks noGrp="1"/>
          </p:cNvSpPr>
          <p:nvPr>
            <p:ph type="body" sz="quarter" idx="2"/>
          </p:nvPr>
        </p:nvSpPr>
        <p:spPr>
          <a:xfrm>
            <a:off x="444500" y="1681163"/>
            <a:ext cx="7728539" cy="4508500"/>
          </a:xfrm>
        </p:spPr>
        <p:txBody>
          <a:bodyPr/>
          <a:lstStyle/>
          <a:p>
            <a:r>
              <a:rPr lang="en-US" dirty="0"/>
              <a:t>Algorithmic Definitions</a:t>
            </a:r>
          </a:p>
          <a:p>
            <a:pPr lvl="1"/>
            <a:r>
              <a:rPr lang="en-US" dirty="0"/>
              <a:t>P problems are quick to verify and solve.</a:t>
            </a:r>
          </a:p>
          <a:p>
            <a:pPr lvl="1"/>
            <a:r>
              <a:rPr lang="en-US" dirty="0"/>
              <a:t>NP problems are quick to verify but slow to solve.</a:t>
            </a:r>
          </a:p>
          <a:p>
            <a:pPr lvl="1"/>
            <a:r>
              <a:rPr lang="en-US" dirty="0"/>
              <a:t>NP-Complete problems are also quick to verify, slow to solve and can be reduced to any other NP problem.</a:t>
            </a:r>
          </a:p>
          <a:p>
            <a:pPr lvl="1"/>
            <a:r>
              <a:rPr lang="en-US" dirty="0"/>
              <a:t>NP-Hard problems are slow to verify, slow to solve and can be reduced to any other NP problem.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7650E0-63F7-4CF1-AEF4-F446949359D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178" r="13580"/>
          <a:stretch/>
        </p:blipFill>
        <p:spPr>
          <a:xfrm>
            <a:off x="8169559" y="1681162"/>
            <a:ext cx="3577941" cy="4508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121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/>
          <a:lstStyle/>
          <a:p>
            <a:r>
              <a:rPr lang="en-US" dirty="0"/>
              <a:t>Previous Works and Literature Survey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6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 Placeholder 7">
                <a:extLst>
                  <a:ext uri="{FF2B5EF4-FFF2-40B4-BE49-F238E27FC236}">
                    <a16:creationId xmlns:a16="http://schemas.microsoft.com/office/drawing/2014/main" id="{47DC4E62-1A34-4F98-A451-214F1808519C}"/>
                  </a:ext>
                </a:extLst>
              </p:cNvPr>
              <p:cNvSpPr>
                <a:spLocks noGrp="1"/>
              </p:cNvSpPr>
              <p:nvPr>
                <p:ph type="body" sz="quarter" idx="2"/>
              </p:nvPr>
            </p:nvSpPr>
            <p:spPr>
              <a:xfrm>
                <a:off x="444500" y="1681163"/>
                <a:ext cx="11214100" cy="4508500"/>
              </a:xfrm>
            </p:spPr>
            <p:txBody>
              <a:bodyPr/>
              <a:lstStyle/>
              <a:p>
                <a:r>
                  <a:rPr lang="en-US" dirty="0"/>
                  <a:t>Paper by Karp[2] in the year 1972 showed that DFVS can be reduced from the well-known problem of Vertex Cover, thus proving it was in the NP-Hard class and the decision problem was in NP-Complete class.</a:t>
                </a:r>
              </a:p>
              <a:p>
                <a:r>
                  <a:rPr lang="en-US" dirty="0"/>
                  <a:t>Even et al.[4] in the year 1998 showed the relationship between multi-cults and feedback sets and came up with an algorithm for the DFVS problem.</a:t>
                </a:r>
              </a:p>
              <a:p>
                <a:r>
                  <a:rPr lang="en-US" dirty="0"/>
                  <a:t>Chen et al.[1] in the year 2008 proved that the problem of fixed parameterized DFVS is fixed-parameter tractable by coming up with an algorithm for the problem with the time complexity of </a:t>
                </a: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p>
                    </m:sSup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e>
                      <m:sup>
                        <m:r>
                          <a:rPr lang="en-I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p>
                    </m:sSup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I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k!)</a:t>
                </a:r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8" name="Text Placeholder 7">
                <a:extLst>
                  <a:ext uri="{FF2B5EF4-FFF2-40B4-BE49-F238E27FC236}">
                    <a16:creationId xmlns:a16="http://schemas.microsoft.com/office/drawing/2014/main" id="{47DC4E62-1A34-4F98-A451-214F1808519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2"/>
              </p:nvPr>
            </p:nvSpPr>
            <p:spPr>
              <a:xfrm>
                <a:off x="444500" y="1681163"/>
                <a:ext cx="11214100" cy="4508500"/>
              </a:xfrm>
              <a:blipFill>
                <a:blip r:embed="rId3"/>
                <a:stretch>
                  <a:fillRect l="-380" t="-135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1512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/>
          <a:lstStyle/>
          <a:p>
            <a:r>
              <a:rPr lang="en-US" dirty="0"/>
              <a:t>Working of the Algorithm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7DC4E62-1A34-4F98-A451-214F1808519C}"/>
              </a:ext>
            </a:extLst>
          </p:cNvPr>
          <p:cNvSpPr>
            <a:spLocks noGrp="1"/>
          </p:cNvSpPr>
          <p:nvPr>
            <p:ph type="body" sz="quarter" idx="2"/>
          </p:nvPr>
        </p:nvSpPr>
        <p:spPr>
          <a:xfrm>
            <a:off x="444500" y="1681163"/>
            <a:ext cx="11214100" cy="4508500"/>
          </a:xfrm>
        </p:spPr>
        <p:txBody>
          <a:bodyPr/>
          <a:lstStyle/>
          <a:p>
            <a:r>
              <a:rPr lang="en-US" dirty="0"/>
              <a:t>Overview:</a:t>
            </a:r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The algorithm for the DFVS problem is obtained through careful development of algorithms for a series of problems. The problems are: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Skew Separator problem</a:t>
            </a:r>
          </a:p>
          <a:p>
            <a:pPr lvl="1"/>
            <a:r>
              <a:rPr lang="en-US" dirty="0"/>
              <a:t>Directed Acyclic Graph Bipartition FVS problem</a:t>
            </a:r>
          </a:p>
          <a:p>
            <a:pPr lvl="1"/>
            <a:r>
              <a:rPr lang="en-US" dirty="0"/>
              <a:t>DFVS Reduction problem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dirty="0"/>
              <a:t>And then finally the DFVS problem.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70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/>
          <a:lstStyle/>
          <a:p>
            <a:r>
              <a:rPr lang="en-US" dirty="0"/>
              <a:t>Working of the Algorithm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8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 Placeholder 7">
                <a:extLst>
                  <a:ext uri="{FF2B5EF4-FFF2-40B4-BE49-F238E27FC236}">
                    <a16:creationId xmlns:a16="http://schemas.microsoft.com/office/drawing/2014/main" id="{47DC4E62-1A34-4F98-A451-214F1808519C}"/>
                  </a:ext>
                </a:extLst>
              </p:cNvPr>
              <p:cNvSpPr>
                <a:spLocks noGrp="1"/>
              </p:cNvSpPr>
              <p:nvPr>
                <p:ph type="body" sz="quarter" idx="2"/>
              </p:nvPr>
            </p:nvSpPr>
            <p:spPr>
              <a:xfrm>
                <a:off x="444500" y="1681163"/>
                <a:ext cx="6267385" cy="4508500"/>
              </a:xfrm>
            </p:spPr>
            <p:txBody>
              <a:bodyPr/>
              <a:lstStyle/>
              <a:p>
                <a:r>
                  <a:rPr lang="en-US" dirty="0"/>
                  <a:t>Skew Separator problem</a:t>
                </a:r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457200" lvl="1" indent="0">
                  <a:buNone/>
                </a:pPr>
                <a:r>
                  <a:rPr lang="en-US" dirty="0"/>
                  <a:t>Given a directed graph </a:t>
                </a:r>
                <a:r>
                  <a:rPr lang="en-US" i="1" dirty="0">
                    <a:latin typeface="Cambria Math" panose="02040503050406030204" pitchFamily="18" charset="0"/>
                  </a:rPr>
                  <a:t>G</a:t>
                </a:r>
                <a:r>
                  <a:rPr lang="en-US" dirty="0"/>
                  <a:t>, a parameter </a:t>
                </a:r>
                <a:r>
                  <a:rPr lang="en-US" i="1" dirty="0">
                    <a:latin typeface="Cambria Math" panose="02040503050406030204" pitchFamily="18" charset="0"/>
                  </a:rPr>
                  <a:t>k</a:t>
                </a:r>
                <a:r>
                  <a:rPr lang="en-US" dirty="0"/>
                  <a:t> and collection of “Source Sets” 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dirty="0"/>
                  <a:t>] and “Sink Sets” 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dirty="0"/>
                  <a:t>], such that</a:t>
                </a:r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US" dirty="0"/>
                  <a:t>all the sets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,...,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,...,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dirty="0"/>
                  <a:t> are pairwise disjoint,</a:t>
                </a:r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US" dirty="0"/>
                  <a:t>for each </a:t>
                </a:r>
                <a:r>
                  <a:rPr lang="en-US" i="1" dirty="0" err="1">
                    <a:latin typeface="Cambria Math" panose="02040503050406030204" pitchFamily="18" charset="0"/>
                  </a:rPr>
                  <a:t>i</a:t>
                </a:r>
                <a:r>
                  <a:rPr lang="en-US" dirty="0"/>
                  <a:t>, </a:t>
                </a:r>
                <a:r>
                  <a:rPr lang="en-US" i="1" dirty="0">
                    <a:latin typeface="Cambria Math" panose="02040503050406030204" pitchFamily="18" charset="0"/>
                  </a:rPr>
                  <a:t>1 ≤ </a:t>
                </a:r>
                <a:r>
                  <a:rPr lang="en-US" i="1" dirty="0" err="1">
                    <a:latin typeface="Cambria Math" panose="02040503050406030204" pitchFamily="18" charset="0"/>
                  </a:rPr>
                  <a:t>i</a:t>
                </a:r>
                <a:r>
                  <a:rPr lang="en-US" i="1" dirty="0">
                    <a:latin typeface="Cambria Math" panose="02040503050406030204" pitchFamily="18" charset="0"/>
                  </a:rPr>
                  <a:t> ≤ l−1</a:t>
                </a:r>
                <a:r>
                  <a:rPr lang="en-US" dirty="0"/>
                  <a:t>, there is not edge coming into the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, for each </a:t>
                </a:r>
                <a:r>
                  <a:rPr lang="en-US" i="1" dirty="0">
                    <a:latin typeface="Cambria Math" panose="02040503050406030204" pitchFamily="18" charset="0"/>
                  </a:rPr>
                  <a:t>j</a:t>
                </a:r>
                <a:r>
                  <a:rPr lang="en-US" dirty="0"/>
                  <a:t>, </a:t>
                </a:r>
                <a:r>
                  <a:rPr lang="en-US" i="1" dirty="0">
                    <a:latin typeface="Cambria Math" panose="02040503050406030204" pitchFamily="18" charset="0"/>
                  </a:rPr>
                  <a:t>1 ≤ j ≤ l</a:t>
                </a:r>
                <a:r>
                  <a:rPr lang="en-US" dirty="0"/>
                  <a:t>, there is no edge going out from the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  <a:p>
                <a:pPr marL="457200" lvl="1" indent="0">
                  <a:buNone/>
                </a:pPr>
                <a:r>
                  <a:rPr lang="en-US" dirty="0"/>
                  <a:t>We need to either find a set of vertices, called a Skew Separator </a:t>
                </a:r>
                <a:r>
                  <a:rPr lang="en-US" i="1" dirty="0">
                    <a:latin typeface="Cambria Math" panose="02040503050406030204" pitchFamily="18" charset="0"/>
                  </a:rPr>
                  <a:t>X</a:t>
                </a:r>
                <a:r>
                  <a:rPr lang="en-US" dirty="0"/>
                  <a:t>, of at most </a:t>
                </a:r>
                <a:r>
                  <a:rPr lang="en-US" i="1" dirty="0">
                    <a:latin typeface="Cambria Math" panose="02040503050406030204" pitchFamily="18" charset="0"/>
                  </a:rPr>
                  <a:t>k</a:t>
                </a:r>
                <a:r>
                  <a:rPr lang="en-US" dirty="0"/>
                  <a:t> vertices such that for any pair of indices </a:t>
                </a:r>
                <a:r>
                  <a:rPr lang="en-US" i="1" dirty="0" err="1">
                    <a:latin typeface="Cambria Math" panose="02040503050406030204" pitchFamily="18" charset="0"/>
                  </a:rPr>
                  <a:t>i</a:t>
                </a:r>
                <a:r>
                  <a:rPr lang="en-US" dirty="0"/>
                  <a:t> and </a:t>
                </a:r>
                <a:r>
                  <a:rPr lang="en-US" i="1" dirty="0">
                    <a:latin typeface="Cambria Math" panose="02040503050406030204" pitchFamily="18" charset="0"/>
                  </a:rPr>
                  <a:t>j</a:t>
                </a:r>
                <a:r>
                  <a:rPr lang="en-US" dirty="0"/>
                  <a:t> satisfying </a:t>
                </a:r>
                <a:r>
                  <a:rPr lang="en-US" i="1" dirty="0">
                    <a:latin typeface="Cambria Math" panose="02040503050406030204" pitchFamily="18" charset="0"/>
                  </a:rPr>
                  <a:t>l ≥ </a:t>
                </a:r>
                <a:r>
                  <a:rPr lang="en-US" i="1" dirty="0" err="1">
                    <a:latin typeface="Cambria Math" panose="02040503050406030204" pitchFamily="18" charset="0"/>
                  </a:rPr>
                  <a:t>i</a:t>
                </a:r>
                <a:r>
                  <a:rPr lang="en-US" i="1" dirty="0">
                    <a:latin typeface="Cambria Math" panose="02040503050406030204" pitchFamily="18" charset="0"/>
                  </a:rPr>
                  <a:t> ≥ j ≥ 1</a:t>
                </a:r>
                <a:r>
                  <a:rPr lang="en-US" dirty="0"/>
                  <a:t>, there is no path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in the graph </a:t>
                </a:r>
                <a:r>
                  <a:rPr lang="en-US" dirty="0">
                    <a:latin typeface="Cambria Math" panose="02040503050406030204" pitchFamily="18" charset="0"/>
                  </a:rPr>
                  <a:t>G[V \ X] </a:t>
                </a:r>
                <a:r>
                  <a:rPr lang="en-US" dirty="0"/>
                  <a:t>or report that no such set exists. The authors discussed an algorithm which solves the problem in time </a:t>
                </a:r>
                <a:r>
                  <a:rPr lang="en-US" i="1" dirty="0">
                    <a:latin typeface="Cambria Math" panose="02040503050406030204" pitchFamily="18" charset="0"/>
                  </a:rPr>
                  <a:t>O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k</a:t>
                </a:r>
                <a:r>
                  <a:rPr lang="en-IN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dirty="0"/>
                  <a:t>).</a:t>
                </a:r>
              </a:p>
            </p:txBody>
          </p:sp>
        </mc:Choice>
        <mc:Fallback>
          <p:sp>
            <p:nvSpPr>
              <p:cNvPr id="8" name="Text Placeholder 7">
                <a:extLst>
                  <a:ext uri="{FF2B5EF4-FFF2-40B4-BE49-F238E27FC236}">
                    <a16:creationId xmlns:a16="http://schemas.microsoft.com/office/drawing/2014/main" id="{47DC4E62-1A34-4F98-A451-214F1808519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2"/>
              </p:nvPr>
            </p:nvSpPr>
            <p:spPr>
              <a:xfrm>
                <a:off x="444500" y="1681163"/>
                <a:ext cx="6267385" cy="4508500"/>
              </a:xfrm>
              <a:blipFill>
                <a:blip r:embed="rId3"/>
                <a:stretch>
                  <a:fillRect l="-681" t="-1353" r="-97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654E6D7E-7F31-44C0-A850-ACAF77ECE88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128"/>
          <a:stretch/>
        </p:blipFill>
        <p:spPr>
          <a:xfrm>
            <a:off x="7215973" y="1681162"/>
            <a:ext cx="4442627" cy="463391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F27E0BC-D274-4764-9A0D-86BC3635E4D1}"/>
              </a:ext>
            </a:extLst>
          </p:cNvPr>
          <p:cNvSpPr txBox="1"/>
          <p:nvPr/>
        </p:nvSpPr>
        <p:spPr>
          <a:xfrm>
            <a:off x="8220174" y="3806887"/>
            <a:ext cx="2840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/>
              <a:t>.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5123035-8FFC-4022-8594-D59AD7B5CEDD}"/>
              </a:ext>
            </a:extLst>
          </p:cNvPr>
          <p:cNvSpPr txBox="1"/>
          <p:nvPr/>
        </p:nvSpPr>
        <p:spPr>
          <a:xfrm>
            <a:off x="8221422" y="4068497"/>
            <a:ext cx="2840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/>
              <a:t>.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92B6E6F-8749-4771-A7B5-C695C5858895}"/>
              </a:ext>
            </a:extLst>
          </p:cNvPr>
          <p:cNvSpPr txBox="1"/>
          <p:nvPr/>
        </p:nvSpPr>
        <p:spPr>
          <a:xfrm>
            <a:off x="8220174" y="4330107"/>
            <a:ext cx="2840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/>
              <a:t>.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63428DB-CBA2-4FC6-A265-758C90A879E2}"/>
              </a:ext>
            </a:extLst>
          </p:cNvPr>
          <p:cNvSpPr txBox="1"/>
          <p:nvPr/>
        </p:nvSpPr>
        <p:spPr>
          <a:xfrm>
            <a:off x="10446471" y="3789219"/>
            <a:ext cx="2840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/>
              <a:t>.</a:t>
            </a:r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3FAAE80-A9DE-4BE9-8E2D-CCBC0A718444}"/>
              </a:ext>
            </a:extLst>
          </p:cNvPr>
          <p:cNvSpPr txBox="1"/>
          <p:nvPr/>
        </p:nvSpPr>
        <p:spPr>
          <a:xfrm>
            <a:off x="10446471" y="4050829"/>
            <a:ext cx="2840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/>
              <a:t>.</a:t>
            </a:r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5997EFC-1D54-49F6-AE93-CE2FF70E19D9}"/>
              </a:ext>
            </a:extLst>
          </p:cNvPr>
          <p:cNvSpPr txBox="1"/>
          <p:nvPr/>
        </p:nvSpPr>
        <p:spPr>
          <a:xfrm>
            <a:off x="10446471" y="4301826"/>
            <a:ext cx="2840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0303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/>
          <a:lstStyle/>
          <a:p>
            <a:r>
              <a:rPr lang="en-US" dirty="0"/>
              <a:t>Working of the Algorithm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9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 Placeholder 7">
                <a:extLst>
                  <a:ext uri="{FF2B5EF4-FFF2-40B4-BE49-F238E27FC236}">
                    <a16:creationId xmlns:a16="http://schemas.microsoft.com/office/drawing/2014/main" id="{47DC4E62-1A34-4F98-A451-214F1808519C}"/>
                  </a:ext>
                </a:extLst>
              </p:cNvPr>
              <p:cNvSpPr>
                <a:spLocks noGrp="1"/>
              </p:cNvSpPr>
              <p:nvPr>
                <p:ph type="body" sz="quarter" idx="2"/>
              </p:nvPr>
            </p:nvSpPr>
            <p:spPr>
              <a:xfrm>
                <a:off x="444501" y="1681163"/>
                <a:ext cx="5880885" cy="4508500"/>
              </a:xfrm>
            </p:spPr>
            <p:txBody>
              <a:bodyPr/>
              <a:lstStyle/>
              <a:p>
                <a:r>
                  <a:rPr lang="en-US" dirty="0"/>
                  <a:t>Directed Acyclic Graph Bipartition FVS problem</a:t>
                </a:r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457200" lvl="1" indent="0">
                  <a:buNone/>
                </a:pPr>
                <a:r>
                  <a:rPr lang="en-US" dirty="0"/>
                  <a:t>Given a directed graph </a:t>
                </a:r>
                <a:r>
                  <a:rPr lang="en-US" i="1" dirty="0">
                    <a:latin typeface="Cambria Math" panose="02040503050406030204" pitchFamily="18" charset="0"/>
                  </a:rPr>
                  <a:t>G</a:t>
                </a:r>
                <a:r>
                  <a:rPr lang="en-US" dirty="0"/>
                  <a:t> and a DAG-bipartition </a:t>
                </a:r>
                <a:r>
                  <a:rPr lang="en-US" i="1" dirty="0">
                    <a:latin typeface="Cambria Math" panose="02040503050406030204" pitchFamily="18" charset="0"/>
                  </a:rPr>
                  <a:t>(D1,D2) </a:t>
                </a:r>
                <a:r>
                  <a:rPr lang="en-US" dirty="0"/>
                  <a:t>for </a:t>
                </a:r>
                <a:r>
                  <a:rPr lang="en-US" i="1" dirty="0">
                    <a:latin typeface="Cambria Math" panose="02040503050406030204" pitchFamily="18" charset="0"/>
                  </a:rPr>
                  <a:t>G</a:t>
                </a:r>
                <a:r>
                  <a:rPr lang="en-US" dirty="0"/>
                  <a:t> and a parameter </a:t>
                </a:r>
                <a:r>
                  <a:rPr lang="en-US" i="1" dirty="0">
                    <a:latin typeface="Cambria Math" panose="02040503050406030204" pitchFamily="18" charset="0"/>
                  </a:rPr>
                  <a:t>k</a:t>
                </a:r>
                <a:r>
                  <a:rPr lang="en-US" dirty="0"/>
                  <a:t>, we need to either find 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-FVS  </a:t>
                </a:r>
                <a:r>
                  <a:rPr lang="en-US" dirty="0"/>
                  <a:t>with size bounded by </a:t>
                </a:r>
                <a:r>
                  <a:rPr lang="en-US" i="1" dirty="0">
                    <a:latin typeface="Cambria Math" panose="02040503050406030204" pitchFamily="18" charset="0"/>
                  </a:rPr>
                  <a:t>k</a:t>
                </a:r>
                <a:r>
                  <a:rPr lang="en-US" dirty="0"/>
                  <a:t> for the graph </a:t>
                </a:r>
                <a:r>
                  <a:rPr lang="en-US" i="1" dirty="0">
                    <a:latin typeface="Cambria Math" panose="02040503050406030204" pitchFamily="18" charset="0"/>
                  </a:rPr>
                  <a:t>G</a:t>
                </a:r>
                <a:r>
                  <a:rPr lang="en-US" dirty="0"/>
                  <a:t>, or report that no such set exists. A vertex subset </a:t>
                </a:r>
                <a:r>
                  <a:rPr lang="en-US" i="1" dirty="0">
                    <a:latin typeface="Cambria Math" panose="02040503050406030204" pitchFamily="18" charset="0"/>
                  </a:rPr>
                  <a:t>F</a:t>
                </a:r>
                <a:r>
                  <a:rPr lang="en-US" dirty="0"/>
                  <a:t> in the graph </a:t>
                </a:r>
                <a:r>
                  <a:rPr lang="en-US" i="1" dirty="0">
                    <a:latin typeface="Cambria Math" panose="02040503050406030204" pitchFamily="18" charset="0"/>
                  </a:rPr>
                  <a:t>G</a:t>
                </a:r>
                <a:r>
                  <a:rPr lang="en-US" dirty="0"/>
                  <a:t> is 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-FVS </a:t>
                </a:r>
                <a:r>
                  <a:rPr lang="en-US" dirty="0"/>
                  <a:t>if </a:t>
                </a:r>
                <a:r>
                  <a:rPr lang="en-US" i="1" dirty="0">
                    <a:latin typeface="Cambria Math" panose="02040503050406030204" pitchFamily="18" charset="0"/>
                  </a:rPr>
                  <a:t>F</a:t>
                </a:r>
                <a:r>
                  <a:rPr lang="en-US" dirty="0"/>
                  <a:t> is an FVS for </a:t>
                </a:r>
                <a:r>
                  <a:rPr lang="en-US" i="1" dirty="0">
                    <a:latin typeface="Cambria Math" panose="02040503050406030204" pitchFamily="18" charset="0"/>
                  </a:rPr>
                  <a:t>G</a:t>
                </a:r>
                <a:r>
                  <a:rPr lang="en-US" dirty="0"/>
                  <a:t> and </a:t>
                </a:r>
                <a:r>
                  <a:rPr lang="en-US" i="1" dirty="0">
                    <a:latin typeface="Cambria Math" panose="02040503050406030204" pitchFamily="18" charset="0"/>
                  </a:rPr>
                  <a:t>F ⊆ D1</a:t>
                </a:r>
                <a:r>
                  <a:rPr lang="en-US" dirty="0"/>
                  <a:t>. The algorithm for this problem has a running time of </a:t>
                </a:r>
                <a:r>
                  <a:rPr lang="en-US" i="1" dirty="0">
                    <a:latin typeface="Cambria Math" panose="02040503050406030204" pitchFamily="18" charset="0"/>
                  </a:rPr>
                  <a:t>O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4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k</a:t>
                </a:r>
                <a:r>
                  <a:rPr lang="en-IN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h!</a:t>
                </a:r>
                <a:r>
                  <a:rPr lang="en-US" dirty="0"/>
                  <a:t>), where </a:t>
                </a:r>
                <a:r>
                  <a:rPr lang="en-US" i="1" dirty="0">
                    <a:latin typeface="Cambria Math" panose="02040503050406030204" pitchFamily="18" charset="0"/>
                  </a:rPr>
                  <a:t>h</a:t>
                </a:r>
                <a:r>
                  <a:rPr lang="en-US" dirty="0"/>
                  <a:t> is the number of vertices in the set </a:t>
                </a:r>
                <a:r>
                  <a:rPr lang="en-US" i="1" dirty="0">
                    <a:latin typeface="Cambria Math" panose="02040503050406030204" pitchFamily="18" charset="0"/>
                  </a:rPr>
                  <a:t>D2</a:t>
                </a:r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8" name="Text Placeholder 7">
                <a:extLst>
                  <a:ext uri="{FF2B5EF4-FFF2-40B4-BE49-F238E27FC236}">
                    <a16:creationId xmlns:a16="http://schemas.microsoft.com/office/drawing/2014/main" id="{47DC4E62-1A34-4F98-A451-214F1808519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2"/>
              </p:nvPr>
            </p:nvSpPr>
            <p:spPr>
              <a:xfrm>
                <a:off x="444501" y="1681163"/>
                <a:ext cx="5880885" cy="4508500"/>
              </a:xfrm>
              <a:blipFill>
                <a:blip r:embed="rId3"/>
                <a:stretch>
                  <a:fillRect l="-725" t="-135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F008611E-C229-45CB-A508-3B351A75CF0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1163" t="3478" r="1" b="4308"/>
          <a:stretch/>
        </p:blipFill>
        <p:spPr>
          <a:xfrm>
            <a:off x="6928701" y="1480556"/>
            <a:ext cx="4729899" cy="490971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7273952-A1A2-4DE5-A726-B911D09408A6}"/>
                  </a:ext>
                </a:extLst>
              </p:cNvPr>
              <p:cNvSpPr txBox="1"/>
              <p:nvPr/>
            </p:nvSpPr>
            <p:spPr>
              <a:xfrm>
                <a:off x="7775680" y="1685306"/>
                <a:ext cx="56239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000" b="1" i="0" smtClean="0">
                              <a:latin typeface="Cambria Math" panose="02040503050406030204" pitchFamily="18" charset="0"/>
                            </a:rPr>
                            <m:t>𝐃</m:t>
                          </m:r>
                        </m:e>
                        <m:sub>
                          <m:r>
                            <a:rPr lang="en-IN" sz="2000" b="1" i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IN" b="1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7273952-A1A2-4DE5-A726-B911D09408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5680" y="1685306"/>
                <a:ext cx="562398" cy="400110"/>
              </a:xfrm>
              <a:prstGeom prst="rect">
                <a:avLst/>
              </a:prstGeom>
              <a:blipFill>
                <a:blip r:embed="rId5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365ECD0-34B3-4D3D-913A-48145DDD127B}"/>
                  </a:ext>
                </a:extLst>
              </p:cNvPr>
              <p:cNvSpPr txBox="1"/>
              <p:nvPr/>
            </p:nvSpPr>
            <p:spPr>
              <a:xfrm>
                <a:off x="10201374" y="1685306"/>
                <a:ext cx="56239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000" b="1" i="0" smtClean="0">
                              <a:latin typeface="Cambria Math" panose="02040503050406030204" pitchFamily="18" charset="0"/>
                            </a:rPr>
                            <m:t>𝐃</m:t>
                          </m:r>
                        </m:e>
                        <m:sub>
                          <m:r>
                            <a:rPr lang="en-IN" sz="2000" b="1" i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IN" b="1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365ECD0-34B3-4D3D-913A-48145DDD12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01374" y="1685306"/>
                <a:ext cx="562398" cy="400110"/>
              </a:xfrm>
              <a:prstGeom prst="rect">
                <a:avLst/>
              </a:prstGeom>
              <a:blipFill>
                <a:blip r:embed="rId6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2609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5757914-1161-4661-9696-421FD6935CD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C103400-4A22-4E35-B588-4C4D426389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blue presentation</Template>
  <TotalTime>236</TotalTime>
  <Words>1335</Words>
  <Application>Microsoft Office PowerPoint</Application>
  <PresentationFormat>Widescreen</PresentationFormat>
  <Paragraphs>128</Paragraphs>
  <Slides>13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Arial</vt:lpstr>
      <vt:lpstr>Calibri</vt:lpstr>
      <vt:lpstr>Cambria Math</vt:lpstr>
      <vt:lpstr>CMMI12</vt:lpstr>
      <vt:lpstr>CMR12</vt:lpstr>
      <vt:lpstr>CMR17</vt:lpstr>
      <vt:lpstr>Trade Gothic LT Pro</vt:lpstr>
      <vt:lpstr>Trebuchet MS</vt:lpstr>
      <vt:lpstr>Office Theme</vt:lpstr>
      <vt:lpstr>A Study on Directed Feedback Vertex Set (DFVS)</vt:lpstr>
      <vt:lpstr>Contents</vt:lpstr>
      <vt:lpstr>Brief Introduction</vt:lpstr>
      <vt:lpstr>Definitions and Notations</vt:lpstr>
      <vt:lpstr>Definitions and Notations</vt:lpstr>
      <vt:lpstr>Previous Works and Literature Survey</vt:lpstr>
      <vt:lpstr>Working of the Algorithm</vt:lpstr>
      <vt:lpstr>Working of the Algorithm</vt:lpstr>
      <vt:lpstr>Working of the Algorithm</vt:lpstr>
      <vt:lpstr>Working of the Algorithm</vt:lpstr>
      <vt:lpstr>Conclusion and Future Works</vt:lpstr>
      <vt:lpstr>References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Here</dc:title>
  <dc:creator>Soumyajit Karmakar</dc:creator>
  <cp:lastModifiedBy>Soumyajit Karmakar</cp:lastModifiedBy>
  <cp:revision>6</cp:revision>
  <dcterms:created xsi:type="dcterms:W3CDTF">2022-04-21T18:08:06Z</dcterms:created>
  <dcterms:modified xsi:type="dcterms:W3CDTF">2022-04-22T03:53:08Z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