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1606-AEE7-4627-A7BF-5ABF4A20DB58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92643-7964-4096-88BD-374D4958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8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541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358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483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84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4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3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8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8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8EBF-234D-4270-8939-477952812AA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07B2-BA24-45E9-9D39-646EB09EE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 3</a:t>
            </a:r>
            <a:br>
              <a:rPr lang="en-IN" dirty="0" smtClean="0"/>
            </a:br>
            <a:r>
              <a:rPr lang="en-IN" dirty="0" smtClean="0"/>
              <a:t>CPU Scheduling Simulator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CS232 Winter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5" y="277416"/>
            <a:ext cx="88296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756" y="1233487"/>
            <a:ext cx="8635604" cy="4530329"/>
          </a:xfrm>
        </p:spPr>
        <p:txBody>
          <a:bodyPr/>
          <a:lstStyle/>
          <a:p>
            <a:pPr marL="367375" indent="-367375">
              <a:defRPr/>
            </a:pPr>
            <a:r>
              <a:rPr lang="en-US" sz="2400" dirty="0"/>
              <a:t>Selects from among the processes in </a:t>
            </a:r>
            <a:r>
              <a:rPr lang="en-US" sz="2400" dirty="0" smtClean="0"/>
              <a:t>a ready </a:t>
            </a:r>
            <a:r>
              <a:rPr lang="en-US" sz="2400" dirty="0"/>
              <a:t>queue, and allocates the CPU to one of them</a:t>
            </a:r>
          </a:p>
          <a:p>
            <a:pPr marL="795978" lvl="1" indent="-306146">
              <a:defRPr/>
            </a:pPr>
            <a:r>
              <a:rPr lang="en-US" dirty="0"/>
              <a:t>Queue may be ordered in various ways</a:t>
            </a:r>
          </a:p>
          <a:p>
            <a:pPr marL="367375" indent="-367375">
              <a:defRPr/>
            </a:pPr>
            <a:r>
              <a:rPr lang="en-US" sz="2400" dirty="0"/>
              <a:t>CPU scheduling decisions may take place when a process:</a:t>
            </a:r>
          </a:p>
          <a:p>
            <a:pPr marL="857207" lvl="1" indent="-367375"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1.	</a:t>
            </a:r>
            <a:r>
              <a:rPr lang="en-US" dirty="0"/>
              <a:t>Switches from running to waiting state</a:t>
            </a:r>
          </a:p>
          <a:p>
            <a:pPr marL="857207" lvl="1" indent="-367375"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</a:t>
            </a:r>
            <a:r>
              <a:rPr lang="en-US" dirty="0" smtClean="0"/>
              <a:t>Switches </a:t>
            </a:r>
            <a:r>
              <a:rPr lang="en-US" dirty="0"/>
              <a:t>from waiting to </a:t>
            </a:r>
            <a:r>
              <a:rPr lang="en-US" dirty="0" smtClean="0"/>
              <a:t>ready</a:t>
            </a:r>
          </a:p>
          <a:p>
            <a:pPr marL="947032" lvl="1" indent="-457200">
              <a:buAutoNum type="arabicPeriod" startAt="3"/>
              <a:defRPr/>
            </a:pPr>
            <a:r>
              <a:rPr lang="en-US" dirty="0" smtClean="0"/>
              <a:t>When a time quantum expires</a:t>
            </a:r>
          </a:p>
          <a:p>
            <a:pPr marL="947032" lvl="1" indent="-457200">
              <a:buAutoNum type="arabicPeriod" startAt="3"/>
              <a:defRPr/>
            </a:pPr>
            <a:r>
              <a:rPr lang="en-US" dirty="0" smtClean="0"/>
              <a:t>When a new process arrives</a:t>
            </a:r>
            <a:endParaRPr lang="en-US" dirty="0"/>
          </a:p>
          <a:p>
            <a:pPr marL="857207" lvl="1" indent="-367375">
              <a:buFont typeface="Monotype Sorts" charset="2"/>
              <a:buAutoNum type="arabicPeriod" startAt="4"/>
              <a:defRPr/>
            </a:pPr>
            <a:r>
              <a:rPr lang="en-US" dirty="0"/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2731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6" y="400050"/>
            <a:ext cx="900469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dirty="0"/>
              <a:t>First-Come, First-Served (FCFS) </a:t>
            </a:r>
            <a:r>
              <a:rPr lang="en-US" sz="3000" dirty="0" smtClean="0"/>
              <a:t>Scheduling (non-pre-emptive)</a:t>
            </a:r>
            <a:endParaRPr lang="en-US" sz="3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7" y="1390650"/>
            <a:ext cx="8511779" cy="5107015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3248025" algn="ctr"/>
                <a:tab pos="4966097" algn="ctr"/>
              </a:tabLst>
            </a:pPr>
            <a:r>
              <a:rPr lang="en-US" sz="1725" dirty="0"/>
              <a:t>	</a:t>
            </a:r>
            <a:r>
              <a:rPr lang="en-US" sz="2100" u="sng" dirty="0" smtClean="0"/>
              <a:t>Process</a:t>
            </a:r>
            <a:r>
              <a:rPr lang="en-US" sz="2100" dirty="0"/>
              <a:t>	</a:t>
            </a:r>
            <a:r>
              <a:rPr lang="en-US" sz="2100" dirty="0" smtClean="0"/>
              <a:t>Arrival Time 		  Burst </a:t>
            </a:r>
            <a:r>
              <a:rPr lang="en-US" sz="2100" dirty="0"/>
              <a:t>Time	</a:t>
            </a:r>
          </a:p>
          <a:p>
            <a:pPr>
              <a:buNone/>
              <a:tabLst>
                <a:tab pos="3248025" algn="ctr"/>
                <a:tab pos="4966097" algn="ctr"/>
              </a:tabLst>
            </a:pPr>
            <a:r>
              <a:rPr lang="en-US" sz="2100" dirty="0"/>
              <a:t>	</a:t>
            </a:r>
            <a:r>
              <a:rPr lang="en-US" sz="2100" dirty="0" smtClean="0"/>
              <a:t> </a:t>
            </a:r>
            <a:r>
              <a:rPr lang="en-US" sz="2100" i="1" dirty="0"/>
              <a:t>P</a:t>
            </a:r>
            <a:r>
              <a:rPr lang="en-US" sz="2100" i="1" baseline="-25000" dirty="0"/>
              <a:t>1</a:t>
            </a:r>
            <a:r>
              <a:rPr lang="en-US" sz="2100" dirty="0"/>
              <a:t>	</a:t>
            </a:r>
            <a:r>
              <a:rPr lang="en-US" sz="2100" dirty="0" smtClean="0"/>
              <a:t>0		          4</a:t>
            </a:r>
            <a:endParaRPr lang="en-US" sz="2100" dirty="0"/>
          </a:p>
          <a:p>
            <a:pPr>
              <a:buNone/>
              <a:tabLst>
                <a:tab pos="3248025" algn="ctr"/>
                <a:tab pos="4966097" algn="ctr"/>
              </a:tabLst>
            </a:pPr>
            <a:r>
              <a:rPr lang="en-US" sz="2100" dirty="0"/>
              <a:t>	</a:t>
            </a:r>
            <a:r>
              <a:rPr lang="en-US" sz="2100" dirty="0" smtClean="0"/>
              <a:t> </a:t>
            </a:r>
            <a:r>
              <a:rPr lang="en-US" sz="2100" i="1" dirty="0"/>
              <a:t>P</a:t>
            </a:r>
            <a:r>
              <a:rPr lang="en-US" sz="2100" i="1" baseline="-25000" dirty="0"/>
              <a:t>2</a:t>
            </a:r>
            <a:r>
              <a:rPr lang="en-US" sz="2100" dirty="0"/>
              <a:t> 	</a:t>
            </a:r>
            <a:r>
              <a:rPr lang="en-US" sz="2100" dirty="0" smtClean="0"/>
              <a:t>5		          3</a:t>
            </a:r>
            <a:endParaRPr lang="en-US" sz="2100" dirty="0"/>
          </a:p>
          <a:p>
            <a:pPr>
              <a:buNone/>
              <a:tabLst>
                <a:tab pos="3248025" algn="ctr"/>
                <a:tab pos="4966097" algn="ctr"/>
              </a:tabLst>
            </a:pPr>
            <a:r>
              <a:rPr lang="en-US" sz="2100" dirty="0"/>
              <a:t>	</a:t>
            </a:r>
            <a:r>
              <a:rPr lang="en-US" sz="2100" dirty="0" smtClean="0"/>
              <a:t> </a:t>
            </a:r>
            <a:r>
              <a:rPr lang="en-US" sz="2100" i="1" dirty="0"/>
              <a:t>P</a:t>
            </a:r>
            <a:r>
              <a:rPr lang="en-US" sz="2100" i="1" baseline="-25000" dirty="0"/>
              <a:t>3	 </a:t>
            </a:r>
            <a:r>
              <a:rPr lang="en-US" sz="2100" dirty="0" smtClean="0"/>
              <a:t>2		          6</a:t>
            </a:r>
            <a:endParaRPr lang="en-US" sz="2100" i="1" baseline="-25000" dirty="0"/>
          </a:p>
          <a:p>
            <a:pPr>
              <a:tabLst>
                <a:tab pos="3248025" algn="ctr"/>
                <a:tab pos="4966097" algn="ctr"/>
              </a:tabLst>
            </a:pPr>
            <a:r>
              <a:rPr lang="en-US" sz="2100" dirty="0" smtClean="0"/>
              <a:t>The </a:t>
            </a:r>
            <a:r>
              <a:rPr lang="en-US" sz="2100" dirty="0"/>
              <a:t>Gantt Chart for the schedule is: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endParaRPr lang="en-US" sz="2100" dirty="0"/>
          </a:p>
          <a:p>
            <a:pPr>
              <a:buNone/>
              <a:tabLst>
                <a:tab pos="3248025" algn="ctr"/>
                <a:tab pos="4966097" algn="ctr"/>
              </a:tabLst>
            </a:pPr>
            <a:endParaRPr lang="en-US" sz="2100" dirty="0"/>
          </a:p>
          <a:p>
            <a:pPr>
              <a:tabLst>
                <a:tab pos="3248025" algn="ctr"/>
                <a:tab pos="4966097" algn="ctr"/>
              </a:tabLst>
            </a:pPr>
            <a:r>
              <a:rPr lang="en-US" sz="2100" dirty="0"/>
              <a:t>Waiting time for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 = 0;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 = 5;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3 </a:t>
            </a:r>
            <a:r>
              <a:rPr lang="en-US" sz="2100" dirty="0" smtClean="0"/>
              <a:t>= 2</a:t>
            </a:r>
          </a:p>
          <a:p>
            <a:pPr>
              <a:tabLst>
                <a:tab pos="3248025" algn="ctr"/>
                <a:tab pos="4966097" algn="ctr"/>
              </a:tabLst>
            </a:pPr>
            <a:r>
              <a:rPr lang="en-US" sz="2100" dirty="0" smtClean="0"/>
              <a:t>Average waiting time:  (0+5+2)/3 = 2.33</a:t>
            </a:r>
          </a:p>
          <a:p>
            <a:pPr>
              <a:tabLst>
                <a:tab pos="3248025" algn="ctr"/>
                <a:tab pos="4966097" algn="ctr"/>
              </a:tabLst>
            </a:pPr>
            <a:r>
              <a:rPr lang="en-US" sz="2100" dirty="0" smtClean="0"/>
              <a:t>Turn around times: </a:t>
            </a:r>
            <a:r>
              <a:rPr lang="en-US" sz="2100" i="1" dirty="0"/>
              <a:t>P</a:t>
            </a:r>
            <a:r>
              <a:rPr lang="en-US" sz="2100" i="1" baseline="-25000" dirty="0"/>
              <a:t>1</a:t>
            </a:r>
            <a:r>
              <a:rPr lang="en-US" sz="2100" dirty="0"/>
              <a:t>  = </a:t>
            </a:r>
            <a:r>
              <a:rPr lang="en-US" sz="2100" dirty="0" smtClean="0"/>
              <a:t>4; </a:t>
            </a:r>
            <a:r>
              <a:rPr lang="en-US" sz="2100" i="1" dirty="0"/>
              <a:t>P</a:t>
            </a:r>
            <a:r>
              <a:rPr lang="en-US" sz="2100" i="1" baseline="-25000" dirty="0"/>
              <a:t>2</a:t>
            </a:r>
            <a:r>
              <a:rPr lang="en-US" sz="2100" dirty="0"/>
              <a:t>  = </a:t>
            </a:r>
            <a:r>
              <a:rPr lang="en-US" sz="2100" dirty="0" smtClean="0"/>
              <a:t>8; </a:t>
            </a:r>
            <a:r>
              <a:rPr lang="en-US" sz="2100" i="1" dirty="0"/>
              <a:t>P</a:t>
            </a:r>
            <a:r>
              <a:rPr lang="en-US" sz="2100" i="1" baseline="-25000" dirty="0"/>
              <a:t>3 </a:t>
            </a:r>
            <a:r>
              <a:rPr lang="en-US" sz="2100" dirty="0"/>
              <a:t>= </a:t>
            </a:r>
            <a:r>
              <a:rPr lang="en-US" sz="2100" dirty="0" smtClean="0"/>
              <a:t>8</a:t>
            </a:r>
            <a:endParaRPr lang="en-US" sz="2100" dirty="0"/>
          </a:p>
          <a:p>
            <a:pPr>
              <a:tabLst>
                <a:tab pos="3248025" algn="ctr"/>
                <a:tab pos="4966097" algn="ctr"/>
              </a:tabLst>
            </a:pPr>
            <a:endParaRPr lang="en-US" sz="2100" dirty="0"/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2173692" y="3395157"/>
            <a:ext cx="6790877" cy="1480658"/>
            <a:chOff x="882" y="2682"/>
            <a:chExt cx="3430" cy="668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480" y="2801"/>
              <a:ext cx="1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>
                  <a:latin typeface="Helvetica" charset="0"/>
                </a:rPr>
                <a:t>P</a:t>
              </a:r>
              <a:r>
                <a:rPr lang="en-US" sz="1350" baseline="-25000" dirty="0">
                  <a:latin typeface="Helvetica" charset="0"/>
                </a:rPr>
                <a:t>1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2347" y="2801"/>
              <a:ext cx="1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P</a:t>
              </a:r>
              <a:r>
                <a:rPr lang="en-US" sz="1350" baseline="-25000" dirty="0">
                  <a:latin typeface="Helvetica" charset="0"/>
                </a:rPr>
                <a:t>3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0" y="2783"/>
              <a:ext cx="1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P</a:t>
              </a:r>
              <a:r>
                <a:rPr lang="en-US" sz="1350" baseline="-25000" dirty="0">
                  <a:latin typeface="Helvetica" charset="0"/>
                </a:rPr>
                <a:t>2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069" y="268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318" y="26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009" y="3180"/>
              <a:ext cx="16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4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184" y="3198"/>
              <a:ext cx="26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10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2" y="3215"/>
              <a:ext cx="19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13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2" y="3215"/>
              <a:ext cx="14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9050"/>
            <a:ext cx="9061847" cy="844154"/>
          </a:xfrm>
        </p:spPr>
        <p:txBody>
          <a:bodyPr/>
          <a:lstStyle/>
          <a:p>
            <a:pPr eaLnBrk="1" hangingPunct="1"/>
            <a:r>
              <a:rPr lang="en-US" dirty="0" smtClean="0"/>
              <a:t>Round Robin (RR)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569" y="895027"/>
            <a:ext cx="8270081" cy="5099771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2380060" algn="ctr"/>
                <a:tab pos="4281488" algn="ctr"/>
              </a:tabLst>
            </a:pPr>
            <a:r>
              <a:rPr lang="en-US" dirty="0" smtClean="0"/>
              <a:t>	</a:t>
            </a:r>
            <a:r>
              <a:rPr lang="en-US" sz="2100" u="sng" dirty="0" smtClean="0"/>
              <a:t>Process</a:t>
            </a:r>
            <a:r>
              <a:rPr lang="en-US" sz="2100" dirty="0"/>
              <a:t>	</a:t>
            </a:r>
            <a:r>
              <a:rPr lang="en-US" sz="2100" dirty="0" smtClean="0"/>
              <a:t>Arrival time 	</a:t>
            </a:r>
            <a:r>
              <a:rPr lang="en-US" sz="2100" u="sng" dirty="0" smtClean="0"/>
              <a:t>Burst </a:t>
            </a:r>
            <a:r>
              <a:rPr lang="en-US" sz="2100" u="sng" dirty="0"/>
              <a:t>Time</a:t>
            </a:r>
          </a:p>
          <a:p>
            <a:pPr>
              <a:buNone/>
              <a:tabLst>
                <a:tab pos="2380060" algn="ctr"/>
                <a:tab pos="4281488" algn="ctr"/>
              </a:tabLst>
            </a:pPr>
            <a:r>
              <a:rPr lang="en-US" sz="2100" i="1" dirty="0"/>
              <a:t>	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1</a:t>
            </a:r>
            <a:r>
              <a:rPr lang="en-US" sz="2100" i="1" baseline="-25000" dirty="0"/>
              <a:t>	</a:t>
            </a:r>
            <a:r>
              <a:rPr lang="en-US" sz="2100" dirty="0" smtClean="0"/>
              <a:t>0	4</a:t>
            </a:r>
            <a:endParaRPr lang="en-US" sz="2100" dirty="0"/>
          </a:p>
          <a:p>
            <a:pPr>
              <a:buNone/>
              <a:tabLst>
                <a:tab pos="2380060" algn="ctr"/>
                <a:tab pos="4281488" algn="ctr"/>
              </a:tabLst>
            </a:pPr>
            <a:r>
              <a:rPr lang="en-US" sz="2100" dirty="0"/>
              <a:t>	</a:t>
            </a:r>
            <a:r>
              <a:rPr lang="en-US" sz="2100" dirty="0" smtClean="0"/>
              <a:t> </a:t>
            </a:r>
            <a:r>
              <a:rPr lang="en-US" sz="2100" i="1" dirty="0"/>
              <a:t>P</a:t>
            </a:r>
            <a:r>
              <a:rPr lang="en-US" sz="2100" i="1" baseline="-25000" dirty="0"/>
              <a:t>2	 </a:t>
            </a:r>
            <a:r>
              <a:rPr lang="en-US" sz="2100" dirty="0" smtClean="0"/>
              <a:t>5	3</a:t>
            </a:r>
            <a:endParaRPr lang="en-US" sz="2100" dirty="0"/>
          </a:p>
          <a:p>
            <a:pPr>
              <a:buNone/>
              <a:tabLst>
                <a:tab pos="2380060" algn="ctr"/>
                <a:tab pos="4281488" algn="ctr"/>
              </a:tabLst>
            </a:pPr>
            <a:r>
              <a:rPr lang="en-US" sz="2100" dirty="0"/>
              <a:t>	</a:t>
            </a:r>
            <a:r>
              <a:rPr lang="en-US" sz="2100" dirty="0" smtClean="0"/>
              <a:t> </a:t>
            </a:r>
            <a:r>
              <a:rPr lang="en-US" sz="2100" i="1" dirty="0"/>
              <a:t>P</a:t>
            </a:r>
            <a:r>
              <a:rPr lang="en-US" sz="2100" i="1" baseline="-25000" dirty="0"/>
              <a:t>3	</a:t>
            </a:r>
            <a:r>
              <a:rPr lang="en-US" sz="2100" dirty="0" smtClean="0"/>
              <a:t>2	6</a:t>
            </a:r>
            <a:endParaRPr lang="en-US" sz="2100" dirty="0"/>
          </a:p>
          <a:p>
            <a:pPr>
              <a:buNone/>
              <a:tabLst>
                <a:tab pos="2380060" algn="ctr"/>
                <a:tab pos="4281488" algn="ctr"/>
              </a:tabLst>
            </a:pPr>
            <a:r>
              <a:rPr lang="en-US" sz="2100" dirty="0"/>
              <a:t>		</a:t>
            </a:r>
            <a:r>
              <a:rPr lang="en-US" sz="2100" dirty="0" smtClean="0"/>
              <a:t>Arrival is just before the time indicated. Quantum time is 1.   The </a:t>
            </a:r>
            <a:r>
              <a:rPr lang="en-US" sz="2100" dirty="0"/>
              <a:t>Gantt chart is: 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endParaRPr lang="en-US" sz="2100" dirty="0"/>
          </a:p>
          <a:p>
            <a:pPr>
              <a:tabLst>
                <a:tab pos="2380060" algn="ctr"/>
                <a:tab pos="4281488" algn="ctr"/>
              </a:tabLst>
            </a:pPr>
            <a:endParaRPr lang="en-US" sz="2100" dirty="0" smtClean="0"/>
          </a:p>
          <a:p>
            <a:pPr>
              <a:tabLst>
                <a:tab pos="2380060" algn="ctr"/>
                <a:tab pos="4281488" algn="ctr"/>
              </a:tabLst>
            </a:pPr>
            <a:endParaRPr lang="en-US" sz="2100" dirty="0"/>
          </a:p>
          <a:p>
            <a:pPr>
              <a:tabLst>
                <a:tab pos="2380060" algn="ctr"/>
                <a:tab pos="4281488" algn="ctr"/>
              </a:tabLst>
            </a:pPr>
            <a:endParaRPr lang="en-US" sz="2100" dirty="0" smtClean="0"/>
          </a:p>
          <a:p>
            <a:pPr>
              <a:tabLst>
                <a:tab pos="2380060" algn="ctr"/>
                <a:tab pos="4281488" algn="ctr"/>
              </a:tabLst>
            </a:pPr>
            <a:r>
              <a:rPr lang="en-US" sz="2100" dirty="0" smtClean="0"/>
              <a:t>q </a:t>
            </a:r>
            <a:r>
              <a:rPr lang="en-US" sz="2100" dirty="0"/>
              <a:t>should be large compared to context switch time</a:t>
            </a:r>
          </a:p>
          <a:p>
            <a:pPr>
              <a:tabLst>
                <a:tab pos="2380060" algn="ctr"/>
                <a:tab pos="4281488" algn="ctr"/>
              </a:tabLst>
            </a:pPr>
            <a:r>
              <a:rPr lang="en-US" sz="2100" dirty="0"/>
              <a:t>q usually 10ms to 100ms, context switch &lt; 10 </a:t>
            </a:r>
            <a:r>
              <a:rPr lang="en-US" sz="2100" dirty="0" err="1" smtClean="0"/>
              <a:t>usec</a:t>
            </a:r>
            <a:endParaRPr lang="en-US" sz="2100" dirty="0" smtClean="0"/>
          </a:p>
          <a:p>
            <a:pPr>
              <a:tabLst>
                <a:tab pos="2380060" algn="ctr"/>
                <a:tab pos="4281488" algn="ctr"/>
              </a:tabLst>
            </a:pPr>
            <a:r>
              <a:rPr lang="en-US" sz="2100" dirty="0"/>
              <a:t>Waiting time = end time – start time –burst time</a:t>
            </a:r>
          </a:p>
          <a:p>
            <a:pPr>
              <a:tabLst>
                <a:tab pos="2380060" algn="ctr"/>
                <a:tab pos="4281488" algn="ctr"/>
              </a:tabLst>
            </a:pPr>
            <a:r>
              <a:rPr lang="en-US" sz="2100" dirty="0" smtClean="0"/>
              <a:t>Turn around time = end time – start time</a:t>
            </a:r>
            <a:endParaRPr lang="en-US" sz="2100" dirty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084387" y="3107560"/>
            <a:ext cx="5578636" cy="1393758"/>
            <a:chOff x="1079" y="2640"/>
            <a:chExt cx="2940" cy="567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>
                    <a:latin typeface="Helvetica" charset="0"/>
                  </a:rPr>
                  <a:t>P</a:t>
                </a:r>
                <a:r>
                  <a:rPr lang="en-US" sz="1350" baseline="-25000">
                    <a:latin typeface="Helvetica" charset="0"/>
                  </a:rPr>
                  <a:t>1</a:t>
                </a:r>
                <a:endParaRPr lang="en-US" sz="1350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 smtClean="0">
                    <a:latin typeface="Helvetica" charset="0"/>
                  </a:rPr>
                  <a:t>3</a:t>
                </a:r>
                <a:endParaRPr lang="en-US" sz="1350" baseline="-25000" dirty="0">
                  <a:latin typeface="Helvetica" charset="0"/>
                </a:endParaRP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 smtClean="0">
                    <a:latin typeface="Helvetica" charset="0"/>
                  </a:rPr>
                  <a:t>P</a:t>
                </a:r>
                <a:r>
                  <a:rPr lang="en-US" sz="1350" baseline="-25000" dirty="0">
                    <a:latin typeface="Helvetica" charset="0"/>
                  </a:rPr>
                  <a:t>2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79" y="3078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85"/>
              <a:ext cx="1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2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794" y="3085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3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32" y="3079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4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486" y="3084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5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56" y="3079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6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221" y="3074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7</a:t>
              </a:r>
              <a:endParaRPr lang="en-US" sz="1350" dirty="0">
                <a:latin typeface="Helvetica" charset="0"/>
              </a:endParaRP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42" y="3084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>
                  <a:latin typeface="Helvetica" charset="0"/>
                </a:rPr>
                <a:t>8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71" y="3079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 smtClean="0">
                  <a:latin typeface="Helvetica" charset="0"/>
                </a:rPr>
                <a:t>9</a:t>
              </a:r>
              <a:endParaRPr lang="en-US" sz="1350" dirty="0">
                <a:latin typeface="Helvetica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63840" y="31873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4841" y="277416"/>
            <a:ext cx="8190309" cy="576263"/>
          </a:xfrm>
        </p:spPr>
        <p:txBody>
          <a:bodyPr/>
          <a:lstStyle/>
          <a:p>
            <a:pPr eaLnBrk="1" hangingPunct="1"/>
            <a:r>
              <a:rPr lang="en-US" sz="3000" dirty="0" smtClean="0"/>
              <a:t>Shortest-remaining-burst-first (SRBF)</a:t>
            </a:r>
            <a:endParaRPr lang="en-US" sz="3000" dirty="0"/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801637" y="896399"/>
            <a:ext cx="9258300" cy="5601266"/>
          </a:xfrm>
          <a:noFill/>
        </p:spPr>
        <p:txBody>
          <a:bodyPr/>
          <a:lstStyle/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1800" dirty="0"/>
              <a:t>		         </a:t>
            </a:r>
            <a:r>
              <a:rPr lang="en-US" sz="1800" u="sng" dirty="0" err="1"/>
              <a:t>Process</a:t>
            </a:r>
            <a:r>
              <a:rPr lang="en-US" sz="1800" u="sng" dirty="0" err="1">
                <a:solidFill>
                  <a:schemeClr val="bg1"/>
                </a:solidFill>
              </a:rPr>
              <a:t>A</a:t>
            </a:r>
            <a:r>
              <a:rPr lang="en-US" sz="1800" u="sng" dirty="0">
                <a:solidFill>
                  <a:schemeClr val="bg1"/>
                </a:solidFill>
              </a:rPr>
              <a:t>	</a:t>
            </a:r>
            <a:r>
              <a:rPr lang="en-US" sz="1800" u="sng" dirty="0" err="1">
                <a:solidFill>
                  <a:schemeClr val="bg1"/>
                </a:solidFill>
              </a:rPr>
              <a:t>arri</a:t>
            </a:r>
            <a:r>
              <a:rPr lang="en-US" sz="1800" u="sng" dirty="0">
                <a:solidFill>
                  <a:schemeClr val="bg1"/>
                </a:solidFill>
              </a:rPr>
              <a:t> </a:t>
            </a:r>
            <a:r>
              <a:rPr lang="en-US" sz="1800" i="1" u="sng" dirty="0"/>
              <a:t>Arrival </a:t>
            </a:r>
            <a:r>
              <a:rPr lang="en-US" sz="1800" u="sng" dirty="0" err="1"/>
              <a:t>Time</a:t>
            </a:r>
            <a:r>
              <a:rPr lang="en-US" sz="1800" u="sng" dirty="0" err="1">
                <a:solidFill>
                  <a:schemeClr val="bg1"/>
                </a:solidFill>
              </a:rPr>
              <a:t>T</a:t>
            </a:r>
            <a:r>
              <a:rPr lang="en-US" sz="1800" dirty="0"/>
              <a:t>	</a:t>
            </a:r>
            <a:r>
              <a:rPr lang="en-US" sz="1800" u="sng" dirty="0"/>
              <a:t>Burst Time</a:t>
            </a:r>
            <a:endParaRPr lang="en-US" sz="1800" dirty="0"/>
          </a:p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</a:rPr>
              <a:t>0</a:t>
            </a:r>
            <a:r>
              <a:rPr lang="en-US" sz="1800" dirty="0"/>
              <a:t>	8</a:t>
            </a:r>
          </a:p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2 	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	4</a:t>
            </a:r>
          </a:p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3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</a:rPr>
              <a:t>2</a:t>
            </a:r>
            <a:r>
              <a:rPr lang="en-US" sz="1800" dirty="0"/>
              <a:t>	9</a:t>
            </a:r>
          </a:p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4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</a:rPr>
              <a:t>3</a:t>
            </a:r>
            <a:r>
              <a:rPr lang="en-US" sz="1800" dirty="0"/>
              <a:t>	5</a:t>
            </a:r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2100" i="1" dirty="0"/>
              <a:t>Preemptive </a:t>
            </a:r>
            <a:r>
              <a:rPr lang="en-US" sz="2100" dirty="0"/>
              <a:t>SJF Gantt Chart</a:t>
            </a:r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endParaRPr lang="en-US" sz="2100" dirty="0"/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endParaRPr lang="en-US" sz="2100" dirty="0"/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endParaRPr lang="en-US" sz="2100" dirty="0"/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2100" dirty="0"/>
              <a:t>Waiting time = end time – start time –burst time</a:t>
            </a:r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2100" dirty="0"/>
              <a:t>P1: 17 - 0 – 8 = 9; P2: 5-1-4=0;P3: 26-2-9=15; P4: 10-3-5=2</a:t>
            </a:r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r>
              <a:rPr lang="en-US" sz="2100" dirty="0"/>
              <a:t>Average Waiting time = (9+0+15+2)/4 = 6.5</a:t>
            </a:r>
          </a:p>
          <a:p>
            <a:pPr>
              <a:tabLst>
                <a:tab pos="1716881" algn="ctr"/>
                <a:tab pos="3486150" algn="ctr"/>
                <a:tab pos="5510213" algn="ctr"/>
              </a:tabLst>
            </a:pPr>
            <a:endParaRPr lang="en-US" i="1" baseline="-25000" dirty="0" smtClean="0"/>
          </a:p>
          <a:p>
            <a:pPr>
              <a:buNone/>
              <a:tabLst>
                <a:tab pos="1716881" algn="ctr"/>
                <a:tab pos="3486150" algn="ctr"/>
                <a:tab pos="5510213" algn="ctr"/>
              </a:tabLst>
            </a:pPr>
            <a:endParaRPr lang="en-US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2153075" y="3180877"/>
            <a:ext cx="7034038" cy="1291067"/>
            <a:chOff x="894" y="2366"/>
            <a:chExt cx="3668" cy="522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46" y="2468"/>
              <a:ext cx="1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P</a:t>
              </a:r>
              <a:r>
                <a:rPr lang="en-US" sz="1350" baseline="-25000">
                  <a:latin typeface="Helvetica" charset="0"/>
                </a:rPr>
                <a:t>1</a:t>
              </a:r>
              <a:endParaRPr lang="en-US" sz="1350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3" y="2455"/>
              <a:ext cx="1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P</a:t>
              </a:r>
              <a:r>
                <a:rPr lang="en-US" sz="1350" baseline="-25000">
                  <a:latin typeface="Helvetica" charset="0"/>
                </a:rPr>
                <a:t>1</a:t>
              </a:r>
              <a:endParaRPr lang="en-US" sz="1350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2" y="2466"/>
              <a:ext cx="1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P</a:t>
              </a:r>
              <a:r>
                <a:rPr lang="en-US" sz="1350" baseline="-25000">
                  <a:latin typeface="Helvetica" charset="0"/>
                </a:rPr>
                <a:t>2</a:t>
              </a:r>
              <a:endParaRPr lang="en-US" sz="1350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37" y="2766"/>
              <a:ext cx="14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47" y="2767"/>
              <a:ext cx="1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894" y="2764"/>
              <a:ext cx="14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1" y="2766"/>
              <a:ext cx="1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dirty="0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1" y="2455"/>
              <a:ext cx="1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P</a:t>
              </a:r>
              <a:r>
                <a:rPr lang="en-US" sz="1350" baseline="-25000">
                  <a:latin typeface="Helvetica" charset="0"/>
                </a:rPr>
                <a:t>3</a:t>
              </a:r>
              <a:endParaRPr lang="en-US" sz="1350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65" y="2767"/>
              <a:ext cx="1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54" y="2764"/>
              <a:ext cx="14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79" y="2465"/>
              <a:ext cx="19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>
                  <a:latin typeface="Helvetica" charset="0"/>
                </a:rPr>
                <a:t>P</a:t>
              </a:r>
              <a:r>
                <a:rPr lang="en-US" sz="1350" baseline="-25000">
                  <a:latin typeface="Helvetica" charset="0"/>
                </a:rPr>
                <a:t>4</a:t>
              </a:r>
              <a:endParaRPr lang="en-US" sz="135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2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Simulate a Scheduler</a:t>
            </a:r>
          </a:p>
          <a:p>
            <a:r>
              <a:rPr lang="en-IN" dirty="0" smtClean="0"/>
              <a:t>Write your program in C in the AWS Ubuntu server</a:t>
            </a:r>
          </a:p>
          <a:p>
            <a:r>
              <a:rPr lang="en-IN" dirty="0" smtClean="0"/>
              <a:t>The C compiler is </a:t>
            </a:r>
            <a:r>
              <a:rPr lang="en-IN" dirty="0" err="1" smtClean="0"/>
              <a:t>gcc</a:t>
            </a:r>
            <a:endParaRPr lang="en-IN" dirty="0" smtClean="0"/>
          </a:p>
          <a:p>
            <a:r>
              <a:rPr lang="en-IN" dirty="0" smtClean="0"/>
              <a:t>Implement FCFS, RR, SRBF</a:t>
            </a:r>
          </a:p>
          <a:p>
            <a:r>
              <a:rPr lang="en-IN" dirty="0" smtClean="0"/>
              <a:t>Due Date: 10-11/2/2021</a:t>
            </a:r>
          </a:p>
          <a:p>
            <a:r>
              <a:rPr lang="en-IN" dirty="0" smtClean="0"/>
              <a:t>Details in a separate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37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440</Words>
  <Application>Microsoft Office PowerPoint</Application>
  <PresentationFormat>Widescreen</PresentationFormat>
  <Paragraphs>94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Monotype Sorts</vt:lpstr>
      <vt:lpstr>Office Theme</vt:lpstr>
      <vt:lpstr>Assignment 3 CPU Scheduling Simulator</vt:lpstr>
      <vt:lpstr>CPU Scheduler</vt:lpstr>
      <vt:lpstr>First-Come, First-Served (FCFS) Scheduling (non-pre-emptive)</vt:lpstr>
      <vt:lpstr>Round Robin (RR)</vt:lpstr>
      <vt:lpstr>Shortest-remaining-burst-first (SRBF)</vt:lpstr>
      <vt:lpstr>Assignment 3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IIITG</dc:creator>
  <cp:lastModifiedBy>IIITG</cp:lastModifiedBy>
  <cp:revision>8</cp:revision>
  <dcterms:created xsi:type="dcterms:W3CDTF">2020-10-06T04:38:29Z</dcterms:created>
  <dcterms:modified xsi:type="dcterms:W3CDTF">2021-01-27T05:45:00Z</dcterms:modified>
</cp:coreProperties>
</file>