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2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6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C44026-3B2D-4BA6-9480-C2B9F1A6C73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4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C1237E-AF8F-41C6-AB99-BF81508EBB6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8A056-D634-4C38-A6C8-6173569CE9E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5994400" cy="83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5715000"/>
            <a:ext cx="5994400" cy="83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815365-4C0B-41A5-9928-7B6DB0E79F7F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8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3A1953-3AD5-4508-BEBD-1113AA38720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4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974F80-ABC2-4C41-BCD8-985D2D4AC96E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6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4D8D4F-9E87-4CFE-8561-E66E4928D097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79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623ACC-53E6-41C2-BD3E-4B3166FC735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6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0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5C4BCA-504A-49A3-802F-CEB0CA18B96F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22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162C83-554A-4862-B5E0-CC3CCC25B3FC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553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644E96-07AD-410B-BE39-42B670F2BBAC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62BA-7EE1-42A5-884B-AF622BF845A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6FE9-DF31-4565-AC5A-7BB5AF180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1219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D53A4C-6CA2-499C-B0C6-84FE4D67DE3C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CS232 OS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091" y="1239982"/>
            <a:ext cx="9144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Transmission Control Protocol (TCP)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One-to-one and connection-oriented reliable protocol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Used in the accurate transmission of large amounts of data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Slower compared to UDP because of additional error checking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41784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TCP/IP Application Interface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Applications require an Application Programming Interface (API) to use the services of TCP/IP </a:t>
            </a:r>
          </a:p>
          <a:p>
            <a:r>
              <a:rPr lang="en-US" altLang="en-US" sz="2800" dirty="0"/>
              <a:t>API is a standardized interface between the applications and the TCP/IP services</a:t>
            </a:r>
          </a:p>
          <a:p>
            <a:r>
              <a:rPr lang="en-US" altLang="en-US" sz="2800" dirty="0"/>
              <a:t>Sockets interface </a:t>
            </a:r>
            <a:r>
              <a:rPr lang="en-US" altLang="en-US" sz="2800" dirty="0" smtClean="0"/>
              <a:t>is the standard interface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6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39939" y="4208463"/>
            <a:ext cx="6705599" cy="1371599"/>
            <a:chOff x="325" y="2592"/>
            <a:chExt cx="4224" cy="864"/>
          </a:xfrm>
        </p:grpSpPr>
        <p:sp>
          <p:nvSpPr>
            <p:cNvPr id="12333" name="Rectangle 3"/>
            <p:cNvSpPr>
              <a:spLocks noChangeArrowheads="1"/>
            </p:cNvSpPr>
            <p:nvPr/>
          </p:nvSpPr>
          <p:spPr bwMode="auto">
            <a:xfrm>
              <a:off x="997" y="2592"/>
              <a:ext cx="3552" cy="864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12334" name="Group 4"/>
            <p:cNvGrpSpPr>
              <a:grpSpLocks/>
            </p:cNvGrpSpPr>
            <p:nvPr/>
          </p:nvGrpSpPr>
          <p:grpSpPr bwMode="auto">
            <a:xfrm>
              <a:off x="4153" y="2820"/>
              <a:ext cx="264" cy="456"/>
              <a:chOff x="4153" y="2820"/>
              <a:chExt cx="264" cy="456"/>
            </a:xfrm>
          </p:grpSpPr>
          <p:sp>
            <p:nvSpPr>
              <p:cNvPr id="12340" name="Line 5"/>
              <p:cNvSpPr>
                <a:spLocks noChangeShapeType="1"/>
              </p:cNvSpPr>
              <p:nvPr/>
            </p:nvSpPr>
            <p:spPr bwMode="auto">
              <a:xfrm>
                <a:off x="4165" y="3264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2341" name="Line 6"/>
              <p:cNvSpPr>
                <a:spLocks noChangeShapeType="1"/>
              </p:cNvSpPr>
              <p:nvPr/>
            </p:nvSpPr>
            <p:spPr bwMode="auto">
              <a:xfrm flipV="1">
                <a:off x="4405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2342" name="Line 7"/>
              <p:cNvSpPr>
                <a:spLocks noChangeShapeType="1"/>
              </p:cNvSpPr>
              <p:nvPr/>
            </p:nvSpPr>
            <p:spPr bwMode="auto">
              <a:xfrm flipH="1">
                <a:off x="4153" y="2832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  <p:grpSp>
          <p:nvGrpSpPr>
            <p:cNvPr id="12335" name="Group 8"/>
            <p:cNvGrpSpPr>
              <a:grpSpLocks/>
            </p:cNvGrpSpPr>
            <p:nvPr/>
          </p:nvGrpSpPr>
          <p:grpSpPr bwMode="auto">
            <a:xfrm>
              <a:off x="1225" y="2820"/>
              <a:ext cx="264" cy="456"/>
              <a:chOff x="1225" y="2820"/>
              <a:chExt cx="264" cy="456"/>
            </a:xfrm>
          </p:grpSpPr>
          <p:sp>
            <p:nvSpPr>
              <p:cNvPr id="12337" name="Line 9"/>
              <p:cNvSpPr>
                <a:spLocks noChangeShapeType="1"/>
              </p:cNvSpPr>
              <p:nvPr/>
            </p:nvSpPr>
            <p:spPr bwMode="auto">
              <a:xfrm flipH="1">
                <a:off x="1225" y="3264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2338" name="Line 10"/>
              <p:cNvSpPr>
                <a:spLocks noChangeShapeType="1"/>
              </p:cNvSpPr>
              <p:nvPr/>
            </p:nvSpPr>
            <p:spPr bwMode="auto">
              <a:xfrm flipV="1">
                <a:off x="1237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2339" name="Line 11"/>
              <p:cNvSpPr>
                <a:spLocks noChangeShapeType="1"/>
              </p:cNvSpPr>
              <p:nvPr/>
            </p:nvSpPr>
            <p:spPr bwMode="auto">
              <a:xfrm>
                <a:off x="1237" y="2832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  <p:sp>
          <p:nvSpPr>
            <p:cNvPr id="12336" name="Text Box 12"/>
            <p:cNvSpPr txBox="1">
              <a:spLocks noChangeArrowheads="1"/>
            </p:cNvSpPr>
            <p:nvPr/>
          </p:nvSpPr>
          <p:spPr bwMode="auto">
            <a:xfrm>
              <a:off x="325" y="2782"/>
              <a:ext cx="62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Helvetica" panose="020B060402020202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Client / Server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Helvetica" panose="020B060402020202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Session</a:t>
              </a:r>
            </a:p>
          </p:txBody>
        </p:sp>
      </p:grpSp>
      <p:sp>
        <p:nvSpPr>
          <p:cNvPr id="12291" name="Text Box 13"/>
          <p:cNvSpPr txBox="1">
            <a:spLocks noChangeArrowheads="1"/>
          </p:cNvSpPr>
          <p:nvPr/>
        </p:nvSpPr>
        <p:spPr bwMode="auto">
          <a:xfrm>
            <a:off x="4264050" y="1108365"/>
            <a:ext cx="75242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Helvetica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Client</a:t>
            </a:r>
          </a:p>
        </p:txBody>
      </p:sp>
      <p:sp>
        <p:nvSpPr>
          <p:cNvPr id="12292" name="Text Box 14"/>
          <p:cNvSpPr txBox="1">
            <a:spLocks noChangeArrowheads="1"/>
          </p:cNvSpPr>
          <p:nvPr/>
        </p:nvSpPr>
        <p:spPr bwMode="auto">
          <a:xfrm>
            <a:off x="7062486" y="1108365"/>
            <a:ext cx="8197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Helvetica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Server</a:t>
            </a:r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4630739" y="2074863"/>
            <a:ext cx="1587" cy="16764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7450139" y="20145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>
            <a:off x="7450139" y="27003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296" name="Line 18"/>
          <p:cNvSpPr>
            <a:spLocks noChangeShapeType="1"/>
          </p:cNvSpPr>
          <p:nvPr/>
        </p:nvSpPr>
        <p:spPr bwMode="auto">
          <a:xfrm>
            <a:off x="7450139" y="33861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297" name="Line 19"/>
          <p:cNvSpPr>
            <a:spLocks noChangeShapeType="1"/>
          </p:cNvSpPr>
          <p:nvPr/>
        </p:nvSpPr>
        <p:spPr bwMode="auto">
          <a:xfrm>
            <a:off x="4859338" y="3903664"/>
            <a:ext cx="1828800" cy="1587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298" name="Rectangle 20"/>
          <p:cNvSpPr>
            <a:spLocks noChangeArrowheads="1"/>
          </p:cNvSpPr>
          <p:nvPr/>
        </p:nvSpPr>
        <p:spPr bwMode="auto">
          <a:xfrm>
            <a:off x="3868738" y="16764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</a:p>
        </p:txBody>
      </p:sp>
      <p:sp>
        <p:nvSpPr>
          <p:cNvPr id="12299" name="Rectangle 21"/>
          <p:cNvSpPr>
            <a:spLocks noChangeArrowheads="1"/>
          </p:cNvSpPr>
          <p:nvPr/>
        </p:nvSpPr>
        <p:spPr bwMode="auto">
          <a:xfrm>
            <a:off x="6688138" y="16764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</a:p>
        </p:txBody>
      </p:sp>
      <p:sp>
        <p:nvSpPr>
          <p:cNvPr id="12300" name="Rectangle 22"/>
          <p:cNvSpPr>
            <a:spLocks noChangeArrowheads="1"/>
          </p:cNvSpPr>
          <p:nvPr/>
        </p:nvSpPr>
        <p:spPr bwMode="auto">
          <a:xfrm>
            <a:off x="6688138" y="2351088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88138" y="3025775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</a:p>
        </p:txBody>
      </p:sp>
      <p:grpSp>
        <p:nvGrpSpPr>
          <p:cNvPr id="12302" name="Group 24"/>
          <p:cNvGrpSpPr>
            <a:grpSpLocks/>
          </p:cNvGrpSpPr>
          <p:nvPr/>
        </p:nvGrpSpPr>
        <p:grpSpPr bwMode="auto">
          <a:xfrm>
            <a:off x="3868738" y="4071938"/>
            <a:ext cx="4265612" cy="1390650"/>
            <a:chOff x="1477" y="2506"/>
            <a:chExt cx="2687" cy="876"/>
          </a:xfrm>
        </p:grpSpPr>
        <p:sp>
          <p:nvSpPr>
            <p:cNvPr id="12323" name="Line 25"/>
            <p:cNvSpPr>
              <a:spLocks noChangeShapeType="1"/>
            </p:cNvSpPr>
            <p:nvPr/>
          </p:nvSpPr>
          <p:spPr bwMode="auto">
            <a:xfrm>
              <a:off x="1957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4" name="Line 26"/>
            <p:cNvSpPr>
              <a:spLocks noChangeShapeType="1"/>
            </p:cNvSpPr>
            <p:nvPr/>
          </p:nvSpPr>
          <p:spPr bwMode="auto">
            <a:xfrm>
              <a:off x="1957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5" name="Line 27"/>
            <p:cNvSpPr>
              <a:spLocks noChangeShapeType="1"/>
            </p:cNvSpPr>
            <p:nvPr/>
          </p:nvSpPr>
          <p:spPr bwMode="auto">
            <a:xfrm>
              <a:off x="3733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6" name="Line 28"/>
            <p:cNvSpPr>
              <a:spLocks noChangeShapeType="1"/>
            </p:cNvSpPr>
            <p:nvPr/>
          </p:nvSpPr>
          <p:spPr bwMode="auto">
            <a:xfrm>
              <a:off x="3733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7" name="Line 29"/>
            <p:cNvSpPr>
              <a:spLocks noChangeShapeType="1"/>
            </p:cNvSpPr>
            <p:nvPr/>
          </p:nvSpPr>
          <p:spPr bwMode="auto">
            <a:xfrm>
              <a:off x="2437" y="2832"/>
              <a:ext cx="81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8" name="Line 30"/>
            <p:cNvSpPr>
              <a:spLocks noChangeShapeType="1"/>
            </p:cNvSpPr>
            <p:nvPr/>
          </p:nvSpPr>
          <p:spPr bwMode="auto">
            <a:xfrm flipH="1">
              <a:off x="2425" y="3264"/>
              <a:ext cx="84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9" name="Rectangle 31"/>
            <p:cNvSpPr>
              <a:spLocks noChangeArrowheads="1"/>
            </p:cNvSpPr>
            <p:nvPr/>
          </p:nvSpPr>
          <p:spPr bwMode="auto">
            <a:xfrm>
              <a:off x="3253" y="271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read</a:t>
              </a:r>
            </a:p>
          </p:txBody>
        </p:sp>
        <p:sp>
          <p:nvSpPr>
            <p:cNvPr id="12330" name="Rectangle 32"/>
            <p:cNvSpPr>
              <a:spLocks noChangeArrowheads="1"/>
            </p:cNvSpPr>
            <p:nvPr/>
          </p:nvSpPr>
          <p:spPr bwMode="auto">
            <a:xfrm>
              <a:off x="3253" y="3143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write</a:t>
              </a:r>
            </a:p>
          </p:txBody>
        </p:sp>
        <p:sp>
          <p:nvSpPr>
            <p:cNvPr id="12331" name="Rectangle 33"/>
            <p:cNvSpPr>
              <a:spLocks noChangeArrowheads="1"/>
            </p:cNvSpPr>
            <p:nvPr/>
          </p:nvSpPr>
          <p:spPr bwMode="auto">
            <a:xfrm>
              <a:off x="1477" y="3143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read</a:t>
              </a:r>
            </a:p>
          </p:txBody>
        </p:sp>
        <p:sp>
          <p:nvSpPr>
            <p:cNvPr id="12332" name="Rectangle 34"/>
            <p:cNvSpPr>
              <a:spLocks noChangeArrowheads="1"/>
            </p:cNvSpPr>
            <p:nvPr/>
          </p:nvSpPr>
          <p:spPr bwMode="auto">
            <a:xfrm>
              <a:off x="1477" y="2718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write</a:t>
              </a:r>
            </a:p>
          </p:txBody>
        </p:sp>
      </p:grpSp>
      <p:sp>
        <p:nvSpPr>
          <p:cNvPr id="12303" name="Text Box 35"/>
          <p:cNvSpPr txBox="1">
            <a:spLocks noChangeArrowheads="1"/>
          </p:cNvSpPr>
          <p:nvPr/>
        </p:nvSpPr>
        <p:spPr bwMode="auto">
          <a:xfrm>
            <a:off x="5322604" y="3383173"/>
            <a:ext cx="130866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Helvetica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Connection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Helvetica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request</a:t>
            </a:r>
          </a:p>
        </p:txBody>
      </p:sp>
      <p:grpSp>
        <p:nvGrpSpPr>
          <p:cNvPr id="12304" name="Group 36"/>
          <p:cNvGrpSpPr>
            <a:grpSpLocks/>
          </p:cNvGrpSpPr>
          <p:nvPr/>
        </p:nvGrpSpPr>
        <p:grpSpPr bwMode="auto">
          <a:xfrm>
            <a:off x="3868738" y="3884614"/>
            <a:ext cx="5124450" cy="2930525"/>
            <a:chOff x="1477" y="2388"/>
            <a:chExt cx="3228" cy="1846"/>
          </a:xfrm>
        </p:grpSpPr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>
              <a:off x="1957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13" name="Line 38"/>
            <p:cNvSpPr>
              <a:spLocks noChangeShapeType="1"/>
            </p:cNvSpPr>
            <p:nvPr/>
          </p:nvSpPr>
          <p:spPr bwMode="auto">
            <a:xfrm>
              <a:off x="3733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>
              <a:off x="3733" y="3802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2101" y="3696"/>
              <a:ext cx="11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16" name="Rectangle 41"/>
            <p:cNvSpPr>
              <a:spLocks noChangeArrowheads="1"/>
            </p:cNvSpPr>
            <p:nvPr/>
          </p:nvSpPr>
          <p:spPr bwMode="auto">
            <a:xfrm>
              <a:off x="3253" y="356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read</a:t>
              </a:r>
            </a:p>
          </p:txBody>
        </p:sp>
        <p:sp>
          <p:nvSpPr>
            <p:cNvPr id="12317" name="Rectangle 42"/>
            <p:cNvSpPr>
              <a:spLocks noChangeArrowheads="1"/>
            </p:cNvSpPr>
            <p:nvPr/>
          </p:nvSpPr>
          <p:spPr bwMode="auto">
            <a:xfrm>
              <a:off x="3253" y="3994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close</a:t>
              </a:r>
            </a:p>
          </p:txBody>
        </p:sp>
        <p:sp>
          <p:nvSpPr>
            <p:cNvPr id="12318" name="Rectangle 43"/>
            <p:cNvSpPr>
              <a:spLocks noChangeArrowheads="1"/>
            </p:cNvSpPr>
            <p:nvPr/>
          </p:nvSpPr>
          <p:spPr bwMode="auto">
            <a:xfrm>
              <a:off x="1477" y="3569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Courier New" panose="02070309020205020404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close</a:t>
              </a:r>
            </a:p>
          </p:txBody>
        </p:sp>
        <p:sp>
          <p:nvSpPr>
            <p:cNvPr id="12319" name="Text Box 44"/>
            <p:cNvSpPr txBox="1">
              <a:spLocks noChangeArrowheads="1"/>
            </p:cNvSpPr>
            <p:nvPr/>
          </p:nvSpPr>
          <p:spPr bwMode="auto">
            <a:xfrm>
              <a:off x="2677" y="3523"/>
              <a:ext cx="34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 typeface="Helvetica" panose="020B060402020202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EOF</a:t>
              </a:r>
            </a:p>
          </p:txBody>
        </p:sp>
        <p:sp>
          <p:nvSpPr>
            <p:cNvPr id="12320" name="Line 45"/>
            <p:cNvSpPr>
              <a:spLocks noChangeShapeType="1"/>
            </p:cNvSpPr>
            <p:nvPr/>
          </p:nvSpPr>
          <p:spPr bwMode="auto">
            <a:xfrm>
              <a:off x="4165" y="4128"/>
              <a:ext cx="52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1" name="Line 46"/>
            <p:cNvSpPr>
              <a:spLocks noChangeShapeType="1"/>
            </p:cNvSpPr>
            <p:nvPr/>
          </p:nvSpPr>
          <p:spPr bwMode="auto">
            <a:xfrm flipV="1">
              <a:off x="4693" y="2388"/>
              <a:ext cx="1" cy="175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322" name="Line 47"/>
            <p:cNvSpPr>
              <a:spLocks noChangeShapeType="1"/>
            </p:cNvSpPr>
            <p:nvPr/>
          </p:nvSpPr>
          <p:spPr bwMode="auto">
            <a:xfrm flipH="1">
              <a:off x="4153" y="2400"/>
              <a:ext cx="5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sp>
        <p:nvSpPr>
          <p:cNvPr id="12305" name="AutoShape 48"/>
          <p:cNvSpPr>
            <a:spLocks/>
          </p:cNvSpPr>
          <p:nvPr/>
        </p:nvSpPr>
        <p:spPr bwMode="auto">
          <a:xfrm>
            <a:off x="8288338" y="16938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306" name="Text Box 49"/>
          <p:cNvSpPr txBox="1">
            <a:spLocks noChangeArrowheads="1"/>
          </p:cNvSpPr>
          <p:nvPr/>
        </p:nvSpPr>
        <p:spPr bwMode="auto">
          <a:xfrm>
            <a:off x="8435975" y="2379664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open_listenfd</a:t>
            </a:r>
          </a:p>
        </p:txBody>
      </p:sp>
      <p:sp>
        <p:nvSpPr>
          <p:cNvPr id="12307" name="AutoShape 50"/>
          <p:cNvSpPr>
            <a:spLocks/>
          </p:cNvSpPr>
          <p:nvPr/>
        </p:nvSpPr>
        <p:spPr bwMode="auto">
          <a:xfrm>
            <a:off x="3563938" y="16938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308" name="Rectangle 51"/>
          <p:cNvSpPr>
            <a:spLocks noChangeArrowheads="1"/>
          </p:cNvSpPr>
          <p:nvPr/>
        </p:nvSpPr>
        <p:spPr bwMode="auto">
          <a:xfrm>
            <a:off x="6688138" y="37338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</a:p>
        </p:txBody>
      </p:sp>
      <p:sp>
        <p:nvSpPr>
          <p:cNvPr id="12309" name="Rectangle 52"/>
          <p:cNvSpPr>
            <a:spLocks noChangeArrowheads="1"/>
          </p:cNvSpPr>
          <p:nvPr/>
        </p:nvSpPr>
        <p:spPr bwMode="auto">
          <a:xfrm>
            <a:off x="3868738" y="37338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</a:p>
        </p:txBody>
      </p:sp>
      <p:sp>
        <p:nvSpPr>
          <p:cNvPr id="12310" name="Text Box 53"/>
          <p:cNvSpPr txBox="1">
            <a:spLocks noChangeArrowheads="1"/>
          </p:cNvSpPr>
          <p:nvPr/>
        </p:nvSpPr>
        <p:spPr bwMode="auto">
          <a:xfrm>
            <a:off x="1806575" y="2728914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open_clientfd</a:t>
            </a:r>
          </a:p>
        </p:txBody>
      </p:sp>
      <p:sp>
        <p:nvSpPr>
          <p:cNvPr id="12311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Sockets Overview</a:t>
            </a:r>
          </a:p>
        </p:txBody>
      </p:sp>
    </p:spTree>
    <p:extLst>
      <p:ext uri="{BB962C8B-B14F-4D97-AF65-F5344CB8AC3E}">
        <p14:creationId xmlns:p14="http://schemas.microsoft.com/office/powerpoint/2010/main" val="28154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2514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Linux Sockets 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509648"/>
            <a:ext cx="11351622" cy="3552899"/>
          </a:xfrm>
        </p:spPr>
        <p:txBody>
          <a:bodyPr>
            <a:noAutofit/>
          </a:bodyPr>
          <a:lstStyle/>
          <a:p>
            <a:r>
              <a:rPr lang="en-IN" dirty="0" smtClean="0"/>
              <a:t>Server Code (without error processing, and address </a:t>
            </a:r>
            <a:r>
              <a:rPr lang="en-IN" dirty="0" err="1" smtClean="0"/>
              <a:t>init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sockfd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>
                <a:solidFill>
                  <a:srgbClr val="FF0000"/>
                </a:solidFill>
              </a:rPr>
              <a:t>socket</a:t>
            </a:r>
            <a:r>
              <a:rPr lang="en-IN" dirty="0"/>
              <a:t>(AF_INET, SOCK_STREAM, 0</a:t>
            </a:r>
            <a:r>
              <a:rPr lang="en-IN" dirty="0" smtClean="0"/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bind</a:t>
            </a:r>
            <a:r>
              <a:rPr lang="en-IN" dirty="0"/>
              <a:t>(</a:t>
            </a:r>
            <a:r>
              <a:rPr lang="en-IN" dirty="0" err="1"/>
              <a:t>sockfd</a:t>
            </a:r>
            <a:r>
              <a:rPr lang="en-IN" dirty="0"/>
              <a:t>,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my_addr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 smtClean="0"/>
              <a:t>))</a:t>
            </a:r>
          </a:p>
          <a:p>
            <a:r>
              <a:rPr lang="en-IN" dirty="0">
                <a:solidFill>
                  <a:srgbClr val="FF0000"/>
                </a:solidFill>
              </a:rPr>
              <a:t>listen</a:t>
            </a:r>
            <a:r>
              <a:rPr lang="en-IN" dirty="0"/>
              <a:t>(</a:t>
            </a:r>
            <a:r>
              <a:rPr lang="en-IN" dirty="0" err="1"/>
              <a:t>sockfd</a:t>
            </a:r>
            <a:r>
              <a:rPr lang="en-IN" dirty="0"/>
              <a:t>, BACKLOG</a:t>
            </a:r>
            <a:r>
              <a:rPr lang="en-IN" dirty="0" smtClean="0"/>
              <a:t>)</a:t>
            </a:r>
          </a:p>
          <a:p>
            <a:r>
              <a:rPr lang="en-IN" dirty="0"/>
              <a:t>while(1) {  /* main accept() loop */</a:t>
            </a:r>
          </a:p>
          <a:p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IN" dirty="0" err="1"/>
              <a:t>sin_size</a:t>
            </a:r>
            <a:r>
              <a:rPr lang="en-IN" dirty="0"/>
              <a:t>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sockaddr_in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 smtClean="0"/>
              <a:t>new_fd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>
                <a:solidFill>
                  <a:srgbClr val="FF0000"/>
                </a:solidFill>
              </a:rPr>
              <a:t>accept</a:t>
            </a:r>
            <a:r>
              <a:rPr lang="en-IN" dirty="0"/>
              <a:t>(</a:t>
            </a:r>
            <a:r>
              <a:rPr lang="en-IN" dirty="0" err="1"/>
              <a:t>sockfd</a:t>
            </a:r>
            <a:r>
              <a:rPr lang="en-IN" dirty="0"/>
              <a:t>,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their_addr</a:t>
            </a:r>
            <a:r>
              <a:rPr lang="en-IN" dirty="0"/>
              <a:t>, </a:t>
            </a:r>
            <a:r>
              <a:rPr lang="en-IN" dirty="0" smtClean="0"/>
              <a:t>&amp;</a:t>
            </a:r>
            <a:r>
              <a:rPr lang="en-IN" dirty="0" err="1" smtClean="0"/>
              <a:t>sin_size</a:t>
            </a:r>
            <a:r>
              <a:rPr lang="en-IN" dirty="0" smtClean="0"/>
              <a:t>) ;</a:t>
            </a:r>
          </a:p>
          <a:p>
            <a:r>
              <a:rPr lang="en-IN" dirty="0"/>
              <a:t>    if (!fork()) { /* this is the child process */</a:t>
            </a:r>
          </a:p>
          <a:p>
            <a:r>
              <a:rPr lang="en-IN" dirty="0"/>
              <a:t>         </a:t>
            </a:r>
            <a:r>
              <a:rPr lang="en-IN" dirty="0" smtClean="0">
                <a:solidFill>
                  <a:srgbClr val="FF0000"/>
                </a:solidFill>
              </a:rPr>
              <a:t>send</a:t>
            </a:r>
            <a:r>
              <a:rPr lang="en-IN" dirty="0" smtClean="0"/>
              <a:t>(</a:t>
            </a:r>
            <a:r>
              <a:rPr lang="en-IN" dirty="0" err="1" smtClean="0"/>
              <a:t>new_fd</a:t>
            </a:r>
            <a:r>
              <a:rPr lang="en-IN" dirty="0"/>
              <a:t>, "Hello, world!\n", 14, 0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 smtClean="0"/>
              <a:t>         </a:t>
            </a:r>
            <a:r>
              <a:rPr lang="en-IN" dirty="0" smtClean="0">
                <a:solidFill>
                  <a:srgbClr val="FF0000"/>
                </a:solidFill>
              </a:rPr>
              <a:t>close</a:t>
            </a:r>
            <a:r>
              <a:rPr lang="en-IN" dirty="0" smtClean="0"/>
              <a:t>(</a:t>
            </a:r>
            <a:r>
              <a:rPr lang="en-IN" dirty="0" err="1" smtClean="0"/>
              <a:t>new_fd</a:t>
            </a:r>
            <a:r>
              <a:rPr lang="en-IN" dirty="0" smtClean="0"/>
              <a:t>); exit(0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smtClean="0"/>
              <a:t>   </a:t>
            </a:r>
            <a:r>
              <a:rPr lang="en-IN" dirty="0"/>
              <a:t>}</a:t>
            </a:r>
          </a:p>
          <a:p>
            <a:r>
              <a:rPr lang="en-IN" dirty="0"/>
              <a:t>   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close</a:t>
            </a:r>
            <a:r>
              <a:rPr lang="en-IN" dirty="0"/>
              <a:t>(</a:t>
            </a:r>
            <a:r>
              <a:rPr lang="en-IN" dirty="0" err="1"/>
              <a:t>new_fd</a:t>
            </a:r>
            <a:r>
              <a:rPr lang="en-IN" dirty="0"/>
              <a:t>);  /* parent doesn't need this */</a:t>
            </a:r>
          </a:p>
          <a:p>
            <a:r>
              <a:rPr lang="en-IN" dirty="0" smtClean="0"/>
              <a:t>    </a:t>
            </a:r>
            <a:r>
              <a:rPr lang="en-IN" dirty="0"/>
              <a:t>while(</a:t>
            </a:r>
            <a:r>
              <a:rPr lang="en-IN" dirty="0" err="1"/>
              <a:t>waitpid</a:t>
            </a:r>
            <a:r>
              <a:rPr lang="en-IN" dirty="0"/>
              <a:t>(-1,NULL,WNOHANG) &gt; 0); /* clean up child processes */</a:t>
            </a:r>
          </a:p>
          <a:p>
            <a:r>
              <a:rPr lang="en-IN" dirty="0" smtClean="0"/>
              <a:t>}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7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9269"/>
          </a:xfrm>
        </p:spPr>
        <p:txBody>
          <a:bodyPr/>
          <a:lstStyle/>
          <a:p>
            <a:r>
              <a:rPr lang="en-IN" sz="3200" dirty="0" smtClean="0"/>
              <a:t>Linux Socket Client 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881742"/>
            <a:ext cx="11965577" cy="5675811"/>
          </a:xfrm>
        </p:spPr>
        <p:txBody>
          <a:bodyPr/>
          <a:lstStyle/>
          <a:p>
            <a:r>
              <a:rPr lang="en-IN" dirty="0" err="1"/>
              <a:t>sockfd</a:t>
            </a:r>
            <a:r>
              <a:rPr lang="en-IN" dirty="0"/>
              <a:t> = </a:t>
            </a:r>
            <a:r>
              <a:rPr lang="en-IN" dirty="0">
                <a:solidFill>
                  <a:srgbClr val="FF0000"/>
                </a:solidFill>
              </a:rPr>
              <a:t>socket</a:t>
            </a:r>
            <a:r>
              <a:rPr lang="en-IN" dirty="0"/>
              <a:t>(AF_INET, SOCK_STREAM, 0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connect</a:t>
            </a:r>
            <a:r>
              <a:rPr lang="en-IN" dirty="0" smtClean="0"/>
              <a:t>(</a:t>
            </a:r>
            <a:r>
              <a:rPr lang="en-IN" dirty="0" err="1" smtClean="0"/>
              <a:t>sockfd</a:t>
            </a:r>
            <a:r>
              <a:rPr lang="en-IN" dirty="0"/>
              <a:t>,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their_addr</a:t>
            </a:r>
            <a:r>
              <a:rPr lang="en-IN" dirty="0"/>
              <a:t>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sockaddr</a:t>
            </a:r>
            <a:r>
              <a:rPr lang="en-IN" dirty="0" smtClean="0"/>
              <a:t>);</a:t>
            </a:r>
          </a:p>
          <a:p>
            <a:r>
              <a:rPr lang="en-IN" dirty="0" err="1"/>
              <a:t>numbytes</a:t>
            </a:r>
            <a:r>
              <a:rPr lang="en-IN" dirty="0"/>
              <a:t>=</a:t>
            </a:r>
            <a:r>
              <a:rPr lang="en-IN" dirty="0" err="1">
                <a:solidFill>
                  <a:srgbClr val="FF0000"/>
                </a:solidFill>
              </a:rPr>
              <a:t>recv</a:t>
            </a:r>
            <a:r>
              <a:rPr lang="en-IN" dirty="0"/>
              <a:t>(</a:t>
            </a:r>
            <a:r>
              <a:rPr lang="en-IN" dirty="0" err="1"/>
              <a:t>sockfd</a:t>
            </a:r>
            <a:r>
              <a:rPr lang="en-IN" dirty="0"/>
              <a:t>, </a:t>
            </a:r>
            <a:r>
              <a:rPr lang="en-IN" dirty="0" err="1"/>
              <a:t>buf</a:t>
            </a:r>
            <a:r>
              <a:rPr lang="en-IN" dirty="0"/>
              <a:t>, MAXDATASIZE, 0</a:t>
            </a:r>
            <a:r>
              <a:rPr lang="en-IN" dirty="0" smtClean="0"/>
              <a:t>);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close</a:t>
            </a:r>
            <a:r>
              <a:rPr lang="en-IN" dirty="0"/>
              <a:t>(</a:t>
            </a:r>
            <a:r>
              <a:rPr lang="en-IN" dirty="0" err="1"/>
              <a:t>sockfd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35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88" y="-297"/>
            <a:ext cx="645622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94" y="-297"/>
            <a:ext cx="595021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47" y="-297"/>
            <a:ext cx="648670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9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Tannenbaum</vt:lpstr>
      <vt:lpstr>Lab 5 </vt:lpstr>
      <vt:lpstr>TCP</vt:lpstr>
      <vt:lpstr>TCP/IP Application Interface</vt:lpstr>
      <vt:lpstr>Sockets Overview</vt:lpstr>
      <vt:lpstr>Linux Sockets Example</vt:lpstr>
      <vt:lpstr>Linux Socket Client Example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IIITG</dc:creator>
  <cp:lastModifiedBy>IIITG</cp:lastModifiedBy>
  <cp:revision>2</cp:revision>
  <dcterms:created xsi:type="dcterms:W3CDTF">2021-03-02T09:49:31Z</dcterms:created>
  <dcterms:modified xsi:type="dcterms:W3CDTF">2021-03-02T09:55:08Z</dcterms:modified>
</cp:coreProperties>
</file>