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72" r:id="rId11"/>
    <p:sldId id="268" r:id="rId12"/>
    <p:sldId id="269" r:id="rId13"/>
    <p:sldId id="265"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84"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D32944-AEF3-4F51-9A38-4C31365FE0A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7434-09B9-4D7E-A577-A04A8ABC1390}"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51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2944-AEF3-4F51-9A38-4C31365FE0A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410279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2944-AEF3-4F51-9A38-4C31365FE0A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7434-09B9-4D7E-A577-A04A8ABC139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7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32944-AEF3-4F51-9A38-4C31365FE0A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389749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32944-AEF3-4F51-9A38-4C31365FE0A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7434-09B9-4D7E-A577-A04A8ABC1390}"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62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32944-AEF3-4F51-9A38-4C31365FE0A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133973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32944-AEF3-4F51-9A38-4C31365FE0AD}" type="datetimeFigureOut">
              <a:rPr lang="en-IN" smtClean="0"/>
              <a:t>14-11-2021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379049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32944-AEF3-4F51-9A38-4C31365FE0AD}"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377081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32944-AEF3-4F51-9A38-4C31365FE0AD}" type="datetimeFigureOut">
              <a:rPr lang="en-IN" smtClean="0"/>
              <a:t>14-11-2021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5847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32944-AEF3-4F51-9A38-4C31365FE0A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7434-09B9-4D7E-A577-A04A8ABC1390}" type="slidenum">
              <a:rPr lang="en-IN" smtClean="0"/>
              <a:t>‹#›</a:t>
            </a:fld>
            <a:endParaRPr lang="en-IN"/>
          </a:p>
        </p:txBody>
      </p:sp>
    </p:spTree>
    <p:extLst>
      <p:ext uri="{BB962C8B-B14F-4D97-AF65-F5344CB8AC3E}">
        <p14:creationId xmlns:p14="http://schemas.microsoft.com/office/powerpoint/2010/main" val="284172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32944-AEF3-4F51-9A38-4C31365FE0A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7434-09B9-4D7E-A577-A04A8ABC1390}"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0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D32944-AEF3-4F51-9A38-4C31365FE0AD}" type="datetimeFigureOut">
              <a:rPr lang="en-IN" smtClean="0"/>
              <a:t>14-11-2021</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AB7434-09B9-4D7E-A577-A04A8ABC139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571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holarworks.utep.edu/cgi/viewcontent.cgi?article=3005&amp;context=open_et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jece.iaescore.com/index.php/IJECE/article/view/23577/1513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C096-03B3-4491-B142-936C4F75CA7D}"/>
              </a:ext>
            </a:extLst>
          </p:cNvPr>
          <p:cNvSpPr>
            <a:spLocks noGrp="1"/>
          </p:cNvSpPr>
          <p:nvPr>
            <p:ph type="ctrTitle"/>
          </p:nvPr>
        </p:nvSpPr>
        <p:spPr>
          <a:xfrm>
            <a:off x="1524000" y="1282622"/>
            <a:ext cx="9144000" cy="2387600"/>
          </a:xfrm>
        </p:spPr>
        <p:txBody>
          <a:bodyPr>
            <a:normAutofit/>
          </a:bodyPr>
          <a:lstStyle/>
          <a:p>
            <a:r>
              <a:rPr lang="en-IN" sz="3200" dirty="0"/>
              <a:t>Project on :</a:t>
            </a:r>
            <a:br>
              <a:rPr lang="en-IN" sz="4800" dirty="0"/>
            </a:br>
            <a:r>
              <a:rPr lang="en-US" dirty="0"/>
              <a:t>Neural approach for credit card Fraud Detection</a:t>
            </a:r>
            <a:endParaRPr lang="en-IN" dirty="0"/>
          </a:p>
        </p:txBody>
      </p:sp>
      <p:sp>
        <p:nvSpPr>
          <p:cNvPr id="3" name="Subtitle 2">
            <a:extLst>
              <a:ext uri="{FF2B5EF4-FFF2-40B4-BE49-F238E27FC236}">
                <a16:creationId xmlns:a16="http://schemas.microsoft.com/office/drawing/2014/main" id="{AF13CB92-9E59-487C-8385-8BAEB781D56D}"/>
              </a:ext>
            </a:extLst>
          </p:cNvPr>
          <p:cNvSpPr>
            <a:spLocks noGrp="1"/>
          </p:cNvSpPr>
          <p:nvPr>
            <p:ph type="subTitle" idx="1"/>
          </p:nvPr>
        </p:nvSpPr>
        <p:spPr>
          <a:xfrm>
            <a:off x="6563139" y="4813384"/>
            <a:ext cx="4572000" cy="1655762"/>
          </a:xfrm>
        </p:spPr>
        <p:txBody>
          <a:bodyPr>
            <a:normAutofit/>
          </a:bodyPr>
          <a:lstStyle/>
          <a:p>
            <a:pPr algn="r"/>
            <a:r>
              <a:rPr lang="en-IN" dirty="0"/>
              <a:t>-By Soumyajit Karmakar</a:t>
            </a:r>
          </a:p>
          <a:p>
            <a:pPr algn="r"/>
            <a:r>
              <a:rPr lang="en-IN" dirty="0"/>
              <a:t>1901200</a:t>
            </a:r>
          </a:p>
          <a:p>
            <a:pPr algn="r"/>
            <a:r>
              <a:rPr lang="en-IN" dirty="0"/>
              <a:t>5</a:t>
            </a:r>
            <a:r>
              <a:rPr lang="en-IN" baseline="30000" dirty="0"/>
              <a:t>th</a:t>
            </a:r>
            <a:r>
              <a:rPr lang="en-IN" dirty="0"/>
              <a:t> Sem, IIIT G</a:t>
            </a:r>
          </a:p>
          <a:p>
            <a:pPr algn="r"/>
            <a:r>
              <a:rPr lang="en-IN" dirty="0"/>
              <a:t>Monsoon Semester 2021</a:t>
            </a:r>
          </a:p>
        </p:txBody>
      </p:sp>
      <p:sp>
        <p:nvSpPr>
          <p:cNvPr id="4" name="TextBox 3">
            <a:extLst>
              <a:ext uri="{FF2B5EF4-FFF2-40B4-BE49-F238E27FC236}">
                <a16:creationId xmlns:a16="http://schemas.microsoft.com/office/drawing/2014/main" id="{BE8DA9D5-9332-4665-BCF1-E3B75444C5C0}"/>
              </a:ext>
            </a:extLst>
          </p:cNvPr>
          <p:cNvSpPr txBox="1"/>
          <p:nvPr/>
        </p:nvSpPr>
        <p:spPr>
          <a:xfrm>
            <a:off x="1524000" y="661388"/>
            <a:ext cx="9144000" cy="523220"/>
          </a:xfrm>
          <a:prstGeom prst="rect">
            <a:avLst/>
          </a:prstGeom>
          <a:noFill/>
        </p:spPr>
        <p:txBody>
          <a:bodyPr wrap="square" rtlCol="0">
            <a:spAutoFit/>
          </a:bodyPr>
          <a:lstStyle/>
          <a:p>
            <a:pPr algn="ctr"/>
            <a:r>
              <a:rPr lang="en-IN" sz="2800" dirty="0"/>
              <a:t>CS360, Machine Learning Lab</a:t>
            </a:r>
          </a:p>
        </p:txBody>
      </p:sp>
      <p:sp>
        <p:nvSpPr>
          <p:cNvPr id="5" name="TextBox 4">
            <a:extLst>
              <a:ext uri="{FF2B5EF4-FFF2-40B4-BE49-F238E27FC236}">
                <a16:creationId xmlns:a16="http://schemas.microsoft.com/office/drawing/2014/main" id="{A755B887-85EA-43D1-9815-072B851F4746}"/>
              </a:ext>
            </a:extLst>
          </p:cNvPr>
          <p:cNvSpPr txBox="1"/>
          <p:nvPr/>
        </p:nvSpPr>
        <p:spPr>
          <a:xfrm>
            <a:off x="1215888" y="5110763"/>
            <a:ext cx="4572000" cy="369332"/>
          </a:xfrm>
          <a:prstGeom prst="rect">
            <a:avLst/>
          </a:prstGeom>
          <a:noFill/>
        </p:spPr>
        <p:txBody>
          <a:bodyPr wrap="square" rtlCol="0">
            <a:spAutoFit/>
          </a:bodyPr>
          <a:lstStyle/>
          <a:p>
            <a:r>
              <a:rPr lang="en-IN" dirty="0"/>
              <a:t>Professor : Dr. Moumita Roy</a:t>
            </a:r>
          </a:p>
        </p:txBody>
      </p:sp>
    </p:spTree>
    <p:extLst>
      <p:ext uri="{BB962C8B-B14F-4D97-AF65-F5344CB8AC3E}">
        <p14:creationId xmlns:p14="http://schemas.microsoft.com/office/powerpoint/2010/main" val="211737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CB306-C61B-4848-B2DD-451A32ADEDF8}"/>
              </a:ext>
            </a:extLst>
          </p:cNvPr>
          <p:cNvSpPr>
            <a:spLocks noGrp="1"/>
          </p:cNvSpPr>
          <p:nvPr>
            <p:ph idx="1"/>
          </p:nvPr>
        </p:nvSpPr>
        <p:spPr>
          <a:xfrm>
            <a:off x="1024128" y="1348029"/>
            <a:ext cx="9720071" cy="5279013"/>
          </a:xfrm>
        </p:spPr>
        <p:txBody>
          <a:bodyPr>
            <a:normAutofit/>
          </a:bodyPr>
          <a:lstStyle/>
          <a:p>
            <a:r>
              <a:rPr lang="en-US" dirty="0"/>
              <a:t>With logistic regression we are able to get around 75% accuracy. After hyperparameter tuning we could go up to 78-80% accuracy. The best results are as,</a:t>
            </a:r>
          </a:p>
          <a:p>
            <a:endParaRPr lang="en-US" dirty="0"/>
          </a:p>
          <a:p>
            <a:pPr marL="0" indent="0">
              <a:buNone/>
            </a:pPr>
            <a:endParaRPr lang="en-US" dirty="0"/>
          </a:p>
          <a:p>
            <a:pPr marL="0" indent="0">
              <a:buNone/>
            </a:pPr>
            <a:endParaRPr lang="en-US" dirty="0"/>
          </a:p>
          <a:p>
            <a:r>
              <a:rPr lang="en-IN" dirty="0"/>
              <a:t>With single layer perceptron we can achieve around 76% accuracy. After hyperparameter tuning we can reach up to 77% accuracy. The best results are as,</a:t>
            </a:r>
          </a:p>
          <a:p>
            <a:endParaRPr lang="en-US" dirty="0"/>
          </a:p>
          <a:p>
            <a:endParaRPr lang="en-US" dirty="0"/>
          </a:p>
          <a:p>
            <a:endParaRPr lang="en-US" dirty="0"/>
          </a:p>
          <a:p>
            <a:r>
              <a:rPr lang="en-US" dirty="0"/>
              <a:t>Now we move to Multi Layer Perceptron model. First we will do the hyperparameter tuning and then the k-fold cross validation</a:t>
            </a:r>
          </a:p>
        </p:txBody>
      </p:sp>
      <p:sp>
        <p:nvSpPr>
          <p:cNvPr id="6" name="TextBox 5">
            <a:extLst>
              <a:ext uri="{FF2B5EF4-FFF2-40B4-BE49-F238E27FC236}">
                <a16:creationId xmlns:a16="http://schemas.microsoft.com/office/drawing/2014/main" id="{1E702DDA-7FC5-40BE-9D84-6E076726DE69}"/>
              </a:ext>
            </a:extLst>
          </p:cNvPr>
          <p:cNvSpPr txBox="1"/>
          <p:nvPr/>
        </p:nvSpPr>
        <p:spPr>
          <a:xfrm>
            <a:off x="838199" y="321363"/>
            <a:ext cx="9876184" cy="707886"/>
          </a:xfrm>
          <a:prstGeom prst="rect">
            <a:avLst/>
          </a:prstGeom>
          <a:noFill/>
        </p:spPr>
        <p:txBody>
          <a:bodyPr wrap="square" rtlCol="0">
            <a:spAutoFit/>
          </a:bodyPr>
          <a:lstStyle/>
          <a:p>
            <a:r>
              <a:rPr lang="en-IN" sz="4000" dirty="0">
                <a:latin typeface="+mj-lt"/>
                <a:ea typeface="+mj-ea"/>
                <a:cs typeface="+mj-cs"/>
              </a:rPr>
              <a:t>Logistic Regression and Single Layer Perceptron</a:t>
            </a:r>
          </a:p>
        </p:txBody>
      </p:sp>
      <p:graphicFrame>
        <p:nvGraphicFramePr>
          <p:cNvPr id="8" name="Table 4">
            <a:extLst>
              <a:ext uri="{FF2B5EF4-FFF2-40B4-BE49-F238E27FC236}">
                <a16:creationId xmlns:a16="http://schemas.microsoft.com/office/drawing/2014/main" id="{BD6CBD89-5437-41F6-8E98-A4B6A3BFE367}"/>
              </a:ext>
            </a:extLst>
          </p:cNvPr>
          <p:cNvGraphicFramePr>
            <a:graphicFrameLocks noGrp="1"/>
          </p:cNvGraphicFramePr>
          <p:nvPr>
            <p:extLst>
              <p:ext uri="{D42A27DB-BD31-4B8C-83A1-F6EECF244321}">
                <p14:modId xmlns:p14="http://schemas.microsoft.com/office/powerpoint/2010/main" val="1877596524"/>
              </p:ext>
            </p:extLst>
          </p:nvPr>
        </p:nvGraphicFramePr>
        <p:xfrm>
          <a:off x="1220083" y="2171944"/>
          <a:ext cx="9277350" cy="1112520"/>
        </p:xfrm>
        <a:graphic>
          <a:graphicData uri="http://schemas.openxmlformats.org/drawingml/2006/table">
            <a:tbl>
              <a:tblPr firstRow="1" bandRow="1">
                <a:tableStyleId>{5C22544A-7EE6-4342-B048-85BDC9FD1C3A}</a:tableStyleId>
              </a:tblPr>
              <a:tblGrid>
                <a:gridCol w="1855470">
                  <a:extLst>
                    <a:ext uri="{9D8B030D-6E8A-4147-A177-3AD203B41FA5}">
                      <a16:colId xmlns:a16="http://schemas.microsoft.com/office/drawing/2014/main" val="1505283766"/>
                    </a:ext>
                  </a:extLst>
                </a:gridCol>
                <a:gridCol w="1855470">
                  <a:extLst>
                    <a:ext uri="{9D8B030D-6E8A-4147-A177-3AD203B41FA5}">
                      <a16:colId xmlns:a16="http://schemas.microsoft.com/office/drawing/2014/main" val="1500178523"/>
                    </a:ext>
                  </a:extLst>
                </a:gridCol>
                <a:gridCol w="1855470">
                  <a:extLst>
                    <a:ext uri="{9D8B030D-6E8A-4147-A177-3AD203B41FA5}">
                      <a16:colId xmlns:a16="http://schemas.microsoft.com/office/drawing/2014/main" val="2974365091"/>
                    </a:ext>
                  </a:extLst>
                </a:gridCol>
                <a:gridCol w="1855470">
                  <a:extLst>
                    <a:ext uri="{9D8B030D-6E8A-4147-A177-3AD203B41FA5}">
                      <a16:colId xmlns:a16="http://schemas.microsoft.com/office/drawing/2014/main" val="3989354200"/>
                    </a:ext>
                  </a:extLst>
                </a:gridCol>
                <a:gridCol w="1855470">
                  <a:extLst>
                    <a:ext uri="{9D8B030D-6E8A-4147-A177-3AD203B41FA5}">
                      <a16:colId xmlns:a16="http://schemas.microsoft.com/office/drawing/2014/main" val="1947301670"/>
                    </a:ext>
                  </a:extLst>
                </a:gridCol>
              </a:tblGrid>
              <a:tr h="370840">
                <a:tc>
                  <a:txBody>
                    <a:bodyPr/>
                    <a:lstStyle/>
                    <a:p>
                      <a:r>
                        <a:rPr lang="en-IN" dirty="0"/>
                        <a:t>Class</a:t>
                      </a:r>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Patterns</a:t>
                      </a:r>
                    </a:p>
                  </a:txBody>
                  <a:tcPr/>
                </a:tc>
                <a:extLst>
                  <a:ext uri="{0D108BD9-81ED-4DB2-BD59-A6C34878D82A}">
                    <a16:rowId xmlns:a16="http://schemas.microsoft.com/office/drawing/2014/main" val="2159802130"/>
                  </a:ext>
                </a:extLst>
              </a:tr>
              <a:tr h="370840">
                <a:tc>
                  <a:txBody>
                    <a:bodyPr/>
                    <a:lstStyle/>
                    <a:p>
                      <a:r>
                        <a:rPr lang="en-IN" dirty="0"/>
                        <a:t>0</a:t>
                      </a:r>
                    </a:p>
                  </a:txBody>
                  <a:tcPr/>
                </a:tc>
                <a:tc>
                  <a:txBody>
                    <a:bodyPr/>
                    <a:lstStyle/>
                    <a:p>
                      <a:r>
                        <a:rPr lang="en-IN" dirty="0"/>
                        <a:t>0.81</a:t>
                      </a:r>
                    </a:p>
                  </a:txBody>
                  <a:tcPr/>
                </a:tc>
                <a:tc>
                  <a:txBody>
                    <a:bodyPr/>
                    <a:lstStyle/>
                    <a:p>
                      <a:r>
                        <a:rPr lang="en-IN" dirty="0"/>
                        <a:t>0.97</a:t>
                      </a:r>
                    </a:p>
                  </a:txBody>
                  <a:tcPr/>
                </a:tc>
                <a:tc>
                  <a:txBody>
                    <a:bodyPr/>
                    <a:lstStyle/>
                    <a:p>
                      <a:r>
                        <a:rPr lang="en-IN" dirty="0"/>
                        <a:t>0.89</a:t>
                      </a:r>
                    </a:p>
                  </a:txBody>
                  <a:tcPr/>
                </a:tc>
                <a:tc>
                  <a:txBody>
                    <a:bodyPr/>
                    <a:lstStyle/>
                    <a:p>
                      <a:r>
                        <a:rPr lang="en-IN" dirty="0"/>
                        <a:t>7014</a:t>
                      </a:r>
                    </a:p>
                  </a:txBody>
                  <a:tcPr/>
                </a:tc>
                <a:extLst>
                  <a:ext uri="{0D108BD9-81ED-4DB2-BD59-A6C34878D82A}">
                    <a16:rowId xmlns:a16="http://schemas.microsoft.com/office/drawing/2014/main" val="2566581347"/>
                  </a:ext>
                </a:extLst>
              </a:tr>
              <a:tr h="370840">
                <a:tc>
                  <a:txBody>
                    <a:bodyPr/>
                    <a:lstStyle/>
                    <a:p>
                      <a:r>
                        <a:rPr lang="en-IN" dirty="0"/>
                        <a:t>1</a:t>
                      </a:r>
                    </a:p>
                  </a:txBody>
                  <a:tcPr/>
                </a:tc>
                <a:tc>
                  <a:txBody>
                    <a:bodyPr/>
                    <a:lstStyle/>
                    <a:p>
                      <a:r>
                        <a:rPr lang="en-IN" dirty="0"/>
                        <a:t>0.69</a:t>
                      </a:r>
                    </a:p>
                  </a:txBody>
                  <a:tcPr/>
                </a:tc>
                <a:tc>
                  <a:txBody>
                    <a:bodyPr/>
                    <a:lstStyle/>
                    <a:p>
                      <a:r>
                        <a:rPr lang="en-IN" dirty="0"/>
                        <a:t>0.29</a:t>
                      </a:r>
                    </a:p>
                  </a:txBody>
                  <a:tcPr/>
                </a:tc>
                <a:tc>
                  <a:txBody>
                    <a:bodyPr/>
                    <a:lstStyle/>
                    <a:p>
                      <a:r>
                        <a:rPr lang="en-IN" dirty="0"/>
                        <a:t>0.32</a:t>
                      </a:r>
                    </a:p>
                  </a:txBody>
                  <a:tcPr/>
                </a:tc>
                <a:tc>
                  <a:txBody>
                    <a:bodyPr/>
                    <a:lstStyle/>
                    <a:p>
                      <a:r>
                        <a:rPr lang="en-IN" dirty="0"/>
                        <a:t>1986</a:t>
                      </a:r>
                    </a:p>
                  </a:txBody>
                  <a:tcPr/>
                </a:tc>
                <a:extLst>
                  <a:ext uri="{0D108BD9-81ED-4DB2-BD59-A6C34878D82A}">
                    <a16:rowId xmlns:a16="http://schemas.microsoft.com/office/drawing/2014/main" val="3597584920"/>
                  </a:ext>
                </a:extLst>
              </a:tr>
            </a:tbl>
          </a:graphicData>
        </a:graphic>
      </p:graphicFrame>
      <p:graphicFrame>
        <p:nvGraphicFramePr>
          <p:cNvPr id="9" name="Table 4">
            <a:extLst>
              <a:ext uri="{FF2B5EF4-FFF2-40B4-BE49-F238E27FC236}">
                <a16:creationId xmlns:a16="http://schemas.microsoft.com/office/drawing/2014/main" id="{A4DFE6B0-FCAB-4B70-88F4-E3F99BACCD0A}"/>
              </a:ext>
            </a:extLst>
          </p:cNvPr>
          <p:cNvGraphicFramePr>
            <a:graphicFrameLocks noGrp="1"/>
          </p:cNvGraphicFramePr>
          <p:nvPr>
            <p:extLst>
              <p:ext uri="{D42A27DB-BD31-4B8C-83A1-F6EECF244321}">
                <p14:modId xmlns:p14="http://schemas.microsoft.com/office/powerpoint/2010/main" val="3540932582"/>
              </p:ext>
            </p:extLst>
          </p:nvPr>
        </p:nvGraphicFramePr>
        <p:xfrm>
          <a:off x="1231079" y="4360539"/>
          <a:ext cx="9277350" cy="1112520"/>
        </p:xfrm>
        <a:graphic>
          <a:graphicData uri="http://schemas.openxmlformats.org/drawingml/2006/table">
            <a:tbl>
              <a:tblPr firstRow="1" bandRow="1">
                <a:tableStyleId>{5C22544A-7EE6-4342-B048-85BDC9FD1C3A}</a:tableStyleId>
              </a:tblPr>
              <a:tblGrid>
                <a:gridCol w="1855470">
                  <a:extLst>
                    <a:ext uri="{9D8B030D-6E8A-4147-A177-3AD203B41FA5}">
                      <a16:colId xmlns:a16="http://schemas.microsoft.com/office/drawing/2014/main" val="1505283766"/>
                    </a:ext>
                  </a:extLst>
                </a:gridCol>
                <a:gridCol w="1855470">
                  <a:extLst>
                    <a:ext uri="{9D8B030D-6E8A-4147-A177-3AD203B41FA5}">
                      <a16:colId xmlns:a16="http://schemas.microsoft.com/office/drawing/2014/main" val="1500178523"/>
                    </a:ext>
                  </a:extLst>
                </a:gridCol>
                <a:gridCol w="1855470">
                  <a:extLst>
                    <a:ext uri="{9D8B030D-6E8A-4147-A177-3AD203B41FA5}">
                      <a16:colId xmlns:a16="http://schemas.microsoft.com/office/drawing/2014/main" val="2974365091"/>
                    </a:ext>
                  </a:extLst>
                </a:gridCol>
                <a:gridCol w="1855470">
                  <a:extLst>
                    <a:ext uri="{9D8B030D-6E8A-4147-A177-3AD203B41FA5}">
                      <a16:colId xmlns:a16="http://schemas.microsoft.com/office/drawing/2014/main" val="3989354200"/>
                    </a:ext>
                  </a:extLst>
                </a:gridCol>
                <a:gridCol w="1855470">
                  <a:extLst>
                    <a:ext uri="{9D8B030D-6E8A-4147-A177-3AD203B41FA5}">
                      <a16:colId xmlns:a16="http://schemas.microsoft.com/office/drawing/2014/main" val="1947301670"/>
                    </a:ext>
                  </a:extLst>
                </a:gridCol>
              </a:tblGrid>
              <a:tr h="370840">
                <a:tc>
                  <a:txBody>
                    <a:bodyPr/>
                    <a:lstStyle/>
                    <a:p>
                      <a:r>
                        <a:rPr lang="en-IN" dirty="0"/>
                        <a:t>Class</a:t>
                      </a:r>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Patterns</a:t>
                      </a:r>
                    </a:p>
                  </a:txBody>
                  <a:tcPr/>
                </a:tc>
                <a:extLst>
                  <a:ext uri="{0D108BD9-81ED-4DB2-BD59-A6C34878D82A}">
                    <a16:rowId xmlns:a16="http://schemas.microsoft.com/office/drawing/2014/main" val="2159802130"/>
                  </a:ext>
                </a:extLst>
              </a:tr>
              <a:tr h="370840">
                <a:tc>
                  <a:txBody>
                    <a:bodyPr/>
                    <a:lstStyle/>
                    <a:p>
                      <a:r>
                        <a:rPr lang="en-IN" dirty="0"/>
                        <a:t>0</a:t>
                      </a:r>
                    </a:p>
                  </a:txBody>
                  <a:tcPr/>
                </a:tc>
                <a:tc>
                  <a:txBody>
                    <a:bodyPr/>
                    <a:lstStyle/>
                    <a:p>
                      <a:r>
                        <a:rPr lang="en-IN" dirty="0"/>
                        <a:t>0.79</a:t>
                      </a:r>
                    </a:p>
                  </a:txBody>
                  <a:tcPr/>
                </a:tc>
                <a:tc>
                  <a:txBody>
                    <a:bodyPr/>
                    <a:lstStyle/>
                    <a:p>
                      <a:r>
                        <a:rPr lang="en-US" dirty="0"/>
                        <a:t>1</a:t>
                      </a:r>
                      <a:endParaRPr lang="en-IN" dirty="0"/>
                    </a:p>
                  </a:txBody>
                  <a:tcPr/>
                </a:tc>
                <a:tc>
                  <a:txBody>
                    <a:bodyPr/>
                    <a:lstStyle/>
                    <a:p>
                      <a:r>
                        <a:rPr lang="en-IN" dirty="0"/>
                        <a:t>0.88</a:t>
                      </a:r>
                    </a:p>
                  </a:txBody>
                  <a:tcPr/>
                </a:tc>
                <a:tc>
                  <a:txBody>
                    <a:bodyPr/>
                    <a:lstStyle/>
                    <a:p>
                      <a:r>
                        <a:rPr lang="en-IN" dirty="0"/>
                        <a:t>7051</a:t>
                      </a:r>
                    </a:p>
                  </a:txBody>
                  <a:tcPr/>
                </a:tc>
                <a:extLst>
                  <a:ext uri="{0D108BD9-81ED-4DB2-BD59-A6C34878D82A}">
                    <a16:rowId xmlns:a16="http://schemas.microsoft.com/office/drawing/2014/main" val="2566581347"/>
                  </a:ext>
                </a:extLst>
              </a:tr>
              <a:tr h="370840">
                <a:tc>
                  <a:txBody>
                    <a:bodyPr/>
                    <a:lstStyle/>
                    <a:p>
                      <a:r>
                        <a:rPr lang="en-IN" dirty="0"/>
                        <a:t>1</a:t>
                      </a:r>
                    </a:p>
                  </a:txBody>
                  <a:tcPr/>
                </a:tc>
                <a:tc>
                  <a:txBody>
                    <a:bodyPr/>
                    <a:lstStyle/>
                    <a:p>
                      <a:r>
                        <a:rPr lang="en-IN" dirty="0"/>
                        <a:t>0.07</a:t>
                      </a:r>
                    </a:p>
                  </a:txBody>
                  <a:tcPr/>
                </a:tc>
                <a:tc>
                  <a:txBody>
                    <a:bodyPr/>
                    <a:lstStyle/>
                    <a:p>
                      <a:r>
                        <a:rPr lang="en-IN" dirty="0"/>
                        <a:t>0.01</a:t>
                      </a:r>
                    </a:p>
                  </a:txBody>
                  <a:tcPr/>
                </a:tc>
                <a:tc>
                  <a:txBody>
                    <a:bodyPr/>
                    <a:lstStyle/>
                    <a:p>
                      <a:r>
                        <a:rPr lang="en-IN" dirty="0"/>
                        <a:t>0.04</a:t>
                      </a:r>
                    </a:p>
                  </a:txBody>
                  <a:tcPr/>
                </a:tc>
                <a:tc>
                  <a:txBody>
                    <a:bodyPr/>
                    <a:lstStyle/>
                    <a:p>
                      <a:r>
                        <a:rPr lang="en-IN" dirty="0"/>
                        <a:t>1949</a:t>
                      </a:r>
                    </a:p>
                  </a:txBody>
                  <a:tcPr/>
                </a:tc>
                <a:extLst>
                  <a:ext uri="{0D108BD9-81ED-4DB2-BD59-A6C34878D82A}">
                    <a16:rowId xmlns:a16="http://schemas.microsoft.com/office/drawing/2014/main" val="3597584920"/>
                  </a:ext>
                </a:extLst>
              </a:tr>
            </a:tbl>
          </a:graphicData>
        </a:graphic>
      </p:graphicFrame>
    </p:spTree>
    <p:extLst>
      <p:ext uri="{BB962C8B-B14F-4D97-AF65-F5344CB8AC3E}">
        <p14:creationId xmlns:p14="http://schemas.microsoft.com/office/powerpoint/2010/main" val="303063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DEB17-22B1-43ED-BB74-9855832C059E}"/>
              </a:ext>
            </a:extLst>
          </p:cNvPr>
          <p:cNvSpPr>
            <a:spLocks noGrp="1"/>
          </p:cNvSpPr>
          <p:nvPr>
            <p:ph idx="1"/>
          </p:nvPr>
        </p:nvSpPr>
        <p:spPr>
          <a:xfrm>
            <a:off x="838200" y="4270342"/>
            <a:ext cx="10515600" cy="2273333"/>
          </a:xfrm>
        </p:spPr>
        <p:txBody>
          <a:bodyPr>
            <a:normAutofit/>
          </a:bodyPr>
          <a:lstStyle/>
          <a:p>
            <a:r>
              <a:rPr lang="en-US" dirty="0"/>
              <a:t>The tuple (x1,x2,x3) denotes the overall performance of the model when the training set to validation set percentage is 60:40, 70:30, 80:20 respectively.</a:t>
            </a:r>
          </a:p>
          <a:p>
            <a:r>
              <a:rPr lang="en-US" dirty="0"/>
              <a:t>We observe that we get the best results for the model with 15 hidden nodes, learning rate equal to 0.05 and train set to validation set ratio set to 80:20.</a:t>
            </a:r>
          </a:p>
          <a:p>
            <a:r>
              <a:rPr lang="en-US" dirty="0"/>
              <a:t>To ensure that the project is able to give accurate predictions, I have used a very low tolerance value (</a:t>
            </a:r>
            <a:r>
              <a:rPr lang="el-GR" dirty="0"/>
              <a:t>ρ</a:t>
            </a:r>
            <a:r>
              <a:rPr lang="en-US" dirty="0"/>
              <a:t>) of 0.0001 throughout the training phase.</a:t>
            </a:r>
          </a:p>
        </p:txBody>
      </p:sp>
      <p:graphicFrame>
        <p:nvGraphicFramePr>
          <p:cNvPr id="4" name="Table 13">
            <a:extLst>
              <a:ext uri="{FF2B5EF4-FFF2-40B4-BE49-F238E27FC236}">
                <a16:creationId xmlns:a16="http://schemas.microsoft.com/office/drawing/2014/main" id="{E4C365D6-1D9C-4037-93B8-A1C40BCEBE36}"/>
              </a:ext>
            </a:extLst>
          </p:cNvPr>
          <p:cNvGraphicFramePr>
            <a:graphicFrameLocks/>
          </p:cNvGraphicFramePr>
          <p:nvPr>
            <p:extLst>
              <p:ext uri="{D42A27DB-BD31-4B8C-83A1-F6EECF244321}">
                <p14:modId xmlns:p14="http://schemas.microsoft.com/office/powerpoint/2010/main" val="1709516138"/>
              </p:ext>
            </p:extLst>
          </p:nvPr>
        </p:nvGraphicFramePr>
        <p:xfrm>
          <a:off x="977345" y="1340026"/>
          <a:ext cx="10515603" cy="2763091"/>
        </p:xfrm>
        <a:graphic>
          <a:graphicData uri="http://schemas.openxmlformats.org/drawingml/2006/table">
            <a:tbl>
              <a:tblPr firstRow="1" firstCol="1" bandRow="1">
                <a:tableStyleId>{5C22544A-7EE6-4342-B048-85BDC9FD1C3A}</a:tableStyleId>
              </a:tblPr>
              <a:tblGrid>
                <a:gridCol w="1502229">
                  <a:extLst>
                    <a:ext uri="{9D8B030D-6E8A-4147-A177-3AD203B41FA5}">
                      <a16:colId xmlns:a16="http://schemas.microsoft.com/office/drawing/2014/main" val="2821643252"/>
                    </a:ext>
                  </a:extLst>
                </a:gridCol>
                <a:gridCol w="1502229">
                  <a:extLst>
                    <a:ext uri="{9D8B030D-6E8A-4147-A177-3AD203B41FA5}">
                      <a16:colId xmlns:a16="http://schemas.microsoft.com/office/drawing/2014/main" val="303881791"/>
                    </a:ext>
                  </a:extLst>
                </a:gridCol>
                <a:gridCol w="1502229">
                  <a:extLst>
                    <a:ext uri="{9D8B030D-6E8A-4147-A177-3AD203B41FA5}">
                      <a16:colId xmlns:a16="http://schemas.microsoft.com/office/drawing/2014/main" val="3921055336"/>
                    </a:ext>
                  </a:extLst>
                </a:gridCol>
                <a:gridCol w="1502229">
                  <a:extLst>
                    <a:ext uri="{9D8B030D-6E8A-4147-A177-3AD203B41FA5}">
                      <a16:colId xmlns:a16="http://schemas.microsoft.com/office/drawing/2014/main" val="721946912"/>
                    </a:ext>
                  </a:extLst>
                </a:gridCol>
                <a:gridCol w="1502229">
                  <a:extLst>
                    <a:ext uri="{9D8B030D-6E8A-4147-A177-3AD203B41FA5}">
                      <a16:colId xmlns:a16="http://schemas.microsoft.com/office/drawing/2014/main" val="2751222559"/>
                    </a:ext>
                  </a:extLst>
                </a:gridCol>
                <a:gridCol w="1502229">
                  <a:extLst>
                    <a:ext uri="{9D8B030D-6E8A-4147-A177-3AD203B41FA5}">
                      <a16:colId xmlns:a16="http://schemas.microsoft.com/office/drawing/2014/main" val="3144027723"/>
                    </a:ext>
                  </a:extLst>
                </a:gridCol>
                <a:gridCol w="1502229">
                  <a:extLst>
                    <a:ext uri="{9D8B030D-6E8A-4147-A177-3AD203B41FA5}">
                      <a16:colId xmlns:a16="http://schemas.microsoft.com/office/drawing/2014/main" val="4145291547"/>
                    </a:ext>
                  </a:extLst>
                </a:gridCol>
              </a:tblGrid>
              <a:tr h="568531">
                <a:tc>
                  <a:txBody>
                    <a:bodyPr/>
                    <a:lstStyle/>
                    <a:p>
                      <a:endParaRPr lang="en-IN" dirty="0"/>
                    </a:p>
                  </a:txBody>
                  <a:tcPr/>
                </a:tc>
                <a:tc>
                  <a:txBody>
                    <a:bodyPr/>
                    <a:lstStyle/>
                    <a:p>
                      <a:r>
                        <a:rPr lang="en-IN" dirty="0"/>
                        <a:t>5</a:t>
                      </a:r>
                    </a:p>
                  </a:txBody>
                  <a:tcPr/>
                </a:tc>
                <a:tc>
                  <a:txBody>
                    <a:bodyPr/>
                    <a:lstStyle/>
                    <a:p>
                      <a:r>
                        <a:rPr lang="en-IN" dirty="0"/>
                        <a:t>10</a:t>
                      </a:r>
                    </a:p>
                  </a:txBody>
                  <a:tcPr/>
                </a:tc>
                <a:tc>
                  <a:txBody>
                    <a:bodyPr/>
                    <a:lstStyle/>
                    <a:p>
                      <a:r>
                        <a:rPr lang="en-IN" dirty="0"/>
                        <a:t>15</a:t>
                      </a:r>
                    </a:p>
                  </a:txBody>
                  <a:tcPr/>
                </a:tc>
                <a:tc>
                  <a:txBody>
                    <a:bodyPr/>
                    <a:lstStyle/>
                    <a:p>
                      <a:r>
                        <a:rPr lang="en-IN" dirty="0"/>
                        <a:t>20</a:t>
                      </a:r>
                    </a:p>
                  </a:txBody>
                  <a:tcPr/>
                </a:tc>
                <a:tc>
                  <a:txBody>
                    <a:bodyPr/>
                    <a:lstStyle/>
                    <a:p>
                      <a:r>
                        <a:rPr lang="en-IN" dirty="0"/>
                        <a:t>25</a:t>
                      </a:r>
                    </a:p>
                  </a:txBody>
                  <a:tcPr/>
                </a:tc>
                <a:tc>
                  <a:txBody>
                    <a:bodyPr/>
                    <a:lstStyle/>
                    <a:p>
                      <a:r>
                        <a:rPr lang="en-IN" dirty="0"/>
                        <a:t>30</a:t>
                      </a:r>
                    </a:p>
                  </a:txBody>
                  <a:tcPr/>
                </a:tc>
                <a:extLst>
                  <a:ext uri="{0D108BD9-81ED-4DB2-BD59-A6C34878D82A}">
                    <a16:rowId xmlns:a16="http://schemas.microsoft.com/office/drawing/2014/main" val="1311788027"/>
                  </a:ext>
                </a:extLst>
              </a:tr>
              <a:tr h="324875">
                <a:tc>
                  <a:txBody>
                    <a:bodyPr/>
                    <a:lstStyle/>
                    <a:p>
                      <a:r>
                        <a:rPr lang="en-IN" dirty="0"/>
                        <a:t>0.5</a:t>
                      </a:r>
                    </a:p>
                  </a:txBody>
                  <a:tcPr/>
                </a:tc>
                <a:tc>
                  <a:txBody>
                    <a:bodyPr/>
                    <a:lstStyle/>
                    <a:p>
                      <a:r>
                        <a:rPr lang="en-IN" sz="1600" dirty="0"/>
                        <a:t>82.5,81.6,82.1</a:t>
                      </a:r>
                    </a:p>
                  </a:txBody>
                  <a:tcPr/>
                </a:tc>
                <a:tc>
                  <a:txBody>
                    <a:bodyPr/>
                    <a:lstStyle/>
                    <a:p>
                      <a:r>
                        <a:rPr lang="en-IN" sz="1600" dirty="0"/>
                        <a:t>82.3,82.1,81.6</a:t>
                      </a:r>
                      <a:endParaRPr lang="en-IN" dirty="0"/>
                    </a:p>
                  </a:txBody>
                  <a:tcPr/>
                </a:tc>
                <a:tc>
                  <a:txBody>
                    <a:bodyPr/>
                    <a:lstStyle/>
                    <a:p>
                      <a:r>
                        <a:rPr lang="en-IN" sz="1600" dirty="0"/>
                        <a:t>81.5,81.8,82.5</a:t>
                      </a:r>
                    </a:p>
                  </a:txBody>
                  <a:tcPr/>
                </a:tc>
                <a:tc>
                  <a:txBody>
                    <a:bodyPr/>
                    <a:lstStyle/>
                    <a:p>
                      <a:r>
                        <a:rPr lang="en-IN" sz="1600" dirty="0"/>
                        <a:t>81.3,82,82.5</a:t>
                      </a:r>
                    </a:p>
                  </a:txBody>
                  <a:tcPr/>
                </a:tc>
                <a:tc>
                  <a:txBody>
                    <a:bodyPr/>
                    <a:lstStyle/>
                    <a:p>
                      <a:r>
                        <a:rPr lang="en-IN" sz="1600" dirty="0"/>
                        <a:t>81.8,82,81.5</a:t>
                      </a:r>
                      <a:endParaRPr lang="en-IN" dirty="0"/>
                    </a:p>
                  </a:txBody>
                  <a:tcPr/>
                </a:tc>
                <a:tc>
                  <a:txBody>
                    <a:bodyPr/>
                    <a:lstStyle/>
                    <a:p>
                      <a:r>
                        <a:rPr lang="en-IN" sz="1600" dirty="0"/>
                        <a:t>81.9,82.2,82.2</a:t>
                      </a:r>
                      <a:endParaRPr lang="en-IN" dirty="0"/>
                    </a:p>
                  </a:txBody>
                  <a:tcPr/>
                </a:tc>
                <a:extLst>
                  <a:ext uri="{0D108BD9-81ED-4DB2-BD59-A6C34878D82A}">
                    <a16:rowId xmlns:a16="http://schemas.microsoft.com/office/drawing/2014/main" val="186672616"/>
                  </a:ext>
                </a:extLst>
              </a:tr>
              <a:tr h="324875">
                <a:tc>
                  <a:txBody>
                    <a:bodyPr/>
                    <a:lstStyle/>
                    <a:p>
                      <a:r>
                        <a:rPr lang="en-IN" dirty="0"/>
                        <a:t>0.1</a:t>
                      </a:r>
                    </a:p>
                  </a:txBody>
                  <a:tcPr/>
                </a:tc>
                <a:tc>
                  <a:txBody>
                    <a:bodyPr/>
                    <a:lstStyle/>
                    <a:p>
                      <a:r>
                        <a:rPr lang="en-IN" sz="1600" dirty="0"/>
                        <a:t>81.5,81.7,81.3</a:t>
                      </a:r>
                    </a:p>
                  </a:txBody>
                  <a:tcPr/>
                </a:tc>
                <a:tc>
                  <a:txBody>
                    <a:bodyPr/>
                    <a:lstStyle/>
                    <a:p>
                      <a:r>
                        <a:rPr lang="en-IN" sz="1600" dirty="0"/>
                        <a:t>82.2,81.7,81.4</a:t>
                      </a:r>
                    </a:p>
                  </a:txBody>
                  <a:tcPr/>
                </a:tc>
                <a:tc>
                  <a:txBody>
                    <a:bodyPr/>
                    <a:lstStyle/>
                    <a:p>
                      <a:r>
                        <a:rPr lang="en-IN" sz="1600" dirty="0"/>
                        <a:t>81.3,81.5,81.6</a:t>
                      </a:r>
                    </a:p>
                  </a:txBody>
                  <a:tcPr/>
                </a:tc>
                <a:tc>
                  <a:txBody>
                    <a:bodyPr/>
                    <a:lstStyle/>
                    <a:p>
                      <a:r>
                        <a:rPr lang="en-IN" sz="1600" dirty="0"/>
                        <a:t>81.9,81.8,82.5</a:t>
                      </a:r>
                    </a:p>
                  </a:txBody>
                  <a:tcPr/>
                </a:tc>
                <a:tc>
                  <a:txBody>
                    <a:bodyPr/>
                    <a:lstStyle/>
                    <a:p>
                      <a:r>
                        <a:rPr lang="en-IN" sz="1600" dirty="0"/>
                        <a:t>81.7,81.8,81.6</a:t>
                      </a:r>
                    </a:p>
                  </a:txBody>
                  <a:tcPr/>
                </a:tc>
                <a:tc>
                  <a:txBody>
                    <a:bodyPr/>
                    <a:lstStyle/>
                    <a:p>
                      <a:r>
                        <a:rPr lang="en-IN" sz="1600" dirty="0"/>
                        <a:t>81.6,81.8,81.1</a:t>
                      </a:r>
                    </a:p>
                  </a:txBody>
                  <a:tcPr/>
                </a:tc>
                <a:extLst>
                  <a:ext uri="{0D108BD9-81ED-4DB2-BD59-A6C34878D82A}">
                    <a16:rowId xmlns:a16="http://schemas.microsoft.com/office/drawing/2014/main" val="654179742"/>
                  </a:ext>
                </a:extLst>
              </a:tr>
              <a:tr h="324875">
                <a:tc>
                  <a:txBody>
                    <a:bodyPr/>
                    <a:lstStyle/>
                    <a:p>
                      <a:r>
                        <a:rPr lang="en-IN" dirty="0"/>
                        <a:t>0.05</a:t>
                      </a:r>
                    </a:p>
                  </a:txBody>
                  <a:tcPr/>
                </a:tc>
                <a:tc>
                  <a:txBody>
                    <a:bodyPr/>
                    <a:lstStyle/>
                    <a:p>
                      <a:r>
                        <a:rPr lang="en-IN" sz="1600" dirty="0"/>
                        <a:t>82.3,81.3,81.5</a:t>
                      </a:r>
                    </a:p>
                  </a:txBody>
                  <a:tcPr/>
                </a:tc>
                <a:tc>
                  <a:txBody>
                    <a:bodyPr/>
                    <a:lstStyle/>
                    <a:p>
                      <a:r>
                        <a:rPr lang="en-IN" sz="1600" dirty="0"/>
                        <a:t>81,81.8,81.9</a:t>
                      </a:r>
                    </a:p>
                  </a:txBody>
                  <a:tcPr/>
                </a:tc>
                <a:tc>
                  <a:txBody>
                    <a:bodyPr/>
                    <a:lstStyle/>
                    <a:p>
                      <a:r>
                        <a:rPr lang="en-IN" sz="1600" dirty="0"/>
                        <a:t>82,82.2,</a:t>
                      </a:r>
                      <a:r>
                        <a:rPr lang="en-IN" sz="1600" b="1" u="sng" dirty="0"/>
                        <a:t>82.7</a:t>
                      </a:r>
                    </a:p>
                  </a:txBody>
                  <a:tcPr/>
                </a:tc>
                <a:tc>
                  <a:txBody>
                    <a:bodyPr/>
                    <a:lstStyle/>
                    <a:p>
                      <a:r>
                        <a:rPr lang="en-IN" sz="1600" dirty="0"/>
                        <a:t>81.8,81.7,82.3</a:t>
                      </a:r>
                    </a:p>
                  </a:txBody>
                  <a:tcPr/>
                </a:tc>
                <a:tc>
                  <a:txBody>
                    <a:bodyPr/>
                    <a:lstStyle/>
                    <a:p>
                      <a:r>
                        <a:rPr lang="en-IN" sz="1600" dirty="0"/>
                        <a:t>81.3,81.8,81.3</a:t>
                      </a:r>
                      <a:endParaRPr lang="en-IN" dirty="0"/>
                    </a:p>
                  </a:txBody>
                  <a:tcPr/>
                </a:tc>
                <a:tc>
                  <a:txBody>
                    <a:bodyPr/>
                    <a:lstStyle/>
                    <a:p>
                      <a:r>
                        <a:rPr lang="en-IN" sz="1600" dirty="0"/>
                        <a:t>81.3,81.2,82.1</a:t>
                      </a:r>
                      <a:endParaRPr lang="en-IN" dirty="0"/>
                    </a:p>
                  </a:txBody>
                  <a:tcPr/>
                </a:tc>
                <a:extLst>
                  <a:ext uri="{0D108BD9-81ED-4DB2-BD59-A6C34878D82A}">
                    <a16:rowId xmlns:a16="http://schemas.microsoft.com/office/drawing/2014/main" val="3052627270"/>
                  </a:ext>
                </a:extLst>
              </a:tr>
              <a:tr h="324875">
                <a:tc>
                  <a:txBody>
                    <a:bodyPr/>
                    <a:lstStyle/>
                    <a:p>
                      <a:r>
                        <a:rPr lang="en-IN" dirty="0"/>
                        <a:t>0.01</a:t>
                      </a:r>
                    </a:p>
                  </a:txBody>
                  <a:tcPr/>
                </a:tc>
                <a:tc>
                  <a:txBody>
                    <a:bodyPr/>
                    <a:lstStyle/>
                    <a:p>
                      <a:r>
                        <a:rPr lang="en-IN" sz="1600" dirty="0"/>
                        <a:t>81.8,80.9,82</a:t>
                      </a:r>
                    </a:p>
                  </a:txBody>
                  <a:tcPr/>
                </a:tc>
                <a:tc>
                  <a:txBody>
                    <a:bodyPr/>
                    <a:lstStyle/>
                    <a:p>
                      <a:r>
                        <a:rPr lang="en-IN" sz="1600" dirty="0"/>
                        <a:t>81.1,81.5,80.9</a:t>
                      </a:r>
                    </a:p>
                  </a:txBody>
                  <a:tcPr/>
                </a:tc>
                <a:tc>
                  <a:txBody>
                    <a:bodyPr/>
                    <a:lstStyle/>
                    <a:p>
                      <a:r>
                        <a:rPr lang="en-IN" sz="1600" dirty="0"/>
                        <a:t>80.5,81.5,81.5</a:t>
                      </a:r>
                    </a:p>
                  </a:txBody>
                  <a:tcPr/>
                </a:tc>
                <a:tc>
                  <a:txBody>
                    <a:bodyPr/>
                    <a:lstStyle/>
                    <a:p>
                      <a:r>
                        <a:rPr lang="en-IN" sz="1600" dirty="0"/>
                        <a:t>80.9,80.9,80.3</a:t>
                      </a:r>
                    </a:p>
                  </a:txBody>
                  <a:tcPr/>
                </a:tc>
                <a:tc>
                  <a:txBody>
                    <a:bodyPr/>
                    <a:lstStyle/>
                    <a:p>
                      <a:r>
                        <a:rPr lang="en-IN" sz="1600" dirty="0"/>
                        <a:t>81.1,81.3,81.4</a:t>
                      </a:r>
                    </a:p>
                  </a:txBody>
                  <a:tcPr/>
                </a:tc>
                <a:tc>
                  <a:txBody>
                    <a:bodyPr/>
                    <a:lstStyle/>
                    <a:p>
                      <a:r>
                        <a:rPr lang="en-IN" sz="1600" dirty="0"/>
                        <a:t>80.5,81,81.2</a:t>
                      </a:r>
                    </a:p>
                  </a:txBody>
                  <a:tcPr/>
                </a:tc>
                <a:extLst>
                  <a:ext uri="{0D108BD9-81ED-4DB2-BD59-A6C34878D82A}">
                    <a16:rowId xmlns:a16="http://schemas.microsoft.com/office/drawing/2014/main" val="1177202188"/>
                  </a:ext>
                </a:extLst>
              </a:tr>
              <a:tr h="324875">
                <a:tc>
                  <a:txBody>
                    <a:bodyPr/>
                    <a:lstStyle/>
                    <a:p>
                      <a:r>
                        <a:rPr lang="en-IN" dirty="0"/>
                        <a:t>0.005</a:t>
                      </a:r>
                    </a:p>
                  </a:txBody>
                  <a:tcPr/>
                </a:tc>
                <a:tc>
                  <a:txBody>
                    <a:bodyPr/>
                    <a:lstStyle/>
                    <a:p>
                      <a:r>
                        <a:rPr lang="en-IN" sz="1600" dirty="0"/>
                        <a:t>80.7,81.5,80.8</a:t>
                      </a:r>
                    </a:p>
                  </a:txBody>
                  <a:tcPr/>
                </a:tc>
                <a:tc>
                  <a:txBody>
                    <a:bodyPr/>
                    <a:lstStyle/>
                    <a:p>
                      <a:r>
                        <a:rPr lang="en-IN" sz="1600" dirty="0"/>
                        <a:t>79.8,80.4,80.5</a:t>
                      </a:r>
                    </a:p>
                  </a:txBody>
                  <a:tcPr/>
                </a:tc>
                <a:tc>
                  <a:txBody>
                    <a:bodyPr/>
                    <a:lstStyle/>
                    <a:p>
                      <a:r>
                        <a:rPr lang="en-IN" sz="1600" dirty="0"/>
                        <a:t>80.3,80.7,80.6</a:t>
                      </a:r>
                    </a:p>
                  </a:txBody>
                  <a:tcPr/>
                </a:tc>
                <a:tc>
                  <a:txBody>
                    <a:bodyPr/>
                    <a:lstStyle/>
                    <a:p>
                      <a:r>
                        <a:rPr lang="en-IN" sz="1600" dirty="0"/>
                        <a:t>81.1,80.7,80</a:t>
                      </a:r>
                    </a:p>
                  </a:txBody>
                  <a:tcPr/>
                </a:tc>
                <a:tc>
                  <a:txBody>
                    <a:bodyPr/>
                    <a:lstStyle/>
                    <a:p>
                      <a:r>
                        <a:rPr lang="en-IN" sz="1600" dirty="0"/>
                        <a:t>80.7,80.5,80.7</a:t>
                      </a:r>
                    </a:p>
                  </a:txBody>
                  <a:tcPr/>
                </a:tc>
                <a:tc>
                  <a:txBody>
                    <a:bodyPr/>
                    <a:lstStyle/>
                    <a:p>
                      <a:r>
                        <a:rPr lang="en-IN" sz="1600" dirty="0"/>
                        <a:t>80,80.8,80.9</a:t>
                      </a:r>
                    </a:p>
                  </a:txBody>
                  <a:tcPr/>
                </a:tc>
                <a:extLst>
                  <a:ext uri="{0D108BD9-81ED-4DB2-BD59-A6C34878D82A}">
                    <a16:rowId xmlns:a16="http://schemas.microsoft.com/office/drawing/2014/main" val="585360857"/>
                  </a:ext>
                </a:extLst>
              </a:tr>
              <a:tr h="324875">
                <a:tc>
                  <a:txBody>
                    <a:bodyPr/>
                    <a:lstStyle/>
                    <a:p>
                      <a:r>
                        <a:rPr lang="en-IN" dirty="0"/>
                        <a:t>0.001</a:t>
                      </a:r>
                    </a:p>
                  </a:txBody>
                  <a:tcPr/>
                </a:tc>
                <a:tc>
                  <a:txBody>
                    <a:bodyPr/>
                    <a:lstStyle/>
                    <a:p>
                      <a:r>
                        <a:rPr lang="en-IN" sz="1600" dirty="0"/>
                        <a:t>77.9,77.3,78.2</a:t>
                      </a:r>
                    </a:p>
                  </a:txBody>
                  <a:tcPr/>
                </a:tc>
                <a:tc>
                  <a:txBody>
                    <a:bodyPr/>
                    <a:lstStyle/>
                    <a:p>
                      <a:r>
                        <a:rPr lang="en-IN" sz="1600" dirty="0"/>
                        <a:t>78.1,77.7,78</a:t>
                      </a:r>
                    </a:p>
                  </a:txBody>
                  <a:tcPr/>
                </a:tc>
                <a:tc>
                  <a:txBody>
                    <a:bodyPr/>
                    <a:lstStyle/>
                    <a:p>
                      <a:r>
                        <a:rPr lang="en-IN" sz="1600" dirty="0"/>
                        <a:t>78.2,77.9,78.6</a:t>
                      </a:r>
                    </a:p>
                  </a:txBody>
                  <a:tcPr/>
                </a:tc>
                <a:tc>
                  <a:txBody>
                    <a:bodyPr/>
                    <a:lstStyle/>
                    <a:p>
                      <a:r>
                        <a:rPr lang="en-IN" sz="1600" dirty="0"/>
                        <a:t>77.9,77.8,76.9</a:t>
                      </a:r>
                    </a:p>
                  </a:txBody>
                  <a:tcPr/>
                </a:tc>
                <a:tc>
                  <a:txBody>
                    <a:bodyPr/>
                    <a:lstStyle/>
                    <a:p>
                      <a:r>
                        <a:rPr lang="en-IN" sz="1600" dirty="0"/>
                        <a:t>78.4,77.6,79.5</a:t>
                      </a:r>
                      <a:endParaRPr lang="en-IN" dirty="0"/>
                    </a:p>
                  </a:txBody>
                  <a:tcPr/>
                </a:tc>
                <a:tc>
                  <a:txBody>
                    <a:bodyPr/>
                    <a:lstStyle/>
                    <a:p>
                      <a:r>
                        <a:rPr lang="en-IN" sz="1600" dirty="0"/>
                        <a:t>77.8,78.8,79.7</a:t>
                      </a:r>
                    </a:p>
                  </a:txBody>
                  <a:tcPr/>
                </a:tc>
                <a:extLst>
                  <a:ext uri="{0D108BD9-81ED-4DB2-BD59-A6C34878D82A}">
                    <a16:rowId xmlns:a16="http://schemas.microsoft.com/office/drawing/2014/main" val="113163250"/>
                  </a:ext>
                </a:extLst>
              </a:tr>
            </a:tbl>
          </a:graphicData>
        </a:graphic>
      </p:graphicFrame>
      <p:sp>
        <p:nvSpPr>
          <p:cNvPr id="7" name="TextBox 6">
            <a:extLst>
              <a:ext uri="{FF2B5EF4-FFF2-40B4-BE49-F238E27FC236}">
                <a16:creationId xmlns:a16="http://schemas.microsoft.com/office/drawing/2014/main" id="{0C329DBC-2C45-4359-A49E-212B4D122FC7}"/>
              </a:ext>
            </a:extLst>
          </p:cNvPr>
          <p:cNvSpPr txBox="1"/>
          <p:nvPr/>
        </p:nvSpPr>
        <p:spPr>
          <a:xfrm>
            <a:off x="5247859" y="980342"/>
            <a:ext cx="2295939" cy="369332"/>
          </a:xfrm>
          <a:prstGeom prst="rect">
            <a:avLst/>
          </a:prstGeom>
          <a:noFill/>
        </p:spPr>
        <p:txBody>
          <a:bodyPr wrap="square" rtlCol="0">
            <a:spAutoFit/>
          </a:bodyPr>
          <a:lstStyle/>
          <a:p>
            <a:r>
              <a:rPr lang="en-IN" dirty="0"/>
              <a:t>No. of hidden nodes</a:t>
            </a:r>
          </a:p>
        </p:txBody>
      </p:sp>
      <p:sp>
        <p:nvSpPr>
          <p:cNvPr id="8" name="TextBox 7">
            <a:extLst>
              <a:ext uri="{FF2B5EF4-FFF2-40B4-BE49-F238E27FC236}">
                <a16:creationId xmlns:a16="http://schemas.microsoft.com/office/drawing/2014/main" id="{9838E274-7A99-4F68-9C39-E30498AAD792}"/>
              </a:ext>
            </a:extLst>
          </p:cNvPr>
          <p:cNvSpPr txBox="1"/>
          <p:nvPr/>
        </p:nvSpPr>
        <p:spPr>
          <a:xfrm rot="16200000">
            <a:off x="-5886" y="2537541"/>
            <a:ext cx="1470467" cy="369332"/>
          </a:xfrm>
          <a:prstGeom prst="rect">
            <a:avLst/>
          </a:prstGeom>
          <a:noFill/>
        </p:spPr>
        <p:txBody>
          <a:bodyPr wrap="none" rtlCol="0">
            <a:spAutoFit/>
          </a:bodyPr>
          <a:lstStyle/>
          <a:p>
            <a:r>
              <a:rPr lang="en-IN" dirty="0"/>
              <a:t>Learning Rate</a:t>
            </a:r>
          </a:p>
        </p:txBody>
      </p:sp>
      <p:sp>
        <p:nvSpPr>
          <p:cNvPr id="9" name="TextBox 8">
            <a:extLst>
              <a:ext uri="{FF2B5EF4-FFF2-40B4-BE49-F238E27FC236}">
                <a16:creationId xmlns:a16="http://schemas.microsoft.com/office/drawing/2014/main" id="{448E2F98-E232-4FF7-8F1A-AF548B6B6B76}"/>
              </a:ext>
            </a:extLst>
          </p:cNvPr>
          <p:cNvSpPr txBox="1"/>
          <p:nvPr/>
        </p:nvSpPr>
        <p:spPr>
          <a:xfrm>
            <a:off x="838199" y="321363"/>
            <a:ext cx="9876184" cy="707886"/>
          </a:xfrm>
          <a:prstGeom prst="rect">
            <a:avLst/>
          </a:prstGeom>
          <a:noFill/>
        </p:spPr>
        <p:txBody>
          <a:bodyPr wrap="square" rtlCol="0">
            <a:spAutoFit/>
          </a:bodyPr>
          <a:lstStyle/>
          <a:p>
            <a:r>
              <a:rPr lang="en-IN" sz="4000" dirty="0">
                <a:latin typeface="+mj-lt"/>
                <a:ea typeface="+mj-ea"/>
                <a:cs typeface="+mj-cs"/>
              </a:rPr>
              <a:t>Hyperparameter Tuning (Accuracy Table in %)</a:t>
            </a:r>
          </a:p>
        </p:txBody>
      </p:sp>
    </p:spTree>
    <p:extLst>
      <p:ext uri="{BB962C8B-B14F-4D97-AF65-F5344CB8AC3E}">
        <p14:creationId xmlns:p14="http://schemas.microsoft.com/office/powerpoint/2010/main" val="14932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24BCA-5F7A-493F-AFDC-C9AB8BF5EE46}"/>
              </a:ext>
            </a:extLst>
          </p:cNvPr>
          <p:cNvSpPr>
            <a:spLocks noGrp="1"/>
          </p:cNvSpPr>
          <p:nvPr>
            <p:ph idx="1"/>
          </p:nvPr>
        </p:nvSpPr>
        <p:spPr>
          <a:xfrm>
            <a:off x="838200" y="1376314"/>
            <a:ext cx="10515600" cy="5213024"/>
          </a:xfrm>
        </p:spPr>
        <p:txBody>
          <a:bodyPr>
            <a:normAutofit lnSpcReduction="10000"/>
          </a:bodyPr>
          <a:lstStyle/>
          <a:p>
            <a:r>
              <a:rPr lang="en-US" sz="2400" dirty="0"/>
              <a:t>For testing purpose we use k-fold cross validation method, with the value of k = 5, to evaluate the performance of the model.</a:t>
            </a:r>
            <a:endParaRPr lang="en-IN" sz="2400" dirty="0"/>
          </a:p>
          <a:p>
            <a:r>
              <a:rPr lang="en-IN" sz="2400" dirty="0"/>
              <a:t>Using the optimal values of the hyperparameter we get the following average accuracy precision and recall (the results of all the individual folds are in the results sheet) :</a:t>
            </a:r>
            <a:endParaRPr lang="en-IN" dirty="0"/>
          </a:p>
          <a:p>
            <a:endParaRPr lang="en-IN" dirty="0"/>
          </a:p>
          <a:p>
            <a:endParaRPr lang="en-IN" dirty="0"/>
          </a:p>
          <a:p>
            <a:endParaRPr lang="en-IN" dirty="0"/>
          </a:p>
          <a:p>
            <a:endParaRPr lang="en-IN" dirty="0"/>
          </a:p>
          <a:p>
            <a:endParaRPr lang="en-IN" dirty="0"/>
          </a:p>
          <a:p>
            <a:endParaRPr lang="en-IN" dirty="0"/>
          </a:p>
          <a:p>
            <a:r>
              <a:rPr lang="en-IN" sz="2400" dirty="0"/>
              <a:t>Overall accuracy = 82%</a:t>
            </a:r>
          </a:p>
        </p:txBody>
      </p:sp>
      <p:graphicFrame>
        <p:nvGraphicFramePr>
          <p:cNvPr id="4" name="Table 4">
            <a:extLst>
              <a:ext uri="{FF2B5EF4-FFF2-40B4-BE49-F238E27FC236}">
                <a16:creationId xmlns:a16="http://schemas.microsoft.com/office/drawing/2014/main" id="{BBB506E4-CD0D-4DAF-9116-925A22EE1642}"/>
              </a:ext>
            </a:extLst>
          </p:cNvPr>
          <p:cNvGraphicFramePr>
            <a:graphicFrameLocks noGrp="1"/>
          </p:cNvGraphicFramePr>
          <p:nvPr>
            <p:extLst>
              <p:ext uri="{D42A27DB-BD31-4B8C-83A1-F6EECF244321}">
                <p14:modId xmlns:p14="http://schemas.microsoft.com/office/powerpoint/2010/main" val="1987367609"/>
              </p:ext>
            </p:extLst>
          </p:nvPr>
        </p:nvGraphicFramePr>
        <p:xfrm>
          <a:off x="1304925" y="3161762"/>
          <a:ext cx="9277350" cy="1381760"/>
        </p:xfrm>
        <a:graphic>
          <a:graphicData uri="http://schemas.openxmlformats.org/drawingml/2006/table">
            <a:tbl>
              <a:tblPr firstRow="1" bandRow="1">
                <a:tableStyleId>{5C22544A-7EE6-4342-B048-85BDC9FD1C3A}</a:tableStyleId>
              </a:tblPr>
              <a:tblGrid>
                <a:gridCol w="1855470">
                  <a:extLst>
                    <a:ext uri="{9D8B030D-6E8A-4147-A177-3AD203B41FA5}">
                      <a16:colId xmlns:a16="http://schemas.microsoft.com/office/drawing/2014/main" val="1505283766"/>
                    </a:ext>
                  </a:extLst>
                </a:gridCol>
                <a:gridCol w="1855470">
                  <a:extLst>
                    <a:ext uri="{9D8B030D-6E8A-4147-A177-3AD203B41FA5}">
                      <a16:colId xmlns:a16="http://schemas.microsoft.com/office/drawing/2014/main" val="1500178523"/>
                    </a:ext>
                  </a:extLst>
                </a:gridCol>
                <a:gridCol w="1855470">
                  <a:extLst>
                    <a:ext uri="{9D8B030D-6E8A-4147-A177-3AD203B41FA5}">
                      <a16:colId xmlns:a16="http://schemas.microsoft.com/office/drawing/2014/main" val="2974365091"/>
                    </a:ext>
                  </a:extLst>
                </a:gridCol>
                <a:gridCol w="1855470">
                  <a:extLst>
                    <a:ext uri="{9D8B030D-6E8A-4147-A177-3AD203B41FA5}">
                      <a16:colId xmlns:a16="http://schemas.microsoft.com/office/drawing/2014/main" val="3989354200"/>
                    </a:ext>
                  </a:extLst>
                </a:gridCol>
                <a:gridCol w="1855470">
                  <a:extLst>
                    <a:ext uri="{9D8B030D-6E8A-4147-A177-3AD203B41FA5}">
                      <a16:colId xmlns:a16="http://schemas.microsoft.com/office/drawing/2014/main" val="1947301670"/>
                    </a:ext>
                  </a:extLst>
                </a:gridCol>
              </a:tblGrid>
              <a:tr h="370840">
                <a:tc>
                  <a:txBody>
                    <a:bodyPr/>
                    <a:lstStyle/>
                    <a:p>
                      <a:r>
                        <a:rPr lang="en-IN" dirty="0"/>
                        <a:t>Class</a:t>
                      </a:r>
                    </a:p>
                  </a:txBody>
                  <a:tcPr/>
                </a:tc>
                <a:tc>
                  <a:txBody>
                    <a:bodyPr/>
                    <a:lstStyle/>
                    <a:p>
                      <a:r>
                        <a:rPr lang="en-IN" dirty="0"/>
                        <a:t>Average Precision</a:t>
                      </a:r>
                    </a:p>
                  </a:txBody>
                  <a:tcPr/>
                </a:tc>
                <a:tc>
                  <a:txBody>
                    <a:bodyPr/>
                    <a:lstStyle/>
                    <a:p>
                      <a:r>
                        <a:rPr lang="en-IN" dirty="0"/>
                        <a:t>Average Recall</a:t>
                      </a:r>
                    </a:p>
                  </a:txBody>
                  <a:tcPr/>
                </a:tc>
                <a:tc>
                  <a:txBody>
                    <a:bodyPr/>
                    <a:lstStyle/>
                    <a:p>
                      <a:r>
                        <a:rPr lang="en-IN" dirty="0"/>
                        <a:t>Average F1-score</a:t>
                      </a:r>
                    </a:p>
                  </a:txBody>
                  <a:tcPr/>
                </a:tc>
                <a:tc>
                  <a:txBody>
                    <a:bodyPr/>
                    <a:lstStyle/>
                    <a:p>
                      <a:r>
                        <a:rPr lang="en-IN" dirty="0"/>
                        <a:t>Average Patterns</a:t>
                      </a:r>
                    </a:p>
                  </a:txBody>
                  <a:tcPr/>
                </a:tc>
                <a:extLst>
                  <a:ext uri="{0D108BD9-81ED-4DB2-BD59-A6C34878D82A}">
                    <a16:rowId xmlns:a16="http://schemas.microsoft.com/office/drawing/2014/main" val="2159802130"/>
                  </a:ext>
                </a:extLst>
              </a:tr>
              <a:tr h="370840">
                <a:tc>
                  <a:txBody>
                    <a:bodyPr/>
                    <a:lstStyle/>
                    <a:p>
                      <a:r>
                        <a:rPr lang="en-IN" dirty="0"/>
                        <a:t>0</a:t>
                      </a:r>
                    </a:p>
                  </a:txBody>
                  <a:tcPr/>
                </a:tc>
                <a:tc>
                  <a:txBody>
                    <a:bodyPr/>
                    <a:lstStyle/>
                    <a:p>
                      <a:r>
                        <a:rPr lang="en-IN" dirty="0"/>
                        <a:t>0.836</a:t>
                      </a:r>
                    </a:p>
                  </a:txBody>
                  <a:tcPr/>
                </a:tc>
                <a:tc>
                  <a:txBody>
                    <a:bodyPr/>
                    <a:lstStyle/>
                    <a:p>
                      <a:r>
                        <a:rPr lang="en-IN" dirty="0"/>
                        <a:t>0.952</a:t>
                      </a:r>
                    </a:p>
                  </a:txBody>
                  <a:tcPr/>
                </a:tc>
                <a:tc>
                  <a:txBody>
                    <a:bodyPr/>
                    <a:lstStyle/>
                    <a:p>
                      <a:r>
                        <a:rPr lang="en-IN" dirty="0"/>
                        <a:t>0.89</a:t>
                      </a:r>
                    </a:p>
                  </a:txBody>
                  <a:tcPr/>
                </a:tc>
                <a:tc>
                  <a:txBody>
                    <a:bodyPr/>
                    <a:lstStyle/>
                    <a:p>
                      <a:r>
                        <a:rPr lang="en-IN" dirty="0"/>
                        <a:t>~4673</a:t>
                      </a:r>
                    </a:p>
                  </a:txBody>
                  <a:tcPr/>
                </a:tc>
                <a:extLst>
                  <a:ext uri="{0D108BD9-81ED-4DB2-BD59-A6C34878D82A}">
                    <a16:rowId xmlns:a16="http://schemas.microsoft.com/office/drawing/2014/main" val="2566581347"/>
                  </a:ext>
                </a:extLst>
              </a:tr>
              <a:tr h="370840">
                <a:tc>
                  <a:txBody>
                    <a:bodyPr/>
                    <a:lstStyle/>
                    <a:p>
                      <a:r>
                        <a:rPr lang="en-IN" dirty="0"/>
                        <a:t>1</a:t>
                      </a:r>
                    </a:p>
                  </a:txBody>
                  <a:tcPr/>
                </a:tc>
                <a:tc>
                  <a:txBody>
                    <a:bodyPr/>
                    <a:lstStyle/>
                    <a:p>
                      <a:r>
                        <a:rPr lang="en-IN" dirty="0"/>
                        <a:t>0.668</a:t>
                      </a:r>
                    </a:p>
                  </a:txBody>
                  <a:tcPr/>
                </a:tc>
                <a:tc>
                  <a:txBody>
                    <a:bodyPr/>
                    <a:lstStyle/>
                    <a:p>
                      <a:r>
                        <a:rPr lang="en-IN" dirty="0"/>
                        <a:t>0.348</a:t>
                      </a:r>
                    </a:p>
                  </a:txBody>
                  <a:tcPr/>
                </a:tc>
                <a:tc>
                  <a:txBody>
                    <a:bodyPr/>
                    <a:lstStyle/>
                    <a:p>
                      <a:r>
                        <a:rPr lang="en-IN" dirty="0"/>
                        <a:t>0.46</a:t>
                      </a:r>
                    </a:p>
                  </a:txBody>
                  <a:tcPr/>
                </a:tc>
                <a:tc>
                  <a:txBody>
                    <a:bodyPr/>
                    <a:lstStyle/>
                    <a:p>
                      <a:r>
                        <a:rPr lang="en-IN" dirty="0"/>
                        <a:t>~1327</a:t>
                      </a:r>
                    </a:p>
                  </a:txBody>
                  <a:tcPr/>
                </a:tc>
                <a:extLst>
                  <a:ext uri="{0D108BD9-81ED-4DB2-BD59-A6C34878D82A}">
                    <a16:rowId xmlns:a16="http://schemas.microsoft.com/office/drawing/2014/main" val="3597584920"/>
                  </a:ext>
                </a:extLst>
              </a:tr>
            </a:tbl>
          </a:graphicData>
        </a:graphic>
      </p:graphicFrame>
      <p:graphicFrame>
        <p:nvGraphicFramePr>
          <p:cNvPr id="5" name="Table 5">
            <a:extLst>
              <a:ext uri="{FF2B5EF4-FFF2-40B4-BE49-F238E27FC236}">
                <a16:creationId xmlns:a16="http://schemas.microsoft.com/office/drawing/2014/main" id="{88CD3D7A-3A9C-4F6B-97A9-A934288E2578}"/>
              </a:ext>
            </a:extLst>
          </p:cNvPr>
          <p:cNvGraphicFramePr>
            <a:graphicFrameLocks noGrp="1"/>
          </p:cNvGraphicFramePr>
          <p:nvPr>
            <p:extLst>
              <p:ext uri="{D42A27DB-BD31-4B8C-83A1-F6EECF244321}">
                <p14:modId xmlns:p14="http://schemas.microsoft.com/office/powerpoint/2010/main" val="157387122"/>
              </p:ext>
            </p:extLst>
          </p:nvPr>
        </p:nvGraphicFramePr>
        <p:xfrm>
          <a:off x="1304925" y="4781480"/>
          <a:ext cx="7477128" cy="1010920"/>
        </p:xfrm>
        <a:graphic>
          <a:graphicData uri="http://schemas.openxmlformats.org/drawingml/2006/table">
            <a:tbl>
              <a:tblPr bandRow="1">
                <a:tableStyleId>{5C22544A-7EE6-4342-B048-85BDC9FD1C3A}</a:tableStyleId>
              </a:tblPr>
              <a:tblGrid>
                <a:gridCol w="1869282">
                  <a:extLst>
                    <a:ext uri="{9D8B030D-6E8A-4147-A177-3AD203B41FA5}">
                      <a16:colId xmlns:a16="http://schemas.microsoft.com/office/drawing/2014/main" val="2162898581"/>
                    </a:ext>
                  </a:extLst>
                </a:gridCol>
                <a:gridCol w="1869282">
                  <a:extLst>
                    <a:ext uri="{9D8B030D-6E8A-4147-A177-3AD203B41FA5}">
                      <a16:colId xmlns:a16="http://schemas.microsoft.com/office/drawing/2014/main" val="2591749298"/>
                    </a:ext>
                  </a:extLst>
                </a:gridCol>
                <a:gridCol w="1869282">
                  <a:extLst>
                    <a:ext uri="{9D8B030D-6E8A-4147-A177-3AD203B41FA5}">
                      <a16:colId xmlns:a16="http://schemas.microsoft.com/office/drawing/2014/main" val="2555629239"/>
                    </a:ext>
                  </a:extLst>
                </a:gridCol>
                <a:gridCol w="1869282">
                  <a:extLst>
                    <a:ext uri="{9D8B030D-6E8A-4147-A177-3AD203B41FA5}">
                      <a16:colId xmlns:a16="http://schemas.microsoft.com/office/drawing/2014/main" val="2745661557"/>
                    </a:ext>
                  </a:extLst>
                </a:gridCol>
              </a:tblGrid>
              <a:tr h="370840">
                <a:tc>
                  <a:txBody>
                    <a:bodyPr/>
                    <a:lstStyle/>
                    <a:p>
                      <a:r>
                        <a:rPr lang="en-IN" dirty="0"/>
                        <a:t>Macro Average</a:t>
                      </a:r>
                    </a:p>
                  </a:txBody>
                  <a:tcPr/>
                </a:tc>
                <a:tc>
                  <a:txBody>
                    <a:bodyPr/>
                    <a:lstStyle/>
                    <a:p>
                      <a:r>
                        <a:rPr lang="en-IN" dirty="0"/>
                        <a:t>0.752</a:t>
                      </a:r>
                    </a:p>
                  </a:txBody>
                  <a:tcPr/>
                </a:tc>
                <a:tc>
                  <a:txBody>
                    <a:bodyPr/>
                    <a:lstStyle/>
                    <a:p>
                      <a:r>
                        <a:rPr lang="en-IN" dirty="0"/>
                        <a:t>0.65</a:t>
                      </a:r>
                    </a:p>
                  </a:txBody>
                  <a:tcPr/>
                </a:tc>
                <a:tc>
                  <a:txBody>
                    <a:bodyPr/>
                    <a:lstStyle/>
                    <a:p>
                      <a:r>
                        <a:rPr lang="en-IN" dirty="0"/>
                        <a:t>0.674</a:t>
                      </a:r>
                    </a:p>
                  </a:txBody>
                  <a:tcPr/>
                </a:tc>
                <a:extLst>
                  <a:ext uri="{0D108BD9-81ED-4DB2-BD59-A6C34878D82A}">
                    <a16:rowId xmlns:a16="http://schemas.microsoft.com/office/drawing/2014/main" val="2373997348"/>
                  </a:ext>
                </a:extLst>
              </a:tr>
              <a:tr h="370840">
                <a:tc>
                  <a:txBody>
                    <a:bodyPr/>
                    <a:lstStyle/>
                    <a:p>
                      <a:r>
                        <a:rPr lang="en-IN" dirty="0"/>
                        <a:t>Weighted Average</a:t>
                      </a:r>
                    </a:p>
                  </a:txBody>
                  <a:tcPr/>
                </a:tc>
                <a:tc>
                  <a:txBody>
                    <a:bodyPr/>
                    <a:lstStyle/>
                    <a:p>
                      <a:r>
                        <a:rPr lang="en-IN" dirty="0"/>
                        <a:t>0.8</a:t>
                      </a:r>
                    </a:p>
                  </a:txBody>
                  <a:tcPr/>
                </a:tc>
                <a:tc>
                  <a:txBody>
                    <a:bodyPr/>
                    <a:lstStyle/>
                    <a:p>
                      <a:r>
                        <a:rPr lang="en-IN" dirty="0"/>
                        <a:t>0.82</a:t>
                      </a:r>
                    </a:p>
                  </a:txBody>
                  <a:tcPr/>
                </a:tc>
                <a:tc>
                  <a:txBody>
                    <a:bodyPr/>
                    <a:lstStyle/>
                    <a:p>
                      <a:r>
                        <a:rPr lang="en-IN" dirty="0"/>
                        <a:t>0.798</a:t>
                      </a:r>
                    </a:p>
                  </a:txBody>
                  <a:tcPr/>
                </a:tc>
                <a:extLst>
                  <a:ext uri="{0D108BD9-81ED-4DB2-BD59-A6C34878D82A}">
                    <a16:rowId xmlns:a16="http://schemas.microsoft.com/office/drawing/2014/main" val="4282813244"/>
                  </a:ext>
                </a:extLst>
              </a:tr>
            </a:tbl>
          </a:graphicData>
        </a:graphic>
      </p:graphicFrame>
      <p:sp>
        <p:nvSpPr>
          <p:cNvPr id="6" name="TextBox 5">
            <a:extLst>
              <a:ext uri="{FF2B5EF4-FFF2-40B4-BE49-F238E27FC236}">
                <a16:creationId xmlns:a16="http://schemas.microsoft.com/office/drawing/2014/main" id="{399F69A9-BDE0-4287-B840-9EDF9989FA60}"/>
              </a:ext>
            </a:extLst>
          </p:cNvPr>
          <p:cNvSpPr txBox="1"/>
          <p:nvPr/>
        </p:nvSpPr>
        <p:spPr>
          <a:xfrm>
            <a:off x="838199" y="321363"/>
            <a:ext cx="9876184" cy="707886"/>
          </a:xfrm>
          <a:prstGeom prst="rect">
            <a:avLst/>
          </a:prstGeom>
          <a:noFill/>
        </p:spPr>
        <p:txBody>
          <a:bodyPr wrap="square" rtlCol="0">
            <a:spAutoFit/>
          </a:bodyPr>
          <a:lstStyle/>
          <a:p>
            <a:r>
              <a:rPr lang="en-IN" sz="4000" dirty="0">
                <a:latin typeface="+mj-lt"/>
                <a:ea typeface="+mj-ea"/>
                <a:cs typeface="+mj-cs"/>
              </a:rPr>
              <a:t>K-Fold Cross Validation</a:t>
            </a:r>
          </a:p>
        </p:txBody>
      </p:sp>
    </p:spTree>
    <p:extLst>
      <p:ext uri="{BB962C8B-B14F-4D97-AF65-F5344CB8AC3E}">
        <p14:creationId xmlns:p14="http://schemas.microsoft.com/office/powerpoint/2010/main" val="422207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9233-A989-4F34-A095-43997B328096}"/>
              </a:ext>
            </a:extLst>
          </p:cNvPr>
          <p:cNvSpPr>
            <a:spLocks noGrp="1"/>
          </p:cNvSpPr>
          <p:nvPr>
            <p:ph type="title"/>
          </p:nvPr>
        </p:nvSpPr>
        <p:spPr>
          <a:xfrm>
            <a:off x="838200" y="365125"/>
            <a:ext cx="10515600" cy="797753"/>
          </a:xfrm>
        </p:spPr>
        <p:txBody>
          <a:bodyPr/>
          <a:lstStyle/>
          <a:p>
            <a:r>
              <a:rPr lang="en-US" sz="4000" dirty="0"/>
              <a:t>Analysis</a:t>
            </a:r>
            <a:endParaRPr lang="en-IN" dirty="0"/>
          </a:p>
        </p:txBody>
      </p:sp>
      <p:sp>
        <p:nvSpPr>
          <p:cNvPr id="3" name="Content Placeholder 2">
            <a:extLst>
              <a:ext uri="{FF2B5EF4-FFF2-40B4-BE49-F238E27FC236}">
                <a16:creationId xmlns:a16="http://schemas.microsoft.com/office/drawing/2014/main" id="{7F91FF41-0EBD-4F1D-B510-FE88E3997A37}"/>
              </a:ext>
            </a:extLst>
          </p:cNvPr>
          <p:cNvSpPr>
            <a:spLocks noGrp="1"/>
          </p:cNvSpPr>
          <p:nvPr>
            <p:ph idx="1"/>
          </p:nvPr>
        </p:nvSpPr>
        <p:spPr>
          <a:xfrm>
            <a:off x="838200" y="1272208"/>
            <a:ext cx="10515600" cy="5019261"/>
          </a:xfrm>
        </p:spPr>
        <p:txBody>
          <a:bodyPr>
            <a:normAutofit lnSpcReduction="10000"/>
          </a:bodyPr>
          <a:lstStyle/>
          <a:p>
            <a:r>
              <a:rPr lang="en-IN" sz="2400" dirty="0"/>
              <a:t>From the results of the hyperparameter training we can see that the performance of the model depends heavily on the value of learning rate. Using very small learning rate was unfeasible as the improvement of the model was very slow and sometimes it went below the tolerance level and the model assumed it had converged prematurely.</a:t>
            </a:r>
          </a:p>
          <a:p>
            <a:r>
              <a:rPr lang="en-IN" sz="2400" dirty="0"/>
              <a:t>Having larger learning rate is not advisable as sometimes they may converge and sometimes they may not, depends on the dataset.</a:t>
            </a:r>
          </a:p>
          <a:p>
            <a:r>
              <a:rPr lang="en-IN" sz="2400" dirty="0"/>
              <a:t>In such cases we need to find the middle value, for this dataset I got 0.05 as the best learning rate.</a:t>
            </a:r>
          </a:p>
          <a:p>
            <a:r>
              <a:rPr lang="en-IN" sz="2400" dirty="0"/>
              <a:t>To prevent the problem of overfitting I kept a track of the error as it was training and also tested the performance for various ratios of training set and validation set. I got the best results for 80:20 ratio.</a:t>
            </a:r>
          </a:p>
          <a:p>
            <a:r>
              <a:rPr lang="en-IN" sz="2400" dirty="0"/>
              <a:t>Interestingly for this dataset the number of hidden nodes did not affect the performance too much. The best result was at 15.</a:t>
            </a:r>
          </a:p>
        </p:txBody>
      </p:sp>
    </p:spTree>
    <p:extLst>
      <p:ext uri="{BB962C8B-B14F-4D97-AF65-F5344CB8AC3E}">
        <p14:creationId xmlns:p14="http://schemas.microsoft.com/office/powerpoint/2010/main" val="320748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9233-A989-4F34-A095-43997B328096}"/>
              </a:ext>
            </a:extLst>
          </p:cNvPr>
          <p:cNvSpPr>
            <a:spLocks noGrp="1"/>
          </p:cNvSpPr>
          <p:nvPr>
            <p:ph type="title"/>
          </p:nvPr>
        </p:nvSpPr>
        <p:spPr>
          <a:xfrm>
            <a:off x="838200" y="365125"/>
            <a:ext cx="10515600" cy="797753"/>
          </a:xfrm>
        </p:spPr>
        <p:txBody>
          <a:bodyPr/>
          <a:lstStyle/>
          <a:p>
            <a:r>
              <a:rPr lang="en-US" sz="4000" dirty="0"/>
              <a:t>Further Analysis</a:t>
            </a:r>
            <a:endParaRPr lang="en-IN" dirty="0"/>
          </a:p>
        </p:txBody>
      </p:sp>
      <p:sp>
        <p:nvSpPr>
          <p:cNvPr id="3" name="Content Placeholder 2">
            <a:extLst>
              <a:ext uri="{FF2B5EF4-FFF2-40B4-BE49-F238E27FC236}">
                <a16:creationId xmlns:a16="http://schemas.microsoft.com/office/drawing/2014/main" id="{7F91FF41-0EBD-4F1D-B510-FE88E3997A37}"/>
              </a:ext>
            </a:extLst>
          </p:cNvPr>
          <p:cNvSpPr>
            <a:spLocks noGrp="1"/>
          </p:cNvSpPr>
          <p:nvPr>
            <p:ph idx="1"/>
          </p:nvPr>
        </p:nvSpPr>
        <p:spPr>
          <a:xfrm>
            <a:off x="838200" y="1272209"/>
            <a:ext cx="10515600" cy="4904754"/>
          </a:xfrm>
        </p:spPr>
        <p:txBody>
          <a:bodyPr>
            <a:normAutofit/>
          </a:bodyPr>
          <a:lstStyle/>
          <a:p>
            <a:r>
              <a:rPr lang="en-US" sz="2400" dirty="0"/>
              <a:t>Any kind of dataset containing information about abnormal activities suffer a common problem of class imbalance, since the  occurrence of such events is very rare as compared to the normal event.</a:t>
            </a:r>
          </a:p>
          <a:p>
            <a:r>
              <a:rPr lang="en-US" sz="2400" dirty="0"/>
              <a:t>This dataset which is about the default payment of credit cards comes under this category. The occurrence of default in credit card payment is very rare when we take into account the huge number of legitimate credit card payments, which is the normal event.</a:t>
            </a:r>
          </a:p>
          <a:p>
            <a:r>
              <a:rPr lang="en-US" sz="2400" dirty="0"/>
              <a:t>Out of the total 30,000 data points, this dataset contains 23,364 (77.88 %) normal payments and 6,636 (22.12 %) credit card defaults. Due to this the model will be biased to some extent. I have tried my best to reduce the bias by using the best possible hyperparameters.</a:t>
            </a:r>
            <a:endParaRPr lang="en-IN" sz="2400" dirty="0"/>
          </a:p>
        </p:txBody>
      </p:sp>
    </p:spTree>
    <p:extLst>
      <p:ext uri="{BB962C8B-B14F-4D97-AF65-F5344CB8AC3E}">
        <p14:creationId xmlns:p14="http://schemas.microsoft.com/office/powerpoint/2010/main" val="51868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A21D-C26D-4768-B9AE-DF5CC18863A0}"/>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C5DB36BA-8405-45A6-94F6-C2D34E5C1E7D}"/>
              </a:ext>
            </a:extLst>
          </p:cNvPr>
          <p:cNvSpPr>
            <a:spLocks noGrp="1"/>
          </p:cNvSpPr>
          <p:nvPr>
            <p:ph idx="1"/>
          </p:nvPr>
        </p:nvSpPr>
        <p:spPr/>
        <p:txBody>
          <a:bodyPr>
            <a:normAutofit/>
          </a:bodyPr>
          <a:lstStyle/>
          <a:p>
            <a:r>
              <a:rPr lang="en-IN" sz="2400" dirty="0"/>
              <a:t>Due to the heavy class imbalance found in these kinds of datasets we cannot use the traditional machine learning models. We must modify them in such a way that even if one class is in minority the model is still able to predict it properly.</a:t>
            </a:r>
          </a:p>
          <a:p>
            <a:r>
              <a:rPr lang="en-IN" sz="2400" dirty="0"/>
              <a:t>For this we may use a more stringent error function or change the performance metrics. Furthermore we may as well introduce error function such that it penalises strongly if the model makes a wrong prediction on minority class as compared to the majority class. We may employ tricks like resampling the data, for example, we can duplicate some of the data points of the minority to increase their number or we can create synthetic samples which would be similar to the existing minority data points to help train the model better.</a:t>
            </a:r>
          </a:p>
        </p:txBody>
      </p:sp>
    </p:spTree>
    <p:extLst>
      <p:ext uri="{BB962C8B-B14F-4D97-AF65-F5344CB8AC3E}">
        <p14:creationId xmlns:p14="http://schemas.microsoft.com/office/powerpoint/2010/main" val="130456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B6F6-10DB-4727-86B0-13E412DB6406}"/>
              </a:ext>
            </a:extLst>
          </p:cNvPr>
          <p:cNvSpPr>
            <a:spLocks noGrp="1"/>
          </p:cNvSpPr>
          <p:nvPr>
            <p:ph type="title"/>
          </p:nvPr>
        </p:nvSpPr>
        <p:spPr>
          <a:xfrm>
            <a:off x="838200" y="365125"/>
            <a:ext cx="10515600" cy="1076049"/>
          </a:xfrm>
        </p:spPr>
        <p:txBody>
          <a:bodyPr/>
          <a:lstStyle/>
          <a:p>
            <a:r>
              <a:rPr lang="en-IN" dirty="0"/>
              <a:t>Problem Definition</a:t>
            </a:r>
          </a:p>
        </p:txBody>
      </p:sp>
      <p:sp>
        <p:nvSpPr>
          <p:cNvPr id="3" name="Content Placeholder 2">
            <a:extLst>
              <a:ext uri="{FF2B5EF4-FFF2-40B4-BE49-F238E27FC236}">
                <a16:creationId xmlns:a16="http://schemas.microsoft.com/office/drawing/2014/main" id="{135F402F-1008-4A00-BCFF-48776E23F751}"/>
              </a:ext>
            </a:extLst>
          </p:cNvPr>
          <p:cNvSpPr>
            <a:spLocks noGrp="1"/>
          </p:cNvSpPr>
          <p:nvPr>
            <p:ph idx="1"/>
          </p:nvPr>
        </p:nvSpPr>
        <p:spPr>
          <a:xfrm>
            <a:off x="838200" y="1441174"/>
            <a:ext cx="10515600" cy="4735789"/>
          </a:xfrm>
        </p:spPr>
        <p:txBody>
          <a:bodyPr>
            <a:normAutofit/>
          </a:bodyPr>
          <a:lstStyle/>
          <a:p>
            <a:r>
              <a:rPr lang="en-IN" sz="2400" dirty="0"/>
              <a:t>Problem statement : </a:t>
            </a:r>
            <a:r>
              <a:rPr lang="en-US" sz="2400" dirty="0"/>
              <a:t>Neural approach for credit card Fraud Detection</a:t>
            </a:r>
          </a:p>
          <a:p>
            <a:r>
              <a:rPr lang="en-US" sz="2400" dirty="0"/>
              <a:t>Description : For this project I have to tried to create a model which is capable of estimating the probability of default in credit card payment. The given dataset contains various features such as age, gender, marital status, etc. from this we need to predict if there will be a default in credit card payment for that person. The dataset contains labelled data from the year 2005 in the country of Taiwan.</a:t>
            </a:r>
          </a:p>
          <a:p>
            <a:r>
              <a:rPr lang="en-US" sz="2400" dirty="0"/>
              <a:t>In this project I will first briefly compare the performance of some classification models such as Logistic Regression and Single Layer Perceptron with the Multi Layer Perceptron to show why MLP is the most suitable model for this dataset.</a:t>
            </a:r>
          </a:p>
          <a:p>
            <a:r>
              <a:rPr lang="en-US" sz="2400" dirty="0"/>
              <a:t>The following slide contains description of the various features given in the dataset.</a:t>
            </a:r>
          </a:p>
        </p:txBody>
      </p:sp>
    </p:spTree>
    <p:extLst>
      <p:ext uri="{BB962C8B-B14F-4D97-AF65-F5344CB8AC3E}">
        <p14:creationId xmlns:p14="http://schemas.microsoft.com/office/powerpoint/2010/main" val="396981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5C195-57FA-4682-9A67-CF7AF2D0A395}"/>
              </a:ext>
            </a:extLst>
          </p:cNvPr>
          <p:cNvSpPr>
            <a:spLocks noGrp="1"/>
          </p:cNvSpPr>
          <p:nvPr>
            <p:ph idx="1"/>
          </p:nvPr>
        </p:nvSpPr>
        <p:spPr>
          <a:xfrm>
            <a:off x="838200" y="516835"/>
            <a:ext cx="10515600" cy="5660128"/>
          </a:xfrm>
        </p:spPr>
        <p:txBody>
          <a:bodyPr>
            <a:normAutofit lnSpcReduction="10000"/>
          </a:bodyPr>
          <a:lstStyle/>
          <a:p>
            <a:pPr algn="l"/>
            <a:r>
              <a:rPr lang="en-US" sz="2400" b="0" i="0" dirty="0">
                <a:solidFill>
                  <a:srgbClr val="123654"/>
                </a:solidFill>
                <a:effectLst/>
              </a:rPr>
              <a:t>This dataset employed a binary variable, default payment (Yes = 1, No = 0), as the response variable. This project uses the following 23 variables as explanatory variables:</a:t>
            </a:r>
          </a:p>
          <a:p>
            <a:pPr lvl="1"/>
            <a:r>
              <a:rPr lang="en-US" sz="2000" b="0" i="0" dirty="0">
                <a:solidFill>
                  <a:srgbClr val="123654"/>
                </a:solidFill>
                <a:effectLst/>
              </a:rPr>
              <a:t>X1: Amount of the given credit (NT dollar): it includes both the individual consumer credit and his/her family (supplementary) credit.</a:t>
            </a:r>
          </a:p>
          <a:p>
            <a:pPr lvl="1"/>
            <a:r>
              <a:rPr lang="en-US" sz="2000" b="0" i="0" dirty="0">
                <a:solidFill>
                  <a:srgbClr val="123654"/>
                </a:solidFill>
                <a:effectLst/>
              </a:rPr>
              <a:t>X2: Gender (1 = male; 2 = female).</a:t>
            </a:r>
          </a:p>
          <a:p>
            <a:pPr lvl="1"/>
            <a:r>
              <a:rPr lang="en-US" sz="2000" b="0" i="0" dirty="0">
                <a:solidFill>
                  <a:srgbClr val="123654"/>
                </a:solidFill>
                <a:effectLst/>
              </a:rPr>
              <a:t>X3: Education (1 = graduate school; 2 = university; 3 = high school; 4 = others).</a:t>
            </a:r>
          </a:p>
          <a:p>
            <a:pPr lvl="1"/>
            <a:r>
              <a:rPr lang="en-US" sz="2000" b="0" i="0" dirty="0">
                <a:solidFill>
                  <a:srgbClr val="123654"/>
                </a:solidFill>
                <a:effectLst/>
              </a:rPr>
              <a:t>X4: Marital status (1 = married; 2 = single; 3 = others).</a:t>
            </a:r>
          </a:p>
          <a:p>
            <a:pPr lvl="1"/>
            <a:r>
              <a:rPr lang="en-US" sz="2000" b="0" i="0" dirty="0">
                <a:solidFill>
                  <a:srgbClr val="123654"/>
                </a:solidFill>
                <a:effectLst/>
              </a:rPr>
              <a:t>X5: Age (year).</a:t>
            </a:r>
          </a:p>
          <a:p>
            <a:pPr lvl="1"/>
            <a:r>
              <a:rPr lang="en-US" sz="2000" b="0" i="0" dirty="0">
                <a:solidFill>
                  <a:srgbClr val="123654"/>
                </a:solidFill>
                <a:effectLst/>
              </a:rPr>
              <a:t>X6 - X11: History of past payment. </a:t>
            </a:r>
            <a:r>
              <a:rPr lang="en-US" sz="2000" dirty="0">
                <a:solidFill>
                  <a:srgbClr val="123654"/>
                </a:solidFill>
              </a:rPr>
              <a:t>T</a:t>
            </a:r>
            <a:r>
              <a:rPr lang="en-US" sz="2000" b="0" i="0" dirty="0">
                <a:solidFill>
                  <a:srgbClr val="123654"/>
                </a:solidFill>
                <a:effectLst/>
              </a:rPr>
              <a:t>he past monthly payment records (from April to September, 2005) are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p>
          <a:p>
            <a:pPr lvl="1"/>
            <a:r>
              <a:rPr lang="en-US" sz="2000" b="0" i="0" dirty="0">
                <a:solidFill>
                  <a:srgbClr val="123654"/>
                </a:solidFill>
                <a:effectLst/>
              </a:rPr>
              <a:t>X12-X17: Amount of bill statement (NT dollar). X12 = amount of bill statement in September, 2005; X13 = amount of bill statement in August, 2005; . . .; X17 = amount of bill statement in April, 2005.</a:t>
            </a:r>
          </a:p>
          <a:p>
            <a:pPr lvl="1"/>
            <a:r>
              <a:rPr lang="en-US" sz="2000" b="0" i="0" dirty="0">
                <a:solidFill>
                  <a:srgbClr val="123654"/>
                </a:solidFill>
                <a:effectLst/>
              </a:rPr>
              <a:t>X18-X23: Amount of previous payment (NT dollar). X18 = amount paid in September, 2005; X19 = amount paid in August, 2005; . . .;X23 = amount paid in April, 2005.</a:t>
            </a:r>
          </a:p>
          <a:p>
            <a:pPr lvl="1"/>
            <a:r>
              <a:rPr lang="en-US" sz="2000" dirty="0">
                <a:solidFill>
                  <a:srgbClr val="123654"/>
                </a:solidFill>
              </a:rPr>
              <a:t>X24: </a:t>
            </a:r>
            <a:r>
              <a:rPr lang="en-US" sz="2000" b="0" i="0" dirty="0">
                <a:solidFill>
                  <a:srgbClr val="123654"/>
                </a:solidFill>
                <a:effectLst/>
              </a:rPr>
              <a:t>default payment (Yes = 1, No = 0) </a:t>
            </a:r>
            <a:r>
              <a:rPr lang="en-US" sz="2000" dirty="0">
                <a:solidFill>
                  <a:srgbClr val="123654"/>
                </a:solidFill>
              </a:rPr>
              <a:t>----------</a:t>
            </a:r>
            <a:r>
              <a:rPr lang="en-US" sz="2000" dirty="0">
                <a:solidFill>
                  <a:srgbClr val="123654"/>
                </a:solidFill>
                <a:sym typeface="Wingdings" panose="05000000000000000000" pitchFamily="2" charset="2"/>
              </a:rPr>
              <a:t>&gt;</a:t>
            </a:r>
            <a:r>
              <a:rPr lang="en-US" sz="2000" b="0" i="0" dirty="0">
                <a:solidFill>
                  <a:srgbClr val="123654"/>
                </a:solidFill>
                <a:effectLst/>
                <a:sym typeface="Wingdings" panose="05000000000000000000" pitchFamily="2" charset="2"/>
              </a:rPr>
              <a:t> </a:t>
            </a:r>
            <a:r>
              <a:rPr lang="en-US" sz="2000" b="0" i="0" dirty="0">
                <a:solidFill>
                  <a:srgbClr val="123654"/>
                </a:solidFill>
                <a:effectLst/>
              </a:rPr>
              <a:t> Target</a:t>
            </a:r>
            <a:endParaRPr lang="en-IN" sz="2000" dirty="0"/>
          </a:p>
        </p:txBody>
      </p:sp>
    </p:spTree>
    <p:extLst>
      <p:ext uri="{BB962C8B-B14F-4D97-AF65-F5344CB8AC3E}">
        <p14:creationId xmlns:p14="http://schemas.microsoft.com/office/powerpoint/2010/main" val="238425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475E-B0C2-494C-B2E9-7FFDA47143AD}"/>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B7AC126-1268-4C54-88CC-ECBE068509D7}"/>
              </a:ext>
            </a:extLst>
          </p:cNvPr>
          <p:cNvSpPr>
            <a:spLocks noGrp="1"/>
          </p:cNvSpPr>
          <p:nvPr>
            <p:ph idx="1"/>
          </p:nvPr>
        </p:nvSpPr>
        <p:spPr/>
        <p:txBody>
          <a:bodyPr/>
          <a:lstStyle/>
          <a:p>
            <a:r>
              <a:rPr lang="en-US" dirty="0"/>
              <a:t>Presently, the use of a credit card has become an integral part of current banking and financial system. Predicting potential credit card defaulters or debtors is a crucial business opportunity for financial institutions. For this reason many kinds of datamining techniques using machine learning have been developed. 2 prominent research papers, after 2019, in this domain are listed ahead.</a:t>
            </a:r>
            <a:endParaRPr lang="en-IN" dirty="0"/>
          </a:p>
        </p:txBody>
      </p:sp>
    </p:spTree>
    <p:extLst>
      <p:ext uri="{BB962C8B-B14F-4D97-AF65-F5344CB8AC3E}">
        <p14:creationId xmlns:p14="http://schemas.microsoft.com/office/powerpoint/2010/main" val="157121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4880-A2AE-4A98-8FD6-403B496175D9}"/>
              </a:ext>
            </a:extLst>
          </p:cNvPr>
          <p:cNvSpPr>
            <a:spLocks noGrp="1"/>
          </p:cNvSpPr>
          <p:nvPr>
            <p:ph type="title"/>
          </p:nvPr>
        </p:nvSpPr>
        <p:spPr>
          <a:xfrm>
            <a:off x="838200" y="433631"/>
            <a:ext cx="10515600" cy="634886"/>
          </a:xfrm>
        </p:spPr>
        <p:txBody>
          <a:bodyPr>
            <a:normAutofit/>
          </a:bodyPr>
          <a:lstStyle/>
          <a:p>
            <a:r>
              <a:rPr lang="en-IN" sz="3600" dirty="0"/>
              <a:t>Research Paper 1						       </a:t>
            </a:r>
            <a:r>
              <a:rPr lang="en-IN" sz="3200" dirty="0"/>
              <a:t>-</a:t>
            </a:r>
            <a:r>
              <a:rPr lang="en-IN" sz="2000" dirty="0"/>
              <a:t>01/01/2019</a:t>
            </a:r>
            <a:endParaRPr lang="en-IN" sz="3600" dirty="0"/>
          </a:p>
        </p:txBody>
      </p:sp>
      <p:sp>
        <p:nvSpPr>
          <p:cNvPr id="3" name="Content Placeholder 2">
            <a:extLst>
              <a:ext uri="{FF2B5EF4-FFF2-40B4-BE49-F238E27FC236}">
                <a16:creationId xmlns:a16="http://schemas.microsoft.com/office/drawing/2014/main" id="{A4A117C8-B8A6-4715-8645-7066D94DC6D6}"/>
              </a:ext>
            </a:extLst>
          </p:cNvPr>
          <p:cNvSpPr>
            <a:spLocks noGrp="1"/>
          </p:cNvSpPr>
          <p:nvPr>
            <p:ph idx="1"/>
          </p:nvPr>
        </p:nvSpPr>
        <p:spPr>
          <a:xfrm>
            <a:off x="838200" y="1288295"/>
            <a:ext cx="10515600" cy="5136073"/>
          </a:xfrm>
        </p:spPr>
        <p:txBody>
          <a:bodyPr>
            <a:normAutofit/>
          </a:bodyPr>
          <a:lstStyle/>
          <a:p>
            <a:pPr marL="0" indent="0">
              <a:buNone/>
            </a:pPr>
            <a:r>
              <a:rPr lang="en-US" b="1" dirty="0"/>
              <a:t>Forecasting Crashes, Credit Card Default, and Imputation Analysis on Missing Values by the use of Neural Networks</a:t>
            </a:r>
          </a:p>
          <a:p>
            <a:pPr marL="0" indent="0">
              <a:buNone/>
            </a:pPr>
            <a:r>
              <a:rPr lang="en-US" dirty="0"/>
              <a:t>									</a:t>
            </a:r>
            <a:r>
              <a:rPr lang="en-US" sz="2000" dirty="0"/>
              <a:t>-</a:t>
            </a:r>
            <a:r>
              <a:rPr lang="en-IN" sz="2000" dirty="0"/>
              <a:t>Jazmin Quezada</a:t>
            </a:r>
          </a:p>
          <a:p>
            <a:pPr marL="0" indent="0">
              <a:buNone/>
            </a:pPr>
            <a:r>
              <a:rPr lang="en-IN" sz="2000" dirty="0"/>
              <a:t>						</a:t>
            </a:r>
            <a:r>
              <a:rPr lang="en-US" sz="2000" dirty="0"/>
              <a:t> 		University of Texas at El Paso</a:t>
            </a:r>
          </a:p>
          <a:p>
            <a:pPr marL="0" indent="0">
              <a:buNone/>
            </a:pPr>
            <a:endParaRPr lang="en-IN" sz="2400" dirty="0"/>
          </a:p>
          <a:p>
            <a:pPr marL="0" indent="0">
              <a:buNone/>
            </a:pPr>
            <a:r>
              <a:rPr lang="en-US" sz="2400" dirty="0"/>
              <a:t>Generalization of Backpropagation with application to Recurrent model by Werbos , P.J. shows how Artificial Neural Networks (ANNs) outperform the classical statistical methods such as linear regression and Box-Jenkins approaches. In this study the author has tried to use machine learning techniques to predict Credit Default payment and Stock Market evolution and crashes</a:t>
            </a:r>
          </a:p>
          <a:p>
            <a:pPr marL="0" indent="0">
              <a:buNone/>
            </a:pPr>
            <a:r>
              <a:rPr lang="en-US" sz="2400" dirty="0"/>
              <a:t>Apart from these the author also tried to impute missing values in a data set with imputations methods and along with neural network methodologies.</a:t>
            </a:r>
          </a:p>
          <a:p>
            <a:pPr marL="0" indent="0">
              <a:buNone/>
            </a:pPr>
            <a:endParaRPr lang="en-US" sz="2500" dirty="0"/>
          </a:p>
        </p:txBody>
      </p:sp>
    </p:spTree>
    <p:extLst>
      <p:ext uri="{BB962C8B-B14F-4D97-AF65-F5344CB8AC3E}">
        <p14:creationId xmlns:p14="http://schemas.microsoft.com/office/powerpoint/2010/main" val="204935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E6CDD-98A1-463D-A978-5492D54BBAEB}"/>
              </a:ext>
            </a:extLst>
          </p:cNvPr>
          <p:cNvSpPr>
            <a:spLocks noGrp="1"/>
          </p:cNvSpPr>
          <p:nvPr>
            <p:ph idx="1"/>
          </p:nvPr>
        </p:nvSpPr>
        <p:spPr>
          <a:xfrm>
            <a:off x="838200" y="612742"/>
            <a:ext cx="10515600" cy="5564221"/>
          </a:xfrm>
        </p:spPr>
        <p:txBody>
          <a:bodyPr/>
          <a:lstStyle/>
          <a:p>
            <a:pPr marL="0" indent="0">
              <a:buNone/>
            </a:pPr>
            <a:r>
              <a:rPr lang="en-US" sz="2400" dirty="0"/>
              <a:t>In this work, the theoretical description of the neural network methodology and some practical applications which are based on real world data are presented. The author used the Multilayer perceptron to identify financial market crashes and also compute the credit card default payments of customers of a financial institution. The problem of detecting market crashes and credit card default payments were modeled as a special class of classification problem. The neural network technique is very efficient and robust compared to other classification techniques since it correctly discriminates with good accuracy</a:t>
            </a:r>
          </a:p>
          <a:p>
            <a:pPr marL="0" indent="0">
              <a:buNone/>
            </a:pPr>
            <a:endParaRPr lang="en-US" sz="2400" dirty="0"/>
          </a:p>
          <a:p>
            <a:pPr marL="0" indent="0">
              <a:buNone/>
            </a:pPr>
            <a:r>
              <a:rPr lang="en-US" sz="2400" dirty="0">
                <a:hlinkClick r:id="rId2"/>
              </a:rPr>
              <a:t>Link</a:t>
            </a:r>
            <a:r>
              <a:rPr lang="en-US" sz="2400" dirty="0"/>
              <a:t> for the paper.</a:t>
            </a:r>
          </a:p>
        </p:txBody>
      </p:sp>
    </p:spTree>
    <p:extLst>
      <p:ext uri="{BB962C8B-B14F-4D97-AF65-F5344CB8AC3E}">
        <p14:creationId xmlns:p14="http://schemas.microsoft.com/office/powerpoint/2010/main" val="260505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6639-BDB3-4324-90E9-E3E3547B2C44}"/>
              </a:ext>
            </a:extLst>
          </p:cNvPr>
          <p:cNvSpPr>
            <a:spLocks noGrp="1"/>
          </p:cNvSpPr>
          <p:nvPr>
            <p:ph type="title"/>
          </p:nvPr>
        </p:nvSpPr>
        <p:spPr>
          <a:xfrm>
            <a:off x="838200" y="377066"/>
            <a:ext cx="10515600" cy="766861"/>
          </a:xfrm>
        </p:spPr>
        <p:txBody>
          <a:bodyPr>
            <a:normAutofit/>
          </a:bodyPr>
          <a:lstStyle/>
          <a:p>
            <a:r>
              <a:rPr lang="en-IN" sz="3600" dirty="0"/>
              <a:t>Research Paper 2							</a:t>
            </a:r>
            <a:r>
              <a:rPr lang="en-IN" sz="2000" dirty="0"/>
              <a:t>-26/3/2021</a:t>
            </a:r>
          </a:p>
        </p:txBody>
      </p:sp>
      <p:sp>
        <p:nvSpPr>
          <p:cNvPr id="3" name="Content Placeholder 2">
            <a:extLst>
              <a:ext uri="{FF2B5EF4-FFF2-40B4-BE49-F238E27FC236}">
                <a16:creationId xmlns:a16="http://schemas.microsoft.com/office/drawing/2014/main" id="{3D42644C-BC81-44EB-AEC3-0A293D89D90D}"/>
              </a:ext>
            </a:extLst>
          </p:cNvPr>
          <p:cNvSpPr>
            <a:spLocks noGrp="1"/>
          </p:cNvSpPr>
          <p:nvPr>
            <p:ph idx="1"/>
          </p:nvPr>
        </p:nvSpPr>
        <p:spPr>
          <a:xfrm>
            <a:off x="838200" y="1385740"/>
            <a:ext cx="10515600" cy="4791223"/>
          </a:xfrm>
        </p:spPr>
        <p:txBody>
          <a:bodyPr/>
          <a:lstStyle/>
          <a:p>
            <a:pPr marL="0" indent="0">
              <a:buNone/>
            </a:pPr>
            <a:r>
              <a:rPr lang="en-US" b="1" dirty="0"/>
              <a:t>Artificial neural network technique for improving prediction of credit card default: A stacked sparse autoencoder approach</a:t>
            </a:r>
            <a:endParaRPr lang="en-IN" b="1" dirty="0"/>
          </a:p>
          <a:p>
            <a:pPr marL="0" indent="0">
              <a:buNone/>
            </a:pPr>
            <a:r>
              <a:rPr lang="en-IN" dirty="0"/>
              <a:t>				        </a:t>
            </a:r>
            <a:r>
              <a:rPr lang="en-IN" sz="2000" dirty="0"/>
              <a:t>-Sarah. A. Ebiaredoh-Mienye, E. Esenogho, Theo G. Swart</a:t>
            </a:r>
          </a:p>
          <a:p>
            <a:pPr marL="0" indent="0" algn="l">
              <a:buNone/>
            </a:pPr>
            <a:r>
              <a:rPr lang="en-IN" sz="2000" dirty="0"/>
              <a:t>					</a:t>
            </a:r>
            <a:r>
              <a:rPr lang="en-US" sz="2000" dirty="0"/>
              <a:t>University of Johannesburg, Johannesburg, South Africa</a:t>
            </a:r>
            <a:endParaRPr lang="en-IN" sz="2000" dirty="0"/>
          </a:p>
          <a:p>
            <a:pPr marL="0" indent="0">
              <a:buNone/>
            </a:pPr>
            <a:endParaRPr lang="en-IN" dirty="0"/>
          </a:p>
          <a:p>
            <a:pPr marL="0" indent="0">
              <a:buNone/>
            </a:pPr>
            <a:r>
              <a:rPr lang="en-IN" sz="2400" dirty="0"/>
              <a:t>In this paper the authors discussed how a new approach which can improve the effectiveness of the learning model. They used a stacked sparse autoencoder to achieve optimal feature learning.</a:t>
            </a:r>
            <a:r>
              <a:rPr lang="en-US" sz="2400" dirty="0"/>
              <a:t> In the proposed autoencoder network, they introduced a batch normalization technique to enhance the performance, speed, and stability of the model and to prevent overfitting further.</a:t>
            </a:r>
            <a:endParaRPr lang="en-IN" sz="2400" dirty="0"/>
          </a:p>
          <a:p>
            <a:pPr marL="0" indent="0">
              <a:buNone/>
            </a:pPr>
            <a:endParaRPr lang="en-IN" dirty="0"/>
          </a:p>
        </p:txBody>
      </p:sp>
    </p:spTree>
    <p:extLst>
      <p:ext uri="{BB962C8B-B14F-4D97-AF65-F5344CB8AC3E}">
        <p14:creationId xmlns:p14="http://schemas.microsoft.com/office/powerpoint/2010/main" val="79371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BED35-1CFF-4A5C-9224-08D2F48720F5}"/>
              </a:ext>
            </a:extLst>
          </p:cNvPr>
          <p:cNvSpPr>
            <a:spLocks noGrp="1"/>
          </p:cNvSpPr>
          <p:nvPr>
            <p:ph idx="1"/>
          </p:nvPr>
        </p:nvSpPr>
        <p:spPr>
          <a:xfrm>
            <a:off x="838200" y="518474"/>
            <a:ext cx="10515600" cy="5658489"/>
          </a:xfrm>
        </p:spPr>
        <p:txBody>
          <a:bodyPr>
            <a:normAutofit/>
          </a:bodyPr>
          <a:lstStyle/>
          <a:p>
            <a:pPr marL="0" indent="0" algn="l">
              <a:buNone/>
            </a:pPr>
            <a:r>
              <a:rPr lang="en-US" sz="2400" dirty="0"/>
              <a:t>In this paper, an approach is proposed to improve the classification performance of classifiers by using the unsupervised feature learning capability of autoencoders. During the training of the autoencoder, sparsity is encouraged, and the model is optimized using the AdaMax algorithm instead of the conventional stochastic gradient descent.</a:t>
            </a:r>
          </a:p>
          <a:p>
            <a:pPr marL="0" indent="0" algn="l">
              <a:buNone/>
            </a:pPr>
            <a:r>
              <a:rPr lang="en-US" sz="2400" dirty="0"/>
              <a:t>Also, to further prevent overfitting and enhance the performance, speed, and stability of the network, we introduced the batch normalization technique to the network. The low-dimensional features are then used to train various classifiers, including logistic regression (LR), classification and regression tree (CART), k-nearest neighbor (KNN), support vector machine (SVM), and linear discriminant analysis (LDA). The performance of the proposed method is compared with an instance where the classifiers were trained with the raw data.</a:t>
            </a:r>
          </a:p>
          <a:p>
            <a:pPr marL="0" indent="0" algn="l">
              <a:buNone/>
            </a:pPr>
            <a:endParaRPr lang="en-US" sz="2400" dirty="0"/>
          </a:p>
          <a:p>
            <a:pPr marL="0" indent="0" algn="l">
              <a:buNone/>
            </a:pPr>
            <a:r>
              <a:rPr lang="en-US" sz="2400" dirty="0">
                <a:hlinkClick r:id="rId2"/>
              </a:rPr>
              <a:t>Link</a:t>
            </a:r>
            <a:r>
              <a:rPr lang="en-US" sz="2400" dirty="0"/>
              <a:t> for the paper.</a:t>
            </a:r>
          </a:p>
        </p:txBody>
      </p:sp>
    </p:spTree>
    <p:extLst>
      <p:ext uri="{BB962C8B-B14F-4D97-AF65-F5344CB8AC3E}">
        <p14:creationId xmlns:p14="http://schemas.microsoft.com/office/powerpoint/2010/main" val="135368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372F-EF71-4169-803F-FB3106B21AAA}"/>
              </a:ext>
            </a:extLst>
          </p:cNvPr>
          <p:cNvSpPr>
            <a:spLocks noGrp="1"/>
          </p:cNvSpPr>
          <p:nvPr>
            <p:ph type="title"/>
          </p:nvPr>
        </p:nvSpPr>
        <p:spPr>
          <a:xfrm>
            <a:off x="1024128" y="170436"/>
            <a:ext cx="9720072" cy="1499616"/>
          </a:xfrm>
        </p:spPr>
        <p:txBody>
          <a:bodyPr/>
          <a:lstStyle/>
          <a:p>
            <a:r>
              <a:rPr lang="en-US" dirty="0"/>
              <a:t>Results and analysis of results</a:t>
            </a:r>
            <a:endParaRPr lang="en-IN" dirty="0"/>
          </a:p>
        </p:txBody>
      </p:sp>
      <p:sp>
        <p:nvSpPr>
          <p:cNvPr id="3" name="Content Placeholder 2">
            <a:extLst>
              <a:ext uri="{FF2B5EF4-FFF2-40B4-BE49-F238E27FC236}">
                <a16:creationId xmlns:a16="http://schemas.microsoft.com/office/drawing/2014/main" id="{59440B41-842F-4C21-AD1D-992DF39B0510}"/>
              </a:ext>
            </a:extLst>
          </p:cNvPr>
          <p:cNvSpPr>
            <a:spLocks noGrp="1"/>
          </p:cNvSpPr>
          <p:nvPr>
            <p:ph idx="1"/>
          </p:nvPr>
        </p:nvSpPr>
        <p:spPr>
          <a:xfrm>
            <a:off x="1024128" y="1470581"/>
            <a:ext cx="4860035" cy="4901939"/>
          </a:xfrm>
        </p:spPr>
        <p:txBody>
          <a:bodyPr>
            <a:normAutofit/>
          </a:bodyPr>
          <a:lstStyle/>
          <a:p>
            <a:r>
              <a:rPr lang="en-US" dirty="0"/>
              <a:t>First of all this heat map gives us the inter relation between the features. Larger positive value means stronger direct relation, while larger negative value means stronger inverse relation, zero means no relation.</a:t>
            </a:r>
          </a:p>
          <a:p>
            <a:r>
              <a:rPr lang="en-US" dirty="0"/>
              <a:t>Here we see that X6 to X11(history of past payments) seem to have a strong impact on the target variable. Also X3 (education) seems to have a strong impact as well. Among the various features X1(amount of the given credit) and X18 to X23 (amount of previous payment) seem to be less important.</a:t>
            </a:r>
          </a:p>
        </p:txBody>
      </p:sp>
      <p:pic>
        <p:nvPicPr>
          <p:cNvPr id="5" name="Picture 4">
            <a:extLst>
              <a:ext uri="{FF2B5EF4-FFF2-40B4-BE49-F238E27FC236}">
                <a16:creationId xmlns:a16="http://schemas.microsoft.com/office/drawing/2014/main" id="{6FA89087-AB82-42BB-8F44-06A2610AC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257" y="1065229"/>
            <a:ext cx="6367102" cy="5612240"/>
          </a:xfrm>
          <a:prstGeom prst="rect">
            <a:avLst/>
          </a:prstGeom>
        </p:spPr>
      </p:pic>
    </p:spTree>
    <p:extLst>
      <p:ext uri="{BB962C8B-B14F-4D97-AF65-F5344CB8AC3E}">
        <p14:creationId xmlns:p14="http://schemas.microsoft.com/office/powerpoint/2010/main" val="2191552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1215</TotalTime>
  <Words>2023</Words>
  <Application>Microsoft Office PowerPoint</Application>
  <PresentationFormat>Widescreen</PresentationFormat>
  <Paragraphs>187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Project on : Neural approach for credit card Fraud Detection</vt:lpstr>
      <vt:lpstr>Problem Definition</vt:lpstr>
      <vt:lpstr>PowerPoint Presentation</vt:lpstr>
      <vt:lpstr>Literature Survey</vt:lpstr>
      <vt:lpstr>Research Paper 1             -01/01/2019</vt:lpstr>
      <vt:lpstr>PowerPoint Presentation</vt:lpstr>
      <vt:lpstr>Research Paper 2       -26/3/2021</vt:lpstr>
      <vt:lpstr>PowerPoint Presentation</vt:lpstr>
      <vt:lpstr>Results and analysis of results</vt:lpstr>
      <vt:lpstr>PowerPoint Presentation</vt:lpstr>
      <vt:lpstr>PowerPoint Presentation</vt:lpstr>
      <vt:lpstr>PowerPoint Presentation</vt:lpstr>
      <vt:lpstr>Analysis</vt:lpstr>
      <vt:lpstr>Further Analysis</vt:lpstr>
      <vt:lpstr>Novelty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Soumyajit Karmakar</dc:creator>
  <cp:lastModifiedBy>Soumyajit Karmakar</cp:lastModifiedBy>
  <cp:revision>31</cp:revision>
  <dcterms:created xsi:type="dcterms:W3CDTF">2021-11-07T15:58:58Z</dcterms:created>
  <dcterms:modified xsi:type="dcterms:W3CDTF">2021-11-14T09:00:52Z</dcterms:modified>
</cp:coreProperties>
</file>