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28" r:id="rId3"/>
    <p:sldId id="429" r:id="rId4"/>
    <p:sldId id="438" r:id="rId5"/>
    <p:sldId id="439" r:id="rId6"/>
    <p:sldId id="437" r:id="rId7"/>
    <p:sldId id="430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Inactive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143-408C-AEBA-9FE23A370B2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143-408C-AEBA-9FE23A370B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3143-408C-AEBA-9FE23A370B2F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3143-408C-AEBA-9FE23A370B2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600" b="1"/>
                      <a:t>INACTIVE</a:t>
                    </a:r>
                    <a:endParaRPr lang="en-US" sz="16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143-408C-AEBA-9FE23A370B2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600" b="1" dirty="0"/>
                      <a:t>COLD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143-408C-AEBA-9FE23A370B2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600" b="1" dirty="0"/>
                      <a:t>WARM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3143-408C-AEBA-9FE23A370B2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600" b="1" dirty="0"/>
                      <a:t>ACTIVE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3143-408C-AEBA-9FE23A370B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Recency=37+months</c:v>
                </c:pt>
                <c:pt idx="1">
                  <c:v>Recency=25-36 months</c:v>
                </c:pt>
                <c:pt idx="2">
                  <c:v>Recency=13-24 months</c:v>
                </c:pt>
                <c:pt idx="3">
                  <c:v>Recency&lt;12 months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43-408C-AEBA-9FE23A370B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Recency=37+months</c:v>
                </c:pt>
                <c:pt idx="1">
                  <c:v>Recency=25-36 months</c:v>
                </c:pt>
                <c:pt idx="2">
                  <c:v>Recency=13-24 months</c:v>
                </c:pt>
                <c:pt idx="3">
                  <c:v>Recency&lt;12 months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143-408C-AEBA-9FE23A370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Recency=37+months</c:v>
                </c:pt>
                <c:pt idx="1">
                  <c:v>Recency=25-36 months</c:v>
                </c:pt>
                <c:pt idx="2">
                  <c:v>Recency=13-24 months</c:v>
                </c:pt>
                <c:pt idx="3">
                  <c:v>Recency&lt;12 months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43-408C-AEBA-9FE23A370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5556848"/>
        <c:axId val="615551952"/>
        <c:axId val="0"/>
      </c:bar3DChart>
      <c:catAx>
        <c:axId val="61555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51952"/>
        <c:crosses val="autoZero"/>
        <c:auto val="1"/>
        <c:lblAlgn val="ctr"/>
        <c:lblOffset val="100"/>
        <c:noMultiLvlLbl val="0"/>
      </c:catAx>
      <c:valAx>
        <c:axId val="61555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5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393-4F86-84C8-BC3B120E2CE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393-4F86-84C8-BC3B120E2CE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A393-4F86-84C8-BC3B120E2CE2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A393-4F86-84C8-BC3B120E2CE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600" b="1"/>
                      <a:t>INACTIVE</a:t>
                    </a:r>
                    <a:endParaRPr lang="en-US" sz="16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393-4F86-84C8-BC3B120E2CE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600" b="1" dirty="0"/>
                      <a:t>COLD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393-4F86-84C8-BC3B120E2CE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 b="1" dirty="0"/>
                      <a:t>NEW</a:t>
                    </a:r>
                    <a:r>
                      <a:rPr lang="en-US" sz="1400" b="1" baseline="0" dirty="0"/>
                      <a:t> </a:t>
                    </a:r>
                    <a:r>
                      <a:rPr lang="en-US" sz="1400" b="1" dirty="0"/>
                      <a:t>WARM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A393-4F86-84C8-BC3B120E2CE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 b="1" dirty="0"/>
                      <a:t>NEW</a:t>
                    </a:r>
                    <a:r>
                      <a:rPr lang="en-US" sz="1400" b="1" baseline="0" dirty="0"/>
                      <a:t> ACTIVE</a:t>
                    </a:r>
                    <a:endParaRPr lang="en-US" sz="14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A393-4F86-84C8-BC3B120E2C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Recency=37+months</c:v>
                </c:pt>
                <c:pt idx="1">
                  <c:v>Recency=25-36 months</c:v>
                </c:pt>
                <c:pt idx="2">
                  <c:v>Recency=13-24 months</c:v>
                </c:pt>
                <c:pt idx="3">
                  <c:v>Recency&lt;12 months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93-4F86-84C8-BC3B120E2C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A393-4F86-84C8-BC3B120E2CE2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400" b="1" dirty="0"/>
                      <a:t>WARM</a:t>
                    </a:r>
                    <a:r>
                      <a:rPr lang="en-US" sz="1400" b="1" baseline="0" dirty="0"/>
                      <a:t> LOW VALUE</a:t>
                    </a:r>
                  </a:p>
                  <a:p>
                    <a:r>
                      <a:rPr lang="en-US" sz="1400" b="1" baseline="0" dirty="0"/>
                      <a:t>$&lt;100</a:t>
                    </a:r>
                    <a:endParaRPr lang="en-US" sz="14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A393-4F86-84C8-BC3B120E2CE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 b="1" dirty="0"/>
                      <a:t>ACTIVE</a:t>
                    </a:r>
                    <a:r>
                      <a:rPr lang="en-US" sz="1400" b="1" baseline="0" dirty="0"/>
                      <a:t> LOW VALUE</a:t>
                    </a:r>
                  </a:p>
                  <a:p>
                    <a:r>
                      <a:rPr lang="en-US" sz="1400" b="1" baseline="0" dirty="0"/>
                      <a:t>$&lt;100</a:t>
                    </a:r>
                  </a:p>
                  <a:p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A393-4F86-84C8-BC3B120E2CE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Recency=37+months</c:v>
                </c:pt>
                <c:pt idx="1">
                  <c:v>Recency=25-36 months</c:v>
                </c:pt>
                <c:pt idx="2">
                  <c:v>Recency=13-24 months</c:v>
                </c:pt>
                <c:pt idx="3">
                  <c:v>Recency&lt;12 months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393-4F86-84C8-BC3B120E2C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E-A393-4F86-84C8-BC3B120E2CE2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0-A393-4F86-84C8-BC3B120E2CE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93-4F86-84C8-BC3B120E2CE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393-4F86-84C8-BC3B120E2CE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 b="1"/>
                      <a:t>WARM</a:t>
                    </a:r>
                    <a:r>
                      <a:rPr lang="en-US" sz="1400" b="1" baseline="0"/>
                      <a:t> HIGH VALUE</a:t>
                    </a:r>
                  </a:p>
                  <a:p>
                    <a:r>
                      <a:rPr lang="en-US" sz="1400" b="1" baseline="0"/>
                      <a:t>$&gt;=100</a:t>
                    </a:r>
                    <a:endParaRPr lang="en-US" sz="14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A393-4F86-84C8-BC3B120E2CE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 b="1"/>
                      <a:t>ACTIVE</a:t>
                    </a:r>
                    <a:r>
                      <a:rPr lang="en-US" sz="1400" b="1" baseline="0"/>
                      <a:t> HIGH VALUE</a:t>
                    </a:r>
                  </a:p>
                  <a:p>
                    <a:r>
                      <a:rPr lang="en-US" sz="1400" b="1" baseline="0"/>
                      <a:t>$&gt;=100</a:t>
                    </a:r>
                    <a:endParaRPr lang="en-US" sz="14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A393-4F86-84C8-BC3B120E2C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Recency=37+months</c:v>
                </c:pt>
                <c:pt idx="1">
                  <c:v>Recency=25-36 months</c:v>
                </c:pt>
                <c:pt idx="2">
                  <c:v>Recency=13-24 months</c:v>
                </c:pt>
                <c:pt idx="3">
                  <c:v>Recency&lt;12 months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393-4F86-84C8-BC3B120E2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5546512"/>
        <c:axId val="615550320"/>
        <c:axId val="0"/>
      </c:bar3DChart>
      <c:catAx>
        <c:axId val="61554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50320"/>
        <c:crosses val="autoZero"/>
        <c:auto val="1"/>
        <c:lblAlgn val="ctr"/>
        <c:lblOffset val="100"/>
        <c:noMultiLvlLbl val="0"/>
      </c:catAx>
      <c:valAx>
        <c:axId val="61555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4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640E4-D1CA-48C0-B87A-8CFDC3F67B5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23276-28DB-4C30-A4B3-EEEF1E014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6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44562"/>
            <a:ext cx="4889500" cy="26495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7"/>
            <a:ext cx="4889500" cy="18374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B555-7C88-4061-B55C-78A82BEA9975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EA11-4069-44EC-B777-F6287FD154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40" y="365124"/>
            <a:ext cx="2346901" cy="5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623" y="1485467"/>
            <a:ext cx="9337183" cy="2649537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latin typeface="+mn-lt"/>
              </a:rPr>
              <a:t>Case: Retail Analytics for a Specialty Retail Store</a:t>
            </a:r>
          </a:p>
        </p:txBody>
      </p:sp>
    </p:spTree>
    <p:extLst>
      <p:ext uri="{BB962C8B-B14F-4D97-AF65-F5344CB8AC3E}">
        <p14:creationId xmlns:p14="http://schemas.microsoft.com/office/powerpoint/2010/main" val="250928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6" y="107545"/>
            <a:ext cx="1148795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We then moved to “domain rules” to get into a “Managerial Segmentation”</a:t>
            </a:r>
          </a:p>
        </p:txBody>
      </p:sp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7457"/>
              </p:ext>
            </p:extLst>
          </p:nvPr>
        </p:nvGraphicFramePr>
        <p:xfrm>
          <a:off x="595646" y="1692188"/>
          <a:ext cx="11149885" cy="437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9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4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819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/>
                        <a:t>Segments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/>
                        <a:t>Definition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85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IN" sz="2000" spc="-5" dirty="0"/>
                        <a:t>I</a:t>
                      </a:r>
                      <a:r>
                        <a:rPr sz="2000" spc="-5" dirty="0" err="1"/>
                        <a:t>nactive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632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/>
                        <a:t>Recency &gt; 1095</a:t>
                      </a:r>
                      <a:r>
                        <a:rPr sz="2000" spc="-114" dirty="0"/>
                        <a:t> </a:t>
                      </a:r>
                      <a:r>
                        <a:rPr sz="2000" spc="-5" dirty="0"/>
                        <a:t>days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823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IN" sz="2000" dirty="0"/>
                        <a:t>C</a:t>
                      </a:r>
                      <a:r>
                        <a:rPr sz="2000" dirty="0"/>
                        <a:t>old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4013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/>
                        <a:t>1095 days &gt; </a:t>
                      </a:r>
                      <a:r>
                        <a:rPr sz="2000" dirty="0"/>
                        <a:t>Recency </a:t>
                      </a:r>
                      <a:r>
                        <a:rPr lang="en-US" sz="2000" dirty="0"/>
                        <a:t>&gt; 730</a:t>
                      </a:r>
                      <a:r>
                        <a:rPr sz="2000" spc="-110" dirty="0"/>
                        <a:t> </a:t>
                      </a:r>
                      <a:r>
                        <a:rPr sz="2000" spc="-5" dirty="0"/>
                        <a:t>da</a:t>
                      </a:r>
                      <a:r>
                        <a:rPr lang="en-US" sz="2000" spc="-5" dirty="0"/>
                        <a:t>ys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09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IN" sz="2000" spc="5" dirty="0"/>
                        <a:t>W</a:t>
                      </a:r>
                      <a:r>
                        <a:rPr sz="2000" spc="5" dirty="0"/>
                        <a:t>arm </a:t>
                      </a:r>
                      <a:r>
                        <a:rPr sz="2000" dirty="0"/>
                        <a:t>high</a:t>
                      </a:r>
                      <a:r>
                        <a:rPr sz="2000" spc="-80" dirty="0"/>
                        <a:t> </a:t>
                      </a:r>
                      <a:r>
                        <a:rPr sz="2000" spc="-5" dirty="0"/>
                        <a:t>value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4013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/>
                        <a:t>730</a:t>
                      </a:r>
                      <a:r>
                        <a:rPr lang="en-US" sz="2000" spc="-110" dirty="0"/>
                        <a:t> </a:t>
                      </a:r>
                      <a:r>
                        <a:rPr lang="en-US" sz="2000" spc="-5" dirty="0"/>
                        <a:t>days &gt; </a:t>
                      </a:r>
                      <a:r>
                        <a:rPr sz="2000" dirty="0"/>
                        <a:t>Recency &gt; 365</a:t>
                      </a:r>
                      <a:r>
                        <a:rPr sz="2000" spc="-110" dirty="0"/>
                        <a:t> </a:t>
                      </a:r>
                      <a:r>
                        <a:rPr sz="2000" spc="-5" dirty="0"/>
                        <a:t>days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/>
                        <a:t>and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3517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/>
                        <a:t>Monetary value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&gt;$100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979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IN" sz="2000" spc="5" dirty="0"/>
                        <a:t>W</a:t>
                      </a:r>
                      <a:r>
                        <a:rPr sz="2000" spc="5" dirty="0"/>
                        <a:t>arm </a:t>
                      </a:r>
                      <a:r>
                        <a:rPr sz="2000" dirty="0"/>
                        <a:t>low</a:t>
                      </a:r>
                      <a:r>
                        <a:rPr sz="2000" spc="-90" dirty="0"/>
                        <a:t> </a:t>
                      </a:r>
                      <a:r>
                        <a:rPr sz="2000" spc="-5" dirty="0"/>
                        <a:t>value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4013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/>
                        <a:t>730</a:t>
                      </a:r>
                      <a:r>
                        <a:rPr lang="en-US" sz="2000" spc="-110" dirty="0"/>
                        <a:t> </a:t>
                      </a:r>
                      <a:r>
                        <a:rPr lang="en-US" sz="2000" spc="-5" dirty="0"/>
                        <a:t>days &gt; </a:t>
                      </a:r>
                      <a:r>
                        <a:rPr sz="2000" dirty="0"/>
                        <a:t>Recency &gt; 365</a:t>
                      </a:r>
                      <a:r>
                        <a:rPr sz="2000" spc="-110" dirty="0"/>
                        <a:t> </a:t>
                      </a:r>
                      <a:r>
                        <a:rPr sz="2000" spc="-5" dirty="0"/>
                        <a:t>days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/>
                        <a:t>and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3549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/>
                        <a:t>Monetary </a:t>
                      </a:r>
                      <a:r>
                        <a:rPr sz="2000" spc="-5" dirty="0"/>
                        <a:t>value</a:t>
                      </a:r>
                      <a:r>
                        <a:rPr lang="en-US" sz="2000" spc="270" dirty="0"/>
                        <a:t>&lt;</a:t>
                      </a:r>
                      <a:r>
                        <a:rPr sz="2000" dirty="0"/>
                        <a:t>$100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979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IN" sz="2000" dirty="0"/>
                        <a:t>N</a:t>
                      </a:r>
                      <a:r>
                        <a:rPr sz="2000" dirty="0" err="1"/>
                        <a:t>ew</a:t>
                      </a:r>
                      <a:r>
                        <a:rPr sz="2000" spc="-20" dirty="0"/>
                        <a:t> </a:t>
                      </a:r>
                      <a:r>
                        <a:rPr sz="2000" spc="5" dirty="0"/>
                        <a:t>warm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4013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/>
                        <a:t>730</a:t>
                      </a:r>
                      <a:r>
                        <a:rPr lang="en-US" sz="2000" spc="-110" dirty="0"/>
                        <a:t> </a:t>
                      </a:r>
                      <a:r>
                        <a:rPr lang="en-US" sz="2000" spc="-5" dirty="0"/>
                        <a:t>days &gt; </a:t>
                      </a:r>
                      <a:r>
                        <a:rPr sz="2000" dirty="0"/>
                        <a:t>Recency &gt; 365</a:t>
                      </a:r>
                      <a:r>
                        <a:rPr sz="2000" spc="-110" dirty="0"/>
                        <a:t> </a:t>
                      </a:r>
                      <a:r>
                        <a:rPr sz="2000" spc="-5" dirty="0"/>
                        <a:t>days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/>
                        <a:t>and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Times New Roman"/>
                        </a:rPr>
                        <a:t>First purchase</a:t>
                      </a:r>
                      <a:r>
                        <a:rPr lang="en-US" sz="2000" baseline="0" dirty="0">
                          <a:latin typeface="+mn-lt"/>
                          <a:cs typeface="Times New Roman"/>
                        </a:rPr>
                        <a:t> in 365 –</a:t>
                      </a:r>
                      <a:r>
                        <a:rPr lang="en-US" sz="2000" dirty="0">
                          <a:latin typeface="+mn-lt"/>
                          <a:cs typeface="Times New Roman"/>
                        </a:rPr>
                        <a:t> 730 days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04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IN" sz="2000" spc="-5" dirty="0"/>
                        <a:t>A</a:t>
                      </a:r>
                      <a:r>
                        <a:rPr sz="2000" spc="-5" dirty="0" err="1"/>
                        <a:t>ctive</a:t>
                      </a:r>
                      <a:r>
                        <a:rPr sz="2000" spc="-5" dirty="0"/>
                        <a:t> </a:t>
                      </a:r>
                      <a:r>
                        <a:rPr sz="2000" dirty="0"/>
                        <a:t>high</a:t>
                      </a:r>
                      <a:r>
                        <a:rPr sz="2000" spc="-35" dirty="0"/>
                        <a:t> </a:t>
                      </a:r>
                      <a:r>
                        <a:rPr sz="2000" spc="-5" dirty="0"/>
                        <a:t>value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619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/>
                        <a:t>Recency &lt;= 365</a:t>
                      </a:r>
                      <a:r>
                        <a:rPr sz="2000" spc="-125" dirty="0"/>
                        <a:t> </a:t>
                      </a:r>
                      <a:r>
                        <a:rPr sz="2000" spc="-5" dirty="0"/>
                        <a:t>days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/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3536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/>
                        <a:t>Monetary value&gt;</a:t>
                      </a:r>
                      <a:r>
                        <a:rPr sz="2000" spc="-20" dirty="0"/>
                        <a:t> </a:t>
                      </a:r>
                      <a:r>
                        <a:rPr sz="2000" dirty="0"/>
                        <a:t>$100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979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spc="-5" dirty="0"/>
                        <a:t>A</a:t>
                      </a:r>
                      <a:r>
                        <a:rPr sz="2000" spc="-5" dirty="0" err="1"/>
                        <a:t>ctive</a:t>
                      </a:r>
                      <a:r>
                        <a:rPr sz="2000" spc="-5" dirty="0"/>
                        <a:t> </a:t>
                      </a:r>
                      <a:r>
                        <a:rPr sz="2000" dirty="0"/>
                        <a:t>low</a:t>
                      </a:r>
                      <a:r>
                        <a:rPr sz="2000" spc="-55" dirty="0"/>
                        <a:t> </a:t>
                      </a:r>
                      <a:r>
                        <a:rPr sz="2000" spc="-5" dirty="0"/>
                        <a:t>value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803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/>
                        <a:t>Recency &lt;=365</a:t>
                      </a:r>
                      <a:r>
                        <a:rPr sz="2000" spc="-114" dirty="0"/>
                        <a:t> </a:t>
                      </a:r>
                      <a:r>
                        <a:rPr sz="2000" spc="-5" dirty="0"/>
                        <a:t>days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/>
                        <a:t>and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733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/>
                        <a:t>Monetary</a:t>
                      </a:r>
                      <a:r>
                        <a:rPr sz="2000" spc="-25" dirty="0"/>
                        <a:t> </a:t>
                      </a:r>
                      <a:r>
                        <a:rPr sz="2000" spc="-5" dirty="0"/>
                        <a:t>value&lt;$100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983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dirty="0"/>
                        <a:t>N</a:t>
                      </a:r>
                      <a:r>
                        <a:rPr sz="2000" dirty="0" err="1"/>
                        <a:t>ew</a:t>
                      </a:r>
                      <a:r>
                        <a:rPr sz="2000" spc="-20" dirty="0"/>
                        <a:t> </a:t>
                      </a:r>
                      <a:r>
                        <a:rPr sz="2000" spc="-5" dirty="0"/>
                        <a:t>active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/>
                        <a:t>Recency &lt;= 365</a:t>
                      </a:r>
                      <a:r>
                        <a:rPr sz="2000" spc="-125" dirty="0"/>
                        <a:t> </a:t>
                      </a:r>
                      <a:r>
                        <a:rPr sz="2000" spc="-5" dirty="0"/>
                        <a:t>days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/>
                        <a:t>and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/>
                        </a:rPr>
                        <a:t>First purchase &lt;= 365 days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39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2" y="107545"/>
            <a:ext cx="1148795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Segments by </a:t>
            </a:r>
            <a:r>
              <a:rPr lang="en-US" b="1" dirty="0" err="1">
                <a:latin typeface="+mn-lt"/>
              </a:rPr>
              <a:t>Recency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831070"/>
              </p:ext>
            </p:extLst>
          </p:nvPr>
        </p:nvGraphicFramePr>
        <p:xfrm>
          <a:off x="953038" y="1609859"/>
          <a:ext cx="10174308" cy="4881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32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8" y="146182"/>
            <a:ext cx="1148795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Managerial Segments</a:t>
            </a:r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537410"/>
              </p:ext>
            </p:extLst>
          </p:nvPr>
        </p:nvGraphicFramePr>
        <p:xfrm>
          <a:off x="798492" y="1677396"/>
          <a:ext cx="10586434" cy="481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72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80" y="15906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CLV computation with our Retail dataset</a:t>
            </a:r>
          </a:p>
        </p:txBody>
      </p:sp>
      <p:sp>
        <p:nvSpPr>
          <p:cNvPr id="20482" name="AutoShape 2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609" y="1572166"/>
            <a:ext cx="107740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“Managerial” segments are created taking the data till 2014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Buying behavior of the customers in 2015 are seen for every segment in 2014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Accordingly, movements of customers from one segment (in 2014) to another (in 2015) are calculated [SEGMENT TRANSITION]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75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59061"/>
            <a:ext cx="11694017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An example of Segment Transition from 2014 to 2015</a:t>
            </a:r>
          </a:p>
        </p:txBody>
      </p:sp>
      <p:sp>
        <p:nvSpPr>
          <p:cNvPr id="20482" name="AutoShape 2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27" y="1618475"/>
            <a:ext cx="5295589" cy="49092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0061" y="2228047"/>
            <a:ext cx="553998" cy="3643391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IN" sz="2400" b="1" dirty="0"/>
              <a:t>TILL PREVIOUS YEAR (2014)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3798" y="1092041"/>
            <a:ext cx="3477617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IN" sz="2400" b="1" dirty="0"/>
              <a:t>CURRENT YEAR (2015)</a:t>
            </a:r>
          </a:p>
        </p:txBody>
      </p:sp>
    </p:spTree>
    <p:extLst>
      <p:ext uri="{BB962C8B-B14F-4D97-AF65-F5344CB8AC3E}">
        <p14:creationId xmlns:p14="http://schemas.microsoft.com/office/powerpoint/2010/main" val="166155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-8366"/>
            <a:ext cx="11694017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Segment Transition from 2014 to 2015</a:t>
            </a:r>
          </a:p>
        </p:txBody>
      </p:sp>
      <p:sp>
        <p:nvSpPr>
          <p:cNvPr id="20482" name="AutoShape 2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bject 4"/>
          <p:cNvSpPr/>
          <p:nvPr/>
        </p:nvSpPr>
        <p:spPr>
          <a:xfrm>
            <a:off x="800354" y="1109997"/>
            <a:ext cx="8961832" cy="535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21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-8366"/>
            <a:ext cx="11882907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How the segments would evolve over the next </a:t>
            </a:r>
            <a:r>
              <a:rPr lang="en-US" b="1" dirty="0" err="1">
                <a:latin typeface="+mn-lt"/>
              </a:rPr>
              <a:t>yrs</a:t>
            </a:r>
            <a:endParaRPr lang="en-US" b="1" dirty="0">
              <a:latin typeface="+mn-lt"/>
            </a:endParaRPr>
          </a:p>
        </p:txBody>
      </p:sp>
      <p:sp>
        <p:nvSpPr>
          <p:cNvPr id="20482" name="AutoShape 2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Image result for kirana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4"/>
          <p:cNvGraphicFramePr>
            <a:graphicFrameLocks noGrp="1"/>
          </p:cNvGraphicFramePr>
          <p:nvPr/>
        </p:nvGraphicFramePr>
        <p:xfrm>
          <a:off x="454036" y="2398646"/>
          <a:ext cx="10248307" cy="3551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01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01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4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2025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88">
                <a:tc>
                  <a:txBody>
                    <a:bodyPr/>
                    <a:lstStyle/>
                    <a:p>
                      <a:pPr marL="9525">
                        <a:lnSpc>
                          <a:spcPts val="1245"/>
                        </a:lnSpc>
                        <a:spcBef>
                          <a:spcPts val="500"/>
                        </a:spcBef>
                      </a:pPr>
                      <a:r>
                        <a:rPr lang="en-IN" sz="1400" spc="-5" dirty="0"/>
                        <a:t>I</a:t>
                      </a:r>
                      <a:r>
                        <a:rPr sz="1400" spc="-5" dirty="0" err="1"/>
                        <a:t>nactive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9158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10517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11539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12636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12940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13186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13386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spc="5" dirty="0"/>
                        <a:t>13542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13664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13759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13834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88">
                <a:tc>
                  <a:txBody>
                    <a:bodyPr/>
                    <a:lstStyle/>
                    <a:p>
                      <a:pPr marL="9525">
                        <a:lnSpc>
                          <a:spcPts val="1245"/>
                        </a:lnSpc>
                        <a:spcBef>
                          <a:spcPts val="500"/>
                        </a:spcBef>
                      </a:pPr>
                      <a:r>
                        <a:rPr lang="en-IN" sz="1400" dirty="0"/>
                        <a:t>C</a:t>
                      </a:r>
                      <a:r>
                        <a:rPr sz="1400" dirty="0"/>
                        <a:t>old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1903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1584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1711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874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821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782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740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spc="5" dirty="0"/>
                        <a:t>709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684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665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sz="1400" dirty="0"/>
                        <a:t>650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72">
                <a:tc>
                  <a:txBody>
                    <a:bodyPr/>
                    <a:lstStyle/>
                    <a:p>
                      <a:pPr marL="9525">
                        <a:lnSpc>
                          <a:spcPts val="1245"/>
                        </a:lnSpc>
                        <a:spcBef>
                          <a:spcPts val="500"/>
                        </a:spcBef>
                      </a:pPr>
                      <a:r>
                        <a:rPr lang="en-IN" sz="1400" spc="5" dirty="0"/>
                        <a:t>W</a:t>
                      </a:r>
                      <a:r>
                        <a:rPr sz="1400" spc="5" dirty="0"/>
                        <a:t>arm </a:t>
                      </a:r>
                      <a:r>
                        <a:rPr sz="1400" dirty="0"/>
                        <a:t>high</a:t>
                      </a:r>
                      <a:r>
                        <a:rPr sz="1400" spc="-100" dirty="0"/>
                        <a:t> </a:t>
                      </a:r>
                      <a:r>
                        <a:rPr sz="1400" spc="-5" dirty="0"/>
                        <a:t>value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119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144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165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160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156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149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spc="5" dirty="0"/>
                        <a:t>146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143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141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139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88">
                <a:tc>
                  <a:txBody>
                    <a:bodyPr/>
                    <a:lstStyle/>
                    <a:p>
                      <a:pPr marL="9525">
                        <a:lnSpc>
                          <a:spcPts val="1245"/>
                        </a:lnSpc>
                        <a:spcBef>
                          <a:spcPts val="500"/>
                        </a:spcBef>
                      </a:pPr>
                      <a:r>
                        <a:rPr lang="en-IN" sz="1400" spc="5" dirty="0"/>
                        <a:t>W</a:t>
                      </a:r>
                      <a:r>
                        <a:rPr sz="1400" spc="5" dirty="0"/>
                        <a:t>arm </a:t>
                      </a:r>
                      <a:r>
                        <a:rPr sz="1400" dirty="0"/>
                        <a:t>low</a:t>
                      </a:r>
                      <a:r>
                        <a:rPr sz="1400" spc="-100" dirty="0"/>
                        <a:t> </a:t>
                      </a:r>
                      <a:r>
                        <a:rPr sz="1400" spc="-5" dirty="0"/>
                        <a:t>value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901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991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1058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989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938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884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844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spc="5" dirty="0"/>
                        <a:t>813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789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771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ts val="1280"/>
                        </a:lnSpc>
                        <a:spcBef>
                          <a:spcPts val="464"/>
                        </a:spcBef>
                      </a:pPr>
                      <a:r>
                        <a:rPr sz="1400" dirty="0"/>
                        <a:t>756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472">
                <a:tc>
                  <a:txBody>
                    <a:bodyPr/>
                    <a:lstStyle/>
                    <a:p>
                      <a:pPr marL="9525">
                        <a:lnSpc>
                          <a:spcPts val="1245"/>
                        </a:lnSpc>
                        <a:spcBef>
                          <a:spcPts val="500"/>
                        </a:spcBef>
                      </a:pPr>
                      <a:r>
                        <a:rPr lang="en-IN" sz="1400" dirty="0"/>
                        <a:t>N</a:t>
                      </a:r>
                      <a:r>
                        <a:rPr sz="1400" dirty="0" err="1"/>
                        <a:t>ew</a:t>
                      </a:r>
                      <a:r>
                        <a:rPr sz="1400" spc="-25" dirty="0"/>
                        <a:t> </a:t>
                      </a:r>
                      <a:r>
                        <a:rPr sz="1400" spc="5" dirty="0"/>
                        <a:t>warm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938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987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688">
                <a:tc>
                  <a:txBody>
                    <a:bodyPr/>
                    <a:lstStyle/>
                    <a:p>
                      <a:pPr marL="9525">
                        <a:lnSpc>
                          <a:spcPts val="1245"/>
                        </a:lnSpc>
                        <a:spcBef>
                          <a:spcPts val="500"/>
                        </a:spcBef>
                      </a:pPr>
                      <a:r>
                        <a:rPr lang="en-IN" sz="1400" spc="-5" dirty="0"/>
                        <a:t>A</a:t>
                      </a:r>
                      <a:r>
                        <a:rPr sz="1400" spc="-5" dirty="0" err="1"/>
                        <a:t>ctive</a:t>
                      </a:r>
                      <a:r>
                        <a:rPr sz="1400" spc="-5" dirty="0"/>
                        <a:t> </a:t>
                      </a:r>
                      <a:r>
                        <a:rPr sz="1400" dirty="0"/>
                        <a:t>high</a:t>
                      </a:r>
                      <a:r>
                        <a:rPr sz="1400" spc="-60" dirty="0"/>
                        <a:t> </a:t>
                      </a:r>
                      <a:r>
                        <a:rPr sz="1400" spc="-5" dirty="0"/>
                        <a:t>value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573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657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639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624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607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593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581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spc="5" dirty="0"/>
                        <a:t>571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562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554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547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622">
                <a:tc>
                  <a:txBody>
                    <a:bodyPr/>
                    <a:lstStyle/>
                    <a:p>
                      <a:pPr marL="9525">
                        <a:lnSpc>
                          <a:spcPts val="1245"/>
                        </a:lnSpc>
                        <a:spcBef>
                          <a:spcPts val="500"/>
                        </a:spcBef>
                      </a:pPr>
                      <a:r>
                        <a:rPr lang="en-IN" sz="1400" spc="-5" dirty="0"/>
                        <a:t>A</a:t>
                      </a:r>
                      <a:r>
                        <a:rPr sz="1400" spc="-5" dirty="0" err="1"/>
                        <a:t>ctive</a:t>
                      </a:r>
                      <a:r>
                        <a:rPr sz="1400" spc="-5" dirty="0"/>
                        <a:t> </a:t>
                      </a:r>
                      <a:r>
                        <a:rPr sz="1400" dirty="0"/>
                        <a:t>low</a:t>
                      </a:r>
                      <a:r>
                        <a:rPr sz="1400" spc="-70" dirty="0"/>
                        <a:t> </a:t>
                      </a:r>
                      <a:r>
                        <a:rPr sz="1400" spc="-5" dirty="0"/>
                        <a:t>value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3313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3537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3305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3134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2954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2820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2717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2637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2575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2527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2490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602">
                <a:tc>
                  <a:txBody>
                    <a:bodyPr/>
                    <a:lstStyle/>
                    <a:p>
                      <a:pPr marL="9525">
                        <a:lnSpc>
                          <a:spcPts val="1245"/>
                        </a:lnSpc>
                        <a:spcBef>
                          <a:spcPts val="500"/>
                        </a:spcBef>
                      </a:pPr>
                      <a:r>
                        <a:rPr lang="en-IN" sz="1400"/>
                        <a:t>N</a:t>
                      </a:r>
                      <a:r>
                        <a:rPr sz="1400"/>
                        <a:t>ew</a:t>
                      </a:r>
                      <a:r>
                        <a:rPr sz="1400" spc="-25" dirty="0"/>
                        <a:t> </a:t>
                      </a:r>
                      <a:r>
                        <a:rPr sz="1400" spc="-5" dirty="0"/>
                        <a:t>active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1512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65"/>
                        </a:spcBef>
                      </a:pPr>
                      <a:r>
                        <a:rPr sz="1400" dirty="0"/>
                        <a:t>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3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99" y="17392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Agenda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587" y="823126"/>
            <a:ext cx="11370976" cy="603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Converting a “Transaction dataset” to “Customer dataset” using </a:t>
            </a:r>
            <a:r>
              <a:rPr lang="en-US" sz="2600" dirty="0" err="1"/>
              <a:t>Recency</a:t>
            </a:r>
            <a:r>
              <a:rPr lang="en-US" sz="2600" dirty="0"/>
              <a:t> (R), Frequency (F) and Monetary Value (M) </a:t>
            </a:r>
            <a:endParaRPr lang="en-US" sz="2600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Building Segments by RFM – Cluster Analysis: “Statistical Segmentation”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Building Segments by RFM Scoring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Building Segments using domain rules: “Managerial Segmentation”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Doing the managerial segmentation till 2014 and then seeing how the segments behaved in 2015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Calculating future Cash Flows using Loyalty matrix &amp; Revenue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Computing the CLV and the X-times worth of the firm</a:t>
            </a:r>
          </a:p>
        </p:txBody>
      </p:sp>
    </p:spTree>
    <p:extLst>
      <p:ext uri="{BB962C8B-B14F-4D97-AF65-F5344CB8AC3E}">
        <p14:creationId xmlns:p14="http://schemas.microsoft.com/office/powerpoint/2010/main" val="32443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56029"/>
            <a:ext cx="10972799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Exploratory 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AE65B-7AC5-4A98-A3E3-672036F4707B}"/>
              </a:ext>
            </a:extLst>
          </p:cNvPr>
          <p:cNvSpPr txBox="1"/>
          <p:nvPr/>
        </p:nvSpPr>
        <p:spPr>
          <a:xfrm>
            <a:off x="927279" y="922104"/>
            <a:ext cx="105864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1" i="0" dirty="0">
                <a:solidFill>
                  <a:srgbClr val="000000"/>
                </a:solidFill>
                <a:effectLst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</a:rPr>
              <a:t>• The dataset contains transaction details </a:t>
            </a:r>
            <a:r>
              <a:rPr lang="en-US" dirty="0">
                <a:solidFill>
                  <a:srgbClr val="000000"/>
                </a:solidFill>
              </a:rPr>
              <a:t>of a stationary shop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occurring between </a:t>
            </a:r>
            <a:r>
              <a:rPr lang="en-IN" b="0" i="0" dirty="0">
                <a:solidFill>
                  <a:srgbClr val="202124"/>
                </a:solidFill>
                <a:effectLst/>
              </a:rPr>
              <a:t>2005-01-02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and  2015-12-31</a:t>
            </a:r>
            <a:br>
              <a:rPr lang="en-US" sz="1800" b="0" i="0" dirty="0">
                <a:solidFill>
                  <a:srgbClr val="000000"/>
                </a:solidFill>
                <a:effectLst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</a:rPr>
              <a:t>• No. of transactions : 51243</a:t>
            </a:r>
            <a:br>
              <a:rPr lang="en-US" sz="1800" b="0" i="0" dirty="0">
                <a:solidFill>
                  <a:srgbClr val="000000"/>
                </a:solidFill>
                <a:effectLst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</a:rPr>
              <a:t>• No. of features: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Customer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Bill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Transaction Date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E31239-01D4-41DC-A35F-C2D9495E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86" y="3750624"/>
            <a:ext cx="4495549" cy="2772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80A6CA-AADE-4964-B9F5-AFBEE6A2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51" y="2039637"/>
            <a:ext cx="4650307" cy="28646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331F496-AF53-43C1-A0A4-15537B040E79}"/>
              </a:ext>
            </a:extLst>
          </p:cNvPr>
          <p:cNvSpPr/>
          <p:nvPr/>
        </p:nvSpPr>
        <p:spPr>
          <a:xfrm>
            <a:off x="1044319" y="3524252"/>
            <a:ext cx="4883141" cy="519335"/>
          </a:xfrm>
          <a:prstGeom prst="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Number of transactions Year wise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7B882-04FE-487B-AF89-AAF1255BE977}"/>
              </a:ext>
            </a:extLst>
          </p:cNvPr>
          <p:cNvSpPr/>
          <p:nvPr/>
        </p:nvSpPr>
        <p:spPr>
          <a:xfrm>
            <a:off x="6274383" y="4934242"/>
            <a:ext cx="5135633" cy="519335"/>
          </a:xfrm>
          <a:prstGeom prst="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Yearly average bill amount</a:t>
            </a:r>
          </a:p>
        </p:txBody>
      </p:sp>
    </p:spTree>
    <p:extLst>
      <p:ext uri="{BB962C8B-B14F-4D97-AF65-F5344CB8AC3E}">
        <p14:creationId xmlns:p14="http://schemas.microsoft.com/office/powerpoint/2010/main" val="11793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81787"/>
            <a:ext cx="1112734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 Customer Segmentation was done on R, F, 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0ACCD-5C9F-466C-BA60-A6B8EFCD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82" y="2652350"/>
            <a:ext cx="1178051" cy="1102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8B8C12-293B-4B78-B6DF-50958953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21" y="2639208"/>
            <a:ext cx="1211471" cy="1094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F2A664-2079-4835-8525-391AC747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812" y="2573935"/>
            <a:ext cx="1152986" cy="11780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24EAE9-9D98-45E0-91DF-3203F5F4A233}"/>
              </a:ext>
            </a:extLst>
          </p:cNvPr>
          <p:cNvSpPr txBox="1"/>
          <p:nvPr/>
        </p:nvSpPr>
        <p:spPr>
          <a:xfrm>
            <a:off x="8324352" y="3968712"/>
            <a:ext cx="323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D1D1D"/>
                </a:solidFill>
                <a:effectLst/>
                <a:latin typeface="Rubik"/>
              </a:rPr>
              <a:t>Monetary value</a:t>
            </a:r>
            <a:r>
              <a:rPr lang="en-US" b="0" i="0" dirty="0">
                <a:solidFill>
                  <a:srgbClr val="1D1D1D"/>
                </a:solidFill>
                <a:effectLst/>
                <a:latin typeface="Rubik"/>
              </a:rPr>
              <a:t>: Reflects how much a customer has spent, on average, during a particular period of time  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31D99-C4AE-4647-8139-B05B5219DBCE}"/>
              </a:ext>
            </a:extLst>
          </p:cNvPr>
          <p:cNvSpPr txBox="1"/>
          <p:nvPr/>
        </p:nvSpPr>
        <p:spPr>
          <a:xfrm flipH="1">
            <a:off x="746462" y="4000765"/>
            <a:ext cx="3112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Rubik"/>
              </a:rPr>
              <a:t>Recency</a:t>
            </a:r>
            <a:r>
              <a:rPr lang="en-IN" dirty="0"/>
              <a:t> - </a:t>
            </a:r>
            <a:r>
              <a:rPr lang="en-US" b="0" i="0" dirty="0">
                <a:solidFill>
                  <a:srgbClr val="1D1D1D"/>
                </a:solidFill>
                <a:effectLst/>
                <a:latin typeface="Rubik"/>
              </a:rPr>
              <a:t>How much time has elapsed since a customer’s last activity or transaction?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67709-251F-4909-8931-8983C4D5C509}"/>
              </a:ext>
            </a:extLst>
          </p:cNvPr>
          <p:cNvSpPr txBox="1"/>
          <p:nvPr/>
        </p:nvSpPr>
        <p:spPr>
          <a:xfrm flipH="1">
            <a:off x="4543649" y="3967579"/>
            <a:ext cx="317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D1D1D"/>
                </a:solidFill>
                <a:effectLst/>
                <a:latin typeface="Rubik"/>
              </a:rPr>
              <a:t>Frequency</a:t>
            </a:r>
            <a:r>
              <a:rPr lang="en-US" b="0" i="0" dirty="0">
                <a:solidFill>
                  <a:srgbClr val="1D1D1D"/>
                </a:solidFill>
                <a:effectLst/>
                <a:latin typeface="Rubik"/>
              </a:rPr>
              <a:t>  - How often has a customer transacted or interacted during a particular period of time?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23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DD4524-59A3-4D93-B716-7B19E8EA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447" y="664662"/>
            <a:ext cx="3642454" cy="20392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8A2D5-63A6-4E09-92D2-7422C5DB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34" y="664662"/>
            <a:ext cx="3710179" cy="20226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AC8CF18-7AE9-4C50-BB24-3EA6B59D73DC}"/>
              </a:ext>
            </a:extLst>
          </p:cNvPr>
          <p:cNvSpPr/>
          <p:nvPr/>
        </p:nvSpPr>
        <p:spPr>
          <a:xfrm>
            <a:off x="834942" y="2873073"/>
            <a:ext cx="4437034" cy="519335"/>
          </a:xfrm>
          <a:prstGeom prst="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Frequency distribution of Recency Attribute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62D59-7FE1-4907-AE7B-D83FC3DEC7D6}"/>
              </a:ext>
            </a:extLst>
          </p:cNvPr>
          <p:cNvSpPr/>
          <p:nvPr/>
        </p:nvSpPr>
        <p:spPr>
          <a:xfrm>
            <a:off x="6695102" y="2871690"/>
            <a:ext cx="4883141" cy="519335"/>
          </a:xfrm>
          <a:prstGeom prst="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Distribution of Frequency Attribute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61B10B-42A0-4162-A038-778AA5366DEB}"/>
              </a:ext>
            </a:extLst>
          </p:cNvPr>
          <p:cNvCxnSpPr/>
          <p:nvPr/>
        </p:nvCxnSpPr>
        <p:spPr>
          <a:xfrm>
            <a:off x="6024724" y="546001"/>
            <a:ext cx="0" cy="282799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D23F876-EA1F-4BE2-A9FE-2C57110CB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16" y="3865724"/>
            <a:ext cx="3679716" cy="2196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5E1684-2F1F-4349-BEF9-76A8ACB89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327" y="3967393"/>
            <a:ext cx="3642454" cy="20226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FD2C17-3ADF-4133-AA0D-13D34D91680B}"/>
              </a:ext>
            </a:extLst>
          </p:cNvPr>
          <p:cNvSpPr/>
          <p:nvPr/>
        </p:nvSpPr>
        <p:spPr>
          <a:xfrm>
            <a:off x="3582637" y="6191491"/>
            <a:ext cx="4883141" cy="519335"/>
          </a:xfrm>
          <a:prstGeom prst="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Frequency distribution of Monetary Value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01C5B-E8D7-454A-9D83-09E4D20DE693}"/>
              </a:ext>
            </a:extLst>
          </p:cNvPr>
          <p:cNvSpPr/>
          <p:nvPr/>
        </p:nvSpPr>
        <p:spPr>
          <a:xfrm>
            <a:off x="928767" y="3848734"/>
            <a:ext cx="4069989" cy="224254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70AE9F-FE8B-41EB-A596-43FAAA106922}"/>
              </a:ext>
            </a:extLst>
          </p:cNvPr>
          <p:cNvSpPr/>
          <p:nvPr/>
        </p:nvSpPr>
        <p:spPr>
          <a:xfrm>
            <a:off x="7221224" y="3848734"/>
            <a:ext cx="4069989" cy="224254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16">
            <a:extLst>
              <a:ext uri="{FF2B5EF4-FFF2-40B4-BE49-F238E27FC236}">
                <a16:creationId xmlns:a16="http://schemas.microsoft.com/office/drawing/2014/main" id="{2B7F7A07-C542-495C-980F-FA593FDDC31D}"/>
              </a:ext>
            </a:extLst>
          </p:cNvPr>
          <p:cNvSpPr/>
          <p:nvPr/>
        </p:nvSpPr>
        <p:spPr>
          <a:xfrm>
            <a:off x="5223105" y="4555377"/>
            <a:ext cx="1832195" cy="656947"/>
          </a:xfrm>
          <a:prstGeom prst="rightArrow">
            <a:avLst/>
          </a:prstGeom>
          <a:noFill/>
          <a:ln>
            <a:solidFill>
              <a:srgbClr val="073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 TRANSFORM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81787"/>
            <a:ext cx="1112734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Segments characteristics: 9-Cluster Solution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649617"/>
              </p:ext>
            </p:extLst>
          </p:nvPr>
        </p:nvGraphicFramePr>
        <p:xfrm>
          <a:off x="665994" y="1592510"/>
          <a:ext cx="10796202" cy="480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5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9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9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82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Cluster</a:t>
                      </a:r>
                      <a:r>
                        <a:rPr lang="en-IN" sz="2000" baseline="0" dirty="0"/>
                        <a:t> no.</a:t>
                      </a:r>
                      <a:endParaRPr lang="en-IN" sz="2000" dirty="0"/>
                    </a:p>
                  </a:txBody>
                  <a:tcPr marL="56063" marR="560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Size</a:t>
                      </a:r>
                    </a:p>
                  </a:txBody>
                  <a:tcPr marL="56063" marR="560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Recency</a:t>
                      </a:r>
                      <a:r>
                        <a:rPr lang="en-IN" sz="2000" dirty="0"/>
                        <a:t> (in days)</a:t>
                      </a:r>
                    </a:p>
                  </a:txBody>
                  <a:tcPr marL="56063" marR="560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Frequency</a:t>
                      </a:r>
                    </a:p>
                  </a:txBody>
                  <a:tcPr marL="56063" marR="5606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Amount (in $)</a:t>
                      </a:r>
                    </a:p>
                  </a:txBody>
                  <a:tcPr marL="56063" marR="56063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2563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1.3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37.78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2604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1.3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16.26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3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194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10.6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42.01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4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162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2.4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41.10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5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2567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1.9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214.10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6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419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6.5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261.21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7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1144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4.1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29.85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8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923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1.3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22.45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9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799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1.1</a:t>
                      </a:r>
                    </a:p>
                  </a:txBody>
                  <a:tcPr marL="56063" marR="56063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dirty="0">
                          <a:latin typeface="+mn-lt"/>
                        </a:rPr>
                        <a:t>87.42</a:t>
                      </a:r>
                    </a:p>
                  </a:txBody>
                  <a:tcPr marL="56063" marR="56063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27279" y="4520485"/>
            <a:ext cx="9942490" cy="3992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950889" y="5960773"/>
            <a:ext cx="9942490" cy="3992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2252" y="3088784"/>
            <a:ext cx="9942490" cy="3992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5" y="10754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RFM Analysis – Scoring Methods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49C9F612-9C82-4CAE-BC3D-4112263CE68C}"/>
              </a:ext>
            </a:extLst>
          </p:cNvPr>
          <p:cNvSpPr txBox="1">
            <a:spLocks/>
          </p:cNvSpPr>
          <p:nvPr/>
        </p:nvSpPr>
        <p:spPr>
          <a:xfrm>
            <a:off x="1970149" y="3688892"/>
            <a:ext cx="9219460" cy="10744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E7976-8517-4BA8-956A-9280785B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0" y="1102312"/>
            <a:ext cx="3250980" cy="1541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174F8-DE16-4664-9889-2980DDF1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3152082"/>
            <a:ext cx="3228358" cy="1466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6A149-3671-4008-BDF4-E331570C0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09" y="5115041"/>
            <a:ext cx="3249395" cy="1480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287033-9EB8-4EEE-B2BB-47A89BD4F9CF}"/>
              </a:ext>
            </a:extLst>
          </p:cNvPr>
          <p:cNvSpPr txBox="1"/>
          <p:nvPr/>
        </p:nvSpPr>
        <p:spPr>
          <a:xfrm>
            <a:off x="4323061" y="1483553"/>
            <a:ext cx="679114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Recency is a score between 1 and 3</a:t>
            </a:r>
            <a:r>
              <a:rPr lang="en-US" sz="2000" dirty="0"/>
              <a:t>, </a:t>
            </a:r>
            <a:r>
              <a:rPr lang="en-US" sz="2000" b="1" u="sng" dirty="0"/>
              <a:t>3 being the most recent </a:t>
            </a:r>
            <a:r>
              <a:rPr lang="en-US" sz="2000" dirty="0"/>
              <a:t>and 1 being the least recent. Recency is significant because it defines customer’s interaction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1E4CF-AC77-4EFA-97A8-62BE2B89AE17}"/>
              </a:ext>
            </a:extLst>
          </p:cNvPr>
          <p:cNvSpPr txBox="1"/>
          <p:nvPr/>
        </p:nvSpPr>
        <p:spPr>
          <a:xfrm>
            <a:off x="4323062" y="3413781"/>
            <a:ext cx="67989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Frequency is a score between 1 and 3</a:t>
            </a:r>
            <a:r>
              <a:rPr lang="en-US" sz="2000" dirty="0"/>
              <a:t>, 3 being the highest frequency of orders and 1 being just 1 visit. It’s the number of visit the customer made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248FB-219F-47E0-A58E-62CE9E8F915A}"/>
              </a:ext>
            </a:extLst>
          </p:cNvPr>
          <p:cNvSpPr txBox="1"/>
          <p:nvPr/>
        </p:nvSpPr>
        <p:spPr>
          <a:xfrm>
            <a:off x="4405313" y="5467365"/>
            <a:ext cx="67166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Monetary is also a score between 1 and 3</a:t>
            </a:r>
            <a:r>
              <a:rPr lang="en-US" sz="2000" dirty="0"/>
              <a:t>, 3 being the most amount spend and 1 being the lowest spending. </a:t>
            </a:r>
            <a:endParaRPr lang="en-IN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0E9921-C710-4234-B605-73BBE15AD4E5}"/>
              </a:ext>
            </a:extLst>
          </p:cNvPr>
          <p:cNvCxnSpPr/>
          <p:nvPr/>
        </p:nvCxnSpPr>
        <p:spPr>
          <a:xfrm>
            <a:off x="971949" y="2877741"/>
            <a:ext cx="1012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67808-D7ED-4B8F-A2CE-6682A2D5614D}"/>
              </a:ext>
            </a:extLst>
          </p:cNvPr>
          <p:cNvCxnSpPr/>
          <p:nvPr/>
        </p:nvCxnSpPr>
        <p:spPr>
          <a:xfrm>
            <a:off x="1023460" y="4840640"/>
            <a:ext cx="1012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5" y="10754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Segments by RFM Scoring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442F24-D47B-41FC-99C8-5C0BC8E4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23" y="3130726"/>
            <a:ext cx="5304546" cy="33740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2C7F3B-4C9A-4844-A993-D5791BBF6F74}"/>
              </a:ext>
            </a:extLst>
          </p:cNvPr>
          <p:cNvSpPr/>
          <p:nvPr/>
        </p:nvSpPr>
        <p:spPr>
          <a:xfrm rot="5400000">
            <a:off x="8536234" y="4099903"/>
            <a:ext cx="3598143" cy="158251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0C6015-5665-4678-8864-E5065DBE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63" y="1493534"/>
            <a:ext cx="4730979" cy="169266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860919-33E2-464B-8450-2B0588AC871D}"/>
              </a:ext>
            </a:extLst>
          </p:cNvPr>
          <p:cNvSpPr/>
          <p:nvPr/>
        </p:nvSpPr>
        <p:spPr>
          <a:xfrm>
            <a:off x="1022585" y="1160717"/>
            <a:ext cx="5017607" cy="2419608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650B1-99AB-3622-AA5D-F147A868E56F}"/>
              </a:ext>
            </a:extLst>
          </p:cNvPr>
          <p:cNvSpPr/>
          <p:nvPr/>
        </p:nvSpPr>
        <p:spPr>
          <a:xfrm>
            <a:off x="1354154" y="4291518"/>
            <a:ext cx="4455022" cy="827199"/>
          </a:xfrm>
          <a:prstGeom prst="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_____________________________________RFM Score = R*100 + F*10 + M*1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RFM Score will range from 111 to 333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9486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5" y="10754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Segments by RFM Scoring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05" y="1515049"/>
            <a:ext cx="2789963" cy="397407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47" y="1502170"/>
            <a:ext cx="2303341" cy="400651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25" y="1499349"/>
            <a:ext cx="1313878" cy="40227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967F946-09FF-4CB2-8C3C-294A05F5DAD4}"/>
              </a:ext>
            </a:extLst>
          </p:cNvPr>
          <p:cNvSpPr/>
          <p:nvPr/>
        </p:nvSpPr>
        <p:spPr>
          <a:xfrm>
            <a:off x="3075378" y="5779660"/>
            <a:ext cx="4455022" cy="827199"/>
          </a:xfrm>
          <a:prstGeom prst="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_____________________________________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SEGMENTATION BASED ON SALES AMOUNT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2354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A Case Intro Mkt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6194053-6A5E-4220-857A-DE46444BB734}" vid="{5EA0A647-F5D9-4B3B-96AB-68BCC96CA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Case Intro Mktg</Template>
  <TotalTime>9588</TotalTime>
  <Words>808</Words>
  <Application>Microsoft Office PowerPoint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Carlito</vt:lpstr>
      <vt:lpstr>Rubik</vt:lpstr>
      <vt:lpstr>Times New Roman</vt:lpstr>
      <vt:lpstr>A Case Intro Mktg</vt:lpstr>
      <vt:lpstr>Case: Retail Analytics for a Specialty Retail Store</vt:lpstr>
      <vt:lpstr>Agenda</vt:lpstr>
      <vt:lpstr>Exploratory Data Analysis</vt:lpstr>
      <vt:lpstr>A Customer Segmentation was done on R, F, M</vt:lpstr>
      <vt:lpstr>PowerPoint Presentation</vt:lpstr>
      <vt:lpstr>Segments characteristics: 9-Cluster Solution</vt:lpstr>
      <vt:lpstr>RFM Analysis – Scoring Methods</vt:lpstr>
      <vt:lpstr>Segments by RFM Scoring</vt:lpstr>
      <vt:lpstr>Segments by RFM Scoring</vt:lpstr>
      <vt:lpstr>We then moved to “domain rules” to get into a “Managerial Segmentation”</vt:lpstr>
      <vt:lpstr>Segments by Recency</vt:lpstr>
      <vt:lpstr>Managerial Segments</vt:lpstr>
      <vt:lpstr>CLV computation with our Retail dataset</vt:lpstr>
      <vt:lpstr>An example of Segment Transition from 2014 to 2015</vt:lpstr>
      <vt:lpstr>Segment Transition from 2014 to 2015</vt:lpstr>
      <vt:lpstr>How the segments would evolve over the next yrs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Marketing</dc:title>
  <dc:creator>Charanpreet</dc:creator>
  <cp:lastModifiedBy>PRASENJIT DAS PURKAYASTHA</cp:lastModifiedBy>
  <cp:revision>412</cp:revision>
  <dcterms:created xsi:type="dcterms:W3CDTF">2018-07-29T16:12:37Z</dcterms:created>
  <dcterms:modified xsi:type="dcterms:W3CDTF">2023-08-14T05:05:10Z</dcterms:modified>
</cp:coreProperties>
</file>