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73" r:id="rId10"/>
    <p:sldId id="282" r:id="rId11"/>
    <p:sldId id="270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281" r:id="rId31"/>
    <p:sldId id="277" r:id="rId32"/>
    <p:sldId id="305" r:id="rId33"/>
    <p:sldId id="386" r:id="rId34"/>
    <p:sldId id="387" r:id="rId35"/>
    <p:sldId id="388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284" r:id="rId66"/>
    <p:sldId id="266" r:id="rId67"/>
    <p:sldId id="285" r:id="rId68"/>
    <p:sldId id="265" r:id="rId69"/>
    <p:sldId id="267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47EE-688B-4ADA-A761-349EDC37FF9D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9C569-F0FF-43B4-B237-E42996634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9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3B4F4-C621-4737-B769-6A103933192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003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9C569-F0FF-43B4-B237-E4299663462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58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09E081-B786-4910-8EFE-6EF5558B23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90258B-A600-4ADC-92E1-9D1764E65903}" type="datetimeFigureOut">
              <a:rPr lang="en-IN" smtClean="0"/>
              <a:pPr/>
              <a:t>07-05-2013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orthogonal_polygon.ja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resolve_self_intersection.jar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98731"/>
            <a:ext cx="7772400" cy="1676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ORTHOGONAL POLYGON</a:t>
            </a:r>
            <a:br>
              <a:rPr lang="en-US" sz="4800" dirty="0" smtClean="0"/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781800" cy="2362200"/>
          </a:xfrm>
        </p:spPr>
        <p:txBody>
          <a:bodyPr>
            <a:normAutofit/>
          </a:bodyPr>
          <a:lstStyle/>
          <a:p>
            <a:pPr algn="r"/>
            <a:r>
              <a:rPr lang="en-US" sz="2400" b="1" i="1" dirty="0" smtClean="0">
                <a:solidFill>
                  <a:schemeClr val="tx2"/>
                </a:solidFill>
              </a:rPr>
              <a:t>PRESENTED BY:-</a:t>
            </a:r>
          </a:p>
          <a:p>
            <a:pPr algn="r"/>
            <a:r>
              <a:rPr lang="en-US" sz="3200" b="1" i="1" dirty="0" err="1">
                <a:solidFill>
                  <a:schemeClr val="tx2"/>
                </a:solidFill>
              </a:rPr>
              <a:t>Abhra</a:t>
            </a:r>
            <a:r>
              <a:rPr lang="en-US" sz="3200" b="1" i="1" dirty="0">
                <a:solidFill>
                  <a:schemeClr val="tx2"/>
                </a:solidFill>
              </a:rPr>
              <a:t> </a:t>
            </a:r>
            <a:r>
              <a:rPr lang="en-US" sz="3200" b="1" i="1" dirty="0" err="1">
                <a:solidFill>
                  <a:schemeClr val="tx2"/>
                </a:solidFill>
              </a:rPr>
              <a:t>Dasgupta</a:t>
            </a:r>
            <a:endParaRPr lang="en-US" sz="3200" b="1" i="1" dirty="0">
              <a:solidFill>
                <a:schemeClr val="tx2"/>
              </a:solidFill>
            </a:endParaRPr>
          </a:p>
          <a:p>
            <a:pPr algn="r"/>
            <a:r>
              <a:rPr lang="en-US" sz="3200" b="1" i="1" dirty="0" err="1">
                <a:solidFill>
                  <a:schemeClr val="tx2"/>
                </a:solidFill>
              </a:rPr>
              <a:t>Gaurav</a:t>
            </a:r>
            <a:r>
              <a:rPr lang="en-US" sz="3200" b="1" i="1" dirty="0">
                <a:solidFill>
                  <a:schemeClr val="tx2"/>
                </a:solidFill>
              </a:rPr>
              <a:t> </a:t>
            </a:r>
            <a:r>
              <a:rPr lang="en-US" sz="3200" b="1" i="1" dirty="0" err="1" smtClean="0">
                <a:solidFill>
                  <a:schemeClr val="tx2"/>
                </a:solidFill>
              </a:rPr>
              <a:t>Agarwal</a:t>
            </a:r>
            <a:endParaRPr lang="en-US" sz="3200" b="1" i="1" dirty="0" smtClean="0">
              <a:solidFill>
                <a:schemeClr val="tx2"/>
              </a:solidFill>
            </a:endParaRPr>
          </a:p>
          <a:p>
            <a:pPr algn="r"/>
            <a:r>
              <a:rPr lang="en-US" sz="3200" b="1" i="1" dirty="0" err="1" smtClean="0">
                <a:solidFill>
                  <a:schemeClr val="tx2"/>
                </a:solidFill>
              </a:rPr>
              <a:t>Soumyajyoti</a:t>
            </a:r>
            <a:r>
              <a:rPr lang="en-US" sz="3200" b="1" i="1" dirty="0" smtClean="0">
                <a:solidFill>
                  <a:schemeClr val="tx2"/>
                </a:solidFill>
              </a:rPr>
              <a:t> Banerjee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172957"/>
            <a:ext cx="5645150" cy="81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</p:spPr>
            <p:txBody>
              <a:bodyPr/>
              <a:lstStyle/>
              <a:p>
                <a:r>
                  <a:rPr lang="en-US" sz="3200" dirty="0" smtClean="0"/>
                  <a:t>Algorithm Complexity</a:t>
                </a:r>
              </a:p>
              <a:p>
                <a:endParaRPr lang="en-US" dirty="0" smtClean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 smtClean="0"/>
                  <a:t>The complexity of above algorithm is of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525963"/>
              </a:xfrm>
              <a:blipFill rotWithShape="1">
                <a:blip r:embed="rId2" cstate="print"/>
                <a:stretch>
                  <a:fillRect l="-222" t="-1752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mtClean="0"/>
              <a:t>Algorithms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b="1" dirty="0" smtClean="0"/>
              <a:t>Algorithm : </a:t>
            </a:r>
            <a:r>
              <a:rPr lang="en-US" sz="3200" dirty="0" smtClean="0"/>
              <a:t>Constructing the orthogonal polygon</a:t>
            </a:r>
          </a:p>
          <a:p>
            <a:pPr marL="114300" indent="0">
              <a:buNone/>
            </a:pPr>
            <a:endParaRPr lang="en-US" sz="3200" dirty="0" smtClean="0"/>
          </a:p>
          <a:p>
            <a:pPr marL="11430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 : </a:t>
            </a:r>
            <a:r>
              <a:rPr lang="en-US" sz="2000" dirty="0" smtClean="0"/>
              <a:t>Correctly arranged point set</a:t>
            </a:r>
            <a:endParaRPr lang="en-IN" sz="2000" dirty="0"/>
          </a:p>
          <a:p>
            <a:pPr marL="114300" indent="0">
              <a:buNone/>
            </a:pPr>
            <a:r>
              <a:rPr lang="en-US" sz="2000" b="1" dirty="0"/>
              <a:t>Output</a:t>
            </a:r>
            <a:r>
              <a:rPr lang="en-US" sz="2000" dirty="0"/>
              <a:t> : </a:t>
            </a:r>
            <a:r>
              <a:rPr lang="en-US" sz="2000" dirty="0" smtClean="0"/>
              <a:t>Orthogonal polygon(s).</a:t>
            </a:r>
            <a:endParaRPr lang="en-IN" sz="2000" dirty="0" smtClean="0"/>
          </a:p>
          <a:p>
            <a:pPr marL="114300" indent="0">
              <a:buNone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Select nearest point to origin.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Move vertically towards direction with odd number of points in that column.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Move horizontally towards  </a:t>
            </a:r>
            <a:r>
              <a:rPr lang="en-US" sz="2000" dirty="0"/>
              <a:t>direction with odd number of points in that </a:t>
            </a:r>
            <a:r>
              <a:rPr lang="en-US" sz="2000" dirty="0" smtClean="0"/>
              <a:t>row.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Continue the above two steps till starting point is reached.</a:t>
            </a:r>
            <a:endParaRPr lang="en-US" sz="20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mtClean="0"/>
              <a:t>Algorithms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43200"/>
            <a:ext cx="6705600" cy="1120409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5400" b="1" dirty="0" smtClean="0">
                <a:latin typeface="Algerian" pitchFamily="82" charset="0"/>
              </a:rPr>
              <a:t>DEMONSTRATION</a:t>
            </a:r>
            <a:endParaRPr lang="en-IN" sz="5400" b="1" dirty="0">
              <a:latin typeface="Algerian" pitchFamily="8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0273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22923" y="1753816"/>
            <a:ext cx="6939855" cy="4068688"/>
            <a:chOff x="1122923" y="1753816"/>
            <a:chExt cx="6939855" cy="4068688"/>
          </a:xfrm>
        </p:grpSpPr>
        <p:sp>
          <p:nvSpPr>
            <p:cNvPr id="4" name="Oval 3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7599" y="825963"/>
            <a:ext cx="60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a certain set of vertices</a:t>
            </a:r>
            <a:endParaRPr lang="en-IN" dirty="0"/>
          </a:p>
        </p:txBody>
      </p:sp>
      <p:grpSp>
        <p:nvGrpSpPr>
          <p:cNvPr id="3" name="Group 28"/>
          <p:cNvGrpSpPr/>
          <p:nvPr/>
        </p:nvGrpSpPr>
        <p:grpSpPr>
          <a:xfrm>
            <a:off x="287366" y="5118348"/>
            <a:ext cx="3204514" cy="1219672"/>
            <a:chOff x="287366" y="4602832"/>
            <a:chExt cx="3204514" cy="1219672"/>
          </a:xfrm>
        </p:grpSpPr>
        <p:sp>
          <p:nvSpPr>
            <p:cNvPr id="30" name="Rounded Rectangle 29"/>
            <p:cNvSpPr/>
            <p:nvPr/>
          </p:nvSpPr>
          <p:spPr>
            <a:xfrm>
              <a:off x="287366" y="4602832"/>
              <a:ext cx="3060498" cy="1219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7599" y="4725144"/>
              <a:ext cx="29142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Active point.</a:t>
              </a:r>
            </a:p>
            <a:p>
              <a:r>
                <a:rPr lang="en-US" dirty="0" smtClean="0"/>
                <a:t>In-active point.</a:t>
              </a:r>
            </a:p>
            <a:p>
              <a:r>
                <a:rPr lang="en-US" dirty="0" smtClean="0"/>
                <a:t>Starting point.</a:t>
              </a:r>
              <a:endParaRPr lang="en-IN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67544" y="486916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467544" y="54452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67544" y="51571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590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/>
          <p:nvPr/>
        </p:nvGrpSpPr>
        <p:grpSpPr>
          <a:xfrm>
            <a:off x="899592" y="764704"/>
            <a:ext cx="7163186" cy="5057800"/>
            <a:chOff x="899592" y="764704"/>
            <a:chExt cx="7163186" cy="5057800"/>
          </a:xfrm>
        </p:grpSpPr>
        <p:sp>
          <p:nvSpPr>
            <p:cNvPr id="16" name="Oval 15"/>
            <p:cNvSpPr/>
            <p:nvPr/>
          </p:nvSpPr>
          <p:spPr>
            <a:xfrm>
              <a:off x="899592" y="1484784"/>
              <a:ext cx="648072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688" y="764704"/>
              <a:ext cx="493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point to be chosen(nearest to origin).</a:t>
              </a:r>
              <a:endParaRPr lang="en-IN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547664" y="1134036"/>
              <a:ext cx="1114514" cy="4947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8"/>
          <p:cNvGrpSpPr/>
          <p:nvPr/>
        </p:nvGrpSpPr>
        <p:grpSpPr>
          <a:xfrm>
            <a:off x="287366" y="5118348"/>
            <a:ext cx="3204514" cy="1219672"/>
            <a:chOff x="287366" y="4602832"/>
            <a:chExt cx="3204514" cy="1219672"/>
          </a:xfrm>
        </p:grpSpPr>
        <p:sp>
          <p:nvSpPr>
            <p:cNvPr id="40" name="Rounded Rectangle 39"/>
            <p:cNvSpPr/>
            <p:nvPr/>
          </p:nvSpPr>
          <p:spPr>
            <a:xfrm>
              <a:off x="287366" y="4602832"/>
              <a:ext cx="3060498" cy="1219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7599" y="4725144"/>
              <a:ext cx="29142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Active point.</a:t>
              </a:r>
            </a:p>
            <a:p>
              <a:r>
                <a:rPr lang="en-US" dirty="0" smtClean="0"/>
                <a:t>In-active point.</a:t>
              </a:r>
            </a:p>
            <a:p>
              <a:r>
                <a:rPr lang="en-US" dirty="0" smtClean="0"/>
                <a:t>Starting point.</a:t>
              </a:r>
              <a:endParaRPr lang="en-IN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67544" y="486916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67544" y="54452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67544" y="51571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31731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6"/>
          <p:cNvGrpSpPr/>
          <p:nvPr/>
        </p:nvGrpSpPr>
        <p:grpSpPr>
          <a:xfrm>
            <a:off x="287366" y="908720"/>
            <a:ext cx="8101058" cy="5429300"/>
            <a:chOff x="287366" y="908720"/>
            <a:chExt cx="8101058" cy="5429300"/>
          </a:xfrm>
        </p:grpSpPr>
        <p:sp>
          <p:nvSpPr>
            <p:cNvPr id="25" name="Oval 24"/>
            <p:cNvSpPr/>
            <p:nvPr/>
          </p:nvSpPr>
          <p:spPr>
            <a:xfrm>
              <a:off x="919190" y="2820480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>
              <a:stCxn id="10" idx="4"/>
              <a:endCxn id="4" idx="0"/>
            </p:cNvCxnSpPr>
            <p:nvPr/>
          </p:nvCxnSpPr>
          <p:spPr>
            <a:xfrm>
              <a:off x="1230935" y="1942456"/>
              <a:ext cx="0" cy="109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38947" y="908720"/>
              <a:ext cx="704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Draw the  first line down to nearest pixel and color the first point red.</a:t>
              </a:r>
              <a:endParaRPr lang="en-IN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338947" y="1278052"/>
              <a:ext cx="1539255" cy="11196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40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757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2446154" y="2825552"/>
            <a:ext cx="648072" cy="6308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539553" y="639104"/>
            <a:ext cx="8280920" cy="5183400"/>
            <a:chOff x="539553" y="639104"/>
            <a:chExt cx="8280920" cy="5183400"/>
          </a:xfrm>
        </p:grpSpPr>
        <p:sp>
          <p:nvSpPr>
            <p:cNvPr id="16" name="Oval 15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/>
            <p:cNvCxnSpPr>
              <a:stCxn id="24" idx="4"/>
              <a:endCxn id="18" idx="4"/>
            </p:cNvCxnSpPr>
            <p:nvPr/>
          </p:nvCxnSpPr>
          <p:spPr>
            <a:xfrm>
              <a:off x="1230935" y="1942456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39553" y="639104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horizontally for side with odd number of vertices and move to nearest point in that direction.</a:t>
              </a:r>
              <a:endParaRPr lang="en-IN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108575" y="1124744"/>
              <a:ext cx="661615" cy="18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287366" y="5118348"/>
            <a:ext cx="3204514" cy="1219672"/>
            <a:chOff x="287366" y="4602832"/>
            <a:chExt cx="3204514" cy="1219672"/>
          </a:xfrm>
        </p:grpSpPr>
        <p:sp>
          <p:nvSpPr>
            <p:cNvPr id="65" name="Rounded Rectangle 64"/>
            <p:cNvSpPr/>
            <p:nvPr/>
          </p:nvSpPr>
          <p:spPr>
            <a:xfrm>
              <a:off x="287366" y="4602832"/>
              <a:ext cx="3060498" cy="1219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7599" y="4725144"/>
              <a:ext cx="29142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Active point.</a:t>
              </a:r>
            </a:p>
            <a:p>
              <a:r>
                <a:rPr lang="en-US" dirty="0" smtClean="0"/>
                <a:t>In-active point.</a:t>
              </a:r>
            </a:p>
            <a:p>
              <a:r>
                <a:rPr lang="en-US" dirty="0" smtClean="0"/>
                <a:t>Starting point.</a:t>
              </a:r>
              <a:endParaRPr lang="en-IN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67544" y="486916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467544" y="54452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67544" y="51571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688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53"/>
          <p:cNvGrpSpPr/>
          <p:nvPr/>
        </p:nvGrpSpPr>
        <p:grpSpPr>
          <a:xfrm>
            <a:off x="287366" y="639104"/>
            <a:ext cx="8533107" cy="5698916"/>
            <a:chOff x="287366" y="639104"/>
            <a:chExt cx="8533107" cy="5698916"/>
          </a:xfrm>
        </p:grpSpPr>
        <p:sp>
          <p:nvSpPr>
            <p:cNvPr id="26" name="Oval 25"/>
            <p:cNvSpPr/>
            <p:nvPr/>
          </p:nvSpPr>
          <p:spPr>
            <a:xfrm>
              <a:off x="2450527" y="3927984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0" idx="4"/>
              <a:endCxn id="4" idx="4"/>
            </p:cNvCxnSpPr>
            <p:nvPr/>
          </p:nvCxnSpPr>
          <p:spPr>
            <a:xfrm>
              <a:off x="1230935" y="1942456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9553" y="639104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in vertical direction for side with odd number of vertices and move in that direction.</a:t>
              </a:r>
              <a:endParaRPr lang="en-IN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920232" y="948036"/>
              <a:ext cx="661616" cy="2552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146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5"/>
          <p:cNvGrpSpPr/>
          <p:nvPr/>
        </p:nvGrpSpPr>
        <p:grpSpPr>
          <a:xfrm>
            <a:off x="287366" y="476672"/>
            <a:ext cx="8571153" cy="5861348"/>
            <a:chOff x="287366" y="476672"/>
            <a:chExt cx="8571153" cy="5861348"/>
          </a:xfrm>
        </p:grpSpPr>
        <p:sp>
          <p:nvSpPr>
            <p:cNvPr id="28" name="Oval 27"/>
            <p:cNvSpPr/>
            <p:nvPr/>
          </p:nvSpPr>
          <p:spPr>
            <a:xfrm>
              <a:off x="4006103" y="3927984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0" idx="4"/>
              <a:endCxn id="4" idx="4"/>
            </p:cNvCxnSpPr>
            <p:nvPr/>
          </p:nvCxnSpPr>
          <p:spPr>
            <a:xfrm>
              <a:off x="1230935" y="1942456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7599" y="476672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Keep repeating the process alternatively for vertical and horizontal directions until we find the ‘red’ point while travelling horizontally.</a:t>
              </a:r>
              <a:endParaRPr lang="en-IN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17615" y="4337720"/>
              <a:ext cx="1755641" cy="4152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7599" y="4568269"/>
              <a:ext cx="203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grpSp>
          <p:nvGrpSpPr>
            <p:cNvPr id="24" name="Group 38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3488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2"/>
          <p:cNvGrpSpPr/>
          <p:nvPr/>
        </p:nvGrpSpPr>
        <p:grpSpPr>
          <a:xfrm>
            <a:off x="287366" y="1753816"/>
            <a:ext cx="7775412" cy="4584204"/>
            <a:chOff x="287366" y="1753816"/>
            <a:chExt cx="7775412" cy="4584204"/>
          </a:xfrm>
        </p:grpSpPr>
        <p:sp>
          <p:nvSpPr>
            <p:cNvPr id="23" name="Oval 22"/>
            <p:cNvSpPr/>
            <p:nvPr/>
          </p:nvSpPr>
          <p:spPr>
            <a:xfrm>
              <a:off x="4018848" y="5412768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0" idx="4"/>
              <a:endCxn id="4" idx="4"/>
            </p:cNvCxnSpPr>
            <p:nvPr/>
          </p:nvCxnSpPr>
          <p:spPr>
            <a:xfrm>
              <a:off x="1230935" y="1942456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470702" y="4615245"/>
              <a:ext cx="1751425" cy="3705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54897" y="4430579"/>
              <a:ext cx="101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IN" dirty="0"/>
            </a:p>
          </p:txBody>
        </p:sp>
        <p:grpSp>
          <p:nvGrpSpPr>
            <p:cNvPr id="22" name="Group 35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30798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“Construction of </a:t>
            </a:r>
            <a:r>
              <a:rPr lang="en-US" sz="2800" dirty="0"/>
              <a:t>O</a:t>
            </a:r>
            <a:r>
              <a:rPr lang="en-US" sz="2800" dirty="0" smtClean="0"/>
              <a:t>rthogonal Polygons given a set of points with integer coordinates.”</a:t>
            </a:r>
            <a:endParaRPr lang="en-US" sz="2800" dirty="0"/>
          </a:p>
        </p:txBody>
      </p:sp>
      <p:pic>
        <p:nvPicPr>
          <p:cNvPr id="1026" name="Picture 2" descr="C:\Documents and Settings\Dilip\Desktop\220px-Rectilinear_polygon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4" y="3048000"/>
            <a:ext cx="3502025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0"/>
          <p:cNvGrpSpPr/>
          <p:nvPr/>
        </p:nvGrpSpPr>
        <p:grpSpPr>
          <a:xfrm>
            <a:off x="287366" y="1753816"/>
            <a:ext cx="8795309" cy="4584204"/>
            <a:chOff x="287366" y="1753816"/>
            <a:chExt cx="8795309" cy="4584204"/>
          </a:xfrm>
        </p:grpSpPr>
        <p:sp>
          <p:nvSpPr>
            <p:cNvPr id="29" name="Oval 28"/>
            <p:cNvSpPr/>
            <p:nvPr/>
          </p:nvSpPr>
          <p:spPr>
            <a:xfrm>
              <a:off x="6262578" y="5412768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70590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>
              <a:stCxn id="10" idx="4"/>
              <a:endCxn id="4" idx="4"/>
            </p:cNvCxnSpPr>
            <p:nvPr/>
          </p:nvCxnSpPr>
          <p:spPr>
            <a:xfrm>
              <a:off x="1230935" y="1942456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860032" y="4985792"/>
              <a:ext cx="218284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42880" y="4684494"/>
              <a:ext cx="203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44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60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4"/>
          <p:cNvGrpSpPr/>
          <p:nvPr/>
        </p:nvGrpSpPr>
        <p:grpSpPr>
          <a:xfrm>
            <a:off x="287366" y="1753816"/>
            <a:ext cx="8256859" cy="4584204"/>
            <a:chOff x="287366" y="1753816"/>
            <a:chExt cx="8256859" cy="4584204"/>
          </a:xfrm>
        </p:grpSpPr>
        <p:sp>
          <p:nvSpPr>
            <p:cNvPr id="22" name="Oval 21"/>
            <p:cNvSpPr/>
            <p:nvPr/>
          </p:nvSpPr>
          <p:spPr>
            <a:xfrm>
              <a:off x="6262578" y="3927984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027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694051" y="4869160"/>
              <a:ext cx="830277" cy="78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24328" y="4823864"/>
              <a:ext cx="101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38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95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6"/>
          <p:cNvGrpSpPr/>
          <p:nvPr/>
        </p:nvGrpSpPr>
        <p:grpSpPr>
          <a:xfrm>
            <a:off x="287366" y="1753816"/>
            <a:ext cx="8579285" cy="4584204"/>
            <a:chOff x="287366" y="1753816"/>
            <a:chExt cx="8579285" cy="4584204"/>
          </a:xfrm>
        </p:grpSpPr>
        <p:sp>
          <p:nvSpPr>
            <p:cNvPr id="22" name="Oval 21"/>
            <p:cNvSpPr/>
            <p:nvPr/>
          </p:nvSpPr>
          <p:spPr>
            <a:xfrm>
              <a:off x="7630730" y="3950296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7020272" y="4337720"/>
              <a:ext cx="258671" cy="819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26856" y="5157192"/>
              <a:ext cx="203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40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831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2"/>
          <p:cNvGrpSpPr/>
          <p:nvPr/>
        </p:nvGrpSpPr>
        <p:grpSpPr>
          <a:xfrm>
            <a:off x="287366" y="1532720"/>
            <a:ext cx="7991436" cy="4805300"/>
            <a:chOff x="287366" y="1532720"/>
            <a:chExt cx="7991436" cy="4805300"/>
          </a:xfrm>
        </p:grpSpPr>
        <p:sp>
          <p:nvSpPr>
            <p:cNvPr id="22" name="Oval 21"/>
            <p:cNvSpPr/>
            <p:nvPr/>
          </p:nvSpPr>
          <p:spPr>
            <a:xfrm>
              <a:off x="7630730" y="1532720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630730" y="3230216"/>
              <a:ext cx="216024" cy="17555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05084" y="5093198"/>
              <a:ext cx="9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1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46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95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7"/>
          <p:cNvGrpSpPr/>
          <p:nvPr/>
        </p:nvGrpSpPr>
        <p:grpSpPr>
          <a:xfrm>
            <a:off x="287366" y="544985"/>
            <a:ext cx="7775412" cy="5793035"/>
            <a:chOff x="287366" y="544985"/>
            <a:chExt cx="7775412" cy="5793035"/>
          </a:xfrm>
        </p:grpSpPr>
        <p:sp>
          <p:nvSpPr>
            <p:cNvPr id="22" name="Oval 21"/>
            <p:cNvSpPr/>
            <p:nvPr/>
          </p:nvSpPr>
          <p:spPr>
            <a:xfrm>
              <a:off x="6046554" y="1532720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58376" y="908720"/>
              <a:ext cx="1633904" cy="6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25532" y="544985"/>
              <a:ext cx="132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41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875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8"/>
          <p:cNvGrpSpPr/>
          <p:nvPr/>
        </p:nvGrpSpPr>
        <p:grpSpPr>
          <a:xfrm>
            <a:off x="287366" y="476672"/>
            <a:ext cx="7775412" cy="5861348"/>
            <a:chOff x="287366" y="476672"/>
            <a:chExt cx="7775412" cy="5861348"/>
          </a:xfrm>
        </p:grpSpPr>
        <p:sp>
          <p:nvSpPr>
            <p:cNvPr id="22" name="Oval 21"/>
            <p:cNvSpPr/>
            <p:nvPr/>
          </p:nvSpPr>
          <p:spPr>
            <a:xfrm>
              <a:off x="6046554" y="2388432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644008" y="832010"/>
              <a:ext cx="1402546" cy="12288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10038" y="476672"/>
              <a:ext cx="9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IN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356107" y="1844824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1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42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3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2"/>
          <p:cNvGrpSpPr/>
          <p:nvPr/>
        </p:nvGrpSpPr>
        <p:grpSpPr>
          <a:xfrm>
            <a:off x="287366" y="544985"/>
            <a:ext cx="7775412" cy="5793035"/>
            <a:chOff x="287366" y="544985"/>
            <a:chExt cx="7775412" cy="5793035"/>
          </a:xfrm>
        </p:grpSpPr>
        <p:sp>
          <p:nvSpPr>
            <p:cNvPr id="22" name="Oval 21"/>
            <p:cNvSpPr/>
            <p:nvPr/>
          </p:nvSpPr>
          <p:spPr>
            <a:xfrm>
              <a:off x="3382258" y="2387457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56107" y="1844824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98284" y="2703848"/>
              <a:ext cx="28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038443" y="908720"/>
              <a:ext cx="419933" cy="17008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25532" y="544985"/>
              <a:ext cx="132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66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081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8"/>
          <p:cNvGrpSpPr/>
          <p:nvPr/>
        </p:nvGrpSpPr>
        <p:grpSpPr>
          <a:xfrm>
            <a:off x="287366" y="476672"/>
            <a:ext cx="7775412" cy="5861348"/>
            <a:chOff x="287366" y="476672"/>
            <a:chExt cx="7775412" cy="5861348"/>
          </a:xfrm>
        </p:grpSpPr>
        <p:sp>
          <p:nvSpPr>
            <p:cNvPr id="22" name="Oval 21"/>
            <p:cNvSpPr/>
            <p:nvPr/>
          </p:nvSpPr>
          <p:spPr>
            <a:xfrm>
              <a:off x="3382258" y="1532720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56107" y="1844824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598284" y="2703848"/>
              <a:ext cx="28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030330" y="832010"/>
              <a:ext cx="613678" cy="13315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10038" y="476672"/>
              <a:ext cx="9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Vertical</a:t>
              </a:r>
              <a:endParaRPr lang="en-IN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09498" y="1848136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42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16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5"/>
          <p:cNvGrpSpPr/>
          <p:nvPr/>
        </p:nvGrpSpPr>
        <p:grpSpPr>
          <a:xfrm>
            <a:off x="287366" y="404664"/>
            <a:ext cx="8245074" cy="5933356"/>
            <a:chOff x="287366" y="404664"/>
            <a:chExt cx="8245074" cy="5933356"/>
          </a:xfrm>
        </p:grpSpPr>
        <p:sp>
          <p:nvSpPr>
            <p:cNvPr id="35" name="Oval 34"/>
            <p:cNvSpPr/>
            <p:nvPr/>
          </p:nvSpPr>
          <p:spPr>
            <a:xfrm>
              <a:off x="906899" y="1556792"/>
              <a:ext cx="648072" cy="630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56107" y="1844824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598284" y="2703848"/>
              <a:ext cx="28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09498" y="1848136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</p:cNvCxnSpPr>
            <p:nvPr/>
          </p:nvCxnSpPr>
          <p:spPr>
            <a:xfrm flipH="1">
              <a:off x="1222019" y="1848136"/>
              <a:ext cx="23762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384144" y="1238365"/>
              <a:ext cx="366424" cy="474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58145" y="897496"/>
              <a:ext cx="132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Horizontal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3122" y="404664"/>
              <a:ext cx="746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Reached the starting(red) point while traversing horizontal. Stop.</a:t>
              </a:r>
              <a:endParaRPr lang="en-IN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49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477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>
          <a:xfrm>
            <a:off x="287366" y="1753816"/>
            <a:ext cx="7775412" cy="4584204"/>
            <a:chOff x="287366" y="1753816"/>
            <a:chExt cx="7775412" cy="4584204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230935" y="3140968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70190" y="3190664"/>
              <a:ext cx="0" cy="103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803629" y="4243400"/>
              <a:ext cx="1539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30139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30935" y="1844824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30139" y="5728184"/>
              <a:ext cx="2256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86614" y="4221088"/>
              <a:ext cx="0" cy="152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601510" y="4221088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4766" y="1825824"/>
              <a:ext cx="1610" cy="246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478602" y="1844824"/>
              <a:ext cx="1354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56107" y="1844824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98284" y="2703848"/>
              <a:ext cx="288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09498" y="1848136"/>
              <a:ext cx="0" cy="92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2"/>
            </p:cNvCxnSpPr>
            <p:nvPr/>
          </p:nvCxnSpPr>
          <p:spPr>
            <a:xfrm flipH="1">
              <a:off x="1222019" y="1848136"/>
              <a:ext cx="23762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662178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2662178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122923" y="304157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6262578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478602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222127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222127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478602" y="5633864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7846754" y="4149080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7846754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262578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598282" y="2609528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3598282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1122923" y="1753816"/>
              <a:ext cx="216024" cy="188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grpSp>
          <p:nvGrpSpPr>
            <p:cNvPr id="3" name="Group 45"/>
            <p:cNvGrpSpPr/>
            <p:nvPr/>
          </p:nvGrpSpPr>
          <p:grpSpPr>
            <a:xfrm>
              <a:off x="287366" y="5118348"/>
              <a:ext cx="3204514" cy="1219672"/>
              <a:chOff x="287366" y="4602832"/>
              <a:chExt cx="3204514" cy="121967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87366" y="4602832"/>
                <a:ext cx="3060498" cy="12196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7599" y="4725144"/>
                <a:ext cx="2914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point.</a:t>
                </a:r>
              </a:p>
              <a:p>
                <a:r>
                  <a:rPr lang="en-US" dirty="0" smtClean="0"/>
                  <a:t>In-active point.</a:t>
                </a:r>
              </a:p>
              <a:p>
                <a:r>
                  <a:rPr lang="en-US" dirty="0" smtClean="0"/>
                  <a:t>Starting point.</a:t>
                </a:r>
                <a:endParaRPr lang="en-IN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7544" y="486916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7544" y="544522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7544" y="51571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91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543800" cy="4191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600" dirty="0" smtClean="0"/>
              <a:t>An orthogonal</a:t>
            </a:r>
            <a:r>
              <a:rPr lang="en-US" sz="3600" b="1" dirty="0" smtClean="0"/>
              <a:t> polygon</a:t>
            </a:r>
            <a:r>
              <a:rPr lang="en-US" sz="3600" dirty="0" smtClean="0"/>
              <a:t> is a polygon all of whose edges meet at right angles. </a:t>
            </a:r>
          </a:p>
          <a:p>
            <a:pPr marL="114300" indent="0" algn="just">
              <a:buNone/>
            </a:pPr>
            <a:endParaRPr lang="en-US" sz="36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3600" dirty="0" smtClean="0"/>
              <a:t>The interior angle at each vertex is either 90° or 270°.</a:t>
            </a:r>
          </a:p>
          <a:p>
            <a:pPr marL="114300" indent="0">
              <a:buNone/>
            </a:pPr>
            <a:endParaRPr lang="en-US" sz="39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286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81599"/>
          </a:xfrm>
        </p:spPr>
        <p:txBody>
          <a:bodyPr>
            <a:normAutofit/>
          </a:bodyPr>
          <a:lstStyle/>
          <a:p>
            <a:r>
              <a:rPr lang="en-US" sz="3800" b="1" i="1" dirty="0" smtClean="0"/>
              <a:t>CODE IN ACTION –PART 1</a:t>
            </a:r>
          </a:p>
          <a:p>
            <a:pPr marL="118872" indent="0">
              <a:buNone/>
            </a:pPr>
            <a:endParaRPr lang="en-US" sz="3800" b="1" i="1" dirty="0" smtClean="0"/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endParaRPr lang="en-US" sz="1800" b="1" i="1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2438400" y="3200400"/>
            <a:ext cx="41910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Click Here to View Demo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337" y="1066800"/>
            <a:ext cx="87760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Algorithm 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Resolve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self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intersecting orthogonal polygon.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self-intersecting orthogonal polygon.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Output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 self-intersecting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orthogonal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polygon.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Detect </a:t>
            </a:r>
            <a:r>
              <a:rPr lang="en-US" sz="2000" dirty="0"/>
              <a:t>self intersection </a:t>
            </a:r>
            <a:r>
              <a:rPr lang="en-US" sz="2000" dirty="0" smtClean="0"/>
              <a:t>points.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Attain four possible adjacent edge pairs which causes the intersection.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Resolve for each pair and find the cost for resolving each pair using coloring technique.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Select the solution with the lowest cost and return.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Cost</a:t>
            </a:r>
            <a:r>
              <a:rPr lang="en-US" sz="2000" dirty="0"/>
              <a:t>: - Number</a:t>
            </a:r>
            <a:r>
              <a:rPr lang="en-US" sz="2000" i="1" dirty="0"/>
              <a:t> of points deleted </a:t>
            </a:r>
            <a:r>
              <a:rPr lang="en-US" sz="2000" i="1" dirty="0" smtClean="0"/>
              <a:t>+ </a:t>
            </a:r>
            <a:r>
              <a:rPr lang="en-US" sz="2000" i="1" dirty="0"/>
              <a:t>Number of points </a:t>
            </a:r>
            <a:r>
              <a:rPr lang="en-US" sz="2000" i="1" dirty="0" smtClean="0"/>
              <a:t>inserted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838200" y="2362200"/>
            <a:ext cx="5029200" cy="2590800"/>
            <a:chOff x="838200" y="2362200"/>
            <a:chExt cx="5029200" cy="2590800"/>
          </a:xfrm>
        </p:grpSpPr>
        <p:sp>
          <p:nvSpPr>
            <p:cNvPr id="4" name="Oval 3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24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382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86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860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00600" y="3352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53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48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14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Polygon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0"/>
            <a:endCxn id="8" idx="4"/>
          </p:cNvCxnSpPr>
          <p:nvPr/>
        </p:nvCxnSpPr>
        <p:spPr>
          <a:xfrm flipV="1">
            <a:off x="4191000" y="2514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5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24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0"/>
            <a:endCxn id="8" idx="4"/>
          </p:cNvCxnSpPr>
          <p:nvPr/>
        </p:nvCxnSpPr>
        <p:spPr>
          <a:xfrm flipV="1">
            <a:off x="4191000" y="2514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37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004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>
            <a:off x="4267200" y="3429000"/>
            <a:ext cx="3048000" cy="1371600"/>
          </a:xfrm>
          <a:prstGeom prst="curvedConnector3">
            <a:avLst>
              <a:gd name="adj1" fmla="val 90615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5600" y="487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 the intersection 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0"/>
            <a:endCxn id="8" idx="4"/>
          </p:cNvCxnSpPr>
          <p:nvPr/>
        </p:nvCxnSpPr>
        <p:spPr>
          <a:xfrm flipV="1">
            <a:off x="4191000" y="2514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24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rot="10800000">
            <a:off x="4419600" y="3276600"/>
            <a:ext cx="2286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0" y="3200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 node at the place of Intersection</a:t>
            </a:r>
            <a:endParaRPr lang="en-US" dirty="0"/>
          </a:p>
        </p:txBody>
      </p:sp>
      <p:cxnSp>
        <p:nvCxnSpPr>
          <p:cNvPr id="41" name="Straight Connector 40"/>
          <p:cNvCxnSpPr>
            <a:endCxn id="43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rot="10800000">
            <a:off x="4419600" y="3276600"/>
            <a:ext cx="2286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2819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 node at the place of Intersection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38862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keeping that node fixed  we have 4 options to resolve the intersections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Black – Blue</a:t>
            </a:r>
          </a:p>
          <a:p>
            <a:pPr marL="342900" indent="-342900">
              <a:buAutoNum type="arabicPeriod"/>
            </a:pPr>
            <a:r>
              <a:rPr lang="en-US" dirty="0" smtClean="0"/>
              <a:t>Black-Violet </a:t>
            </a:r>
          </a:p>
          <a:p>
            <a:pPr marL="342900" indent="-342900">
              <a:buAutoNum type="arabicPeriod"/>
            </a:pPr>
            <a:r>
              <a:rPr lang="en-US" dirty="0" smtClean="0"/>
              <a:t>Green-Blue</a:t>
            </a:r>
          </a:p>
          <a:p>
            <a:pPr marL="342900" indent="-342900">
              <a:buAutoNum type="arabicPeriod"/>
            </a:pPr>
            <a:r>
              <a:rPr lang="en-US" dirty="0" smtClean="0"/>
              <a:t>Green-Violet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3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9800" y="24384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Black – Blue</a:t>
            </a:r>
            <a:br>
              <a:rPr lang="en-US" dirty="0" smtClean="0"/>
            </a:br>
            <a:r>
              <a:rPr lang="en-US" dirty="0" smtClean="0"/>
              <a:t>We can not take Black-Blue combination because that is creating a separate orthogonal polygon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&amp;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Representation of shapes in integrated circuit mask layouts. </a:t>
            </a:r>
          </a:p>
          <a:p>
            <a:endParaRPr lang="en-US" sz="2800" dirty="0" smtClean="0"/>
          </a:p>
          <a:p>
            <a:r>
              <a:rPr lang="en-US" sz="2800" dirty="0" smtClean="0"/>
              <a:t>Computational geometry problems.</a:t>
            </a:r>
          </a:p>
          <a:p>
            <a:pPr marL="118872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An example is provided by the art gallery theorem for orthogonal polygons.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419600" y="3962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7000" y="3886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 Edge</a:t>
            </a:r>
            <a:endParaRPr lang="en-US" dirty="0"/>
          </a:p>
        </p:txBody>
      </p:sp>
      <p:cxnSp>
        <p:nvCxnSpPr>
          <p:cNvPr id="38" name="Straight Connector 37"/>
          <p:cNvCxnSpPr>
            <a:endCxn id="40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7000" y="3886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 Edge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0800000">
            <a:off x="4800600" y="3276600"/>
            <a:ext cx="16002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3886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 Edge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0800000">
            <a:off x="4800600" y="3276600"/>
            <a:ext cx="16002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019800" y="3124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will  try to find the intersection point between 2 open nodes such that they will not intersect on new red node.</a:t>
            </a:r>
            <a:endParaRPr lang="en-US" dirty="0"/>
          </a:p>
        </p:txBody>
      </p:sp>
      <p:cxnSp>
        <p:nvCxnSpPr>
          <p:cNvPr id="38" name="Straight Connector 37"/>
          <p:cNvCxnSpPr>
            <a:endCxn id="40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flipV="1">
            <a:off x="49530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16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4200" y="4038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 point on the adjacent edge of open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9" idx="6"/>
          </p:cNvCxnSpPr>
          <p:nvPr/>
        </p:nvCxnSpPr>
        <p:spPr>
          <a:xfrm>
            <a:off x="2362200" y="42672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flipV="1">
            <a:off x="4953000" y="2438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324600" y="32766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 point but not on  Open Node 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rot="10800000">
            <a:off x="5105400" y="2590800"/>
            <a:ext cx="990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19800" y="441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will discard this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flipV="1">
            <a:off x="49530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16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62800" y="403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take this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4191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5" idx="0"/>
          </p:cNvCxnSpPr>
          <p:nvPr/>
        </p:nvCxnSpPr>
        <p:spPr>
          <a:xfrm flipV="1">
            <a:off x="49530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16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62800" y="403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new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4191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5" idx="0"/>
          </p:cNvCxnSpPr>
          <p:nvPr/>
        </p:nvCxnSpPr>
        <p:spPr>
          <a:xfrm flipV="1">
            <a:off x="49530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16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962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redundant nodes on the edges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4191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5" idx="0"/>
          </p:cNvCxnSpPr>
          <p:nvPr/>
        </p:nvCxnSpPr>
        <p:spPr>
          <a:xfrm flipV="1">
            <a:off x="49530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1600" y="4267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962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redundant nodes on the edges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Literary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by </a:t>
            </a:r>
            <a:r>
              <a:rPr lang="es-ES" b="1" i="1" dirty="0" smtClean="0"/>
              <a:t>Ana Paula Tomas and Antonio Leslie </a:t>
            </a:r>
            <a:r>
              <a:rPr lang="es-ES" b="1" i="1" dirty="0" err="1" smtClean="0"/>
              <a:t>Bajuelos</a:t>
            </a:r>
            <a:r>
              <a:rPr lang="en-US" b="1" i="1" dirty="0" smtClean="0"/>
              <a:t>, Joseph O’ </a:t>
            </a:r>
            <a:r>
              <a:rPr lang="en-US" b="1" i="1" dirty="0" err="1" smtClean="0"/>
              <a:t>Rourke</a:t>
            </a:r>
            <a:r>
              <a:rPr lang="en-US" b="1" i="1" dirty="0" smtClean="0"/>
              <a:t> and </a:t>
            </a:r>
            <a:r>
              <a:rPr lang="en-US" b="1" i="1" dirty="0" err="1" smtClean="0"/>
              <a:t>Geetika</a:t>
            </a:r>
            <a:r>
              <a:rPr lang="en-US" b="1" i="1" dirty="0" smtClean="0"/>
              <a:t> </a:t>
            </a:r>
            <a:r>
              <a:rPr lang="en-US" b="1" i="1" dirty="0" err="1" smtClean="0"/>
              <a:t>Tewari</a:t>
            </a:r>
            <a:r>
              <a:rPr lang="en-US" b="1" i="1" dirty="0" smtClean="0"/>
              <a:t>.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b="1" dirty="0" smtClean="0"/>
              <a:t>Generating Random Orthogonal Polygons </a:t>
            </a:r>
            <a:r>
              <a:rPr lang="en-US" dirty="0" smtClean="0"/>
              <a:t>by two different methods.</a:t>
            </a:r>
            <a:endParaRPr lang="en-US" dirty="0"/>
          </a:p>
          <a:p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olynomial </a:t>
            </a:r>
            <a:r>
              <a:rPr lang="en-US" dirty="0"/>
              <a:t>time </a:t>
            </a:r>
            <a:r>
              <a:rPr lang="en-US" dirty="0" smtClean="0"/>
              <a:t>algorithm to </a:t>
            </a:r>
            <a:r>
              <a:rPr lang="en-US" dirty="0"/>
              <a:t>obtain polygons with an increasing number of vertices starting from a unit square.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constraint </a:t>
            </a:r>
            <a:r>
              <a:rPr lang="en-US" dirty="0"/>
              <a:t>programming approach and gives great control on the generated polygons.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4191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5" idx="0"/>
          </p:cNvCxnSpPr>
          <p:nvPr/>
        </p:nvCxnSpPr>
        <p:spPr>
          <a:xfrm flipV="1">
            <a:off x="49530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   Black – Violet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3124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Orthogonal polygon , Cost 2+2=4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267200" y="3124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3581400" y="3581400"/>
            <a:ext cx="3124200" cy="533400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352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these edges</a:t>
            </a:r>
            <a:endParaRPr lang="en-US" dirty="0"/>
          </a:p>
        </p:txBody>
      </p:sp>
      <p:cxnSp>
        <p:nvCxnSpPr>
          <p:cNvPr id="40" name="Straight Connector 39"/>
          <p:cNvCxnSpPr>
            <a:endCxn id="44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2"/>
          </p:cNvCxnSpPr>
          <p:nvPr/>
        </p:nvCxnSpPr>
        <p:spPr>
          <a:xfrm flipH="1">
            <a:off x="3048000" y="3352800"/>
            <a:ext cx="1066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3581400" y="3505200"/>
            <a:ext cx="3581400" cy="609600"/>
          </a:xfrm>
          <a:prstGeom prst="curvedConnector3">
            <a:avLst>
              <a:gd name="adj1" fmla="val 10224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91200" y="41148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extend this but this will create a separate polygon so we will discard this</a:t>
            </a:r>
            <a:endParaRPr lang="en-US" dirty="0"/>
          </a:p>
        </p:txBody>
      </p:sp>
      <p:cxnSp>
        <p:nvCxnSpPr>
          <p:cNvPr id="38" name="Straight Connector 37"/>
          <p:cNvCxnSpPr>
            <a:endCxn id="40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38" name="Curved Connector 37"/>
          <p:cNvCxnSpPr/>
          <p:nvPr/>
        </p:nvCxnSpPr>
        <p:spPr>
          <a:xfrm rot="10800000">
            <a:off x="3733800" y="2438400"/>
            <a:ext cx="3200400" cy="914400"/>
          </a:xfrm>
          <a:prstGeom prst="curvedConnector3">
            <a:avLst>
              <a:gd name="adj1" fmla="val 10230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6"/>
          </p:cNvCxnSpPr>
          <p:nvPr/>
        </p:nvCxnSpPr>
        <p:spPr>
          <a:xfrm>
            <a:off x="29718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4600" y="3505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extend this edge </a:t>
            </a:r>
            <a:endParaRPr lang="en-US" dirty="0"/>
          </a:p>
        </p:txBody>
      </p:sp>
      <p:cxnSp>
        <p:nvCxnSpPr>
          <p:cNvPr id="37" name="Straight Connector 36"/>
          <p:cNvCxnSpPr>
            <a:endCxn id="40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3" name="Straight Connector 42"/>
          <p:cNvCxnSpPr>
            <a:endCxn id="8" idx="6"/>
          </p:cNvCxnSpPr>
          <p:nvPr/>
        </p:nvCxnSpPr>
        <p:spPr>
          <a:xfrm>
            <a:off x="29718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4600" y="3505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delete unnecessary nodes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124200" y="3352800"/>
            <a:ext cx="3070318" cy="327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3" name="Straight Connector 42"/>
          <p:cNvCxnSpPr>
            <a:endCxn id="8" idx="6"/>
          </p:cNvCxnSpPr>
          <p:nvPr/>
        </p:nvCxnSpPr>
        <p:spPr>
          <a:xfrm>
            <a:off x="29718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3" name="Straight Connector 42"/>
          <p:cNvCxnSpPr>
            <a:endCxn id="8" idx="6"/>
          </p:cNvCxnSpPr>
          <p:nvPr/>
        </p:nvCxnSpPr>
        <p:spPr>
          <a:xfrm>
            <a:off x="29718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0" y="3048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Redundant nodes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3276600" y="2514600"/>
            <a:ext cx="27432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0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Literary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Quadratic-Time Linear-Space Algorithms for Generating Orthogonal Polygons </a:t>
            </a:r>
            <a:r>
              <a:rPr lang="en-US" sz="2800" dirty="0" smtClean="0"/>
              <a:t>which</a:t>
            </a:r>
            <a:r>
              <a:rPr lang="en-US" sz="2800" b="1" dirty="0" smtClean="0"/>
              <a:t> </a:t>
            </a:r>
            <a:r>
              <a:rPr lang="en-US" sz="2800" dirty="0" smtClean="0"/>
              <a:t>uses </a:t>
            </a:r>
            <a:r>
              <a:rPr lang="en-US" sz="2800" b="1" i="1" dirty="0" smtClean="0"/>
              <a:t>Inflate-Paste.</a:t>
            </a:r>
            <a:r>
              <a:rPr lang="en-US" sz="2800" b="1" dirty="0" smtClean="0"/>
              <a:t> </a:t>
            </a:r>
          </a:p>
          <a:p>
            <a:pPr algn="just"/>
            <a:endParaRPr lang="en-US" sz="2800" b="1" dirty="0"/>
          </a:p>
          <a:p>
            <a:pPr lvl="0" algn="just"/>
            <a:r>
              <a:rPr lang="en-US" sz="2800" b="1" dirty="0" smtClean="0"/>
              <a:t>Partitioning </a:t>
            </a:r>
            <a:r>
              <a:rPr lang="en-US" sz="2800" b="1" dirty="0"/>
              <a:t>Orthogonal Polygons into Fat Rectangles in Polynomial </a:t>
            </a:r>
            <a:r>
              <a:rPr lang="en-US" sz="2800" b="1" dirty="0" smtClean="0"/>
              <a:t>Time.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Green – Blue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971800" y="2438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6000" y="2971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Orthogonal polygon </a:t>
            </a:r>
            <a:br>
              <a:rPr lang="en-US" dirty="0" smtClean="0"/>
            </a:br>
            <a:r>
              <a:rPr lang="en-US" dirty="0" smtClean="0"/>
              <a:t>Cost =&gt; 3+1 =4</a:t>
            </a:r>
            <a:endParaRPr lang="en-US" dirty="0"/>
          </a:p>
        </p:txBody>
      </p:sp>
      <p:cxnSp>
        <p:nvCxnSpPr>
          <p:cNvPr id="32" name="Straight Connector 31"/>
          <p:cNvCxnSpPr>
            <a:endCxn id="37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114800" y="3352800"/>
            <a:ext cx="838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43400" y="3124200"/>
            <a:ext cx="2438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4"/>
            <a:endCxn id="8" idx="4"/>
          </p:cNvCxnSpPr>
          <p:nvPr/>
        </p:nvCxnSpPr>
        <p:spPr>
          <a:xfrm flipV="1">
            <a:off x="4191000" y="2514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Green-Violet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267200" y="2971800"/>
            <a:ext cx="2438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70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 edges</a:t>
            </a:r>
            <a:endParaRPr lang="en-US" dirty="0"/>
          </a:p>
        </p:txBody>
      </p:sp>
      <p:cxnSp>
        <p:nvCxnSpPr>
          <p:cNvPr id="40" name="Straight Connector 39"/>
          <p:cNvCxnSpPr>
            <a:endCxn id="44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4191000" y="3352800"/>
            <a:ext cx="0" cy="91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76400" y="2438400"/>
            <a:ext cx="1393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0" idx="0"/>
          </p:cNvCxnSpPr>
          <p:nvPr/>
        </p:nvCxnSpPr>
        <p:spPr>
          <a:xfrm>
            <a:off x="1600200" y="2514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4"/>
          </p:cNvCxnSpPr>
          <p:nvPr/>
        </p:nvCxnSpPr>
        <p:spPr>
          <a:xfrm flipH="1">
            <a:off x="990600" y="3581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</p:cNvCxnSpPr>
          <p:nvPr/>
        </p:nvCxnSpPr>
        <p:spPr>
          <a:xfrm>
            <a:off x="914400" y="3505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14" idx="4"/>
          </p:cNvCxnSpPr>
          <p:nvPr/>
        </p:nvCxnSpPr>
        <p:spPr>
          <a:xfrm flipV="1">
            <a:off x="23622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2200" y="4267200"/>
            <a:ext cx="1774918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0"/>
          </p:cNvCxnSpPr>
          <p:nvPr/>
        </p:nvCxnSpPr>
        <p:spPr>
          <a:xfrm>
            <a:off x="5715000" y="2362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17" idx="1"/>
          </p:cNvCxnSpPr>
          <p:nvPr/>
        </p:nvCxnSpPr>
        <p:spPr>
          <a:xfrm flipH="1">
            <a:off x="5661118" y="4800600"/>
            <a:ext cx="53882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953000" y="4876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6"/>
          </p:cNvCxnSpPr>
          <p:nvPr/>
        </p:nvCxnSpPr>
        <p:spPr>
          <a:xfrm flipH="1">
            <a:off x="3124200" y="33528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0480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3276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236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Green-Violet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343400" y="3886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70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create a separate polygon so we will discard this</a:t>
            </a:r>
            <a:endParaRPr lang="en-US" dirty="0"/>
          </a:p>
        </p:txBody>
      </p: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4953000" y="3429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Result Set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609600" y="3581400"/>
            <a:ext cx="2667000" cy="1676400"/>
            <a:chOff x="838200" y="2362200"/>
            <a:chExt cx="4953000" cy="2590800"/>
          </a:xfrm>
        </p:grpSpPr>
        <p:sp>
          <p:nvSpPr>
            <p:cNvPr id="4" name="Oval 3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71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114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82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382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3352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38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0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676400" y="2438400"/>
              <a:ext cx="1393918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4"/>
              <a:endCxn id="8" idx="0"/>
            </p:cNvCxnSpPr>
            <p:nvPr/>
          </p:nvCxnSpPr>
          <p:spPr>
            <a:xfrm>
              <a:off x="1600200" y="25146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4"/>
            </p:cNvCxnSpPr>
            <p:nvPr/>
          </p:nvCxnSpPr>
          <p:spPr>
            <a:xfrm flipH="1">
              <a:off x="990600" y="3581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</p:cNvCxnSpPr>
            <p:nvPr/>
          </p:nvCxnSpPr>
          <p:spPr>
            <a:xfrm>
              <a:off x="914400" y="3505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14400" y="487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0"/>
              <a:endCxn id="12" idx="4"/>
            </p:cNvCxnSpPr>
            <p:nvPr/>
          </p:nvCxnSpPr>
          <p:spPr>
            <a:xfrm flipV="1">
              <a:off x="2362200" y="43434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62200" y="4267200"/>
              <a:ext cx="1774918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0"/>
              <a:endCxn id="6" idx="4"/>
            </p:cNvCxnSpPr>
            <p:nvPr/>
          </p:nvCxnSpPr>
          <p:spPr>
            <a:xfrm flipV="1">
              <a:off x="4191000" y="2514600"/>
              <a:ext cx="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24384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0"/>
            </p:cNvCxnSpPr>
            <p:nvPr/>
          </p:nvCxnSpPr>
          <p:spPr>
            <a:xfrm>
              <a:off x="5715000" y="23622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0"/>
              <a:endCxn id="15" idx="1"/>
            </p:cNvCxnSpPr>
            <p:nvPr/>
          </p:nvCxnSpPr>
          <p:spPr>
            <a:xfrm flipH="1">
              <a:off x="5661118" y="4800600"/>
              <a:ext cx="53882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953000" y="4876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0"/>
            </p:cNvCxnSpPr>
            <p:nvPr/>
          </p:nvCxnSpPr>
          <p:spPr>
            <a:xfrm flipV="1">
              <a:off x="4953000" y="3505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0"/>
            </p:cNvCxnSpPr>
            <p:nvPr/>
          </p:nvCxnSpPr>
          <p:spPr>
            <a:xfrm flipH="1">
              <a:off x="3124200" y="33528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048000" y="24384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81000" y="289382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orthogonal polygon</a:t>
            </a:r>
            <a:endParaRPr lang="en-US" dirty="0"/>
          </a:p>
        </p:txBody>
      </p:sp>
      <p:grpSp>
        <p:nvGrpSpPr>
          <p:cNvPr id="33" name="Group 69"/>
          <p:cNvGrpSpPr/>
          <p:nvPr/>
        </p:nvGrpSpPr>
        <p:grpSpPr>
          <a:xfrm>
            <a:off x="5105400" y="1981200"/>
            <a:ext cx="2667000" cy="1676400"/>
            <a:chOff x="838200" y="2362200"/>
            <a:chExt cx="4953000" cy="2590800"/>
          </a:xfrm>
        </p:grpSpPr>
        <p:sp>
          <p:nvSpPr>
            <p:cNvPr id="41" name="Oval 40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1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14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524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382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382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60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76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638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048000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676400" y="2438400"/>
              <a:ext cx="1393918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5" idx="0"/>
            </p:cNvCxnSpPr>
            <p:nvPr/>
          </p:nvCxnSpPr>
          <p:spPr>
            <a:xfrm>
              <a:off x="1600200" y="25146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4"/>
            </p:cNvCxnSpPr>
            <p:nvPr/>
          </p:nvCxnSpPr>
          <p:spPr>
            <a:xfrm flipH="1">
              <a:off x="990600" y="3581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6" idx="0"/>
            </p:cNvCxnSpPr>
            <p:nvPr/>
          </p:nvCxnSpPr>
          <p:spPr>
            <a:xfrm>
              <a:off x="914400" y="3505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4400" y="487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8" idx="0"/>
              <a:endCxn id="49" idx="4"/>
            </p:cNvCxnSpPr>
            <p:nvPr/>
          </p:nvCxnSpPr>
          <p:spPr>
            <a:xfrm flipV="1">
              <a:off x="2362200" y="43434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362200" y="4267200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4"/>
              <a:endCxn id="43" idx="4"/>
            </p:cNvCxnSpPr>
            <p:nvPr/>
          </p:nvCxnSpPr>
          <p:spPr>
            <a:xfrm flipV="1">
              <a:off x="41910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24384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4" idx="0"/>
            </p:cNvCxnSpPr>
            <p:nvPr/>
          </p:nvCxnSpPr>
          <p:spPr>
            <a:xfrm>
              <a:off x="5715000" y="23622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2" idx="0"/>
              <a:endCxn id="52" idx="1"/>
            </p:cNvCxnSpPr>
            <p:nvPr/>
          </p:nvCxnSpPr>
          <p:spPr>
            <a:xfrm flipH="1">
              <a:off x="5661118" y="4800600"/>
              <a:ext cx="53882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953000" y="4876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1" idx="0"/>
              <a:endCxn id="50" idx="0"/>
            </p:cNvCxnSpPr>
            <p:nvPr/>
          </p:nvCxnSpPr>
          <p:spPr>
            <a:xfrm flipV="1">
              <a:off x="4953000" y="41910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9" idx="6"/>
            </p:cNvCxnSpPr>
            <p:nvPr/>
          </p:nvCxnSpPr>
          <p:spPr>
            <a:xfrm flipH="1">
              <a:off x="3124200" y="3352800"/>
              <a:ext cx="1143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048000" y="24384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14800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05400" y="1371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Result 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05400" y="3886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Result 2</a:t>
            </a:r>
            <a:endParaRPr lang="en-US" dirty="0"/>
          </a:p>
        </p:txBody>
      </p:sp>
      <p:grpSp>
        <p:nvGrpSpPr>
          <p:cNvPr id="34" name="Group 128"/>
          <p:cNvGrpSpPr/>
          <p:nvPr/>
        </p:nvGrpSpPr>
        <p:grpSpPr>
          <a:xfrm>
            <a:off x="4953000" y="4343400"/>
            <a:ext cx="2895600" cy="1905000"/>
            <a:chOff x="838200" y="2362200"/>
            <a:chExt cx="4953000" cy="2590800"/>
          </a:xfrm>
        </p:grpSpPr>
        <p:sp>
          <p:nvSpPr>
            <p:cNvPr id="102" name="Oval 101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524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8382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8382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2860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76800" y="3352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876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114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1676400" y="2438400"/>
              <a:ext cx="1393918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2" idx="4"/>
              <a:endCxn id="104" idx="0"/>
            </p:cNvCxnSpPr>
            <p:nvPr/>
          </p:nvCxnSpPr>
          <p:spPr>
            <a:xfrm>
              <a:off x="1600200" y="25146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4"/>
            </p:cNvCxnSpPr>
            <p:nvPr/>
          </p:nvCxnSpPr>
          <p:spPr>
            <a:xfrm flipH="1">
              <a:off x="990600" y="3581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5" idx="0"/>
            </p:cNvCxnSpPr>
            <p:nvPr/>
          </p:nvCxnSpPr>
          <p:spPr>
            <a:xfrm>
              <a:off x="914400" y="3505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14400" y="487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7" idx="0"/>
              <a:endCxn id="108" idx="4"/>
            </p:cNvCxnSpPr>
            <p:nvPr/>
          </p:nvCxnSpPr>
          <p:spPr>
            <a:xfrm flipV="1">
              <a:off x="2362200" y="43434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362200" y="4267200"/>
              <a:ext cx="1774918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191000" y="24384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3" idx="0"/>
            </p:cNvCxnSpPr>
            <p:nvPr/>
          </p:nvCxnSpPr>
          <p:spPr>
            <a:xfrm>
              <a:off x="5715000" y="23622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1" idx="1"/>
            </p:cNvCxnSpPr>
            <p:nvPr/>
          </p:nvCxnSpPr>
          <p:spPr>
            <a:xfrm flipH="1">
              <a:off x="5661118" y="4800600"/>
              <a:ext cx="53882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953000" y="4876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0"/>
            </p:cNvCxnSpPr>
            <p:nvPr/>
          </p:nvCxnSpPr>
          <p:spPr>
            <a:xfrm flipV="1">
              <a:off x="4953000" y="3505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4114800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9" idx="0"/>
            </p:cNvCxnSpPr>
            <p:nvPr/>
          </p:nvCxnSpPr>
          <p:spPr>
            <a:xfrm flipH="1">
              <a:off x="4114800" y="3352800"/>
              <a:ext cx="8382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227095" y="3398520"/>
              <a:ext cx="0" cy="914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971800" y="24384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Down Arrow 129"/>
          <p:cNvSpPr/>
          <p:nvPr/>
        </p:nvSpPr>
        <p:spPr>
          <a:xfrm rot="16200000">
            <a:off x="3695700" y="3467100"/>
            <a:ext cx="8382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6482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 = 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81599"/>
          </a:xfrm>
        </p:spPr>
        <p:txBody>
          <a:bodyPr>
            <a:normAutofit/>
          </a:bodyPr>
          <a:lstStyle/>
          <a:p>
            <a:r>
              <a:rPr lang="en-US" sz="3800" b="1" i="1" dirty="0" smtClean="0"/>
              <a:t>CODE IN ACTION –PART </a:t>
            </a:r>
            <a:r>
              <a:rPr lang="en-US" sz="3800" b="1" i="1" dirty="0"/>
              <a:t>2</a:t>
            </a:r>
            <a:endParaRPr lang="en-US" sz="3800" b="1" i="1" dirty="0" smtClean="0"/>
          </a:p>
          <a:p>
            <a:pPr marL="118872" indent="0">
              <a:buNone/>
            </a:pPr>
            <a:endParaRPr lang="en-US" sz="3800" b="1" i="1" dirty="0" smtClean="0"/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endParaRPr lang="en-US" sz="1800" b="1" i="1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2438400" y="3200400"/>
            <a:ext cx="41910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5CC">
                    <a:lumMod val="50000"/>
                  </a:srgbClr>
                </a:solidFill>
              </a:rPr>
              <a:t>Click Here to View Demo</a:t>
            </a:r>
            <a:endParaRPr lang="en-IN" b="1" dirty="0">
              <a:solidFill>
                <a:srgbClr val="60B5CC">
                  <a:lumMod val="5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6388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3200" dirty="0"/>
              <a:t>Algorithm Complexity</a:t>
            </a:r>
          </a:p>
          <a:p>
            <a:endParaRPr lang="en-US" dirty="0"/>
          </a:p>
          <a:p>
            <a:pPr lvl="1"/>
            <a:r>
              <a:rPr lang="en-US" sz="2400" dirty="0"/>
              <a:t>The complexity of above algorithm is of order of</a:t>
            </a:r>
          </a:p>
          <a:p>
            <a:pPr marL="457200" lvl="1" indent="0">
              <a:buNone/>
            </a:pPr>
            <a:r>
              <a:rPr lang="en-US" sz="2400" b="1" dirty="0"/>
              <a:t>    4K, </a:t>
            </a:r>
            <a:r>
              <a:rPr lang="en-US" sz="2400" dirty="0"/>
              <a:t>where ‘</a:t>
            </a:r>
            <a:r>
              <a:rPr lang="en-US" sz="2400" b="1" dirty="0"/>
              <a:t>K</a:t>
            </a:r>
            <a:r>
              <a:rPr lang="en-US" sz="2400" dirty="0"/>
              <a:t>’ is number of intersections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Advantages of our approach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</a:t>
            </a:r>
            <a:r>
              <a:rPr lang="en-US" sz="2400" dirty="0" smtClean="0"/>
              <a:t>e are able to detect the number of polygons at the time of polygon generation itself.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The available algorithm makes a discrete generation of the polygon whereas we construct each polygon continuously.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uccessfully arranged a set of randomly generated point set to a feasible point set.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Construct orthogonal polygon(s) for a feasible point set.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onstruct a non self intersecting polygon from a  given self intersecting polygon.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i="1" dirty="0" smtClean="0"/>
              <a:t>J. O’Rourke, I. </a:t>
            </a:r>
            <a:r>
              <a:rPr lang="en-US" sz="1600" i="1" dirty="0" err="1" smtClean="0"/>
              <a:t>Pashchenko</a:t>
            </a:r>
            <a:r>
              <a:rPr lang="en-US" sz="1600" i="1" dirty="0" smtClean="0"/>
              <a:t>, and G. </a:t>
            </a:r>
            <a:r>
              <a:rPr lang="en-US" sz="1600" i="1" dirty="0" err="1" smtClean="0"/>
              <a:t>Tewari</a:t>
            </a:r>
            <a:r>
              <a:rPr lang="en-US" sz="1600" b="1" i="1" dirty="0" smtClean="0"/>
              <a:t>. Partitioning orthogonal polygons into fat rectangles</a:t>
            </a:r>
            <a:r>
              <a:rPr lang="en-US" sz="1600" i="1" dirty="0" smtClean="0"/>
              <a:t>. In Proc. 13th </a:t>
            </a:r>
            <a:r>
              <a:rPr lang="en-US" sz="1600" i="1" dirty="0" err="1" smtClean="0"/>
              <a:t>Canad</a:t>
            </a:r>
            <a:r>
              <a:rPr lang="en-US" sz="1600" i="1" dirty="0" smtClean="0"/>
              <a:t>. Conf. </a:t>
            </a:r>
            <a:r>
              <a:rPr lang="en-US" sz="1600" i="1" dirty="0" err="1" smtClean="0"/>
              <a:t>Comput</a:t>
            </a:r>
            <a:r>
              <a:rPr lang="en-US" sz="1600" i="1" dirty="0" smtClean="0"/>
              <a:t>. Geom., pages 133–136, August 2001.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i="1" dirty="0" smtClean="0"/>
              <a:t>Ana Paula Tomas and Antonio Leslie </a:t>
            </a:r>
            <a:r>
              <a:rPr lang="en-US" sz="1600" i="1" dirty="0" err="1" smtClean="0"/>
              <a:t>Bajuelos</a:t>
            </a:r>
            <a:r>
              <a:rPr lang="en-US" sz="1600" i="1" dirty="0" smtClean="0"/>
              <a:t>. </a:t>
            </a:r>
            <a:r>
              <a:rPr lang="en-US" sz="1600" b="1" i="1" dirty="0" smtClean="0"/>
              <a:t>Generating Random Orthogonal Polygons</a:t>
            </a:r>
            <a:r>
              <a:rPr lang="en-US" sz="1600" i="1" dirty="0" smtClean="0"/>
              <a:t>. 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i="1" dirty="0" smtClean="0"/>
              <a:t>Ana Paula Tomas and Antonio Leslie </a:t>
            </a:r>
            <a:r>
              <a:rPr lang="en-US" sz="1600" i="1" dirty="0" err="1" smtClean="0"/>
              <a:t>Bajuelos</a:t>
            </a:r>
            <a:r>
              <a:rPr lang="en-US" sz="1600" b="1" i="1" dirty="0" smtClean="0"/>
              <a:t>. Quadratic-Time Linear-Space Algorithms for Generating Orthogonal Polygons with a Given Number of Vertices</a:t>
            </a:r>
            <a:r>
              <a:rPr lang="en-US" sz="1600" i="1" dirty="0" smtClean="0"/>
              <a:t>. 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i="1" dirty="0" smtClean="0"/>
              <a:t>http://www.yzuda.org/download/_CornerStitchingStrips/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i="1" dirty="0" smtClean="0"/>
              <a:t>http://</a:t>
            </a:r>
            <a:r>
              <a:rPr lang="en-US" sz="1600" i="1" dirty="0" smtClean="0"/>
              <a:t>nanoexplanations.wordpress.com/2011/12/09/polygon-rectangulation-part-2-minimum-number-of-fat-rectangles/</a:t>
            </a:r>
            <a:endParaRPr lang="en-US" sz="1600" i="1" dirty="0" smtClean="0"/>
          </a:p>
          <a:p>
            <a:pPr lvl="0">
              <a:buNone/>
            </a:pPr>
            <a:endParaRPr lang="en-US" sz="1600" dirty="0" smtClean="0"/>
          </a:p>
          <a:p>
            <a:r>
              <a:rPr lang="en-US" sz="1600" i="1" dirty="0" smtClean="0"/>
              <a:t>V.S. Anil Kumar and H. </a:t>
            </a:r>
            <a:r>
              <a:rPr lang="en-US" sz="1600" i="1" dirty="0" err="1" smtClean="0"/>
              <a:t>Ramesh</a:t>
            </a:r>
            <a:r>
              <a:rPr lang="en-US" sz="1600" i="1" dirty="0" smtClean="0"/>
              <a:t>. </a:t>
            </a:r>
            <a:r>
              <a:rPr lang="en-US" sz="1600" b="1" i="1" dirty="0" smtClean="0"/>
              <a:t>Covering Rectilinear Polygons with Axis Parallel Rectangles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propose three algorithms:-</a:t>
            </a:r>
          </a:p>
          <a:p>
            <a:pPr>
              <a:lnSpc>
                <a:spcPct val="110000"/>
              </a:lnSpc>
              <a:buNone/>
            </a:pPr>
            <a:endParaRPr lang="en-US" sz="19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Properly arrange randomly generated point set to draw orthogonal polygon(s).</a:t>
            </a:r>
          </a:p>
          <a:p>
            <a:pPr marL="411480" lvl="1" indent="0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Construct the orthogonal polygon(s), for a correct point set.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Find </a:t>
            </a:r>
            <a:r>
              <a:rPr lang="en-US" sz="2400" dirty="0"/>
              <a:t>all possible minimum cost </a:t>
            </a:r>
            <a:r>
              <a:rPr lang="en-US" sz="2400" dirty="0" smtClean="0"/>
              <a:t>non-self intersecting </a:t>
            </a:r>
            <a:r>
              <a:rPr lang="en-US" sz="2400" dirty="0"/>
              <a:t>orthogonal polygon from a given self intersecting orthogonal polygon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0"/>
            <a:endParaRPr lang="en-US" sz="36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3200" b="1" dirty="0" smtClean="0"/>
              <a:t>Algorithm</a:t>
            </a:r>
            <a:r>
              <a:rPr lang="en-US" sz="3200" dirty="0" smtClean="0"/>
              <a:t> : Generation of random point set</a:t>
            </a:r>
          </a:p>
          <a:p>
            <a:pPr algn="just"/>
            <a:endParaRPr lang="en-US" sz="3600" b="1" i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/>
              <a:t>We used </a:t>
            </a:r>
            <a:r>
              <a:rPr lang="en-US" sz="3200" b="1" i="1" dirty="0" smtClean="0"/>
              <a:t>‘</a:t>
            </a:r>
            <a:r>
              <a:rPr lang="en-US" sz="3200" b="1" i="1" dirty="0" err="1" smtClean="0"/>
              <a:t>java.util.random</a:t>
            </a:r>
            <a:r>
              <a:rPr lang="en-US" sz="3200" b="1" i="1" dirty="0" smtClean="0"/>
              <a:t>’ </a:t>
            </a:r>
            <a:r>
              <a:rPr lang="en-US" sz="3200" dirty="0" smtClean="0"/>
              <a:t>class to generate random numbers.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Algorithms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79574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</a:t>
            </a:r>
            <a:r>
              <a:rPr lang="en-US" sz="3200" dirty="0"/>
              <a:t> : To </a:t>
            </a:r>
            <a:r>
              <a:rPr lang="en-US" sz="3200" dirty="0" smtClean="0"/>
              <a:t>properly arrange </a:t>
            </a:r>
            <a:r>
              <a:rPr lang="en-US" sz="3200" dirty="0"/>
              <a:t>the </a:t>
            </a:r>
            <a:r>
              <a:rPr lang="en-US" sz="3200" dirty="0" smtClean="0"/>
              <a:t>point set</a:t>
            </a:r>
          </a:p>
          <a:p>
            <a:endParaRPr lang="en-IN" sz="3200" dirty="0"/>
          </a:p>
          <a:p>
            <a:r>
              <a:rPr lang="en-US" sz="2000" b="1" dirty="0"/>
              <a:t>Input</a:t>
            </a:r>
            <a:r>
              <a:rPr lang="en-US" sz="2000" dirty="0"/>
              <a:t> : </a:t>
            </a:r>
            <a:r>
              <a:rPr lang="en-US" sz="2000" dirty="0" smtClean="0"/>
              <a:t>Randomly generated point set with ‘N’ points</a:t>
            </a:r>
            <a:endParaRPr lang="en-IN" sz="2000" dirty="0"/>
          </a:p>
          <a:p>
            <a:r>
              <a:rPr lang="en-US" sz="2000" b="1" dirty="0"/>
              <a:t>Output</a:t>
            </a:r>
            <a:r>
              <a:rPr lang="en-US" sz="2000" dirty="0"/>
              <a:t> : </a:t>
            </a:r>
            <a:r>
              <a:rPr lang="en-US" sz="2000" dirty="0" smtClean="0"/>
              <a:t>Correctly arranged point set</a:t>
            </a:r>
            <a:endParaRPr lang="en-IN" sz="2000" dirty="0"/>
          </a:p>
          <a:p>
            <a:r>
              <a:rPr lang="en-IN" sz="20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‘N’ is </a:t>
            </a:r>
            <a:r>
              <a:rPr lang="en-US" sz="2000" dirty="0" smtClean="0"/>
              <a:t>even return.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</a:t>
            </a:r>
            <a:r>
              <a:rPr lang="en-US" sz="2000" dirty="0" smtClean="0"/>
              <a:t>cans </a:t>
            </a:r>
            <a:r>
              <a:rPr lang="en-US" sz="2000" dirty="0"/>
              <a:t>all points and finds the row and/or column having odd number of </a:t>
            </a:r>
            <a:r>
              <a:rPr lang="en-US" sz="2000" dirty="0" smtClean="0"/>
              <a:t>points.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Take </a:t>
            </a:r>
            <a:r>
              <a:rPr lang="en-US" sz="2000" dirty="0"/>
              <a:t>intersection points to plot or delete some points based on some </a:t>
            </a:r>
            <a:r>
              <a:rPr lang="en-US" sz="2000" dirty="0" smtClean="0"/>
              <a:t>decisions.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470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948</TotalTime>
  <Words>1314</Words>
  <Application>Microsoft Office PowerPoint</Application>
  <PresentationFormat>On-screen Show (4:3)</PresentationFormat>
  <Paragraphs>285</Paragraphs>
  <Slides>69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Adjacency</vt:lpstr>
      <vt:lpstr>ORTHOGONAL POLYGON </vt:lpstr>
      <vt:lpstr>PROBLEM STATEMENT</vt:lpstr>
      <vt:lpstr>Definition</vt:lpstr>
      <vt:lpstr>Application &amp; Importance</vt:lpstr>
      <vt:lpstr>Literary Work</vt:lpstr>
      <vt:lpstr>Literary Work</vt:lpstr>
      <vt:lpstr>Proposed Work</vt:lpstr>
      <vt:lpstr>Algorithms</vt:lpstr>
      <vt:lpstr>Algorithms</vt:lpstr>
      <vt:lpstr>Slide 10</vt:lpstr>
      <vt:lpstr>Slide 11</vt:lpstr>
      <vt:lpstr>Algorithms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Algorithms</vt:lpstr>
      <vt:lpstr>Algorithms</vt:lpstr>
      <vt:lpstr>Algorithms</vt:lpstr>
      <vt:lpstr>Example</vt:lpstr>
      <vt:lpstr>Orthogonal Polygon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In This Algorithm</vt:lpstr>
      <vt:lpstr>Result Set</vt:lpstr>
      <vt:lpstr>Algorithms</vt:lpstr>
      <vt:lpstr>Algorithms</vt:lpstr>
      <vt:lpstr>Advantages of our approach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POLYGON</dc:title>
  <dc:creator>Abhra</dc:creator>
  <cp:lastModifiedBy>sbanerjee</cp:lastModifiedBy>
  <cp:revision>191</cp:revision>
  <dcterms:created xsi:type="dcterms:W3CDTF">2006-08-16T00:00:00Z</dcterms:created>
  <dcterms:modified xsi:type="dcterms:W3CDTF">2013-05-08T05:05:52Z</dcterms:modified>
</cp:coreProperties>
</file>