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75" r:id="rId6"/>
    <p:sldId id="276" r:id="rId7"/>
    <p:sldId id="278" r:id="rId8"/>
    <p:sldId id="277" r:id="rId9"/>
    <p:sldId id="279" r:id="rId10"/>
    <p:sldId id="280" r:id="rId11"/>
    <p:sldId id="281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5909-A245-499F-BB3E-F4C988381926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FEF6C09-81FB-446C-8A44-58FD7272F8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5909-A245-499F-BB3E-F4C988381926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6C09-81FB-446C-8A44-58FD7272F8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5909-A245-499F-BB3E-F4C988381926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6C09-81FB-446C-8A44-58FD7272F8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438401"/>
            <a:ext cx="668655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5909-A245-499F-BB3E-F4C988381926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6C09-81FB-446C-8A44-58FD7272F8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5909-A245-499F-BB3E-F4C988381926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EF6C09-81FB-446C-8A44-58FD7272F8C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5909-A245-499F-BB3E-F4C988381926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6C09-81FB-446C-8A44-58FD7272F8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5909-A245-499F-BB3E-F4C988381926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6C09-81FB-446C-8A44-58FD7272F8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5909-A245-499F-BB3E-F4C988381926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6C09-81FB-446C-8A44-58FD7272F8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5909-A245-499F-BB3E-F4C988381926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6C09-81FB-446C-8A44-58FD7272F8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5909-A245-499F-BB3E-F4C988381926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6C09-81FB-446C-8A44-58FD7272F8C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5909-A245-499F-BB3E-F4C988381926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FEF6C09-81FB-446C-8A44-58FD7272F8C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0FE5909-A245-499F-BB3E-F4C988381926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FEF6C09-81FB-446C-8A44-58FD7272F8C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Cloud Project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TERRAFORM as a source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96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535" y="2617152"/>
            <a:ext cx="3954780" cy="244602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Addresses in IP version 4 (IPv4), the current version, are 32 bits long and are divided into two parts, a network portion and a host portion. The boundary is set administratively at each node, and in fact can vary within a site. (The older notion of fixed boundaries between the two address portions has been abandoned, and has been replaced by Classless Inter-Domain Routing (CIDR). A CIDR network address is written as follows: 207.99.106.128/25.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Class less Inter-Domain routing </a:t>
            </a:r>
            <a:r>
              <a:rPr lang="en-US" dirty="0"/>
              <a:t>allows internet service providers to reduce wasting of IP address by assigning a company a subset of a network number instead of the entire </a:t>
            </a:r>
            <a:r>
              <a:rPr lang="en-US" dirty="0" smtClean="0"/>
              <a:t>network.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It also reduces the size of Internet routing tables allowing the internet to grow.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CIDR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51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-34264"/>
            <a:ext cx="5111750" cy="313300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552" y="1628800"/>
            <a:ext cx="3008313" cy="4480560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 bastion</a:t>
            </a:r>
            <a:r>
              <a:rPr lang="en-US" b="1" dirty="0"/>
              <a:t> </a:t>
            </a:r>
            <a:r>
              <a:rPr lang="en-US" dirty="0"/>
              <a:t>host is a special-purpose computer on a network specifically designed and configured to withstand attacks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 bastion</a:t>
            </a:r>
            <a:r>
              <a:rPr lang="en-US" b="1" dirty="0"/>
              <a:t> </a:t>
            </a:r>
            <a:r>
              <a:rPr lang="en-US" dirty="0"/>
              <a:t>host is a server whose purpose is to provide access to a private network from an external network, such as the Internet. Because of its exposure to potential attack, a bastion</a:t>
            </a:r>
            <a:r>
              <a:rPr lang="en-US" b="1" dirty="0"/>
              <a:t> </a:t>
            </a:r>
            <a:r>
              <a:rPr lang="en-US" dirty="0"/>
              <a:t>host must minimize the chances of </a:t>
            </a:r>
            <a:r>
              <a:rPr lang="en-US" dirty="0" smtClean="0"/>
              <a:t>penetration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 bastion host hardware platform executes a secure version of its operating system, making it a trusted system. Only the services that the network administrator considers essential are installed on the bastion</a:t>
            </a:r>
            <a:r>
              <a:rPr lang="en-US" b="1" dirty="0"/>
              <a:t> </a:t>
            </a:r>
            <a:r>
              <a:rPr lang="en-US" dirty="0"/>
              <a:t>host.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243408"/>
            <a:ext cx="4032448" cy="1412776"/>
          </a:xfrm>
        </p:spPr>
        <p:txBody>
          <a:bodyPr/>
          <a:lstStyle/>
          <a:p>
            <a:r>
              <a:rPr lang="en-IN" dirty="0" smtClean="0"/>
              <a:t>Bastion Host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140968"/>
            <a:ext cx="3989759" cy="361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1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6518CA-FE2C-F447-A37F-7AB4CDDE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910" y="2438401"/>
            <a:ext cx="6686550" cy="1879600"/>
          </a:xfrm>
        </p:spPr>
        <p:txBody>
          <a:bodyPr/>
          <a:lstStyle/>
          <a:p>
            <a:r>
              <a:rPr lang="en-US" dirty="0"/>
              <a:t>               </a:t>
            </a:r>
            <a:r>
              <a:rPr lang="en-US" dirty="0" smtClean="0"/>
              <a:t>END</a:t>
            </a:r>
            <a:endParaRPr lang="en-US" sz="9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76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</a:t>
            </a:r>
            <a:r>
              <a:rPr lang="en-IN" dirty="0" err="1" smtClean="0"/>
              <a:t>terraform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Terraform</a:t>
            </a:r>
            <a:r>
              <a:rPr lang="en-US" dirty="0" smtClean="0"/>
              <a:t> is a tool for building, changing, and versioning infrastructure safely and efficiently.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It takes your infrastructure you have defined in code and makes it real.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code that you have to write to configure </a:t>
            </a:r>
            <a:r>
              <a:rPr lang="en-US" dirty="0" err="1" smtClean="0"/>
              <a:t>Terraform</a:t>
            </a:r>
            <a:r>
              <a:rPr lang="en-US" dirty="0" smtClean="0"/>
              <a:t> is  different from normal  code in languages such as Java or C#.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The beauty of what </a:t>
            </a:r>
            <a:r>
              <a:rPr lang="en-US" dirty="0" err="1"/>
              <a:t>Terraform</a:t>
            </a:r>
            <a:r>
              <a:rPr lang="en-US" dirty="0"/>
              <a:t> does is that it does not ask you how to get from the infrastructure you have to the infrastructure you </a:t>
            </a:r>
            <a:r>
              <a:rPr lang="en-US" dirty="0" smtClean="0"/>
              <a:t>want.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just asks you what you want the world to look like and then it does the hard work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343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Deploying Infrastructure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Terraform</a:t>
            </a:r>
            <a:r>
              <a:rPr lang="en-US" dirty="0" smtClean="0"/>
              <a:t> </a:t>
            </a:r>
            <a:r>
              <a:rPr lang="en-US" dirty="0"/>
              <a:t>supports multiple providers. We have to specify the provider details for which we want to launch the infrastructure </a:t>
            </a:r>
            <a:r>
              <a:rPr lang="en-US" dirty="0" smtClean="0"/>
              <a:t>for.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With </a:t>
            </a:r>
            <a:r>
              <a:rPr lang="en-US" dirty="0"/>
              <a:t>the provider, we also have to add the tokens which will be used for </a:t>
            </a:r>
            <a:r>
              <a:rPr lang="en-US" dirty="0" smtClean="0"/>
              <a:t>authentication.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On </a:t>
            </a:r>
            <a:r>
              <a:rPr lang="en-US" dirty="0"/>
              <a:t>adding a provider, </a:t>
            </a:r>
            <a:r>
              <a:rPr lang="en-US" dirty="0" err="1"/>
              <a:t>terraform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will download plugins associated with the </a:t>
            </a:r>
            <a:r>
              <a:rPr lang="en-US" dirty="0" smtClean="0"/>
              <a:t>provider.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/>
              <a:t>terraform</a:t>
            </a:r>
            <a:r>
              <a:rPr lang="en-US" dirty="0"/>
              <a:t> apply </a:t>
            </a:r>
            <a:r>
              <a:rPr lang="en-US" dirty="0" smtClean="0"/>
              <a:t>: After </a:t>
            </a:r>
            <a:r>
              <a:rPr lang="en-US" dirty="0"/>
              <a:t>you run the apply you will see quite a lot of output from </a:t>
            </a:r>
            <a:r>
              <a:rPr lang="en-US" dirty="0" err="1"/>
              <a:t>Terraform</a:t>
            </a:r>
            <a:r>
              <a:rPr lang="en-US" dirty="0"/>
              <a:t>. You will notice that the apply has paused and is awaiting a response from you.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b="0" dirty="0" smtClean="0">
              <a:effectLst/>
            </a:endParaRPr>
          </a:p>
          <a:p>
            <a:pPr marL="0" indent="0">
              <a:buNone/>
            </a:pPr>
            <a:endParaRPr lang="en-US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3598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27404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554461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AWS Access &amp; Secret </a:t>
            </a:r>
            <a:r>
              <a:rPr lang="en-IN" dirty="0" smtClean="0"/>
              <a:t>Keys</a:t>
            </a:r>
          </a:p>
          <a:p>
            <a:r>
              <a:rPr lang="en-IN" dirty="0" err="1" smtClean="0"/>
              <a:t>Terraform</a:t>
            </a:r>
            <a:r>
              <a:rPr lang="en-IN" dirty="0" smtClean="0"/>
              <a:t> Uses the Access keys to login to our environment and create the infrastructure.</a:t>
            </a:r>
          </a:p>
          <a:p>
            <a:r>
              <a:rPr lang="en-IN" dirty="0" smtClean="0"/>
              <a:t>The sample example for creating the code is :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provider "</a:t>
            </a:r>
            <a:r>
              <a:rPr lang="en-IN" dirty="0" err="1" smtClean="0"/>
              <a:t>aws</a:t>
            </a:r>
            <a:r>
              <a:rPr lang="en-IN" dirty="0" smtClean="0"/>
              <a:t>" {</a:t>
            </a:r>
          </a:p>
          <a:p>
            <a:pPr marL="0" indent="0">
              <a:buNone/>
            </a:pPr>
            <a:r>
              <a:rPr lang="en-IN" dirty="0" smtClean="0"/>
              <a:t>  region     = "us-west-2"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access_key</a:t>
            </a:r>
            <a:r>
              <a:rPr lang="en-IN" dirty="0" smtClean="0"/>
              <a:t> = “Access key"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secret_key</a:t>
            </a:r>
            <a:r>
              <a:rPr lang="en-IN" dirty="0" smtClean="0"/>
              <a:t> = “Secret Key"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resource "</a:t>
            </a:r>
            <a:r>
              <a:rPr lang="en-IN" dirty="0" err="1" smtClean="0"/>
              <a:t>aws_instance</a:t>
            </a:r>
            <a:r>
              <a:rPr lang="en-IN" dirty="0" smtClean="0"/>
              <a:t>" "myec2" {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ami</a:t>
            </a:r>
            <a:r>
              <a:rPr lang="en-IN" dirty="0" smtClean="0"/>
              <a:t>           = "ami-0528a5175983e7f28"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instance_type</a:t>
            </a:r>
            <a:r>
              <a:rPr lang="en-IN" dirty="0" smtClean="0"/>
              <a:t> = "t2.micro"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02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Overview of Resources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Resources are the reference to the individual services which the provider has to </a:t>
            </a:r>
            <a:r>
              <a:rPr lang="en-US" dirty="0" smtClean="0"/>
              <a:t>offer.</a:t>
            </a:r>
          </a:p>
          <a:p>
            <a:r>
              <a:rPr lang="en-US" dirty="0" smtClean="0"/>
              <a:t>Example</a:t>
            </a:r>
            <a:r>
              <a:rPr lang="en-US" dirty="0"/>
              <a:t>:  </a:t>
            </a:r>
          </a:p>
          <a:p>
            <a:r>
              <a:rPr lang="en-US" dirty="0" smtClean="0"/>
              <a:t>resource</a:t>
            </a:r>
            <a:r>
              <a:rPr lang="en-US" dirty="0"/>
              <a:t>  </a:t>
            </a:r>
            <a:r>
              <a:rPr lang="en-US" dirty="0" err="1"/>
              <a:t>aws_instance</a:t>
            </a:r>
            <a:endParaRPr lang="en-US" dirty="0"/>
          </a:p>
          <a:p>
            <a:pPr fontAlgn="base"/>
            <a:r>
              <a:rPr lang="en-US" dirty="0"/>
              <a:t>resource  </a:t>
            </a:r>
            <a:r>
              <a:rPr lang="en-US" dirty="0" err="1"/>
              <a:t>aws_alb</a:t>
            </a:r>
            <a:endParaRPr lang="en-US" dirty="0"/>
          </a:p>
          <a:p>
            <a:pPr fontAlgn="base"/>
            <a:r>
              <a:rPr lang="en-US" dirty="0"/>
              <a:t>resource  </a:t>
            </a:r>
            <a:r>
              <a:rPr lang="en-US" dirty="0" err="1"/>
              <a:t>iam_user</a:t>
            </a:r>
            <a:endParaRPr lang="en-US" dirty="0"/>
          </a:p>
          <a:p>
            <a:pPr fontAlgn="base"/>
            <a:r>
              <a:rPr lang="en-US" dirty="0"/>
              <a:t>resource </a:t>
            </a:r>
            <a:r>
              <a:rPr lang="en-US" dirty="0" err="1" smtClean="0"/>
              <a:t>aws_vpc</a:t>
            </a: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42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63" t="5799" r="3563" b="5183"/>
          <a:stretch/>
        </p:blipFill>
        <p:spPr>
          <a:xfrm>
            <a:off x="3203848" y="548680"/>
            <a:ext cx="5535853" cy="288032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178696" cy="4730204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Virtual </a:t>
            </a:r>
            <a:r>
              <a:rPr lang="en-US" dirty="0"/>
              <a:t>Private Cloud </a:t>
            </a:r>
            <a:r>
              <a:rPr lang="en-US" dirty="0" smtClean="0"/>
              <a:t>( </a:t>
            </a:r>
            <a:r>
              <a:rPr lang="en-US" dirty="0"/>
              <a:t>VPC) enables you to launch AWS resources into a virtual network that you've defined</a:t>
            </a:r>
            <a:r>
              <a:rPr lang="en-US" dirty="0" smtClean="0"/>
              <a:t>.</a:t>
            </a:r>
          </a:p>
          <a:p>
            <a:r>
              <a:rPr lang="en-US" dirty="0"/>
              <a:t>The following are the key concepts for VPCs</a:t>
            </a:r>
            <a:r>
              <a:rPr lang="en-US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 smtClean="0"/>
              <a:t>Subnet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 smtClean="0"/>
              <a:t>Route table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/>
              <a:t>Internet </a:t>
            </a:r>
            <a:r>
              <a:rPr lang="en-IN" b="1" dirty="0" smtClean="0"/>
              <a:t>gateway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/>
              <a:t>CIDR block</a:t>
            </a:r>
            <a:r>
              <a:rPr lang="en-IN" dirty="0"/>
              <a:t> </a:t>
            </a:r>
            <a:endParaRPr lang="en-IN" dirty="0" smtClean="0"/>
          </a:p>
          <a:p>
            <a:endParaRPr lang="en-US" dirty="0" smtClean="0"/>
          </a:p>
          <a:p>
            <a:r>
              <a:rPr lang="en-US" dirty="0" smtClean="0"/>
              <a:t>Note : </a:t>
            </a:r>
            <a:r>
              <a:rPr lang="en-US" dirty="0"/>
              <a:t>When you create a VPC, you must specify a range of IPv4 addresses for the VPC in the form of a Classless Inter-Domain Routing (CIDR) block; for example, </a:t>
            </a:r>
            <a:r>
              <a:rPr lang="en-US" dirty="0" smtClean="0"/>
              <a:t>10.0.0.0/16</a:t>
            </a:r>
            <a:r>
              <a:rPr lang="en-US" dirty="0"/>
              <a:t>. This is the primary CIDR block for your VPC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VPC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573016"/>
            <a:ext cx="5040560" cy="314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4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980728"/>
            <a:ext cx="4896544" cy="295815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router is required for any network that needs access to the Internet. Such a device is known as an Internet gateway because it serves as a “gateway” to the Internet.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your Internet gateway connects your private network to your ISP’s network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You must still take steps to prevent an intruder from sneaking into your network through your Internet gateway.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your Internet gateway router or your DNS server address changes, you have to manually update each computer on the network.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76"/>
            <a:ext cx="5791200" cy="972026"/>
          </a:xfrm>
        </p:spPr>
        <p:txBody>
          <a:bodyPr/>
          <a:lstStyle/>
          <a:p>
            <a:r>
              <a:rPr lang="en-IN" dirty="0" smtClean="0"/>
              <a:t>Internet Gateway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286369"/>
            <a:ext cx="3810532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9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0"/>
            <a:ext cx="4509989" cy="403244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There are two types of subnets public subnet and private subnet.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Public subnet : </a:t>
            </a:r>
            <a:r>
              <a:rPr lang="en-US" dirty="0"/>
              <a:t>A </a:t>
            </a:r>
            <a:r>
              <a:rPr lang="en-US" b="1" dirty="0"/>
              <a:t>public subnet</a:t>
            </a:r>
            <a:r>
              <a:rPr lang="en-US" dirty="0"/>
              <a:t> is a subnet that's associated with a route table that has a route to an Internet gateway</a:t>
            </a:r>
            <a:r>
              <a:rPr lang="en-US" dirty="0" smtClean="0"/>
              <a:t>. </a:t>
            </a:r>
            <a:r>
              <a:rPr lang="en-US" dirty="0"/>
              <a:t>An Internet gateway. This connects the VPC to the Internet and to other AWS services. Instances with private </a:t>
            </a:r>
            <a:r>
              <a:rPr lang="en-US" dirty="0" smtClean="0"/>
              <a:t>IPv4 </a:t>
            </a:r>
            <a:r>
              <a:rPr lang="en-US" dirty="0"/>
              <a:t>addresses in  subnet </a:t>
            </a:r>
            <a:r>
              <a:rPr lang="en-US" dirty="0" smtClean="0"/>
              <a:t>range.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Private Subnet : </a:t>
            </a:r>
            <a:r>
              <a:rPr lang="en-US" dirty="0"/>
              <a:t>Instances in the </a:t>
            </a:r>
            <a:r>
              <a:rPr lang="en-US" b="1" dirty="0"/>
              <a:t>private subnet</a:t>
            </a:r>
            <a:r>
              <a:rPr lang="en-US" dirty="0"/>
              <a:t> are back-end servers that don't need to accept incoming traffic from the Internet and therefore do not have public IP addresses; however, they can send requests to the Internet using the NAT gateway 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2674640" cy="720080"/>
          </a:xfrm>
        </p:spPr>
        <p:txBody>
          <a:bodyPr/>
          <a:lstStyle/>
          <a:p>
            <a:r>
              <a:rPr lang="en-IN" dirty="0" smtClean="0"/>
              <a:t>Subnets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359249"/>
            <a:ext cx="3456384" cy="346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8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32656"/>
            <a:ext cx="5111750" cy="216948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For a typical computer that has a single network interface and is connected to a local area network (LAN) that has a router, the routing table is pretty simple and isn’t often the source of network problems.</a:t>
            </a:r>
          </a:p>
          <a:p>
            <a:r>
              <a:rPr lang="en-US" dirty="0" smtClean="0"/>
              <a:t>For each entry in the routing table, five items of information are listed: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 The destination IP address Actually, this is the address of the destination subnet, and must be interpreted in the context of the subnet mask.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 The subnet mask that must be applied to the destination address to determine the destination subnet.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 The IP address of the gateway to which traffic intended for the destination subnet will be sent.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 The IP address of the interface through which the traffic will be sent to the destination subnet.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 The metric, which indicates the number of hops required to reach destinations via the gateway.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8" y="-171400"/>
            <a:ext cx="3682752" cy="1404074"/>
          </a:xfrm>
        </p:spPr>
        <p:txBody>
          <a:bodyPr/>
          <a:lstStyle/>
          <a:p>
            <a:r>
              <a:rPr lang="en-IN" dirty="0" smtClean="0"/>
              <a:t>Route Table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996952"/>
            <a:ext cx="5040560" cy="307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9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211</TotalTime>
  <Words>613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Essential</vt:lpstr>
      <vt:lpstr>Cloud Project </vt:lpstr>
      <vt:lpstr>Introduction to terraform</vt:lpstr>
      <vt:lpstr>Deploying Infrastructure</vt:lpstr>
      <vt:lpstr>PowerPoint Presentation</vt:lpstr>
      <vt:lpstr>Overview of Resources</vt:lpstr>
      <vt:lpstr>VPC</vt:lpstr>
      <vt:lpstr>Internet Gateway</vt:lpstr>
      <vt:lpstr>Subnets</vt:lpstr>
      <vt:lpstr>Route Table</vt:lpstr>
      <vt:lpstr>CIDR</vt:lpstr>
      <vt:lpstr>Bastion Host</vt:lpstr>
      <vt:lpstr>              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sai ram</dc:creator>
  <cp:lastModifiedBy>sai ram</cp:lastModifiedBy>
  <cp:revision>15</cp:revision>
  <dcterms:created xsi:type="dcterms:W3CDTF">2021-01-30T05:45:18Z</dcterms:created>
  <dcterms:modified xsi:type="dcterms:W3CDTF">2021-01-30T09:17:04Z</dcterms:modified>
</cp:coreProperties>
</file>