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4" r:id="rId12"/>
    <p:sldId id="266"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Advent Pro Light" panose="020B0604020202020204" charset="0"/>
      <p:regular r:id="rId19"/>
      <p:bold r:id="rId20"/>
    </p:embeddedFont>
    <p:embeddedFont>
      <p:font typeface="Rajdhani" panose="020B0604020202020204" charset="0"/>
      <p:regular r:id="rId21"/>
      <p:bold r:id="rId22"/>
    </p:embeddedFont>
    <p:embeddedFont>
      <p:font typeface="Fira Sans Condensed" panose="020B0604020202020204" charset="0"/>
      <p:regular r:id="rId23"/>
      <p:bold r:id="rId24"/>
      <p:italic r:id="rId25"/>
      <p:boldItalic r:id="rId26"/>
    </p:embeddedFont>
    <p:embeddedFont>
      <p:font typeface="Merriweather" panose="020B060402020202020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
      <p:font typeface="Josefin Slab" panose="020B0604020202020204" charset="0"/>
      <p:regular r:id="rId35"/>
      <p:bold r:id="rId36"/>
      <p:italic r:id="rId37"/>
      <p:boldItalic r:id="rId38"/>
    </p:embeddedFont>
    <p:embeddedFont>
      <p:font typeface="Fira Sans Condensed Light" panose="020B0604020202020204" charset="0"/>
      <p:regular r:id="rId39"/>
      <p:bold r:id="rId40"/>
      <p:italic r:id="rId41"/>
      <p:boldItalic r:id="rId42"/>
    </p:embeddedFont>
    <p:embeddedFont>
      <p:font typeface="Anton"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heme" Target="theme/theme1.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827722e3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827722e3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da0b28a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da0b28a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827722e3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827722e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43154ce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43154ce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827722e3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827722e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827722e3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827722e3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827722e3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827722e3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cd30c71d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cd30c71d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solidFill>
                  <a:srgbClr val="F3F3F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2"/>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400"/>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0" name="Google Shape;70;p17"/>
          <p:cNvSpPr txBox="1">
            <a:spLocks noGrp="1"/>
          </p:cNvSpPr>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1" name="Google Shape;71;p17"/>
          <p:cNvSpPr txBox="1">
            <a:spLocks noGrp="1"/>
          </p:cNvSpPr>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a:spLocks noGrp="1"/>
          </p:cNvSpPr>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a:spLocks noGrp="1"/>
          </p:cNvSpPr>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rgbClr val="F3F3F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mc:AlternateContent xmlns:mc="http://schemas.openxmlformats.org/markup-compatibility/2006" xmlns:p14="http://schemas.microsoft.com/office/powerpoint/2010/main">
    <mc:Choice Requires="p14">
      <p:transition spd="slow" p14:dur="9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a:off x="335925" y="963825"/>
            <a:ext cx="6758100" cy="1881900"/>
          </a:xfrm>
          <a:prstGeom prst="rect">
            <a:avLst/>
          </a:prstGeom>
          <a:effectLst>
            <a:outerShdw blurRad="42863" dist="28575" algn="bl" rotWithShape="0">
              <a:srgbClr val="0000FF">
                <a:alpha val="87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400" i="1" dirty="0">
                <a:solidFill>
                  <a:schemeClr val="lt2"/>
                </a:solidFill>
                <a:latin typeface="Trebuchet MS"/>
                <a:ea typeface="Trebuchet MS"/>
                <a:cs typeface="Trebuchet MS"/>
                <a:sym typeface="Trebuchet MS"/>
              </a:rPr>
              <a:t>Flora - A flower selling e-commerce website</a:t>
            </a:r>
            <a:endParaRPr sz="7600" i="1" dirty="0">
              <a:latin typeface="Rajdhani"/>
              <a:ea typeface="Rajdhani"/>
              <a:cs typeface="Rajdhani"/>
              <a:sym typeface="Rajdhani"/>
            </a:endParaRPr>
          </a:p>
        </p:txBody>
      </p:sp>
      <p:pic>
        <p:nvPicPr>
          <p:cNvPr id="99" name="Google Shape;99;p22"/>
          <p:cNvPicPr preferRelativeResize="0"/>
          <p:nvPr/>
        </p:nvPicPr>
        <p:blipFill>
          <a:blip r:embed="rId4">
            <a:alphaModFix/>
          </a:blip>
          <a:stretch>
            <a:fillRect/>
          </a:stretch>
        </p:blipFill>
        <p:spPr>
          <a:xfrm>
            <a:off x="335925" y="3778175"/>
            <a:ext cx="1016525" cy="10165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1331000" y="615625"/>
            <a:ext cx="6006300" cy="486600"/>
          </a:xfrm>
          <a:prstGeom prst="rect">
            <a:avLst/>
          </a:prstGeom>
        </p:spPr>
        <p:txBody>
          <a:bodyPr spcFirstLastPara="1" wrap="square" lIns="91425" tIns="91425" rIns="91425" bIns="91425" anchor="ctr" anchorCtr="0">
            <a:noAutofit/>
          </a:bodyPr>
          <a:lstStyle/>
          <a:p>
            <a:pPr marL="914400" lvl="0" indent="0" algn="l" rtl="0">
              <a:lnSpc>
                <a:spcPct val="130000"/>
              </a:lnSpc>
              <a:spcBef>
                <a:spcPts val="400"/>
              </a:spcBef>
              <a:spcAft>
                <a:spcPts val="0"/>
              </a:spcAft>
              <a:buNone/>
            </a:pPr>
            <a:r>
              <a:rPr lang="en" sz="3300" u="sng" dirty="0">
                <a:solidFill>
                  <a:srgbClr val="00FF00"/>
                </a:solidFill>
              </a:rPr>
              <a:t>Technology stack used </a:t>
            </a:r>
            <a:r>
              <a:rPr lang="en" sz="3300" dirty="0">
                <a:solidFill>
                  <a:srgbClr val="00FF00"/>
                </a:solidFill>
              </a:rPr>
              <a:t> </a:t>
            </a:r>
            <a:r>
              <a:rPr lang="en" sz="3300" u="sng" dirty="0">
                <a:solidFill>
                  <a:srgbClr val="FFFFFF"/>
                </a:solidFill>
              </a:rPr>
              <a:t> </a:t>
            </a:r>
            <a:endParaRPr sz="3300" u="sng" dirty="0">
              <a:solidFill>
                <a:srgbClr val="FFFFFF"/>
              </a:solidFill>
            </a:endParaRPr>
          </a:p>
          <a:p>
            <a:pPr marL="0" lvl="0" indent="0" algn="ctr" rtl="0">
              <a:spcBef>
                <a:spcPts val="600"/>
              </a:spcBef>
              <a:spcAft>
                <a:spcPts val="0"/>
              </a:spcAft>
              <a:buNone/>
            </a:pPr>
            <a:endParaRPr sz="3300" u="sng" dirty="0"/>
          </a:p>
        </p:txBody>
      </p:sp>
      <p:sp>
        <p:nvSpPr>
          <p:cNvPr id="154" name="Google Shape;154;p31"/>
          <p:cNvSpPr txBox="1"/>
          <p:nvPr/>
        </p:nvSpPr>
        <p:spPr>
          <a:xfrm>
            <a:off x="278375" y="1146175"/>
            <a:ext cx="8502000" cy="339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a:solidFill>
                  <a:srgbClr val="FFFFFF"/>
                </a:solidFill>
                <a:latin typeface="Merriweather"/>
                <a:ea typeface="Merriweather"/>
                <a:cs typeface="Merriweather"/>
                <a:sym typeface="Merriweather"/>
              </a:rPr>
              <a:t>This website is based on the </a:t>
            </a:r>
            <a:r>
              <a:rPr lang="en" sz="1600" b="1">
                <a:solidFill>
                  <a:srgbClr val="FFFFFF"/>
                </a:solidFill>
                <a:latin typeface="Merriweather"/>
                <a:ea typeface="Merriweather"/>
                <a:cs typeface="Merriweather"/>
                <a:sym typeface="Merriweather"/>
              </a:rPr>
              <a:t>MERN</a:t>
            </a:r>
            <a:r>
              <a:rPr lang="en" sz="1600">
                <a:solidFill>
                  <a:srgbClr val="FFFFFF"/>
                </a:solidFill>
                <a:latin typeface="Merriweather"/>
                <a:ea typeface="Merriweather"/>
                <a:cs typeface="Merriweather"/>
                <a:sym typeface="Merriweather"/>
              </a:rPr>
              <a:t> stack.</a:t>
            </a:r>
            <a:endParaRPr sz="1600">
              <a:solidFill>
                <a:srgbClr val="FFFFFF"/>
              </a:solidFill>
              <a:latin typeface="Merriweather"/>
              <a:ea typeface="Merriweather"/>
              <a:cs typeface="Merriweather"/>
              <a:sym typeface="Merriweather"/>
            </a:endParaRPr>
          </a:p>
          <a:p>
            <a:pPr marL="0" lvl="0" indent="0" algn="l" rtl="0">
              <a:lnSpc>
                <a:spcPct val="115000"/>
              </a:lnSpc>
              <a:spcBef>
                <a:spcPts val="1200"/>
              </a:spcBef>
              <a:spcAft>
                <a:spcPts val="0"/>
              </a:spcAft>
              <a:buNone/>
            </a:pPr>
            <a:r>
              <a:rPr lang="en" sz="1600" b="1">
                <a:solidFill>
                  <a:srgbClr val="FFFFFF"/>
                </a:solidFill>
                <a:latin typeface="Merriweather"/>
                <a:ea typeface="Merriweather"/>
                <a:cs typeface="Merriweather"/>
                <a:sym typeface="Merriweather"/>
              </a:rPr>
              <a:t>MERN - (MongoDB, Express, React and Node)</a:t>
            </a:r>
            <a:endParaRPr sz="1600" b="1">
              <a:solidFill>
                <a:srgbClr val="FFFFFF"/>
              </a:solidFill>
              <a:latin typeface="Merriweather"/>
              <a:ea typeface="Merriweather"/>
              <a:cs typeface="Merriweather"/>
              <a:sym typeface="Merriweather"/>
            </a:endParaRPr>
          </a:p>
          <a:p>
            <a:pPr marL="0" lvl="0" indent="0" algn="l" rtl="0">
              <a:lnSpc>
                <a:spcPct val="115000"/>
              </a:lnSpc>
              <a:spcBef>
                <a:spcPts val="1200"/>
              </a:spcBef>
              <a:spcAft>
                <a:spcPts val="0"/>
              </a:spcAft>
              <a:buNone/>
            </a:pPr>
            <a:r>
              <a:rPr lang="en" sz="1600">
                <a:solidFill>
                  <a:srgbClr val="FFFFFF"/>
                </a:solidFill>
                <a:latin typeface="Merriweather"/>
                <a:ea typeface="Merriweather"/>
                <a:cs typeface="Merriweather"/>
                <a:sym typeface="Merriweather"/>
              </a:rPr>
              <a:t>Here we are using Node, Express and MongoDB to design the REST APIs and then we are using these APIs in React frontend.</a:t>
            </a:r>
            <a:endParaRPr sz="1600">
              <a:solidFill>
                <a:srgbClr val="FFFFFF"/>
              </a:solidFill>
              <a:latin typeface="Merriweather"/>
              <a:ea typeface="Merriweather"/>
              <a:cs typeface="Merriweather"/>
              <a:sym typeface="Merriweather"/>
            </a:endParaRPr>
          </a:p>
          <a:p>
            <a:pPr marL="457200" lvl="0" indent="-330200" algn="l" rtl="0">
              <a:lnSpc>
                <a:spcPct val="150000"/>
              </a:lnSpc>
              <a:spcBef>
                <a:spcPts val="1200"/>
              </a:spcBef>
              <a:spcAft>
                <a:spcPts val="0"/>
              </a:spcAft>
              <a:buClr>
                <a:srgbClr val="FFFFFF"/>
              </a:buClr>
              <a:buSzPts val="1600"/>
              <a:buFont typeface="Merriweather"/>
              <a:buChar char="●"/>
            </a:pPr>
            <a:r>
              <a:rPr lang="en" sz="1600">
                <a:solidFill>
                  <a:srgbClr val="FFFFFF"/>
                </a:solidFill>
                <a:latin typeface="Merriweather"/>
                <a:ea typeface="Merriweather"/>
                <a:cs typeface="Merriweather"/>
                <a:sym typeface="Merriweather"/>
              </a:rPr>
              <a:t>Frontend -For the frontend side, we are using React as the frontend library.</a:t>
            </a:r>
            <a:endParaRPr sz="1600">
              <a:solidFill>
                <a:srgbClr val="FFFFFF"/>
              </a:solidFill>
              <a:latin typeface="Merriweather"/>
              <a:ea typeface="Merriweather"/>
              <a:cs typeface="Merriweather"/>
              <a:sym typeface="Merriweather"/>
            </a:endParaRPr>
          </a:p>
          <a:p>
            <a:pPr marL="457200" lvl="0" indent="-330200" algn="l" rtl="0">
              <a:lnSpc>
                <a:spcPct val="115000"/>
              </a:lnSpc>
              <a:spcBef>
                <a:spcPts val="0"/>
              </a:spcBef>
              <a:spcAft>
                <a:spcPts val="0"/>
              </a:spcAft>
              <a:buClr>
                <a:srgbClr val="FFFFFF"/>
              </a:buClr>
              <a:buSzPts val="1600"/>
              <a:buFont typeface="Merriweather"/>
              <a:buChar char="●"/>
            </a:pPr>
            <a:r>
              <a:rPr lang="en" sz="1600">
                <a:solidFill>
                  <a:srgbClr val="FFFFFF"/>
                </a:solidFill>
                <a:latin typeface="Merriweather"/>
                <a:ea typeface="Merriweather"/>
                <a:cs typeface="Merriweather"/>
                <a:sym typeface="Merriweather"/>
              </a:rPr>
              <a:t>Backend - For the backend side, we are using the Express library on top of Nodejs and MongoDB as the NoSQL database to store our data as documents in JSON format.</a:t>
            </a:r>
            <a:endParaRPr sz="1600">
              <a:solidFill>
                <a:srgbClr val="FFFFFF"/>
              </a:solidFill>
              <a:latin typeface="Merriweather"/>
              <a:ea typeface="Merriweather"/>
              <a:cs typeface="Merriweather"/>
              <a:sym typeface="Merriweather"/>
            </a:endParaRPr>
          </a:p>
          <a:p>
            <a:pPr marL="0" lvl="0" indent="0" algn="l" rtl="0">
              <a:lnSpc>
                <a:spcPct val="200000"/>
              </a:lnSpc>
              <a:spcBef>
                <a:spcPts val="1200"/>
              </a:spcBef>
              <a:spcAft>
                <a:spcPts val="0"/>
              </a:spcAft>
              <a:buNone/>
            </a:pPr>
            <a:endParaRPr sz="1600">
              <a:solidFill>
                <a:srgbClr val="FFFFFF"/>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0"/>
          <p:cNvSpPr txBox="1"/>
          <p:nvPr/>
        </p:nvSpPr>
        <p:spPr>
          <a:xfrm>
            <a:off x="3147650" y="114050"/>
            <a:ext cx="2730300" cy="6927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400"/>
              </a:spcBef>
              <a:spcAft>
                <a:spcPts val="600"/>
              </a:spcAft>
              <a:buNone/>
            </a:pPr>
            <a:r>
              <a:rPr lang="en" sz="3300" b="1" u="sng">
                <a:solidFill>
                  <a:srgbClr val="00FF00"/>
                </a:solidFill>
                <a:latin typeface="Rajdhani"/>
                <a:ea typeface="Rajdhani"/>
                <a:cs typeface="Rajdhani"/>
                <a:sym typeface="Rajdhani"/>
              </a:rPr>
              <a:t>Future work </a:t>
            </a:r>
            <a:endParaRPr/>
          </a:p>
        </p:txBody>
      </p:sp>
      <p:sp>
        <p:nvSpPr>
          <p:cNvPr id="148" name="Google Shape;148;p30"/>
          <p:cNvSpPr txBox="1"/>
          <p:nvPr/>
        </p:nvSpPr>
        <p:spPr>
          <a:xfrm>
            <a:off x="158625" y="832525"/>
            <a:ext cx="89184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Cancel order functionality</a:t>
            </a:r>
            <a:r>
              <a:rPr lang="en">
                <a:solidFill>
                  <a:srgbClr val="FFFFFF"/>
                </a:solidFill>
                <a:latin typeface="Merriweather"/>
                <a:ea typeface="Merriweather"/>
                <a:cs typeface="Merriweather"/>
                <a:sym typeface="Merriweather"/>
              </a:rPr>
              <a:t> - The goal will be to add an API request to backend to cancel a order, for user/admin.</a:t>
            </a:r>
            <a:endParaRPr>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b="1">
              <a:solidFill>
                <a:srgbClr val="FFFFFF"/>
              </a:solidFill>
              <a:latin typeface="Merriweather"/>
              <a:ea typeface="Merriweather"/>
              <a:cs typeface="Merriweather"/>
              <a:sym typeface="Merriweather"/>
            </a:endParaRPr>
          </a:p>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Track order package</a:t>
            </a:r>
            <a:r>
              <a:rPr lang="en">
                <a:solidFill>
                  <a:srgbClr val="FFFFFF"/>
                </a:solidFill>
                <a:latin typeface="Merriweather"/>
                <a:ea typeface="Merriweather"/>
                <a:cs typeface="Merriweather"/>
                <a:sym typeface="Merriweather"/>
              </a:rPr>
              <a:t> - A tracker for the order, so that buyer can know when the product will get delivered.</a:t>
            </a:r>
            <a:endParaRPr>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FFFFFF"/>
              </a:solidFill>
              <a:latin typeface="Merriweather"/>
              <a:ea typeface="Merriweather"/>
              <a:cs typeface="Merriweather"/>
              <a:sym typeface="Merriweather"/>
            </a:endParaRPr>
          </a:p>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Multi-language support </a:t>
            </a:r>
            <a:r>
              <a:rPr lang="en">
                <a:solidFill>
                  <a:srgbClr val="FFFFFF"/>
                </a:solidFill>
                <a:latin typeface="Merriweather"/>
                <a:ea typeface="Merriweather"/>
                <a:cs typeface="Merriweather"/>
                <a:sym typeface="Merriweather"/>
              </a:rPr>
              <a:t>- A future important addition will be multi-language support in our web app especially for Indians.</a:t>
            </a:r>
            <a:endParaRPr>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FFFFFF"/>
              </a:solidFill>
              <a:latin typeface="Merriweather"/>
              <a:ea typeface="Merriweather"/>
              <a:cs typeface="Merriweather"/>
              <a:sym typeface="Merriweather"/>
            </a:endParaRPr>
          </a:p>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Inventory management for sellers</a:t>
            </a:r>
            <a:r>
              <a:rPr lang="en">
                <a:solidFill>
                  <a:srgbClr val="FFFFFF"/>
                </a:solidFill>
                <a:latin typeface="Merriweather"/>
                <a:ea typeface="Merriweather"/>
                <a:cs typeface="Merriweather"/>
                <a:sym typeface="Merriweather"/>
              </a:rPr>
              <a:t>- A important feature for sellers for their convenience, to keep track of their products and expenses.</a:t>
            </a:r>
            <a:endParaRPr>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FFFFFF"/>
              </a:solidFill>
              <a:latin typeface="Merriweather"/>
              <a:ea typeface="Merriweather"/>
              <a:cs typeface="Merriweather"/>
              <a:sym typeface="Merriweather"/>
            </a:endParaRPr>
          </a:p>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App for the website</a:t>
            </a:r>
            <a:r>
              <a:rPr lang="en">
                <a:solidFill>
                  <a:srgbClr val="FFFFFF"/>
                </a:solidFill>
                <a:latin typeface="Merriweather"/>
                <a:ea typeface="Merriweather"/>
                <a:cs typeface="Merriweather"/>
                <a:sym typeface="Merriweather"/>
              </a:rPr>
              <a:t>- A mobile application for the web app will be more convenient for user.</a:t>
            </a:r>
            <a:endParaRPr>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FFFFFF"/>
              </a:solidFill>
              <a:latin typeface="Merriweather"/>
              <a:ea typeface="Merriweather"/>
              <a:cs typeface="Merriweather"/>
              <a:sym typeface="Merriweather"/>
            </a:endParaRPr>
          </a:p>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Customer service support</a:t>
            </a:r>
            <a:r>
              <a:rPr lang="en">
                <a:solidFill>
                  <a:srgbClr val="FFFFFF"/>
                </a:solidFill>
                <a:latin typeface="Merriweather"/>
                <a:ea typeface="Merriweather"/>
                <a:cs typeface="Merriweather"/>
                <a:sym typeface="Merriweather"/>
              </a:rPr>
              <a:t>- This addition will help the admin to solve or answer the queries from the customer for better service.</a:t>
            </a:r>
            <a:endParaRPr>
              <a:solidFill>
                <a:srgbClr val="FFFFFF"/>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FFFFFF"/>
              </a:solidFill>
              <a:latin typeface="Merriweather"/>
              <a:ea typeface="Merriweather"/>
              <a:cs typeface="Merriweather"/>
              <a:sym typeface="Merriweather"/>
            </a:endParaRPr>
          </a:p>
          <a:p>
            <a:pPr marL="457200" lvl="0" indent="-317500" algn="l" rtl="0">
              <a:spcBef>
                <a:spcPts val="0"/>
              </a:spcBef>
              <a:spcAft>
                <a:spcPts val="0"/>
              </a:spcAft>
              <a:buClr>
                <a:srgbClr val="FFFFFF"/>
              </a:buClr>
              <a:buSzPts val="1400"/>
              <a:buFont typeface="Merriweather"/>
              <a:buChar char="➢"/>
            </a:pPr>
            <a:r>
              <a:rPr lang="en" b="1">
                <a:solidFill>
                  <a:srgbClr val="FFFFFF"/>
                </a:solidFill>
                <a:latin typeface="Merriweather"/>
                <a:ea typeface="Merriweather"/>
                <a:cs typeface="Merriweather"/>
                <a:sym typeface="Merriweather"/>
              </a:rPr>
              <a:t>Regular offers and discounts </a:t>
            </a:r>
            <a:r>
              <a:rPr lang="en">
                <a:solidFill>
                  <a:srgbClr val="FFFFFF"/>
                </a:solidFill>
                <a:latin typeface="Merriweather"/>
                <a:ea typeface="Merriweather"/>
                <a:cs typeface="Merriweather"/>
                <a:sym typeface="Merriweather"/>
              </a:rPr>
              <a:t>- This will motivate users to buy products from our website.</a:t>
            </a:r>
            <a:endParaRPr>
              <a:solidFill>
                <a:srgbClr val="FFFFFF"/>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ctrTitle" idx="4294967295"/>
          </p:nvPr>
        </p:nvSpPr>
        <p:spPr>
          <a:xfrm>
            <a:off x="2130600" y="1931625"/>
            <a:ext cx="5035200" cy="14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FF00"/>
                </a:solidFill>
              </a:rPr>
              <a:t>Presented by -</a:t>
            </a:r>
            <a:endParaRPr sz="2400" dirty="0">
              <a:solidFill>
                <a:srgbClr val="00FF00"/>
              </a:solidFill>
            </a:endParaRPr>
          </a:p>
          <a:p>
            <a:pPr marL="0" lvl="0" indent="0" algn="ctr" rtl="0">
              <a:spcBef>
                <a:spcPts val="0"/>
              </a:spcBef>
              <a:spcAft>
                <a:spcPts val="0"/>
              </a:spcAft>
              <a:buNone/>
            </a:pPr>
            <a:endParaRPr sz="2400" dirty="0"/>
          </a:p>
          <a:p>
            <a:pPr marL="0" lvl="0" indent="0" algn="ctr" rtl="0">
              <a:spcBef>
                <a:spcPts val="0"/>
              </a:spcBef>
              <a:spcAft>
                <a:spcPts val="0"/>
              </a:spcAft>
              <a:buNone/>
            </a:pPr>
            <a:r>
              <a:rPr lang="en" sz="2300" b="0" dirty="0"/>
              <a:t>Soumyaraj Biswal (1701292075)</a:t>
            </a:r>
            <a:endParaRPr sz="2300" b="0" dirty="0"/>
          </a:p>
          <a:p>
            <a:pPr marL="0" lvl="0" indent="0" algn="ctr" rtl="0">
              <a:spcBef>
                <a:spcPts val="0"/>
              </a:spcBef>
              <a:spcAft>
                <a:spcPts val="0"/>
              </a:spcAft>
              <a:buNone/>
            </a:pPr>
            <a:r>
              <a:rPr lang="en" sz="2300" b="0" dirty="0"/>
              <a:t>Sanat Kumar Nayak (1701292059)</a:t>
            </a:r>
            <a:endParaRPr sz="2300" b="0" dirty="0"/>
          </a:p>
          <a:p>
            <a:pPr marL="0" lvl="0" indent="0" algn="ctr" rtl="0">
              <a:spcBef>
                <a:spcPts val="0"/>
              </a:spcBef>
              <a:spcAft>
                <a:spcPts val="0"/>
              </a:spcAft>
              <a:buNone/>
            </a:pPr>
            <a:r>
              <a:rPr lang="en" sz="2300" b="0" dirty="0"/>
              <a:t>Nitesh Kumar Debata (1701292042)</a:t>
            </a:r>
            <a:endParaRPr sz="2300" b="0" dirty="0"/>
          </a:p>
          <a:p>
            <a:pPr marL="0" lvl="0" indent="0" algn="ctr" rtl="0">
              <a:spcBef>
                <a:spcPts val="0"/>
              </a:spcBef>
              <a:spcAft>
                <a:spcPts val="0"/>
              </a:spcAft>
              <a:buNone/>
            </a:pPr>
            <a:r>
              <a:rPr lang="en" sz="2300" b="0" dirty="0"/>
              <a:t>Ajit Kumar Sahoo (1701292110)</a:t>
            </a:r>
            <a:endParaRPr sz="2300" b="0" dirty="0"/>
          </a:p>
          <a:p>
            <a:pPr marL="0" lvl="0" indent="0" algn="ctr" rtl="0">
              <a:spcBef>
                <a:spcPts val="0"/>
              </a:spcBef>
              <a:spcAft>
                <a:spcPts val="0"/>
              </a:spcAft>
              <a:buNone/>
            </a:pPr>
            <a:endParaRPr sz="2400" dirty="0"/>
          </a:p>
          <a:p>
            <a:pPr marL="0" lvl="0" indent="0" algn="ctr" rtl="0">
              <a:spcBef>
                <a:spcPts val="0"/>
              </a:spcBef>
              <a:spcAft>
                <a:spcPts val="0"/>
              </a:spcAft>
              <a:buNone/>
            </a:pPr>
            <a:r>
              <a:rPr lang="en" sz="2400" dirty="0">
                <a:solidFill>
                  <a:srgbClr val="00FF00"/>
                </a:solidFill>
              </a:rPr>
              <a:t>Under the guidance of -</a:t>
            </a:r>
            <a:endParaRPr sz="2400" dirty="0">
              <a:solidFill>
                <a:srgbClr val="00FF00"/>
              </a:solidFill>
            </a:endParaRPr>
          </a:p>
          <a:p>
            <a:pPr marL="0" lvl="0" indent="0" algn="ctr" rtl="0">
              <a:spcBef>
                <a:spcPts val="0"/>
              </a:spcBef>
              <a:spcAft>
                <a:spcPts val="0"/>
              </a:spcAft>
              <a:buNone/>
            </a:pPr>
            <a:r>
              <a:rPr lang="en" sz="2300" b="0" dirty="0"/>
              <a:t>Subhrajit Roy</a:t>
            </a:r>
            <a:endParaRPr sz="2300" b="0" dirty="0"/>
          </a:p>
          <a:p>
            <a:pPr marL="0" lvl="0" indent="0" algn="ctr" rtl="0">
              <a:spcBef>
                <a:spcPts val="0"/>
              </a:spcBef>
              <a:spcAft>
                <a:spcPts val="0"/>
              </a:spcAft>
              <a:buNone/>
            </a:pPr>
            <a:endParaRPr sz="2100" b="0" dirty="0"/>
          </a:p>
          <a:p>
            <a:pPr marL="0" lvl="0" indent="0" algn="ctr" rtl="0">
              <a:spcBef>
                <a:spcPts val="0"/>
              </a:spcBef>
              <a:spcAft>
                <a:spcPts val="0"/>
              </a:spcAft>
              <a:buNone/>
            </a:pPr>
            <a:r>
              <a:rPr lang="en" sz="2100" dirty="0"/>
              <a:t>Department of computer science and engineering</a:t>
            </a:r>
            <a:endParaRPr sz="2100" dirty="0"/>
          </a:p>
          <a:p>
            <a:pPr marL="0" lvl="0" indent="0" algn="ctr" rtl="0">
              <a:spcBef>
                <a:spcPts val="0"/>
              </a:spcBef>
              <a:spcAft>
                <a:spcPts val="0"/>
              </a:spcAft>
              <a:buNone/>
            </a:pPr>
            <a:r>
              <a:rPr lang="en" sz="2100" dirty="0" smtClean="0"/>
              <a:t>     Gandhi </a:t>
            </a:r>
            <a:r>
              <a:rPr lang="en" sz="2100" dirty="0"/>
              <a:t>Engineering College , Bhubaneswar</a:t>
            </a:r>
            <a:endParaRPr sz="2100" dirty="0"/>
          </a:p>
          <a:p>
            <a:pPr marL="0" lvl="0" indent="0" algn="ctr" rtl="0">
              <a:spcBef>
                <a:spcPts val="0"/>
              </a:spcBef>
              <a:spcAft>
                <a:spcPts val="0"/>
              </a:spcAft>
              <a:buNone/>
            </a:pPr>
            <a:endParaRPr sz="2300" dirty="0"/>
          </a:p>
        </p:txBody>
      </p:sp>
      <p:pic>
        <p:nvPicPr>
          <p:cNvPr id="105" name="Google Shape;105;p23"/>
          <p:cNvPicPr preferRelativeResize="0"/>
          <p:nvPr/>
        </p:nvPicPr>
        <p:blipFill>
          <a:blip r:embed="rId3">
            <a:alphaModFix/>
          </a:blip>
          <a:stretch>
            <a:fillRect/>
          </a:stretch>
        </p:blipFill>
        <p:spPr>
          <a:xfrm>
            <a:off x="2020484" y="4493350"/>
            <a:ext cx="276175" cy="2761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u="sng">
                <a:solidFill>
                  <a:srgbClr val="00FF00"/>
                </a:solidFill>
              </a:rPr>
              <a:t>CONTENTS</a:t>
            </a:r>
            <a:r>
              <a:rPr lang="en" sz="3300" u="sng">
                <a:solidFill>
                  <a:srgbClr val="FFE599"/>
                </a:solidFill>
              </a:rPr>
              <a:t> </a:t>
            </a:r>
            <a:endParaRPr sz="3300" u="sng">
              <a:solidFill>
                <a:srgbClr val="FFE599"/>
              </a:solidFill>
            </a:endParaRPr>
          </a:p>
        </p:txBody>
      </p:sp>
      <p:sp>
        <p:nvSpPr>
          <p:cNvPr id="111" name="Google Shape;111;p24"/>
          <p:cNvSpPr txBox="1">
            <a:spLocks noGrp="1"/>
          </p:cNvSpPr>
          <p:nvPr>
            <p:ph type="body" idx="1"/>
          </p:nvPr>
        </p:nvSpPr>
        <p:spPr>
          <a:xfrm>
            <a:off x="720000" y="1152475"/>
            <a:ext cx="7704000" cy="3606000"/>
          </a:xfrm>
          <a:prstGeom prst="rect">
            <a:avLst/>
          </a:prstGeom>
          <a:solidFill>
            <a:srgbClr val="0C343D">
              <a:alpha val="56699"/>
            </a:srgbClr>
          </a:solidFill>
        </p:spPr>
        <p:txBody>
          <a:bodyPr spcFirstLastPara="1" wrap="square" lIns="234000" tIns="234000" rIns="234000" bIns="91425" anchor="t" anchorCtr="0">
            <a:noAutofit/>
          </a:bodyPr>
          <a:lstStyle/>
          <a:p>
            <a:pPr marL="0" lvl="0" indent="0" algn="l" rtl="0">
              <a:spcBef>
                <a:spcPts val="0"/>
              </a:spcBef>
              <a:spcAft>
                <a:spcPts val="0"/>
              </a:spcAft>
              <a:buNone/>
            </a:pPr>
            <a:r>
              <a:rPr lang="en" sz="2000" b="1" dirty="0">
                <a:solidFill>
                  <a:srgbClr val="FFFFFF"/>
                </a:solidFill>
                <a:latin typeface="Fira Sans Condensed"/>
                <a:ea typeface="Fira Sans Condensed"/>
                <a:cs typeface="Fira Sans Condensed"/>
                <a:sym typeface="Fira Sans Condensed"/>
              </a:rPr>
              <a:t>Here’s what you’ll find in this presentation -</a:t>
            </a:r>
            <a:endParaRPr sz="2000" b="1" dirty="0">
              <a:solidFill>
                <a:srgbClr val="FFFFFF"/>
              </a:solidFill>
              <a:latin typeface="Fira Sans Condensed"/>
              <a:ea typeface="Fira Sans Condensed"/>
              <a:cs typeface="Fira Sans Condensed"/>
              <a:sym typeface="Fira Sans Condensed"/>
            </a:endParaRPr>
          </a:p>
          <a:p>
            <a:pPr marL="0" lvl="0" indent="0" algn="l" rtl="0">
              <a:lnSpc>
                <a:spcPct val="115000"/>
              </a:lnSpc>
              <a:spcBef>
                <a:spcPts val="0"/>
              </a:spcBef>
              <a:spcAft>
                <a:spcPts val="0"/>
              </a:spcAft>
              <a:buNone/>
            </a:pPr>
            <a:endParaRPr sz="2000" dirty="0">
              <a:solidFill>
                <a:srgbClr val="FFFFFF"/>
              </a:solidFill>
            </a:endParaRPr>
          </a:p>
          <a:p>
            <a:pPr marL="457200" lvl="0" indent="-355600" algn="l" rtl="0">
              <a:lnSpc>
                <a:spcPct val="115000"/>
              </a:lnSpc>
              <a:spcBef>
                <a:spcPts val="0"/>
              </a:spcBef>
              <a:spcAft>
                <a:spcPts val="0"/>
              </a:spcAft>
              <a:buClr>
                <a:srgbClr val="FFFFFF"/>
              </a:buClr>
              <a:buSzPts val="2000"/>
              <a:buAutoNum type="arabicPeriod"/>
            </a:pPr>
            <a:r>
              <a:rPr lang="en" sz="2000" dirty="0">
                <a:solidFill>
                  <a:srgbClr val="FFFFFF"/>
                </a:solidFill>
              </a:rPr>
              <a:t>Introduction</a:t>
            </a:r>
            <a:endParaRPr sz="2000" dirty="0">
              <a:solidFill>
                <a:srgbClr val="FFFFFF"/>
              </a:solidFill>
            </a:endParaRPr>
          </a:p>
          <a:p>
            <a:pPr marL="457200" lvl="0" indent="-355600" algn="l" rtl="0">
              <a:lnSpc>
                <a:spcPct val="115000"/>
              </a:lnSpc>
              <a:spcBef>
                <a:spcPts val="0"/>
              </a:spcBef>
              <a:spcAft>
                <a:spcPts val="0"/>
              </a:spcAft>
              <a:buClr>
                <a:srgbClr val="FFFFFF"/>
              </a:buClr>
              <a:buSzPts val="2000"/>
              <a:buAutoNum type="arabicPeriod"/>
            </a:pPr>
            <a:r>
              <a:rPr lang="en" sz="2000" dirty="0">
                <a:solidFill>
                  <a:srgbClr val="FFFFFF"/>
                </a:solidFill>
              </a:rPr>
              <a:t>About our website</a:t>
            </a:r>
            <a:endParaRPr sz="2000" dirty="0">
              <a:solidFill>
                <a:srgbClr val="FFFFFF"/>
              </a:solidFill>
            </a:endParaRPr>
          </a:p>
          <a:p>
            <a:pPr marL="457200" lvl="0" indent="-355600" algn="l" rtl="0">
              <a:lnSpc>
                <a:spcPct val="115000"/>
              </a:lnSpc>
              <a:spcBef>
                <a:spcPts val="0"/>
              </a:spcBef>
              <a:spcAft>
                <a:spcPts val="0"/>
              </a:spcAft>
              <a:buClr>
                <a:srgbClr val="FFFFFF"/>
              </a:buClr>
              <a:buSzPts val="2000"/>
              <a:buAutoNum type="arabicPeriod"/>
            </a:pPr>
            <a:r>
              <a:rPr lang="en" sz="2000" dirty="0">
                <a:solidFill>
                  <a:srgbClr val="FFFFFF"/>
                </a:solidFill>
              </a:rPr>
              <a:t>Features of our website</a:t>
            </a:r>
            <a:endParaRPr sz="2000" dirty="0">
              <a:solidFill>
                <a:srgbClr val="FFFFFF"/>
              </a:solidFill>
            </a:endParaRPr>
          </a:p>
          <a:p>
            <a:pPr marL="457200" lvl="0" indent="-355600" algn="l" rtl="0">
              <a:lnSpc>
                <a:spcPct val="115000"/>
              </a:lnSpc>
              <a:spcBef>
                <a:spcPts val="0"/>
              </a:spcBef>
              <a:spcAft>
                <a:spcPts val="0"/>
              </a:spcAft>
              <a:buClr>
                <a:srgbClr val="FFFFFF"/>
              </a:buClr>
              <a:buSzPts val="2000"/>
              <a:buAutoNum type="arabicPeriod"/>
            </a:pPr>
            <a:r>
              <a:rPr lang="en" sz="2000" dirty="0">
                <a:solidFill>
                  <a:srgbClr val="FFFFFF"/>
                </a:solidFill>
              </a:rPr>
              <a:t>Benefits of our </a:t>
            </a:r>
            <a:r>
              <a:rPr lang="en" sz="2000" dirty="0" smtClean="0">
                <a:solidFill>
                  <a:srgbClr val="FFFFFF"/>
                </a:solidFill>
              </a:rPr>
              <a:t>website</a:t>
            </a:r>
          </a:p>
          <a:p>
            <a:pPr indent="-355600">
              <a:lnSpc>
                <a:spcPct val="115000"/>
              </a:lnSpc>
              <a:buClr>
                <a:srgbClr val="FFFFFF"/>
              </a:buClr>
              <a:buSzPts val="2000"/>
            </a:pPr>
            <a:r>
              <a:rPr lang="en-GB" sz="2000" dirty="0">
                <a:solidFill>
                  <a:srgbClr val="FFFFFF"/>
                </a:solidFill>
              </a:rPr>
              <a:t>Technology stack </a:t>
            </a:r>
            <a:r>
              <a:rPr lang="en-GB" sz="2000" dirty="0" smtClean="0">
                <a:solidFill>
                  <a:srgbClr val="FFFFFF"/>
                </a:solidFill>
              </a:rPr>
              <a:t>used</a:t>
            </a:r>
            <a:endParaRPr sz="2000" dirty="0">
              <a:solidFill>
                <a:srgbClr val="FFFFFF"/>
              </a:solidFill>
            </a:endParaRPr>
          </a:p>
          <a:p>
            <a:pPr marL="457200" lvl="0" indent="-355600" algn="l" rtl="0">
              <a:lnSpc>
                <a:spcPct val="115000"/>
              </a:lnSpc>
              <a:spcBef>
                <a:spcPts val="0"/>
              </a:spcBef>
              <a:spcAft>
                <a:spcPts val="0"/>
              </a:spcAft>
              <a:buClr>
                <a:srgbClr val="FFFFFF"/>
              </a:buClr>
              <a:buSzPts val="2000"/>
              <a:buAutoNum type="arabicPeriod"/>
            </a:pPr>
            <a:r>
              <a:rPr lang="en" sz="2000" dirty="0">
                <a:solidFill>
                  <a:srgbClr val="FFFFFF"/>
                </a:solidFill>
              </a:rPr>
              <a:t>Future work</a:t>
            </a:r>
            <a:endParaRPr sz="2000" dirty="0">
              <a:solidFill>
                <a:srgbClr val="FFFFFF"/>
              </a:solidFill>
            </a:endParaRPr>
          </a:p>
          <a:p>
            <a:pPr marL="0" lvl="0" indent="0" algn="l" rtl="0">
              <a:spcBef>
                <a:spcPts val="0"/>
              </a:spcBef>
              <a:spcAft>
                <a:spcPts val="0"/>
              </a:spcAft>
              <a:buNone/>
            </a:pPr>
            <a:endParaRPr sz="2000" dirty="0">
              <a:solidFill>
                <a:srgbClr val="FFFFFF"/>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solidFill>
                <a:srgbClr val="F3F3F3"/>
              </a:solidFill>
            </a:endParaRPr>
          </a:p>
          <a:p>
            <a:pPr marL="0" lvl="0" indent="0" algn="l" rtl="0">
              <a:spcBef>
                <a:spcPts val="1600"/>
              </a:spcBef>
              <a:spcAft>
                <a:spcPts val="1600"/>
              </a:spcAft>
              <a:buNone/>
            </a:pPr>
            <a:endParaRPr dirty="0">
              <a:solidFill>
                <a:srgbClr val="F3F3F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654725" y="1587000"/>
            <a:ext cx="26403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What is a</a:t>
            </a:r>
            <a:br>
              <a:rPr lang="en" sz="3600" dirty="0" smtClean="0"/>
            </a:br>
            <a:r>
              <a:rPr lang="en" sz="3600" dirty="0" smtClean="0"/>
              <a:t>E-commerce website ?</a:t>
            </a:r>
            <a:endParaRPr sz="3600" dirty="0"/>
          </a:p>
        </p:txBody>
      </p:sp>
      <p:sp>
        <p:nvSpPr>
          <p:cNvPr id="117" name="Google Shape;117;p25"/>
          <p:cNvSpPr txBox="1">
            <a:spLocks noGrp="1"/>
          </p:cNvSpPr>
          <p:nvPr>
            <p:ph type="subTitle" idx="1"/>
          </p:nvPr>
        </p:nvSpPr>
        <p:spPr>
          <a:xfrm>
            <a:off x="3953525" y="1383425"/>
            <a:ext cx="4850100" cy="3275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500" dirty="0">
              <a:solidFill>
                <a:srgbClr val="EFEFEF"/>
              </a:solidFill>
              <a:latin typeface="Calibri"/>
              <a:ea typeface="Calibri"/>
              <a:cs typeface="Calibri"/>
              <a:sym typeface="Calibri"/>
            </a:endParaRPr>
          </a:p>
          <a:p>
            <a:pPr marL="0" lvl="0" indent="0" algn="l" rtl="0">
              <a:lnSpc>
                <a:spcPct val="115000"/>
              </a:lnSpc>
              <a:spcBef>
                <a:spcPts val="0"/>
              </a:spcBef>
              <a:spcAft>
                <a:spcPts val="0"/>
              </a:spcAft>
              <a:buNone/>
            </a:pPr>
            <a:endParaRPr sz="1800" dirty="0">
              <a:solidFill>
                <a:srgbClr val="EFEFEF"/>
              </a:solidFill>
              <a:latin typeface="Calibri"/>
              <a:ea typeface="Calibri"/>
              <a:cs typeface="Calibri"/>
              <a:sym typeface="Calibri"/>
            </a:endParaRPr>
          </a:p>
          <a:p>
            <a:pPr marL="0" lvl="0" indent="0" algn="l" rtl="0">
              <a:lnSpc>
                <a:spcPct val="115000"/>
              </a:lnSpc>
              <a:spcBef>
                <a:spcPts val="0"/>
              </a:spcBef>
              <a:spcAft>
                <a:spcPts val="0"/>
              </a:spcAft>
              <a:buNone/>
            </a:pPr>
            <a:r>
              <a:rPr lang="en" sz="1800" dirty="0">
                <a:solidFill>
                  <a:srgbClr val="EFEFEF"/>
                </a:solidFill>
                <a:latin typeface="Calibri"/>
                <a:ea typeface="Calibri"/>
                <a:cs typeface="Calibri"/>
                <a:sym typeface="Calibri"/>
              </a:rPr>
              <a:t>This is commonly known as Electronic Commerce or Internet Commerce. E-commerce or Electronic Commerce consist of buying and selling goods and services over an electronic system such as the internet and other computer networks. </a:t>
            </a:r>
            <a:r>
              <a:rPr lang="en" sz="1800" dirty="0">
                <a:solidFill>
                  <a:srgbClr val="FFFFFF"/>
                </a:solidFill>
                <a:latin typeface="Calibri"/>
                <a:ea typeface="Calibri"/>
                <a:cs typeface="Calibri"/>
                <a:sym typeface="Calibri"/>
              </a:rPr>
              <a:t>E-commerce helps to simplify the business processes and makes them faster and efficient. Many companies are using e-commerce to reach out to customers worldwide and increase their sales.</a:t>
            </a:r>
            <a:endParaRPr sz="2500" dirty="0">
              <a:solidFill>
                <a:srgbClr val="FFFFFF"/>
              </a:solidFill>
              <a:latin typeface="Calibri"/>
              <a:ea typeface="Calibri"/>
              <a:cs typeface="Calibri"/>
              <a:sym typeface="Calibri"/>
            </a:endParaRPr>
          </a:p>
          <a:p>
            <a:pPr marL="0" lvl="0" indent="0" algn="l" rtl="0">
              <a:lnSpc>
                <a:spcPct val="115000"/>
              </a:lnSpc>
              <a:spcBef>
                <a:spcPts val="0"/>
              </a:spcBef>
              <a:spcAft>
                <a:spcPts val="0"/>
              </a:spcAft>
              <a:buNone/>
            </a:pPr>
            <a:endParaRPr sz="1500" dirty="0">
              <a:solidFill>
                <a:srgbClr val="EFEFEF"/>
              </a:solidFill>
              <a:latin typeface="Calibri"/>
              <a:ea typeface="Calibri"/>
              <a:cs typeface="Calibri"/>
              <a:sym typeface="Calibri"/>
            </a:endParaRPr>
          </a:p>
          <a:p>
            <a:pPr marL="0" lvl="0" indent="0" algn="l" rtl="0">
              <a:lnSpc>
                <a:spcPct val="115000"/>
              </a:lnSpc>
              <a:spcBef>
                <a:spcPts val="0"/>
              </a:spcBef>
              <a:spcAft>
                <a:spcPts val="0"/>
              </a:spcAft>
              <a:buNone/>
            </a:pPr>
            <a:endParaRPr sz="1500" dirty="0">
              <a:solidFill>
                <a:srgbClr val="EFEFEF"/>
              </a:solidFill>
              <a:latin typeface="Calibri"/>
              <a:ea typeface="Calibri"/>
              <a:cs typeface="Calibri"/>
              <a:sym typeface="Calibri"/>
            </a:endParaRPr>
          </a:p>
        </p:txBody>
      </p:sp>
      <p:cxnSp>
        <p:nvCxnSpPr>
          <p:cNvPr id="118" name="Google Shape;118;p25"/>
          <p:cNvCxnSpPr/>
          <p:nvPr/>
        </p:nvCxnSpPr>
        <p:spPr>
          <a:xfrm>
            <a:off x="3624275" y="2389125"/>
            <a:ext cx="0" cy="630600"/>
          </a:xfrm>
          <a:prstGeom prst="straightConnector1">
            <a:avLst/>
          </a:prstGeom>
          <a:noFill/>
          <a:ln w="19050" cap="flat" cmpd="sng">
            <a:solidFill>
              <a:srgbClr val="F3F3F3"/>
            </a:solidFill>
            <a:prstDash val="solid"/>
            <a:round/>
            <a:headEnd type="oval" w="med" len="med"/>
            <a:tailEnd type="oval" w="med" len="med"/>
          </a:ln>
        </p:spPr>
      </p:cxnSp>
      <p:sp>
        <p:nvSpPr>
          <p:cNvPr id="119" name="Google Shape;119;p25"/>
          <p:cNvSpPr txBox="1">
            <a:spLocks noGrp="1"/>
          </p:cNvSpPr>
          <p:nvPr>
            <p:ph type="title" idx="4294967295"/>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u="sng">
                <a:solidFill>
                  <a:srgbClr val="00FF00"/>
                </a:solidFill>
              </a:rPr>
              <a:t>INTRODUCTION</a:t>
            </a:r>
            <a:endParaRPr sz="3300" u="sng">
              <a:solidFill>
                <a:srgbClr val="00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idx="4294967295"/>
          </p:nvPr>
        </p:nvSpPr>
        <p:spPr>
          <a:xfrm>
            <a:off x="2571881" y="0"/>
            <a:ext cx="4401900" cy="572700"/>
          </a:xfrm>
          <a:prstGeom prst="rect">
            <a:avLst/>
          </a:prstGeom>
        </p:spPr>
        <p:txBody>
          <a:bodyPr spcFirstLastPara="1" wrap="square" lIns="91425" tIns="91425" rIns="91425" bIns="91425" anchor="t" anchorCtr="0">
            <a:noAutofit/>
          </a:bodyPr>
          <a:lstStyle/>
          <a:p>
            <a:pPr marL="0" lvl="0" indent="0" algn="l" rtl="0">
              <a:lnSpc>
                <a:spcPct val="130000"/>
              </a:lnSpc>
              <a:spcBef>
                <a:spcPts val="400"/>
              </a:spcBef>
              <a:spcAft>
                <a:spcPts val="0"/>
              </a:spcAft>
              <a:buNone/>
            </a:pPr>
            <a:r>
              <a:rPr lang="en" sz="3300" u="sng">
                <a:solidFill>
                  <a:srgbClr val="00FF00"/>
                </a:solidFill>
              </a:rPr>
              <a:t>About our website</a:t>
            </a:r>
            <a:endParaRPr sz="3300" u="sng">
              <a:solidFill>
                <a:srgbClr val="00FF00"/>
              </a:solidFill>
            </a:endParaRPr>
          </a:p>
          <a:p>
            <a:pPr marL="0" lvl="0" indent="0" algn="ctr" rtl="0">
              <a:spcBef>
                <a:spcPts val="600"/>
              </a:spcBef>
              <a:spcAft>
                <a:spcPts val="0"/>
              </a:spcAft>
              <a:buNone/>
            </a:pPr>
            <a:endParaRPr sz="3300" u="sng"/>
          </a:p>
        </p:txBody>
      </p:sp>
      <p:sp>
        <p:nvSpPr>
          <p:cNvPr id="125" name="Google Shape;125;p26"/>
          <p:cNvSpPr txBox="1"/>
          <p:nvPr/>
        </p:nvSpPr>
        <p:spPr>
          <a:xfrm>
            <a:off x="290895" y="1075174"/>
            <a:ext cx="8575200" cy="424728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dirty="0">
                <a:solidFill>
                  <a:srgbClr val="FFFFFF"/>
                </a:solidFill>
                <a:latin typeface="Merriweather"/>
                <a:ea typeface="Merriweather"/>
                <a:cs typeface="Merriweather"/>
                <a:sym typeface="Merriweather"/>
              </a:rPr>
              <a:t>Flora is an e-commerce website. This e-commerce website is designed for buying and selling of </a:t>
            </a:r>
            <a:r>
              <a:rPr lang="en" sz="1600" dirty="0" smtClean="0">
                <a:solidFill>
                  <a:srgbClr val="FFFFFF"/>
                </a:solidFill>
                <a:latin typeface="Merriweather"/>
                <a:ea typeface="Merriweather"/>
                <a:cs typeface="Merriweather"/>
                <a:sym typeface="Merriweather"/>
              </a:rPr>
              <a:t>flowers and  </a:t>
            </a:r>
            <a:r>
              <a:rPr lang="en" sz="1600" dirty="0">
                <a:solidFill>
                  <a:srgbClr val="FFFFFF"/>
                </a:solidFill>
                <a:latin typeface="Merriweather"/>
                <a:ea typeface="Merriweather"/>
                <a:cs typeface="Merriweather"/>
                <a:sym typeface="Merriweather"/>
              </a:rPr>
              <a:t>plants through the website. Here in this website there </a:t>
            </a:r>
            <a:r>
              <a:rPr lang="en" sz="1600" dirty="0" smtClean="0">
                <a:solidFill>
                  <a:srgbClr val="FFFFFF"/>
                </a:solidFill>
                <a:latin typeface="Merriweather"/>
                <a:ea typeface="Merriweather"/>
                <a:cs typeface="Merriweather"/>
                <a:sym typeface="Merriweather"/>
              </a:rPr>
              <a:t>will be</a:t>
            </a:r>
            <a:r>
              <a:rPr lang="en" sz="1600" dirty="0" smtClean="0">
                <a:solidFill>
                  <a:srgbClr val="FFFFFF"/>
                </a:solidFill>
                <a:latin typeface="Merriweather"/>
                <a:ea typeface="Merriweather"/>
                <a:cs typeface="Merriweather"/>
                <a:sym typeface="Merriweather"/>
              </a:rPr>
              <a:t> </a:t>
            </a:r>
            <a:r>
              <a:rPr lang="en" sz="1600" dirty="0">
                <a:solidFill>
                  <a:srgbClr val="FFFFFF"/>
                </a:solidFill>
                <a:latin typeface="Merriweather"/>
                <a:ea typeface="Merriweather"/>
                <a:cs typeface="Merriweather"/>
                <a:sym typeface="Merriweather"/>
              </a:rPr>
              <a:t>wide range of flowers </a:t>
            </a:r>
            <a:r>
              <a:rPr lang="en" sz="1600" dirty="0" smtClean="0">
                <a:solidFill>
                  <a:srgbClr val="FFFFFF"/>
                </a:solidFill>
                <a:latin typeface="Merriweather"/>
                <a:ea typeface="Merriweather"/>
                <a:cs typeface="Merriweather"/>
                <a:sym typeface="Merriweather"/>
              </a:rPr>
              <a:t>and plants available</a:t>
            </a:r>
            <a:r>
              <a:rPr lang="en" sz="1600" dirty="0">
                <a:solidFill>
                  <a:srgbClr val="FFFFFF"/>
                </a:solidFill>
                <a:latin typeface="Merriweather"/>
                <a:ea typeface="Merriweather"/>
                <a:cs typeface="Merriweather"/>
                <a:sym typeface="Merriweather"/>
              </a:rPr>
              <a:t>. </a:t>
            </a:r>
            <a:endParaRPr lang="en" sz="1600" dirty="0" smtClean="0">
              <a:solidFill>
                <a:srgbClr val="FFFFFF"/>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dirty="0" smtClean="0">
                <a:solidFill>
                  <a:srgbClr val="FFFFFF"/>
                </a:solidFill>
                <a:latin typeface="Merriweather"/>
                <a:ea typeface="Merriweather"/>
                <a:cs typeface="Merriweather"/>
                <a:sym typeface="Merriweather"/>
              </a:rPr>
              <a:t>Customers </a:t>
            </a:r>
            <a:r>
              <a:rPr lang="en" sz="1600" dirty="0">
                <a:solidFill>
                  <a:srgbClr val="FFFFFF"/>
                </a:solidFill>
                <a:latin typeface="Merriweather"/>
                <a:ea typeface="Merriweather"/>
                <a:cs typeface="Merriweather"/>
                <a:sym typeface="Merriweather"/>
              </a:rPr>
              <a:t>can also order </a:t>
            </a:r>
            <a:r>
              <a:rPr lang="en" sz="1600" dirty="0" smtClean="0">
                <a:solidFill>
                  <a:srgbClr val="FFFFFF"/>
                </a:solidFill>
                <a:latin typeface="Merriweather"/>
                <a:ea typeface="Merriweather"/>
                <a:cs typeface="Merriweather"/>
                <a:sym typeface="Merriweather"/>
              </a:rPr>
              <a:t>in bulk for </a:t>
            </a:r>
            <a:r>
              <a:rPr lang="en" sz="1600" dirty="0">
                <a:solidFill>
                  <a:srgbClr val="FFFFFF"/>
                </a:solidFill>
                <a:latin typeface="Merriweather"/>
                <a:ea typeface="Merriweather"/>
                <a:cs typeface="Merriweather"/>
                <a:sym typeface="Merriweather"/>
              </a:rPr>
              <a:t>some special occasions like puja , marriage or any other events. </a:t>
            </a:r>
            <a:endParaRPr lang="en" sz="1600" dirty="0" smtClean="0">
              <a:solidFill>
                <a:srgbClr val="FFFFFF"/>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dirty="0" smtClean="0">
                <a:solidFill>
                  <a:srgbClr val="FFFFFF"/>
                </a:solidFill>
                <a:latin typeface="Merriweather"/>
                <a:ea typeface="Merriweather"/>
                <a:cs typeface="Merriweather"/>
                <a:sym typeface="Merriweather"/>
              </a:rPr>
              <a:t>The </a:t>
            </a:r>
            <a:r>
              <a:rPr lang="en" sz="1600" dirty="0">
                <a:solidFill>
                  <a:srgbClr val="FFFFFF"/>
                </a:solidFill>
                <a:latin typeface="Merriweather"/>
                <a:ea typeface="Merriweather"/>
                <a:cs typeface="Merriweather"/>
                <a:sym typeface="Merriweather"/>
              </a:rPr>
              <a:t>website has a search and filter product support to search for the appropriate product of choice to buy in large or small amount for personal or business requirements quickly and comfortably. </a:t>
            </a:r>
            <a:endParaRPr lang="en" sz="1600" dirty="0" smtClean="0">
              <a:solidFill>
                <a:srgbClr val="FFFFFF"/>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dirty="0" smtClean="0">
                <a:solidFill>
                  <a:srgbClr val="FFFFFF"/>
                </a:solidFill>
                <a:latin typeface="Merriweather"/>
                <a:ea typeface="Merriweather"/>
                <a:cs typeface="Merriweather"/>
                <a:sym typeface="Merriweather"/>
              </a:rPr>
              <a:t>Customer </a:t>
            </a:r>
            <a:r>
              <a:rPr lang="en" sz="1600" dirty="0">
                <a:solidFill>
                  <a:srgbClr val="FFFFFF"/>
                </a:solidFill>
                <a:latin typeface="Merriweather"/>
                <a:ea typeface="Merriweather"/>
                <a:cs typeface="Merriweather"/>
                <a:sym typeface="Merriweather"/>
              </a:rPr>
              <a:t>can also give their feedback and write reviews for a product, so that other customer can find the best product of choice. </a:t>
            </a:r>
            <a:endParaRPr sz="1600" dirty="0">
              <a:solidFill>
                <a:srgbClr val="FFFFFF"/>
              </a:solidFill>
              <a:latin typeface="Merriweather"/>
              <a:ea typeface="Merriweather"/>
              <a:cs typeface="Merriweather"/>
              <a:sym typeface="Merriweather"/>
            </a:endParaRPr>
          </a:p>
          <a:p>
            <a:pPr marL="0" lvl="0" indent="0" algn="l" rtl="0">
              <a:lnSpc>
                <a:spcPct val="150000"/>
              </a:lnSpc>
              <a:spcBef>
                <a:spcPts val="0"/>
              </a:spcBef>
              <a:spcAft>
                <a:spcPts val="0"/>
              </a:spcAft>
              <a:buNone/>
            </a:pPr>
            <a:endParaRPr sz="1600" dirty="0">
              <a:solidFill>
                <a:srgbClr val="FFFFFF"/>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subTitle" idx="1"/>
          </p:nvPr>
        </p:nvSpPr>
        <p:spPr>
          <a:xfrm>
            <a:off x="569200" y="804175"/>
            <a:ext cx="7851900" cy="37806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600" dirty="0">
                <a:solidFill>
                  <a:srgbClr val="FFFFFF"/>
                </a:solidFill>
                <a:latin typeface="Merriweather"/>
                <a:ea typeface="Merriweather"/>
                <a:cs typeface="Merriweather"/>
                <a:sym typeface="Merriweather"/>
              </a:rPr>
              <a:t>This website supports online payment through credit card and PayPal payment and the customer can use the cash on delivery option as well. In order to avail the above facilities the customer need to register themselves in the website as a user.</a:t>
            </a:r>
            <a:endParaRPr sz="1600" dirty="0">
              <a:solidFill>
                <a:srgbClr val="FFFFFF"/>
              </a:solidFill>
              <a:latin typeface="Merriweather"/>
              <a:ea typeface="Merriweather"/>
              <a:cs typeface="Merriweather"/>
              <a:sym typeface="Merriweather"/>
            </a:endParaRPr>
          </a:p>
          <a:p>
            <a:pPr marL="0" lvl="0" indent="0" algn="l" rtl="0">
              <a:lnSpc>
                <a:spcPct val="150000"/>
              </a:lnSpc>
              <a:spcBef>
                <a:spcPts val="1200"/>
              </a:spcBef>
              <a:spcAft>
                <a:spcPts val="1200"/>
              </a:spcAft>
              <a:buNone/>
            </a:pPr>
            <a:r>
              <a:rPr lang="en" sz="1600" dirty="0">
                <a:solidFill>
                  <a:srgbClr val="FFFFFF"/>
                </a:solidFill>
                <a:latin typeface="Merriweather"/>
                <a:ea typeface="Merriweather"/>
                <a:cs typeface="Merriweather"/>
                <a:sym typeface="Merriweather"/>
              </a:rPr>
              <a:t>A user can be admin after confirmation from the main admin. The admin of the site can add and sell flowers only. There can be several admins, the admin responsibilities are to confirm the shipment of the product, accept payment of the products and suitable support for that has been provided on the website. They can also send automated </a:t>
            </a:r>
            <a:r>
              <a:rPr lang="en" sz="1600" dirty="0" smtClean="0">
                <a:solidFill>
                  <a:srgbClr val="FFFFFF"/>
                </a:solidFill>
                <a:latin typeface="Merriweather"/>
                <a:ea typeface="Merriweather"/>
                <a:cs typeface="Merriweather"/>
                <a:sym typeface="Merriweather"/>
              </a:rPr>
              <a:t>email </a:t>
            </a:r>
            <a:r>
              <a:rPr lang="en" sz="1600" dirty="0">
                <a:solidFill>
                  <a:srgbClr val="FFFFFF"/>
                </a:solidFill>
                <a:latin typeface="Merriweather"/>
                <a:ea typeface="Merriweather"/>
                <a:cs typeface="Merriweather"/>
                <a:sym typeface="Merriweather"/>
              </a:rPr>
              <a:t>notifications to the customer on completion of any of the above operations. Admin can add and remove users if required.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p:nvPr/>
        </p:nvSpPr>
        <p:spPr>
          <a:xfrm>
            <a:off x="2291337" y="0"/>
            <a:ext cx="4674900" cy="6927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400"/>
              </a:spcBef>
              <a:spcAft>
                <a:spcPts val="600"/>
              </a:spcAft>
              <a:buNone/>
            </a:pPr>
            <a:r>
              <a:rPr lang="en" sz="3300" b="1" u="sng" dirty="0">
                <a:solidFill>
                  <a:srgbClr val="00FF00"/>
                </a:solidFill>
                <a:latin typeface="Rajdhani"/>
                <a:ea typeface="Rajdhani"/>
                <a:cs typeface="Rajdhani"/>
                <a:sym typeface="Rajdhani"/>
              </a:rPr>
              <a:t>Features of our website</a:t>
            </a:r>
            <a:endParaRPr dirty="0"/>
          </a:p>
        </p:txBody>
      </p:sp>
      <p:sp>
        <p:nvSpPr>
          <p:cNvPr id="136" name="Google Shape;136;p28"/>
          <p:cNvSpPr txBox="1"/>
          <p:nvPr/>
        </p:nvSpPr>
        <p:spPr>
          <a:xfrm>
            <a:off x="647272" y="947727"/>
            <a:ext cx="8797800" cy="3877954"/>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Full featured shopping cart to choose many products and checkout at a time.</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Product reviews and ratings for the customers to choose best product.</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Product search feature to find the required product easily.</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Admin product management feature to manage the products.</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Admin user management to add/remove user if required.</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Admin Order details page to know details of order.</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Mark </a:t>
            </a:r>
            <a:r>
              <a:rPr lang="en" sz="1600" dirty="0" smtClean="0">
                <a:solidFill>
                  <a:srgbClr val="FFFFFF"/>
                </a:solidFill>
                <a:latin typeface="Merriweather"/>
                <a:ea typeface="Merriweather"/>
                <a:cs typeface="Merriweather"/>
                <a:sym typeface="Merriweather"/>
              </a:rPr>
              <a:t>orders </a:t>
            </a:r>
            <a:r>
              <a:rPr lang="en" sz="1600" dirty="0">
                <a:solidFill>
                  <a:srgbClr val="FFFFFF"/>
                </a:solidFill>
                <a:latin typeface="Merriweather"/>
                <a:ea typeface="Merriweather"/>
                <a:cs typeface="Merriweather"/>
                <a:sym typeface="Merriweather"/>
              </a:rPr>
              <a:t>delivered </a:t>
            </a:r>
            <a:r>
              <a:rPr lang="en" sz="1600" dirty="0" smtClean="0">
                <a:solidFill>
                  <a:srgbClr val="FFFFFF"/>
                </a:solidFill>
                <a:latin typeface="Merriweather"/>
                <a:ea typeface="Merriweather"/>
                <a:cs typeface="Merriweather"/>
                <a:sym typeface="Merriweather"/>
              </a:rPr>
              <a:t>option for admin to notify user that their order will be delivered.</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smtClean="0">
                <a:solidFill>
                  <a:srgbClr val="FFFFFF"/>
                </a:solidFill>
                <a:latin typeface="Merriweather"/>
                <a:ea typeface="Merriweather"/>
                <a:cs typeface="Merriweather"/>
                <a:sym typeface="Merriweather"/>
              </a:rPr>
              <a:t>Full fledged c</a:t>
            </a:r>
            <a:r>
              <a:rPr lang="en" sz="1600" dirty="0" smtClean="0">
                <a:solidFill>
                  <a:srgbClr val="FFFFFF"/>
                </a:solidFill>
                <a:latin typeface="Merriweather"/>
                <a:ea typeface="Merriweather"/>
                <a:cs typeface="Merriweather"/>
                <a:sym typeface="Merriweather"/>
              </a:rPr>
              <a:t>heckout </a:t>
            </a:r>
            <a:r>
              <a:rPr lang="en" sz="1600" dirty="0">
                <a:solidFill>
                  <a:srgbClr val="FFFFFF"/>
                </a:solidFill>
                <a:latin typeface="Merriweather"/>
                <a:ea typeface="Merriweather"/>
                <a:cs typeface="Merriweather"/>
                <a:sym typeface="Merriweather"/>
              </a:rPr>
              <a:t>process (shipping, payment method, etc)</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Wingdings" panose="05000000000000000000" pitchFamily="2" charset="2"/>
              <a:buChar char="Ø"/>
            </a:pPr>
            <a:r>
              <a:rPr lang="en" sz="1600" dirty="0">
                <a:solidFill>
                  <a:srgbClr val="FFFFFF"/>
                </a:solidFill>
                <a:latin typeface="Merriweather"/>
                <a:ea typeface="Merriweather"/>
                <a:cs typeface="Merriweather"/>
                <a:sym typeface="Merriweather"/>
              </a:rPr>
              <a:t>Online payment through PayPal/credit card</a:t>
            </a:r>
            <a:r>
              <a:rPr lang="en" sz="1600" dirty="0" smtClean="0">
                <a:solidFill>
                  <a:srgbClr val="FFFFFF"/>
                </a:solidFill>
                <a:latin typeface="Merriweather"/>
                <a:ea typeface="Merriweather"/>
                <a:cs typeface="Merriweather"/>
                <a:sym typeface="Merriweather"/>
              </a:rPr>
              <a:t>.</a:t>
            </a:r>
            <a:endParaRPr sz="1600" dirty="0">
              <a:solidFill>
                <a:srgbClr val="FFFFFF"/>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p:nvPr/>
        </p:nvSpPr>
        <p:spPr>
          <a:xfrm>
            <a:off x="2440625" y="108350"/>
            <a:ext cx="4475400" cy="6927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400"/>
              </a:spcBef>
              <a:spcAft>
                <a:spcPts val="600"/>
              </a:spcAft>
              <a:buNone/>
            </a:pPr>
            <a:r>
              <a:rPr lang="en" sz="3300" b="1" u="sng">
                <a:solidFill>
                  <a:srgbClr val="00FF00"/>
                </a:solidFill>
                <a:latin typeface="Rajdhani"/>
                <a:ea typeface="Rajdhani"/>
                <a:cs typeface="Rajdhani"/>
                <a:sym typeface="Rajdhani"/>
              </a:rPr>
              <a:t>Benefits of our website</a:t>
            </a:r>
            <a:endParaRPr/>
          </a:p>
        </p:txBody>
      </p:sp>
      <p:sp>
        <p:nvSpPr>
          <p:cNvPr id="142" name="Google Shape;142;p29"/>
          <p:cNvSpPr txBox="1"/>
          <p:nvPr/>
        </p:nvSpPr>
        <p:spPr>
          <a:xfrm>
            <a:off x="553125" y="1060625"/>
            <a:ext cx="7908000" cy="3508623"/>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rgbClr val="FFFFFF"/>
              </a:buClr>
              <a:buSzPts val="1600"/>
              <a:buFont typeface="Merriweather"/>
              <a:buChar char="➢"/>
            </a:pPr>
            <a:r>
              <a:rPr lang="en" sz="1600" dirty="0">
                <a:solidFill>
                  <a:srgbClr val="FFFFFF"/>
                </a:solidFill>
                <a:latin typeface="Merriweather"/>
                <a:ea typeface="Merriweather"/>
                <a:cs typeface="Merriweather"/>
                <a:sym typeface="Merriweather"/>
              </a:rPr>
              <a:t>Product ratings from other customers are also available so user can easily choose the best product.</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a:solidFill>
                  <a:srgbClr val="FFFFFF"/>
                </a:solidFill>
                <a:latin typeface="Merriweather"/>
                <a:ea typeface="Merriweather"/>
                <a:cs typeface="Merriweather"/>
                <a:sym typeface="Merriweather"/>
              </a:rPr>
              <a:t>Nice and user friendly user interface(UI) for better service and interaction.</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smtClean="0">
                <a:solidFill>
                  <a:srgbClr val="FFFFFF"/>
                </a:solidFill>
                <a:latin typeface="Merriweather"/>
                <a:ea typeface="Merriweather"/>
                <a:cs typeface="Merriweather"/>
                <a:sym typeface="Merriweather"/>
              </a:rPr>
              <a:t>This </a:t>
            </a:r>
            <a:r>
              <a:rPr lang="en" sz="1600" dirty="0">
                <a:solidFill>
                  <a:srgbClr val="FFFFFF"/>
                </a:solidFill>
                <a:latin typeface="Merriweather"/>
                <a:ea typeface="Merriweather"/>
                <a:cs typeface="Merriweather"/>
                <a:sym typeface="Merriweather"/>
              </a:rPr>
              <a:t>e-commerce </a:t>
            </a:r>
            <a:r>
              <a:rPr lang="en" sz="1600" dirty="0" smtClean="0">
                <a:solidFill>
                  <a:srgbClr val="FFFFFF"/>
                </a:solidFill>
                <a:latin typeface="Merriweather"/>
                <a:ea typeface="Merriweather"/>
                <a:cs typeface="Merriweather"/>
                <a:sym typeface="Merriweather"/>
              </a:rPr>
              <a:t>website will help local </a:t>
            </a:r>
            <a:r>
              <a:rPr lang="en" sz="1600" dirty="0">
                <a:solidFill>
                  <a:srgbClr val="FFFFFF"/>
                </a:solidFill>
                <a:latin typeface="Merriweather"/>
                <a:ea typeface="Merriweather"/>
                <a:cs typeface="Merriweather"/>
                <a:sym typeface="Merriweather"/>
              </a:rPr>
              <a:t>businesses to </a:t>
            </a:r>
            <a:r>
              <a:rPr lang="en" sz="1600" dirty="0" smtClean="0">
                <a:solidFill>
                  <a:srgbClr val="FFFFFF"/>
                </a:solidFill>
                <a:latin typeface="Merriweather"/>
                <a:ea typeface="Merriweather"/>
                <a:cs typeface="Merriweather"/>
                <a:sym typeface="Merriweather"/>
              </a:rPr>
              <a:t>grow by selling and promoting their products.</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smtClean="0">
                <a:solidFill>
                  <a:srgbClr val="FFFFFF"/>
                </a:solidFill>
                <a:latin typeface="Merriweather"/>
                <a:ea typeface="Merriweather"/>
                <a:cs typeface="Merriweather"/>
                <a:sym typeface="Merriweather"/>
              </a:rPr>
              <a:t>Variety </a:t>
            </a:r>
            <a:r>
              <a:rPr lang="en" sz="1600" dirty="0">
                <a:solidFill>
                  <a:srgbClr val="FFFFFF"/>
                </a:solidFill>
                <a:latin typeface="Merriweather"/>
                <a:ea typeface="Merriweather"/>
                <a:cs typeface="Merriweather"/>
                <a:sym typeface="Merriweather"/>
              </a:rPr>
              <a:t>of flowers with best quality assurance for our customers.</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a:solidFill>
                  <a:srgbClr val="FFFFFF"/>
                </a:solidFill>
                <a:latin typeface="Merriweather"/>
                <a:ea typeface="Merriweather"/>
                <a:cs typeface="Merriweather"/>
                <a:sym typeface="Merriweather"/>
              </a:rPr>
              <a:t>Supports bulk order for functions and </a:t>
            </a:r>
            <a:r>
              <a:rPr lang="en" sz="1600" dirty="0" smtClean="0">
                <a:solidFill>
                  <a:srgbClr val="FFFFFF"/>
                </a:solidFill>
                <a:latin typeface="Merriweather"/>
                <a:ea typeface="Merriweather"/>
                <a:cs typeface="Merriweather"/>
                <a:sym typeface="Merriweather"/>
              </a:rPr>
              <a:t>events for customers.</a:t>
            </a:r>
            <a:endParaRPr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a:solidFill>
                  <a:srgbClr val="FFFFFF"/>
                </a:solidFill>
                <a:latin typeface="Merriweather"/>
                <a:ea typeface="Merriweather"/>
                <a:cs typeface="Merriweather"/>
                <a:sym typeface="Merriweather"/>
              </a:rPr>
              <a:t>User can buy flowers at their own convenience with service that is 24/7</a:t>
            </a:r>
            <a:r>
              <a:rPr lang="en" sz="1600" dirty="0" smtClean="0">
                <a:solidFill>
                  <a:srgbClr val="FFFFFF"/>
                </a:solidFill>
                <a:latin typeface="Merriweather"/>
                <a:ea typeface="Merriweather"/>
                <a:cs typeface="Merriweather"/>
                <a:sym typeface="Merriweather"/>
              </a:rPr>
              <a:t>.</a:t>
            </a:r>
            <a:endParaRPr sz="1600" dirty="0">
              <a:solidFill>
                <a:srgbClr val="FFFFFF"/>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9"/>
          <p:cNvSpPr txBox="1"/>
          <p:nvPr/>
        </p:nvSpPr>
        <p:spPr>
          <a:xfrm>
            <a:off x="2440625" y="87801"/>
            <a:ext cx="4475400" cy="6927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400"/>
              </a:spcBef>
              <a:spcAft>
                <a:spcPts val="600"/>
              </a:spcAft>
              <a:buNone/>
            </a:pPr>
            <a:r>
              <a:rPr lang="en" sz="3300" b="1" u="sng" dirty="0">
                <a:solidFill>
                  <a:srgbClr val="00FF00"/>
                </a:solidFill>
                <a:latin typeface="Rajdhani"/>
                <a:ea typeface="Rajdhani"/>
                <a:cs typeface="Rajdhani"/>
                <a:sym typeface="Rajdhani"/>
              </a:rPr>
              <a:t>Benefits of our website</a:t>
            </a:r>
            <a:endParaRPr dirty="0"/>
          </a:p>
        </p:txBody>
      </p:sp>
      <p:sp>
        <p:nvSpPr>
          <p:cNvPr id="8" name="Google Shape;142;p29"/>
          <p:cNvSpPr txBox="1"/>
          <p:nvPr/>
        </p:nvSpPr>
        <p:spPr>
          <a:xfrm>
            <a:off x="565079" y="967823"/>
            <a:ext cx="7962472" cy="2400627"/>
          </a:xfrm>
          <a:prstGeom prst="rect">
            <a:avLst/>
          </a:prstGeom>
          <a:noFill/>
          <a:ln>
            <a:noFill/>
          </a:ln>
        </p:spPr>
        <p:txBody>
          <a:bodyPr spcFirstLastPara="1" wrap="square" lIns="91425" tIns="91425" rIns="91425" bIns="91425" anchor="t" anchorCtr="0">
            <a:spAutoFit/>
          </a:bodyPr>
          <a:lstStyle/>
          <a:p>
            <a:pPr marL="457200" lvl="0" indent="-330200">
              <a:lnSpc>
                <a:spcPct val="150000"/>
              </a:lnSpc>
              <a:buClr>
                <a:srgbClr val="FFFFFF"/>
              </a:buClr>
              <a:buSzPts val="1600"/>
              <a:buFont typeface="Merriweather"/>
              <a:buChar char="➢"/>
            </a:pPr>
            <a:r>
              <a:rPr lang="en" sz="1600" dirty="0">
                <a:solidFill>
                  <a:srgbClr val="FFFFFF"/>
                </a:solidFill>
                <a:latin typeface="Merriweather"/>
                <a:ea typeface="Merriweather"/>
                <a:cs typeface="Merriweather"/>
                <a:sym typeface="Merriweather"/>
              </a:rPr>
              <a:t>Easier for sellers to sell their flowers online in this platform</a:t>
            </a:r>
            <a:endParaRPr lang="en" sz="1600" dirty="0" smtClean="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smtClean="0">
                <a:solidFill>
                  <a:srgbClr val="FFFFFF"/>
                </a:solidFill>
                <a:latin typeface="Merriweather"/>
                <a:ea typeface="Merriweather"/>
                <a:cs typeface="Merriweather"/>
                <a:sym typeface="Merriweather"/>
              </a:rPr>
              <a:t>Saving on operational cost for sellers.</a:t>
            </a:r>
          </a:p>
          <a:p>
            <a:pPr marL="457200" indent="-330200">
              <a:lnSpc>
                <a:spcPct val="150000"/>
              </a:lnSpc>
              <a:buClr>
                <a:srgbClr val="FFFFFF"/>
              </a:buClr>
              <a:buSzPts val="1600"/>
              <a:buFont typeface="Merriweather"/>
              <a:buChar char="➢"/>
            </a:pPr>
            <a:r>
              <a:rPr lang="en-GB" sz="1600" dirty="0">
                <a:solidFill>
                  <a:srgbClr val="FFFFFF"/>
                </a:solidFill>
                <a:latin typeface="Merriweather"/>
                <a:ea typeface="Merriweather"/>
                <a:cs typeface="Merriweather"/>
                <a:sym typeface="Merriweather"/>
              </a:rPr>
              <a:t>Fast order processing despite huge market place</a:t>
            </a:r>
            <a:r>
              <a:rPr lang="en-GB" sz="1600" dirty="0" smtClean="0">
                <a:solidFill>
                  <a:srgbClr val="FFFFFF"/>
                </a:solidFill>
                <a:latin typeface="Merriweather"/>
                <a:ea typeface="Merriweather"/>
                <a:cs typeface="Merriweather"/>
                <a:sym typeface="Merriweather"/>
              </a:rPr>
              <a:t>.</a:t>
            </a:r>
            <a:endParaRPr lang="en" sz="1600" dirty="0">
              <a:solidFill>
                <a:srgbClr val="FFFFFF"/>
              </a:solidFill>
              <a:latin typeface="Merriweather"/>
              <a:ea typeface="Merriweather"/>
              <a:cs typeface="Merriweather"/>
              <a:sym typeface="Merriweather"/>
            </a:endParaRPr>
          </a:p>
          <a:p>
            <a:pPr marL="457200" lvl="0" indent="-330200" algn="l" rtl="0">
              <a:lnSpc>
                <a:spcPct val="150000"/>
              </a:lnSpc>
              <a:spcBef>
                <a:spcPts val="0"/>
              </a:spcBef>
              <a:spcAft>
                <a:spcPts val="0"/>
              </a:spcAft>
              <a:buClr>
                <a:srgbClr val="FFFFFF"/>
              </a:buClr>
              <a:buSzPts val="1600"/>
              <a:buFont typeface="Merriweather"/>
              <a:buChar char="➢"/>
            </a:pPr>
            <a:r>
              <a:rPr lang="en" sz="1600" dirty="0" smtClean="0">
                <a:solidFill>
                  <a:srgbClr val="FFFFFF"/>
                </a:solidFill>
                <a:latin typeface="Merriweather"/>
                <a:ea typeface="Merriweather"/>
                <a:cs typeface="Merriweather"/>
                <a:sym typeface="Merriweather"/>
              </a:rPr>
              <a:t>No need for physical company set-up.</a:t>
            </a:r>
          </a:p>
          <a:p>
            <a:pPr marL="457200" lvl="0" indent="-330200" algn="l" rtl="0">
              <a:lnSpc>
                <a:spcPct val="150000"/>
              </a:lnSpc>
              <a:spcBef>
                <a:spcPts val="0"/>
              </a:spcBef>
              <a:spcAft>
                <a:spcPts val="0"/>
              </a:spcAft>
              <a:buClr>
                <a:srgbClr val="FFFFFF"/>
              </a:buClr>
              <a:buSzPts val="1600"/>
              <a:buFont typeface="Merriweather"/>
              <a:buChar char="➢"/>
            </a:pPr>
            <a:r>
              <a:rPr lang="en" sz="1600" dirty="0" smtClean="0">
                <a:solidFill>
                  <a:srgbClr val="FFFFFF"/>
                </a:solidFill>
                <a:latin typeface="Merriweather"/>
                <a:ea typeface="Merriweather"/>
                <a:cs typeface="Merriweather"/>
                <a:sym typeface="Merriweather"/>
              </a:rPr>
              <a:t>Low operational cost and better quality of sevice.</a:t>
            </a:r>
          </a:p>
          <a:p>
            <a:pPr marL="457200" lvl="0" indent="-330200" algn="l" rtl="0">
              <a:lnSpc>
                <a:spcPct val="150000"/>
              </a:lnSpc>
              <a:spcBef>
                <a:spcPts val="0"/>
              </a:spcBef>
              <a:spcAft>
                <a:spcPts val="0"/>
              </a:spcAft>
              <a:buClr>
                <a:srgbClr val="FFFFFF"/>
              </a:buClr>
              <a:buSzPts val="1600"/>
              <a:buFont typeface="Merriweather"/>
              <a:buChar char="➢"/>
            </a:pPr>
            <a:r>
              <a:rPr lang="en" sz="1600" dirty="0" smtClean="0">
                <a:solidFill>
                  <a:srgbClr val="FFFFFF"/>
                </a:solidFill>
                <a:latin typeface="Merriweather"/>
                <a:ea typeface="Merriweather"/>
                <a:cs typeface="Merriweather"/>
                <a:sym typeface="Merriweather"/>
              </a:rPr>
              <a:t>Easy to start and manage a business.</a:t>
            </a:r>
          </a:p>
        </p:txBody>
      </p:sp>
    </p:spTree>
    <p:extLst>
      <p:ext uri="{BB962C8B-B14F-4D97-AF65-F5344CB8AC3E}">
        <p14:creationId xmlns:p14="http://schemas.microsoft.com/office/powerpoint/2010/main" val="3075903538"/>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889</Words>
  <Application>Microsoft Office PowerPoint</Application>
  <PresentationFormat>On-screen Show (16:9)</PresentationFormat>
  <Paragraphs>82</Paragraphs>
  <Slides>12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Calibri</vt:lpstr>
      <vt:lpstr>Advent Pro Light</vt:lpstr>
      <vt:lpstr>Rajdhani</vt:lpstr>
      <vt:lpstr>Arial</vt:lpstr>
      <vt:lpstr>Wingdings</vt:lpstr>
      <vt:lpstr>Fira Sans Condensed</vt:lpstr>
      <vt:lpstr>Merriweather</vt:lpstr>
      <vt:lpstr>Trebuchet MS</vt:lpstr>
      <vt:lpstr>Josefin Slab</vt:lpstr>
      <vt:lpstr>Fira Sans Condensed Light</vt:lpstr>
      <vt:lpstr>Anton</vt:lpstr>
      <vt:lpstr>Ai Tech Agency by Slidesgo</vt:lpstr>
      <vt:lpstr>Flora - A flower selling e-commerce website</vt:lpstr>
      <vt:lpstr>Presented by -  Soumyaraj Biswal (1701292075) Sanat Kumar Nayak (1701292059) Nitesh Kumar Debata (1701292042) Ajit Kumar Sahoo (1701292110)  Under the guidance of - Subhrajit Roy  Department of computer science and engineering      Gandhi Engineering College , Bhubaneswar </vt:lpstr>
      <vt:lpstr>CONTENTS </vt:lpstr>
      <vt:lpstr>What is a E-commerce website ?</vt:lpstr>
      <vt:lpstr>About our website </vt:lpstr>
      <vt:lpstr>PowerPoint Presentation</vt:lpstr>
      <vt:lpstr>PowerPoint Presentation</vt:lpstr>
      <vt:lpstr>PowerPoint Presentation</vt:lpstr>
      <vt:lpstr>PowerPoint Presentation</vt:lpstr>
      <vt:lpstr>Technology stack used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Flora - A flower selling e-commerce website</dc:title>
  <cp:lastModifiedBy>soumya biswal</cp:lastModifiedBy>
  <cp:revision>9</cp:revision>
  <dcterms:modified xsi:type="dcterms:W3CDTF">2021-03-18T03:40:11Z</dcterms:modified>
</cp:coreProperties>
</file>