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A378-98D1-8E41-9DF2-B29A97CF2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B3CD5-53CC-8942-9F9F-E6FA3573B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A5ADC-32DA-7141-9A41-9DF20404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C922-1E55-5243-AB81-1D1E11584E41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6701-30C8-F64A-A493-B0FDF526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15215-949F-F241-8DE9-480235F3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7CC7-CC1B-8544-8972-A40EBA97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7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F84-A5EE-D84E-9168-5109B39B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C079D-F378-864E-AED2-B3779E91D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86F59-F194-A24F-A0EC-C589AA09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C922-1E55-5243-AB81-1D1E11584E41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900A4-BA33-FA48-9B17-628C05EA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1E7FC-0370-8D43-BBB5-97C9472E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7CC7-CC1B-8544-8972-A40EBA97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8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CF40E-05BD-F44B-B85A-E6E419934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70091-AE71-C24E-B040-7821CA34D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E0EC4-0FAC-D64F-821B-7510BA72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C922-1E55-5243-AB81-1D1E11584E41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A64B8-5A4D-1C4F-ABA9-7D28417F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87E35-3ABD-FB43-94A7-F6276503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7CC7-CC1B-8544-8972-A40EBA97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1F75-1581-4C41-9989-E5D3490C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98219-F3FA-0044-8D2D-58D32EE2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883E8-9AD5-164C-A177-DD6F7E6F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C922-1E55-5243-AB81-1D1E11584E41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D2144-4F26-EA43-B6E6-ABD2B2BE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50D61-0CF4-D845-99CB-12616B18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7CC7-CC1B-8544-8972-A40EBA97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9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19F7-E56E-834A-8235-1C846274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D6EF7-83D2-3048-BFF3-A8C69B1F9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13A11-03A2-A64E-A82E-A6B02A3E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C922-1E55-5243-AB81-1D1E11584E41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FA75E-4B8F-8B4D-8200-88D115CB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4860-E5D1-8547-86D8-8D57BA45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7CC7-CC1B-8544-8972-A40EBA97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5C08-68CC-D643-B2C8-859C5983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B254-B5BE-3F4B-ACF0-6A82F9931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145CC-472A-8045-A6B3-8FC076178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F4034-30C9-EF49-8EBB-760B80A7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C922-1E55-5243-AB81-1D1E11584E41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5920E-A4DF-1348-AACC-F47150B4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D83D6-D220-994B-9845-4A1EBE84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7CC7-CC1B-8544-8972-A40EBA97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6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DF67-4CA1-5648-B8C3-BE91DCE9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5ABC-AD9F-8B48-BD78-2C26E2EB6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1A5E1-A656-704C-9C3E-CDB811EA3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F0B67-BA25-364F-A7D1-E14907560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15A7E-87BC-AA4C-B797-3F693EA41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8913A-DA56-3F4A-86E1-80FCDE10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C922-1E55-5243-AB81-1D1E11584E41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A9656-905A-6742-AFD5-D0527E1F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ED0A0-49BF-A84A-A5B9-B1888966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7CC7-CC1B-8544-8972-A40EBA97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2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53EA-169F-4949-8FC2-31EA7570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F4914-69EB-BD4E-8A85-FB16F5AD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C922-1E55-5243-AB81-1D1E11584E41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9210C-1A6F-2C4E-83E5-78F9B1D6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76EDD-C8BF-D846-8437-7DD2F587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7CC7-CC1B-8544-8972-A40EBA97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0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8FBF0-1CBD-1D4E-A67F-2C7DC58E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C922-1E55-5243-AB81-1D1E11584E41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36EA7-CA5A-2740-B2A0-B50646C3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C33E4-AE10-B74E-B4B3-6FC04B2A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7CC7-CC1B-8544-8972-A40EBA97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3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D0AC-9F7E-1841-B5A8-342CE3D1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2342-0618-644E-B673-C307F117B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D8DEF-3B77-4046-B6E0-CCA6143BC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351FB-9FB6-A444-8392-9E18F9F0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C922-1E55-5243-AB81-1D1E11584E41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2C5FA-2B12-E44E-9CD5-CB593AC8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41296-A7A7-FB4A-93EF-BEC93AEA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7CC7-CC1B-8544-8972-A40EBA97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5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5D12-30D1-464B-BDA1-F352DA4D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4CCE7-239A-A94D-9A30-F9FDFCE74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EF509-B712-E249-B89E-F6DEBC1E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F47D6-61A8-5E44-9D10-4DAA3813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C922-1E55-5243-AB81-1D1E11584E41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8EE77-3E25-844A-A655-6FC01D44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79D71-EB23-4245-984B-AEB0AD1E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7CC7-CC1B-8544-8972-A40EBA97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5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08527-4C18-2C4D-B54E-AEB39EAC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A4354-238C-984A-95ED-BA9E0468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2EE72-4B4C-B14C-8C8F-CE60B5F2A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DC922-1E55-5243-AB81-1D1E11584E41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544C3-F646-C84F-827A-5E595EAFB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4ED01-210D-424F-B809-4CFDC939A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E7CC7-CC1B-8544-8972-A40EBA97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ibm.com/blueprint/schematics-design/tree/master/swagger/schematic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81C289-651A-C647-A577-3E0F429B0E72}"/>
              </a:ext>
            </a:extLst>
          </p:cNvPr>
          <p:cNvSpPr/>
          <p:nvPr/>
        </p:nvSpPr>
        <p:spPr>
          <a:xfrm>
            <a:off x="775132" y="1657790"/>
            <a:ext cx="1995627" cy="1038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chemeClr val="tx1"/>
                </a:solidFill>
                <a:latin typeface="IBM Plex Sans" panose="020B0503050203000203" pitchFamily="34" charset="0"/>
              </a:rPr>
              <a:t>Swagger</a:t>
            </a:r>
            <a:r>
              <a:rPr lang="en-US" sz="1100" dirty="0">
                <a:solidFill>
                  <a:schemeClr val="tx1"/>
                </a:solidFill>
                <a:latin typeface="IBM Plex Sans" panose="020B0503050203000203" pitchFamily="34" charset="0"/>
              </a:rPr>
              <a:t>: Dev swagger file containing the API implementation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43AD4-9489-B042-96AB-958FD940049F}"/>
              </a:ext>
            </a:extLst>
          </p:cNvPr>
          <p:cNvSpPr txBox="1"/>
          <p:nvPr/>
        </p:nvSpPr>
        <p:spPr>
          <a:xfrm>
            <a:off x="2288539" y="313008"/>
            <a:ext cx="6663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IBM Plex Sans" panose="020B0503050203000203" pitchFamily="34" charset="0"/>
              </a:rPr>
              <a:t>IBM Cloud Schematics APIs and SDKs swagger modularized files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BC4938-7971-144B-A7F1-58C8AFD4F21C}"/>
              </a:ext>
            </a:extLst>
          </p:cNvPr>
          <p:cNvSpPr/>
          <p:nvPr/>
        </p:nvSpPr>
        <p:spPr>
          <a:xfrm>
            <a:off x="6051463" y="1700864"/>
            <a:ext cx="2106213" cy="9957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chemeClr val="tx1"/>
                </a:solidFill>
                <a:latin typeface="IBM Plex Sans" panose="020B0503050203000203" pitchFamily="34" charset="0"/>
              </a:rPr>
              <a:t>Component file</a:t>
            </a:r>
            <a:r>
              <a:rPr lang="en-US" sz="1100" dirty="0">
                <a:solidFill>
                  <a:schemeClr val="tx1"/>
                </a:solidFill>
                <a:latin typeface="IBM Plex Sans" panose="020B0503050203000203" pitchFamily="34" charset="0"/>
              </a:rPr>
              <a:t>: Contains the schemas how the data is structured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33639C-A98C-0D40-8E45-873F5669F7A1}"/>
              </a:ext>
            </a:extLst>
          </p:cNvPr>
          <p:cNvSpPr/>
          <p:nvPr/>
        </p:nvSpPr>
        <p:spPr>
          <a:xfrm>
            <a:off x="8634190" y="1700864"/>
            <a:ext cx="2061205" cy="9424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chemeClr val="tx1"/>
                </a:solidFill>
                <a:latin typeface="IBM Plex Sans" panose="020B0503050203000203" pitchFamily="34" charset="0"/>
              </a:rPr>
              <a:t>Examples</a:t>
            </a:r>
            <a:r>
              <a:rPr lang="en-US" sz="1100" dirty="0">
                <a:solidFill>
                  <a:schemeClr val="tx1"/>
                </a:solidFill>
                <a:latin typeface="IBM Plex Sans" panose="020B0503050203000203" pitchFamily="34" charset="0"/>
              </a:rPr>
              <a:t>: Contains the request and success response of 4 languages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6D3606-DCEA-6F4B-8232-298016163B47}"/>
              </a:ext>
            </a:extLst>
          </p:cNvPr>
          <p:cNvCxnSpPr>
            <a:cxnSpLocks/>
          </p:cNvCxnSpPr>
          <p:nvPr/>
        </p:nvCxnSpPr>
        <p:spPr>
          <a:xfrm flipV="1">
            <a:off x="2770759" y="2294091"/>
            <a:ext cx="445403" cy="1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68BB0B-C15F-0F4D-B318-0C3D9DC144BD}"/>
              </a:ext>
            </a:extLst>
          </p:cNvPr>
          <p:cNvCxnSpPr>
            <a:cxnSpLocks/>
            <a:stCxn id="58" idx="3"/>
            <a:endCxn id="16" idx="1"/>
          </p:cNvCxnSpPr>
          <p:nvPr/>
        </p:nvCxnSpPr>
        <p:spPr>
          <a:xfrm>
            <a:off x="5761462" y="2198723"/>
            <a:ext cx="290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39F4F0-D11E-8044-A2B2-887D47B9A35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8157676" y="2172106"/>
            <a:ext cx="476514" cy="2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3EF9967-929E-624E-A305-EFE236B351BD}"/>
              </a:ext>
            </a:extLst>
          </p:cNvPr>
          <p:cNvSpPr/>
          <p:nvPr/>
        </p:nvSpPr>
        <p:spPr>
          <a:xfrm>
            <a:off x="5154295" y="3279930"/>
            <a:ext cx="1651454" cy="767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IBM Plex Sans" panose="020B0503050203000203" pitchFamily="34" charset="0"/>
              </a:rPr>
              <a:t>Parameters: Contains the general schemas needed for all the APIs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15404-3095-5847-BB40-D0C95544E7F5}"/>
              </a:ext>
            </a:extLst>
          </p:cNvPr>
          <p:cNvSpPr/>
          <p:nvPr/>
        </p:nvSpPr>
        <p:spPr>
          <a:xfrm>
            <a:off x="2742037" y="4421340"/>
            <a:ext cx="1651454" cy="767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IBM Plex Sans" panose="020B0503050203000203" pitchFamily="34" charset="0"/>
              </a:rPr>
              <a:t>Common: Contains the schemas of entire APIs requirement</a:t>
            </a:r>
            <a:endParaRPr lang="en-IN" dirty="0"/>
          </a:p>
          <a:p>
            <a:pPr algn="ctr"/>
            <a:endParaRPr lang="en-US" sz="1100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10017C-F6BA-C84B-B657-62B9C04F9295}"/>
              </a:ext>
            </a:extLst>
          </p:cNvPr>
          <p:cNvSpPr/>
          <p:nvPr/>
        </p:nvSpPr>
        <p:spPr>
          <a:xfrm>
            <a:off x="7095751" y="3245212"/>
            <a:ext cx="1651454" cy="767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IBM Plex Sans" panose="020B0503050203000203" pitchFamily="34" charset="0"/>
              </a:rPr>
              <a:t>API response: Contains the general responses for all the APIs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AF9229-BB36-7542-A03C-10CE745AAD61}"/>
              </a:ext>
            </a:extLst>
          </p:cNvPr>
          <p:cNvSpPr/>
          <p:nvPr/>
        </p:nvSpPr>
        <p:spPr>
          <a:xfrm>
            <a:off x="4620318" y="4405033"/>
            <a:ext cx="1651454" cy="767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IBM Plex Sans" panose="020B0503050203000203" pitchFamily="34" charset="0"/>
              </a:rPr>
              <a:t>APIs: Contains the schema for the specific API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B2DBE8-CD45-1D48-AE4E-EC0124C81689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4154617" y="2696581"/>
            <a:ext cx="2623014" cy="59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496F19-CB13-B442-AB34-D4923D3D11EE}"/>
              </a:ext>
            </a:extLst>
          </p:cNvPr>
          <p:cNvCxnSpPr>
            <a:cxnSpLocks/>
          </p:cNvCxnSpPr>
          <p:nvPr/>
        </p:nvCxnSpPr>
        <p:spPr>
          <a:xfrm>
            <a:off x="6777631" y="2696581"/>
            <a:ext cx="890755" cy="55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A07B63C-FA53-724D-B9C9-3617BB4E4255}"/>
              </a:ext>
            </a:extLst>
          </p:cNvPr>
          <p:cNvSpPr/>
          <p:nvPr/>
        </p:nvSpPr>
        <p:spPr>
          <a:xfrm>
            <a:off x="3328890" y="3289474"/>
            <a:ext cx="1651454" cy="767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IBM Plex Sans" panose="020B0503050203000203" pitchFamily="34" charset="0"/>
              </a:rPr>
              <a:t>Schemas</a:t>
            </a:r>
            <a:endParaRPr lang="en-IN" dirty="0"/>
          </a:p>
          <a:p>
            <a:pPr algn="ctr"/>
            <a:endParaRPr lang="en-US" sz="1100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F76933-68F4-DF4E-A87B-113249B1E380}"/>
              </a:ext>
            </a:extLst>
          </p:cNvPr>
          <p:cNvCxnSpPr>
            <a:cxnSpLocks/>
          </p:cNvCxnSpPr>
          <p:nvPr/>
        </p:nvCxnSpPr>
        <p:spPr>
          <a:xfrm flipH="1">
            <a:off x="6167977" y="2696581"/>
            <a:ext cx="637772" cy="59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2F0F35-DA78-3C41-A2C2-C7DB59EB75A3}"/>
              </a:ext>
            </a:extLst>
          </p:cNvPr>
          <p:cNvCxnSpPr>
            <a:stCxn id="33" idx="2"/>
          </p:cNvCxnSpPr>
          <p:nvPr/>
        </p:nvCxnSpPr>
        <p:spPr>
          <a:xfrm flipH="1">
            <a:off x="3735019" y="4056917"/>
            <a:ext cx="419598" cy="34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662C53-7272-C64F-9670-56E90DAB584A}"/>
              </a:ext>
            </a:extLst>
          </p:cNvPr>
          <p:cNvCxnSpPr>
            <a:stCxn id="33" idx="2"/>
          </p:cNvCxnSpPr>
          <p:nvPr/>
        </p:nvCxnSpPr>
        <p:spPr>
          <a:xfrm>
            <a:off x="4154617" y="4056917"/>
            <a:ext cx="999678" cy="34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76E3D8F-E238-F54F-ADCE-193E5AF329F8}"/>
              </a:ext>
            </a:extLst>
          </p:cNvPr>
          <p:cNvSpPr/>
          <p:nvPr/>
        </p:nvSpPr>
        <p:spPr>
          <a:xfrm>
            <a:off x="3216160" y="1700864"/>
            <a:ext cx="2545302" cy="9957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u="sng" dirty="0">
                <a:solidFill>
                  <a:schemeClr val="tx1"/>
                </a:solidFill>
                <a:latin typeface="IBM Plex Sans" panose="020B0503050203000203" pitchFamily="34" charset="0"/>
              </a:rPr>
              <a:t>Path</a:t>
            </a:r>
            <a:r>
              <a:rPr lang="en-US" sz="1100" dirty="0">
                <a:solidFill>
                  <a:schemeClr val="tx1"/>
                </a:solidFill>
                <a:latin typeface="IBM Plex Sans" panose="020B0503050203000203" pitchFamily="34" charset="0"/>
              </a:rPr>
              <a:t>: Contains tags, response, API title, description, and logical link to the request and response	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6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ument 3">
            <a:extLst>
              <a:ext uri="{FF2B5EF4-FFF2-40B4-BE49-F238E27FC236}">
                <a16:creationId xmlns:a16="http://schemas.microsoft.com/office/drawing/2014/main" id="{1581C289-651A-C647-A577-3E0F429B0E72}"/>
              </a:ext>
            </a:extLst>
          </p:cNvPr>
          <p:cNvSpPr/>
          <p:nvPr/>
        </p:nvSpPr>
        <p:spPr>
          <a:xfrm>
            <a:off x="237159" y="1830217"/>
            <a:ext cx="1325364" cy="904736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IBM Plex Sans" panose="020B0503050203000203" pitchFamily="34" charset="0"/>
                <a:hlinkClick r:id="rId2"/>
              </a:rPr>
              <a:t>Swagger YAML </a:t>
            </a:r>
            <a:endParaRPr lang="en-US" sz="1050" dirty="0">
              <a:latin typeface="IBM Plex Sans" panose="020B0503050203000203" pitchFamily="34" charset="0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IBM Plex Sans" panose="020B0503050203000203" pitchFamily="34" charset="0"/>
              </a:rPr>
              <a:t>(with request and responses code snippets)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1779262-F9D0-594E-AAF0-380A247E5824}"/>
              </a:ext>
            </a:extLst>
          </p:cNvPr>
          <p:cNvSpPr/>
          <p:nvPr/>
        </p:nvSpPr>
        <p:spPr>
          <a:xfrm>
            <a:off x="1798176" y="1830217"/>
            <a:ext cx="1319879" cy="9047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IBM Plex Sans" panose="020B0503050203000203" pitchFamily="34" charset="0"/>
              </a:rPr>
              <a:t>Extract code snippets from swagger </a:t>
            </a:r>
            <a:r>
              <a:rPr lang="en-US" sz="1000" dirty="0">
                <a:solidFill>
                  <a:schemeClr val="tx1"/>
                </a:solidFill>
                <a:latin typeface="IBM Plex Sans" panose="020B0503050203000203" pitchFamily="34" charset="0"/>
              </a:rPr>
              <a:t>(Go / Node / Python / Java)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43AD4-9489-B042-96AB-958FD940049F}"/>
              </a:ext>
            </a:extLst>
          </p:cNvPr>
          <p:cNvSpPr txBox="1"/>
          <p:nvPr/>
        </p:nvSpPr>
        <p:spPr>
          <a:xfrm>
            <a:off x="421240" y="273269"/>
            <a:ext cx="11037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IBM Plex Sans" panose="020B0503050203000203" pitchFamily="34" charset="0"/>
              </a:rPr>
              <a:t>Flow: Test example code snippers in Schematics API </a:t>
            </a:r>
            <a:br>
              <a:rPr lang="en-US" sz="2400" b="1" dirty="0">
                <a:latin typeface="IBM Plex Sans" panose="020B0503050203000203" pitchFamily="34" charset="0"/>
              </a:rPr>
            </a:br>
            <a:r>
              <a:rPr lang="en-US" sz="2000" b="1" dirty="0">
                <a:latin typeface="IBM Plex Sans" panose="020B0503050203000203" pitchFamily="34" charset="0"/>
              </a:rPr>
              <a:t>(for multiple language)</a:t>
            </a:r>
            <a:endParaRPr lang="en-US" sz="2400" b="1" dirty="0">
              <a:latin typeface="IBM Plex Sans" panose="020B0503050203000203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6D3606-DCEA-6F4B-8232-298016163B4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562523" y="2242959"/>
            <a:ext cx="235653" cy="3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68BB0B-C15F-0F4D-B318-0C3D9DC144BD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118055" y="2249652"/>
            <a:ext cx="246691" cy="3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950C39-743C-9946-B7B0-7A5749E1B37A}"/>
              </a:ext>
            </a:extLst>
          </p:cNvPr>
          <p:cNvSpPr txBox="1"/>
          <p:nvPr/>
        </p:nvSpPr>
        <p:spPr>
          <a:xfrm>
            <a:off x="470542" y="2958011"/>
            <a:ext cx="41508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IBM Plex Sans" panose="020B0503050203000203" pitchFamily="34" charset="0"/>
              </a:rPr>
              <a:t>Implementation scope</a:t>
            </a:r>
            <a:r>
              <a:rPr lang="en-US" sz="1100" dirty="0">
                <a:latin typeface="IBM Plex Sans" panose="020B0503050203000203" pitchFamily="34" charset="0"/>
              </a:rPr>
              <a:t>:</a:t>
            </a:r>
          </a:p>
          <a:p>
            <a:endParaRPr lang="en-US" sz="1100" dirty="0">
              <a:latin typeface="IBM Plex Sans" panose="020B0503050203000203" pitchFamily="34" charset="0"/>
            </a:endParaRPr>
          </a:p>
          <a:p>
            <a:r>
              <a:rPr lang="en-US" sz="1100" dirty="0">
                <a:latin typeface="IBM Plex Sans" panose="020B0503050203000203" pitchFamily="34" charset="0"/>
              </a:rPr>
              <a:t>MVP-1</a:t>
            </a:r>
          </a:p>
          <a:p>
            <a:pPr marL="182563" indent="-182563">
              <a:buAutoNum type="arabicPeriod"/>
            </a:pPr>
            <a:r>
              <a:rPr lang="en-US" sz="1100" i="1" dirty="0">
                <a:latin typeface="IBM Plex Sans" panose="020B0503050203000203" pitchFamily="34" charset="0"/>
              </a:rPr>
              <a:t>Snippet Extractor</a:t>
            </a:r>
            <a:r>
              <a:rPr lang="en-US" sz="1100" dirty="0">
                <a:latin typeface="IBM Plex Sans" panose="020B0503050203000203" pitchFamily="34" charset="0"/>
              </a:rPr>
              <a:t>: Extract Python code snippet</a:t>
            </a:r>
          </a:p>
          <a:p>
            <a:pPr marL="182563" indent="-182563">
              <a:buAutoNum type="arabicPeriod"/>
            </a:pPr>
            <a:r>
              <a:rPr lang="en-US" sz="1100" i="1" dirty="0">
                <a:latin typeface="IBM Plex Sans" panose="020B0503050203000203" pitchFamily="34" charset="0"/>
              </a:rPr>
              <a:t>Test Generator</a:t>
            </a:r>
            <a:r>
              <a:rPr lang="en-US" sz="1100" dirty="0">
                <a:latin typeface="IBM Plex Sans" panose="020B0503050203000203" pitchFamily="34" charset="0"/>
              </a:rPr>
              <a:t>:  Use a generator-template for Python</a:t>
            </a:r>
          </a:p>
          <a:p>
            <a:pPr marL="450850" lvl="1" indent="-158750">
              <a:buFont typeface="Arial" panose="020B0604020202020204" pitchFamily="34" charset="0"/>
              <a:buChar char="•"/>
            </a:pPr>
            <a:r>
              <a:rPr lang="en-US" sz="1100" dirty="0">
                <a:latin typeface="IBM Plex Sans" panose="020B0503050203000203" pitchFamily="34" charset="0"/>
              </a:rPr>
              <a:t>to prepare the input-data (replace the placeholders)</a:t>
            </a:r>
          </a:p>
          <a:p>
            <a:pPr marL="450850" lvl="1" indent="-158750">
              <a:buFont typeface="Arial" panose="020B0604020202020204" pitchFamily="34" charset="0"/>
              <a:buChar char="•"/>
            </a:pPr>
            <a:r>
              <a:rPr lang="en-US" sz="1100" dirty="0">
                <a:latin typeface="IBM Plex Sans" panose="020B0503050203000203" pitchFamily="34" charset="0"/>
              </a:rPr>
              <a:t>to embed the “request code” </a:t>
            </a:r>
          </a:p>
          <a:p>
            <a:pPr marL="450850" lvl="1" indent="-158750">
              <a:buFont typeface="Arial" panose="020B0604020202020204" pitchFamily="34" charset="0"/>
              <a:buChar char="•"/>
            </a:pPr>
            <a:r>
              <a:rPr lang="en-US" sz="1100" dirty="0">
                <a:latin typeface="IBM Plex Sans" panose="020B0503050203000203" pitchFamily="34" charset="0"/>
              </a:rPr>
              <a:t>to prepare the response-data (replace the placeholders)</a:t>
            </a:r>
          </a:p>
          <a:p>
            <a:pPr marL="450850" lvl="1" indent="-158750">
              <a:buFont typeface="Arial" panose="020B0604020202020204" pitchFamily="34" charset="0"/>
              <a:buChar char="•"/>
            </a:pPr>
            <a:r>
              <a:rPr lang="en-US" sz="1100" dirty="0">
                <a:latin typeface="IBM Plex Sans" panose="020B0503050203000203" pitchFamily="34" charset="0"/>
              </a:rPr>
              <a:t>to embed the ”response-code”</a:t>
            </a:r>
          </a:p>
          <a:p>
            <a:pPr marL="450850" lvl="1" indent="-158750">
              <a:buFont typeface="Arial" panose="020B0604020202020204" pitchFamily="34" charset="0"/>
              <a:buChar char="•"/>
            </a:pPr>
            <a:r>
              <a:rPr lang="en-US" sz="1100" dirty="0">
                <a:latin typeface="IBM Plex Sans" panose="020B0503050203000203" pitchFamily="34" charset="0"/>
              </a:rPr>
              <a:t>to validate the response-data</a:t>
            </a:r>
          </a:p>
          <a:p>
            <a:pPr marL="182563" indent="-182563">
              <a:buAutoNum type="arabicPeriod"/>
            </a:pPr>
            <a:r>
              <a:rPr lang="en-US" sz="1100" i="1" dirty="0">
                <a:latin typeface="IBM Plex Sans" panose="020B0503050203000203" pitchFamily="34" charset="0"/>
              </a:rPr>
              <a:t>Test Runner</a:t>
            </a:r>
            <a:r>
              <a:rPr lang="en-US" sz="1100" dirty="0">
                <a:latin typeface="IBM Plex Sans" panose="020B0503050203000203" pitchFamily="34" charset="0"/>
              </a:rPr>
              <a:t>: Run the generated test code, and </a:t>
            </a:r>
          </a:p>
          <a:p>
            <a:pPr marL="450850" lvl="1" indent="-158750">
              <a:buFont typeface="Arial" panose="020B0604020202020204" pitchFamily="34" charset="0"/>
              <a:buChar char="•"/>
            </a:pPr>
            <a:r>
              <a:rPr lang="en-US" sz="1100" dirty="0">
                <a:latin typeface="IBM Plex Sans" panose="020B0503050203000203" pitchFamily="34" charset="0"/>
              </a:rPr>
              <a:t>publish results in a Git repository </a:t>
            </a:r>
          </a:p>
          <a:p>
            <a:pPr marL="450850" lvl="1" indent="-158750">
              <a:buFont typeface="Arial" panose="020B0604020202020204" pitchFamily="34" charset="0"/>
              <a:buChar char="•"/>
            </a:pPr>
            <a:r>
              <a:rPr lang="en-US" sz="1100" dirty="0">
                <a:latin typeface="IBM Plex Sans" panose="020B0503050203000203" pitchFamily="34" charset="0"/>
              </a:rPr>
              <a:t>notify the test outcome in Slack</a:t>
            </a:r>
          </a:p>
          <a:p>
            <a:pPr marL="450850" lvl="1" indent="-158750">
              <a:buFont typeface="Arial" panose="020B0604020202020204" pitchFamily="34" charset="0"/>
              <a:buChar char="•"/>
            </a:pPr>
            <a:endParaRPr lang="en-US" sz="1100" dirty="0">
              <a:latin typeface="IBM Plex Sans" panose="020B0503050203000203" pitchFamily="34" charset="0"/>
            </a:endParaRPr>
          </a:p>
          <a:p>
            <a:r>
              <a:rPr lang="en-US" sz="1100" dirty="0">
                <a:latin typeface="IBM Plex Sans" panose="020B0503050203000203" pitchFamily="34" charset="0"/>
              </a:rPr>
              <a:t>MVP-2</a:t>
            </a:r>
          </a:p>
          <a:p>
            <a:pPr marL="182563" indent="-182563">
              <a:buAutoNum type="arabicPeriod"/>
            </a:pPr>
            <a:r>
              <a:rPr lang="en-US" sz="1100" i="1" dirty="0">
                <a:latin typeface="IBM Plex Sans" panose="020B0503050203000203" pitchFamily="34" charset="0"/>
              </a:rPr>
              <a:t>Snippet Extractor</a:t>
            </a:r>
            <a:r>
              <a:rPr lang="en-US" sz="1100" dirty="0">
                <a:latin typeface="IBM Plex Sans" panose="020B0503050203000203" pitchFamily="34" charset="0"/>
              </a:rPr>
              <a:t>: Extract Node code snippet</a:t>
            </a:r>
          </a:p>
          <a:p>
            <a:pPr marL="182563" indent="-182563">
              <a:buAutoNum type="arabicPeriod"/>
            </a:pPr>
            <a:r>
              <a:rPr lang="en-US" sz="1100" i="1" dirty="0">
                <a:latin typeface="IBM Plex Sans" panose="020B0503050203000203" pitchFamily="34" charset="0"/>
              </a:rPr>
              <a:t>Test Generator</a:t>
            </a:r>
            <a:r>
              <a:rPr lang="en-US" sz="1100" dirty="0">
                <a:latin typeface="IBM Plex Sans" panose="020B0503050203000203" pitchFamily="34" charset="0"/>
              </a:rPr>
              <a:t>:  Use a generator-template for Node</a:t>
            </a:r>
          </a:p>
          <a:p>
            <a:pPr marL="182563" indent="-182563">
              <a:buAutoNum type="arabicPeriod"/>
            </a:pPr>
            <a:r>
              <a:rPr lang="en-US" sz="1100" i="1" dirty="0">
                <a:latin typeface="IBM Plex Sans" panose="020B0503050203000203" pitchFamily="34" charset="0"/>
              </a:rPr>
              <a:t>Test Runner</a:t>
            </a:r>
            <a:r>
              <a:rPr lang="en-US" sz="1100" dirty="0">
                <a:latin typeface="IBM Plex Sans" panose="020B0503050203000203" pitchFamily="34" charset="0"/>
              </a:rPr>
              <a:t>: Run the generated test 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FFC7A5-B711-A841-BF38-66ADCA5D4C75}"/>
              </a:ext>
            </a:extLst>
          </p:cNvPr>
          <p:cNvSpPr txBox="1"/>
          <p:nvPr/>
        </p:nvSpPr>
        <p:spPr>
          <a:xfrm>
            <a:off x="8900974" y="2958011"/>
            <a:ext cx="32910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IBM Plex Sans" panose="020B0503050203000203" pitchFamily="34" charset="0"/>
              </a:rPr>
              <a:t>Estimated Time to Delivery:</a:t>
            </a:r>
          </a:p>
          <a:p>
            <a:endParaRPr lang="en-US" sz="1100" dirty="0">
              <a:latin typeface="IBM Plex Sans" panose="020B0503050203000203" pitchFamily="34" charset="0"/>
            </a:endParaRPr>
          </a:p>
          <a:p>
            <a:pPr marL="342900" indent="-342900">
              <a:buAutoNum type="arabicPeriod"/>
            </a:pPr>
            <a:r>
              <a:rPr lang="en-US" sz="1100" dirty="0">
                <a:latin typeface="IBM Plex Sans" panose="020B0503050203000203" pitchFamily="34" charset="0"/>
              </a:rPr>
              <a:t>MVP-1: February 7</a:t>
            </a:r>
            <a:r>
              <a:rPr lang="en-US" sz="1100" baseline="30000" dirty="0">
                <a:latin typeface="IBM Plex Sans" panose="020B0503050203000203" pitchFamily="34" charset="0"/>
              </a:rPr>
              <a:t>th</a:t>
            </a:r>
            <a:r>
              <a:rPr lang="en-US" sz="1100" dirty="0">
                <a:latin typeface="IBM Plex Sans" panose="020B0503050203000203" pitchFamily="34" charset="0"/>
              </a:rPr>
              <a:t> (Soumya raj)</a:t>
            </a:r>
          </a:p>
          <a:p>
            <a:pPr marL="342900" indent="-342900">
              <a:buAutoNum type="arabicPeriod"/>
            </a:pPr>
            <a:r>
              <a:rPr lang="en-US" sz="1100" dirty="0">
                <a:latin typeface="IBM Plex Sans" panose="020B0503050203000203" pitchFamily="34" charset="0"/>
              </a:rPr>
              <a:t>MVP-2: February 7</a:t>
            </a:r>
            <a:r>
              <a:rPr lang="en-US" sz="1100" baseline="30000" dirty="0">
                <a:latin typeface="IBM Plex Sans" panose="020B0503050203000203" pitchFamily="34" charset="0"/>
              </a:rPr>
              <a:t>th</a:t>
            </a:r>
            <a:r>
              <a:rPr lang="en-US" sz="1100" dirty="0">
                <a:latin typeface="IBM Plex Sans" panose="020B0503050203000203" pitchFamily="34" charset="0"/>
              </a:rPr>
              <a:t> (Sundeep)</a:t>
            </a:r>
          </a:p>
          <a:p>
            <a:pPr marL="342900" indent="-342900">
              <a:buAutoNum type="arabicPeriod"/>
            </a:pPr>
            <a:r>
              <a:rPr lang="en-US" sz="1100" dirty="0">
                <a:latin typeface="IBM Plex Sans" panose="020B0503050203000203" pitchFamily="34" charset="0"/>
              </a:rPr>
              <a:t>MVP-3: February 21</a:t>
            </a:r>
            <a:r>
              <a:rPr lang="en-US" sz="1100" baseline="30000" dirty="0">
                <a:latin typeface="IBM Plex Sans" panose="020B0503050203000203" pitchFamily="34" charset="0"/>
              </a:rPr>
              <a:t>st</a:t>
            </a:r>
            <a:r>
              <a:rPr lang="en-US" sz="1100" dirty="0">
                <a:latin typeface="IBM Plex Sans" panose="020B0503050203000203" pitchFamily="34" charset="0"/>
              </a:rPr>
              <a:t> (asked for resource)</a:t>
            </a:r>
          </a:p>
          <a:p>
            <a:pPr marL="342900" indent="-342900">
              <a:buAutoNum type="arabicPeriod"/>
            </a:pPr>
            <a:r>
              <a:rPr lang="en-US" sz="1100" dirty="0">
                <a:latin typeface="IBM Plex Sans" panose="020B0503050203000203" pitchFamily="34" charset="0"/>
              </a:rPr>
              <a:t>MVP-4: March 8</a:t>
            </a:r>
            <a:r>
              <a:rPr lang="en-US" sz="1100" baseline="30000" dirty="0">
                <a:latin typeface="IBM Plex Sans" panose="020B0503050203000203" pitchFamily="34" charset="0"/>
              </a:rPr>
              <a:t>th</a:t>
            </a:r>
            <a:r>
              <a:rPr lang="en-US" sz="1100" dirty="0">
                <a:latin typeface="IBM Plex Sans" panose="020B0503050203000203" pitchFamily="34" charset="0"/>
              </a:rPr>
              <a:t> (asked for resource)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E7BAE25-2023-4247-A922-DDEB922E523F}"/>
              </a:ext>
            </a:extLst>
          </p:cNvPr>
          <p:cNvSpPr txBox="1"/>
          <p:nvPr/>
        </p:nvSpPr>
        <p:spPr>
          <a:xfrm>
            <a:off x="8900974" y="4820059"/>
            <a:ext cx="329102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IBM Plex Sans" panose="020B0503050203000203" pitchFamily="34" charset="0"/>
              </a:rPr>
              <a:t>Demo/review:</a:t>
            </a:r>
          </a:p>
          <a:p>
            <a:endParaRPr lang="en-US" sz="1100" dirty="0">
              <a:latin typeface="IBM Plex Sans" panose="020B0503050203000203" pitchFamily="34" charset="0"/>
            </a:endParaRPr>
          </a:p>
          <a:p>
            <a:pPr marL="342900" indent="-342900">
              <a:buAutoNum type="arabicPeriod"/>
            </a:pPr>
            <a:r>
              <a:rPr lang="en-US" sz="1100" dirty="0">
                <a:latin typeface="IBM Plex Sans" panose="020B0503050203000203" pitchFamily="34" charset="0"/>
              </a:rPr>
              <a:t>MVP-1: January 28</a:t>
            </a:r>
            <a:r>
              <a:rPr lang="en-US" sz="1100" baseline="30000" dirty="0">
                <a:latin typeface="IBM Plex Sans" panose="020B0503050203000203" pitchFamily="34" charset="0"/>
              </a:rPr>
              <a:t>th</a:t>
            </a:r>
            <a:r>
              <a:rPr lang="en-US" sz="1100" dirty="0">
                <a:latin typeface="IBM Plex Sans" panose="020B0503050203000203" pitchFamily="34" charset="0"/>
              </a:rPr>
              <a:t>  (Soumya raj)</a:t>
            </a:r>
          </a:p>
          <a:p>
            <a:pPr marL="342900" indent="-342900">
              <a:buAutoNum type="arabicPeriod"/>
            </a:pPr>
            <a:r>
              <a:rPr lang="en-US" sz="1100" dirty="0">
                <a:latin typeface="IBM Plex Sans" panose="020B0503050203000203" pitchFamily="34" charset="0"/>
              </a:rPr>
              <a:t>MVP-2: February 3</a:t>
            </a:r>
            <a:r>
              <a:rPr lang="en-US" sz="1100" baseline="30000" dirty="0">
                <a:latin typeface="IBM Plex Sans" panose="020B0503050203000203" pitchFamily="34" charset="0"/>
              </a:rPr>
              <a:t>rd</a:t>
            </a:r>
            <a:r>
              <a:rPr lang="en-US" sz="1100" dirty="0">
                <a:latin typeface="IBM Plex Sans" panose="020B0503050203000203" pitchFamily="34" charset="0"/>
              </a:rPr>
              <a:t> (Sundeep)</a:t>
            </a:r>
          </a:p>
          <a:p>
            <a:pPr marL="342900" indent="-342900">
              <a:buAutoNum type="arabicPeriod"/>
            </a:pPr>
            <a:r>
              <a:rPr lang="en-US" sz="1100" dirty="0">
                <a:latin typeface="IBM Plex Sans" panose="020B0503050203000203" pitchFamily="34" charset="0"/>
              </a:rPr>
              <a:t>MVP-3: February 10</a:t>
            </a:r>
            <a:r>
              <a:rPr lang="en-US" sz="1100" baseline="30000" dirty="0">
                <a:latin typeface="IBM Plex Sans" panose="020B0503050203000203" pitchFamily="34" charset="0"/>
              </a:rPr>
              <a:t>th</a:t>
            </a:r>
            <a:r>
              <a:rPr lang="en-US" sz="1100" dirty="0">
                <a:latin typeface="IBM Plex Sans" panose="020B0503050203000203" pitchFamily="34" charset="0"/>
              </a:rPr>
              <a:t> and March 17</a:t>
            </a:r>
            <a:r>
              <a:rPr lang="en-US" sz="1100" baseline="30000" dirty="0">
                <a:latin typeface="IBM Plex Sans" panose="020B0503050203000203" pitchFamily="34" charset="0"/>
              </a:rPr>
              <a:t>th</a:t>
            </a:r>
            <a:endParaRPr lang="en-US" sz="1100" dirty="0">
              <a:latin typeface="IBM Plex Sans" panose="020B0503050203000203" pitchFamily="34" charset="0"/>
            </a:endParaRPr>
          </a:p>
          <a:p>
            <a:pPr marL="342900" indent="-342900">
              <a:buAutoNum type="arabicPeriod"/>
            </a:pPr>
            <a:r>
              <a:rPr lang="en-US" sz="1100" dirty="0">
                <a:latin typeface="IBM Plex Sans" panose="020B0503050203000203" pitchFamily="34" charset="0"/>
              </a:rPr>
              <a:t>MVP-4: February 23</a:t>
            </a:r>
            <a:r>
              <a:rPr lang="en-US" sz="1100" baseline="30000" dirty="0">
                <a:latin typeface="IBM Plex Sans" panose="020B0503050203000203" pitchFamily="34" charset="0"/>
              </a:rPr>
              <a:t>rd </a:t>
            </a:r>
            <a:r>
              <a:rPr lang="en-US" sz="1100" dirty="0">
                <a:latin typeface="IBM Plex Sans" panose="020B0503050203000203" pitchFamily="34" charset="0"/>
              </a:rPr>
              <a:t> and March 4</a:t>
            </a:r>
            <a:r>
              <a:rPr lang="en-US" sz="1100" baseline="30000" dirty="0">
                <a:latin typeface="IBM Plex Sans" panose="020B0503050203000203" pitchFamily="34" charset="0"/>
              </a:rPr>
              <a:t>th</a:t>
            </a:r>
            <a:endParaRPr lang="en-US" sz="1100" dirty="0">
              <a:latin typeface="IBM Plex Sans" panose="020B0503050203000203" pitchFamily="34" charset="0"/>
            </a:endParaRPr>
          </a:p>
          <a:p>
            <a:pPr marL="342900" indent="-342900">
              <a:buAutoNum type="arabicPeriod"/>
            </a:pPr>
            <a:r>
              <a:rPr lang="en-US" sz="1100" dirty="0">
                <a:latin typeface="IBM Plex Sans" panose="020B0503050203000203" pitchFamily="34" charset="0"/>
              </a:rPr>
              <a:t>Project closure: 2022 Q1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676675-60E0-B849-9520-DC0FC747F32C}"/>
              </a:ext>
            </a:extLst>
          </p:cNvPr>
          <p:cNvSpPr txBox="1"/>
          <p:nvPr/>
        </p:nvSpPr>
        <p:spPr>
          <a:xfrm>
            <a:off x="1693646" y="1576842"/>
            <a:ext cx="1599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Tool: Snippet Extractor</a:t>
            </a:r>
          </a:p>
        </p:txBody>
      </p:sp>
      <p:sp>
        <p:nvSpPr>
          <p:cNvPr id="47" name="Multi-document 46">
            <a:extLst>
              <a:ext uri="{FF2B5EF4-FFF2-40B4-BE49-F238E27FC236}">
                <a16:creationId xmlns:a16="http://schemas.microsoft.com/office/drawing/2014/main" id="{AA5C4EE0-A103-9541-B9B6-070F7F4EBD47}"/>
              </a:ext>
            </a:extLst>
          </p:cNvPr>
          <p:cNvSpPr/>
          <p:nvPr/>
        </p:nvSpPr>
        <p:spPr>
          <a:xfrm>
            <a:off x="3364745" y="1830217"/>
            <a:ext cx="1359431" cy="917634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IBM Plex Sans" panose="020B0503050203000203" pitchFamily="34" charset="0"/>
              </a:rPr>
              <a:t>A collection of code snippets, for different APIs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029E9E1-5083-5E4F-AA64-8FDDC9BCD50E}"/>
              </a:ext>
            </a:extLst>
          </p:cNvPr>
          <p:cNvSpPr/>
          <p:nvPr/>
        </p:nvSpPr>
        <p:spPr>
          <a:xfrm>
            <a:off x="4932733" y="1830217"/>
            <a:ext cx="1579015" cy="9047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IBM Plex Sans" panose="020B0503050203000203" pitchFamily="34" charset="0"/>
              </a:rPr>
              <a:t>Augment the code-snippets to generate test-suite with test-harness &amp; test-data</a:t>
            </a:r>
            <a:endParaRPr lang="en-US" sz="1000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5ECD82-A524-F54C-AEBF-2AEB34C8C4FD}"/>
              </a:ext>
            </a:extLst>
          </p:cNvPr>
          <p:cNvSpPr txBox="1"/>
          <p:nvPr/>
        </p:nvSpPr>
        <p:spPr>
          <a:xfrm>
            <a:off x="4896422" y="1568480"/>
            <a:ext cx="1444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Tool: Test Generator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D270102-68EE-364F-B908-B14FE428F47C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flipV="1">
            <a:off x="4724176" y="2282585"/>
            <a:ext cx="208557" cy="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Multi-document 64">
            <a:extLst>
              <a:ext uri="{FF2B5EF4-FFF2-40B4-BE49-F238E27FC236}">
                <a16:creationId xmlns:a16="http://schemas.microsoft.com/office/drawing/2014/main" id="{B4D16C76-7D56-AE4A-B788-1556347761D1}"/>
              </a:ext>
            </a:extLst>
          </p:cNvPr>
          <p:cNvSpPr/>
          <p:nvPr/>
        </p:nvSpPr>
        <p:spPr>
          <a:xfrm>
            <a:off x="6789492" y="1830217"/>
            <a:ext cx="1501522" cy="917634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IBM Plex Sans" panose="020B0503050203000203" pitchFamily="34" charset="0"/>
              </a:rPr>
              <a:t>Test suite for the example request and response code snippets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4266246-A950-0545-9FC5-345DDEDCFC3F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>
            <a:off x="6511748" y="2282585"/>
            <a:ext cx="277744" cy="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E7D58D3-7C45-6648-B8DC-040380FCB4EB}"/>
              </a:ext>
            </a:extLst>
          </p:cNvPr>
          <p:cNvSpPr/>
          <p:nvPr/>
        </p:nvSpPr>
        <p:spPr>
          <a:xfrm>
            <a:off x="8499570" y="1830217"/>
            <a:ext cx="1396023" cy="9047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IBM Plex Sans" panose="020B0503050203000203" pitchFamily="34" charset="0"/>
              </a:rPr>
              <a:t>Run test-suite &amp; publish test results</a:t>
            </a:r>
            <a:endParaRPr lang="en-US" sz="1000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7383FE-47CF-DE4B-9111-8C53D1A73144}"/>
              </a:ext>
            </a:extLst>
          </p:cNvPr>
          <p:cNvSpPr txBox="1"/>
          <p:nvPr/>
        </p:nvSpPr>
        <p:spPr>
          <a:xfrm>
            <a:off x="8463259" y="1560849"/>
            <a:ext cx="1260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Tool: Test Runner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6095092-F0CB-C84D-A2A7-EB6A86EE4E31}"/>
              </a:ext>
            </a:extLst>
          </p:cNvPr>
          <p:cNvCxnSpPr>
            <a:cxnSpLocks/>
            <a:stCxn id="65" idx="3"/>
            <a:endCxn id="69" idx="1"/>
          </p:cNvCxnSpPr>
          <p:nvPr/>
        </p:nvCxnSpPr>
        <p:spPr>
          <a:xfrm flipV="1">
            <a:off x="8291014" y="2282585"/>
            <a:ext cx="208556" cy="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6D84C39-A5C6-5A43-846C-06C2A40629B8}"/>
              </a:ext>
            </a:extLst>
          </p:cNvPr>
          <p:cNvCxnSpPr>
            <a:cxnSpLocks/>
            <a:stCxn id="69" idx="3"/>
            <a:endCxn id="77" idx="1"/>
          </p:cNvCxnSpPr>
          <p:nvPr/>
        </p:nvCxnSpPr>
        <p:spPr>
          <a:xfrm>
            <a:off x="9895593" y="2282585"/>
            <a:ext cx="338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Multi-document 76">
            <a:extLst>
              <a:ext uri="{FF2B5EF4-FFF2-40B4-BE49-F238E27FC236}">
                <a16:creationId xmlns:a16="http://schemas.microsoft.com/office/drawing/2014/main" id="{4601A433-15F8-1A47-AFF8-B62DE4C996E6}"/>
              </a:ext>
            </a:extLst>
          </p:cNvPr>
          <p:cNvSpPr/>
          <p:nvPr/>
        </p:nvSpPr>
        <p:spPr>
          <a:xfrm>
            <a:off x="10234097" y="1830217"/>
            <a:ext cx="1396023" cy="904736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IBM Plex Sans" panose="020B0503050203000203" pitchFamily="34" charset="0"/>
              </a:rPr>
              <a:t>Test results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DE6FDBA-3BC1-9343-91FE-3DB1A024262B}"/>
              </a:ext>
            </a:extLst>
          </p:cNvPr>
          <p:cNvSpPr txBox="1"/>
          <p:nvPr/>
        </p:nvSpPr>
        <p:spPr>
          <a:xfrm>
            <a:off x="4575177" y="3207373"/>
            <a:ext cx="415088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IBM Plex Sans" panose="020B0503050203000203" pitchFamily="34" charset="0"/>
            </a:endParaRPr>
          </a:p>
          <a:p>
            <a:r>
              <a:rPr lang="en-US" sz="1100" dirty="0">
                <a:latin typeface="IBM Plex Sans" panose="020B0503050203000203" pitchFamily="34" charset="0"/>
              </a:rPr>
              <a:t>MVP-3</a:t>
            </a:r>
          </a:p>
          <a:p>
            <a:pPr marL="182563" indent="-182563">
              <a:buAutoNum type="arabicPeriod"/>
            </a:pPr>
            <a:r>
              <a:rPr lang="en-US" sz="1100" i="1" dirty="0">
                <a:latin typeface="IBM Plex Sans" panose="020B0503050203000203" pitchFamily="34" charset="0"/>
              </a:rPr>
              <a:t>Snippet Extractor</a:t>
            </a:r>
            <a:r>
              <a:rPr lang="en-US" sz="1100" dirty="0">
                <a:latin typeface="IBM Plex Sans" panose="020B0503050203000203" pitchFamily="34" charset="0"/>
              </a:rPr>
              <a:t>: Extract Go code snippet</a:t>
            </a:r>
          </a:p>
          <a:p>
            <a:pPr marL="182563" indent="-182563">
              <a:buAutoNum type="arabicPeriod"/>
            </a:pPr>
            <a:r>
              <a:rPr lang="en-US" sz="1100" i="1" dirty="0">
                <a:latin typeface="IBM Plex Sans" panose="020B0503050203000203" pitchFamily="34" charset="0"/>
              </a:rPr>
              <a:t>Test Generator</a:t>
            </a:r>
            <a:r>
              <a:rPr lang="en-US" sz="1100" dirty="0">
                <a:latin typeface="IBM Plex Sans" panose="020B0503050203000203" pitchFamily="34" charset="0"/>
              </a:rPr>
              <a:t>:  Use a generator-template for Go</a:t>
            </a:r>
          </a:p>
          <a:p>
            <a:pPr marL="182563" indent="-182563">
              <a:buAutoNum type="arabicPeriod"/>
            </a:pPr>
            <a:r>
              <a:rPr lang="en-US" sz="1100" i="1" dirty="0">
                <a:latin typeface="IBM Plex Sans" panose="020B0503050203000203" pitchFamily="34" charset="0"/>
              </a:rPr>
              <a:t>Test Runner</a:t>
            </a:r>
            <a:r>
              <a:rPr lang="en-US" sz="1100" dirty="0">
                <a:latin typeface="IBM Plex Sans" panose="020B0503050203000203" pitchFamily="34" charset="0"/>
              </a:rPr>
              <a:t>: Run the generated test code</a:t>
            </a:r>
          </a:p>
          <a:p>
            <a:pPr marL="182563" indent="-182563">
              <a:buAutoNum type="arabicPeriod"/>
            </a:pPr>
            <a:endParaRPr lang="en-US" sz="1100" dirty="0">
              <a:latin typeface="IBM Plex Sans" panose="020B0503050203000203" pitchFamily="34" charset="0"/>
            </a:endParaRPr>
          </a:p>
          <a:p>
            <a:r>
              <a:rPr lang="en-US" sz="1100" dirty="0">
                <a:latin typeface="IBM Plex Sans" panose="020B0503050203000203" pitchFamily="34" charset="0"/>
              </a:rPr>
              <a:t>MVP-4</a:t>
            </a:r>
          </a:p>
          <a:p>
            <a:pPr marL="182563" indent="-182563">
              <a:buAutoNum type="arabicPeriod"/>
            </a:pPr>
            <a:r>
              <a:rPr lang="en-US" sz="1100" i="1" dirty="0">
                <a:latin typeface="IBM Plex Sans" panose="020B0503050203000203" pitchFamily="34" charset="0"/>
              </a:rPr>
              <a:t>Snippet Extractor</a:t>
            </a:r>
            <a:r>
              <a:rPr lang="en-US" sz="1100" dirty="0">
                <a:latin typeface="IBM Plex Sans" panose="020B0503050203000203" pitchFamily="34" charset="0"/>
              </a:rPr>
              <a:t>: Extract Java code snippet</a:t>
            </a:r>
          </a:p>
          <a:p>
            <a:pPr marL="182563" indent="-182563">
              <a:buAutoNum type="arabicPeriod"/>
            </a:pPr>
            <a:r>
              <a:rPr lang="en-US" sz="1100" i="1" dirty="0">
                <a:latin typeface="IBM Plex Sans" panose="020B0503050203000203" pitchFamily="34" charset="0"/>
              </a:rPr>
              <a:t>Test Generator</a:t>
            </a:r>
            <a:r>
              <a:rPr lang="en-US" sz="1100" dirty="0">
                <a:latin typeface="IBM Plex Sans" panose="020B0503050203000203" pitchFamily="34" charset="0"/>
              </a:rPr>
              <a:t>:  Use a generator-template for Java</a:t>
            </a:r>
          </a:p>
          <a:p>
            <a:pPr marL="182563" indent="-182563">
              <a:buAutoNum type="arabicPeriod"/>
            </a:pPr>
            <a:r>
              <a:rPr lang="en-US" sz="1100" i="1" dirty="0">
                <a:latin typeface="IBM Plex Sans" panose="020B0503050203000203" pitchFamily="34" charset="0"/>
              </a:rPr>
              <a:t>Test Runner</a:t>
            </a:r>
            <a:r>
              <a:rPr lang="en-US" sz="1100" dirty="0">
                <a:latin typeface="IBM Plex Sans" panose="020B0503050203000203" pitchFamily="34" charset="0"/>
              </a:rPr>
              <a:t>: Run the generated test code</a:t>
            </a:r>
          </a:p>
          <a:p>
            <a:pPr marL="182563" indent="-182563">
              <a:buAutoNum type="arabicPeriod"/>
            </a:pPr>
            <a:endParaRPr lang="en-US" sz="1100" dirty="0">
              <a:latin typeface="IBM Plex Sans" panose="020B0503050203000203" pitchFamily="34" charset="0"/>
            </a:endParaRPr>
          </a:p>
          <a:p>
            <a:r>
              <a:rPr lang="en-US" sz="1100" dirty="0">
                <a:latin typeface="IBM Plex Sans" panose="020B0503050203000203" pitchFamily="34" charset="0"/>
              </a:rPr>
              <a:t>MVP-5</a:t>
            </a:r>
          </a:p>
          <a:p>
            <a:pPr marL="182563" indent="-182563">
              <a:buFontTx/>
              <a:buAutoNum type="arabicPeriod"/>
            </a:pPr>
            <a:r>
              <a:rPr lang="en-US" sz="1100" i="1" dirty="0">
                <a:latin typeface="IBM Plex Sans" panose="020B0503050203000203" pitchFamily="34" charset="0"/>
              </a:rPr>
              <a:t>Snippet Extractor</a:t>
            </a:r>
            <a:r>
              <a:rPr lang="en-US" sz="1100" dirty="0">
                <a:latin typeface="IBM Plex Sans" panose="020B0503050203000203" pitchFamily="34" charset="0"/>
              </a:rPr>
              <a:t>: Extract code snippet from any Cloud API</a:t>
            </a:r>
          </a:p>
          <a:p>
            <a:pPr marL="182563" indent="-182563">
              <a:buAutoNum type="arabicPeriod"/>
            </a:pPr>
            <a:r>
              <a:rPr lang="en-US" sz="1100" i="1" dirty="0">
                <a:latin typeface="IBM Plex Sans" panose="020B0503050203000203" pitchFamily="34" charset="0"/>
              </a:rPr>
              <a:t>Test Generator</a:t>
            </a:r>
            <a:r>
              <a:rPr lang="en-US" sz="1100" dirty="0">
                <a:latin typeface="IBM Plex Sans" panose="020B0503050203000203" pitchFamily="34" charset="0"/>
              </a:rPr>
              <a:t>:  Use a generator-template for any Cloud API</a:t>
            </a:r>
          </a:p>
          <a:p>
            <a:pPr marL="182563" indent="-182563">
              <a:buAutoNum type="arabicPeriod"/>
            </a:pPr>
            <a:r>
              <a:rPr lang="en-US" sz="1100" i="1" dirty="0">
                <a:latin typeface="IBM Plex Sans" panose="020B0503050203000203" pitchFamily="34" charset="0"/>
              </a:rPr>
              <a:t>Test Runner</a:t>
            </a:r>
            <a:r>
              <a:rPr lang="en-US" sz="1100" dirty="0">
                <a:latin typeface="IBM Plex Sans" panose="020B0503050203000203" pitchFamily="34" charset="0"/>
              </a:rPr>
              <a:t>: Run the generated test code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3F5EBDF-697A-1E42-96A5-5EF3F0362F75}"/>
              </a:ext>
            </a:extLst>
          </p:cNvPr>
          <p:cNvCxnSpPr/>
          <p:nvPr/>
        </p:nvCxnSpPr>
        <p:spPr>
          <a:xfrm>
            <a:off x="8802118" y="2982725"/>
            <a:ext cx="0" cy="3418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87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443</Words>
  <Application>Microsoft Macintosh PowerPoint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IBM Plex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S Murthy</dc:creator>
  <cp:lastModifiedBy>Geetha S Murthy</cp:lastModifiedBy>
  <cp:revision>7</cp:revision>
  <dcterms:created xsi:type="dcterms:W3CDTF">2022-01-25T06:54:24Z</dcterms:created>
  <dcterms:modified xsi:type="dcterms:W3CDTF">2022-01-25T14:46:05Z</dcterms:modified>
</cp:coreProperties>
</file>