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301229"/>
            <a:ext cx="7980183"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Soumyaraj Dutta</a:t>
            </a:r>
          </a:p>
          <a:p>
            <a:pPr algn="ctr"/>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Soumyaraj Dutta</a:t>
            </a: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University Of Engineering And Management , Kolkata(Computer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solidFill>
                  <a:schemeClr val="tx1"/>
                </a:solidFill>
              </a:rPr>
              <a:t>The future scope of steganography is both promising and complex, as advancements in technology continue to provide new avenues for secure communication, data protection, and even malicious activities. Here are some key areas where steganography could evolve in the future:</a:t>
            </a:r>
          </a:p>
          <a:p>
            <a:pPr marL="629435" lvl="1" indent="-305435"/>
            <a:r>
              <a:rPr lang="en-US" sz="2000" dirty="0">
                <a:solidFill>
                  <a:schemeClr val="tx1"/>
                </a:solidFill>
              </a:rPr>
              <a:t>Enhanced Security for Digital Communication</a:t>
            </a:r>
          </a:p>
          <a:p>
            <a:pPr marL="629435" lvl="1" indent="-305435"/>
            <a:r>
              <a:rPr lang="en-IN" sz="2000" dirty="0">
                <a:solidFill>
                  <a:schemeClr val="tx1"/>
                </a:solidFill>
              </a:rPr>
              <a:t>End-to-End Encrypted Messaging</a:t>
            </a:r>
            <a:endParaRPr lang="en-US" sz="2000" dirty="0">
              <a:solidFill>
                <a:schemeClr val="tx1"/>
              </a:solidFill>
            </a:endParaRPr>
          </a:p>
          <a:p>
            <a:pPr marL="629435" lvl="1" indent="-305435"/>
            <a:r>
              <a:rPr lang="en-IN" sz="2000" dirty="0">
                <a:solidFill>
                  <a:schemeClr val="tx1"/>
                </a:solidFill>
              </a:rPr>
              <a:t>AI-Driven Steganography</a:t>
            </a:r>
            <a:endParaRPr lang="en-US" sz="2000" dirty="0">
              <a:solidFill>
                <a:schemeClr val="tx1"/>
              </a:solidFill>
            </a:endParaRPr>
          </a:p>
          <a:p>
            <a:pPr marL="629435" lvl="1" indent="-305435"/>
            <a:r>
              <a:rPr lang="en-IN" sz="2000" dirty="0">
                <a:solidFill>
                  <a:schemeClr val="tx1"/>
                </a:solidFill>
              </a:rPr>
              <a:t>Dark Web Communications</a:t>
            </a:r>
            <a:endParaRPr lang="en-US" sz="2000" dirty="0">
              <a:solidFill>
                <a:schemeClr val="tx1"/>
              </a:solidFill>
            </a:endParaRPr>
          </a:p>
          <a:p>
            <a:pPr marL="629435" lvl="1" indent="-305435"/>
            <a:r>
              <a:rPr lang="en-IN" sz="2000" dirty="0">
                <a:solidFill>
                  <a:schemeClr val="tx1"/>
                </a:solidFill>
              </a:rPr>
              <a:t>IoT Security</a:t>
            </a:r>
            <a:endParaRPr lang="en-US" sz="15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solidFill>
                  <a:schemeClr val="tx1"/>
                </a:solidFill>
              </a:rPr>
              <a:t>As digital communication and data storage become increasingly integral to personal, corporate, and governmental activities, ensuring the privacy and security of sensitive information has become more challenging. Steganography, the art of concealing secret messages within seemingly digital media (e.g., images, videos, audio, or text), presents a promising solution to this problem. However, current steganographic techniques face significant challenges in terms of:</a:t>
            </a:r>
          </a:p>
          <a:p>
            <a:r>
              <a:rPr lang="en-IN" sz="1600" dirty="0">
                <a:solidFill>
                  <a:schemeClr val="tx1"/>
                </a:solidFill>
              </a:rPr>
              <a:t>Undetectability.</a:t>
            </a:r>
            <a:endParaRPr lang="en-US" sz="2800" dirty="0">
              <a:solidFill>
                <a:schemeClr val="tx1"/>
              </a:solidFill>
            </a:endParaRPr>
          </a:p>
          <a:p>
            <a:r>
              <a:rPr lang="en-IN" sz="1600" dirty="0">
                <a:solidFill>
                  <a:schemeClr val="tx1"/>
                </a:solidFill>
              </a:rPr>
              <a:t>Capacity and Efficiency.</a:t>
            </a:r>
            <a:endParaRPr lang="en-US" sz="2800" dirty="0">
              <a:solidFill>
                <a:schemeClr val="tx1"/>
              </a:solidFill>
            </a:endParaRPr>
          </a:p>
          <a:p>
            <a:r>
              <a:rPr lang="en-IN" sz="1600" dirty="0">
                <a:solidFill>
                  <a:schemeClr val="tx1"/>
                </a:solidFill>
              </a:rPr>
              <a:t>Robustness.</a:t>
            </a:r>
          </a:p>
          <a:p>
            <a:r>
              <a:rPr lang="en-IN" sz="1600" dirty="0">
                <a:solidFill>
                  <a:schemeClr val="tx1"/>
                </a:solidFill>
              </a:rPr>
              <a:t>Security.</a:t>
            </a:r>
          </a:p>
          <a:p>
            <a:r>
              <a:rPr lang="en-IN" sz="1600" dirty="0">
                <a:solidFill>
                  <a:schemeClr val="tx1"/>
                </a:solidFill>
              </a:rPr>
              <a:t>Scalability.</a:t>
            </a:r>
            <a:endParaRPr lang="en-IN" sz="1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dirty="0"/>
              <a:t>Steganography was performed here with the programming language Python using the </a:t>
            </a:r>
            <a:r>
              <a:rPr lang="en-US" dirty="0" err="1"/>
              <a:t>Intellij</a:t>
            </a:r>
            <a:r>
              <a:rPr lang="en-US" dirty="0"/>
              <a:t> idea IDE(Integrated development environment).Library used here are </a:t>
            </a:r>
            <a:r>
              <a:rPr lang="en-US" dirty="0" err="1"/>
              <a:t>opencv</a:t>
            </a:r>
            <a:r>
              <a:rPr lang="en-US" dirty="0"/>
              <a:t> and </a:t>
            </a:r>
            <a:r>
              <a:rPr lang="en-US" dirty="0" err="1"/>
              <a:t>os</a:t>
            </a:r>
            <a:r>
              <a:rPr lang="en-US" dirty="0"/>
              <a:t> modules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 of this project is that </a:t>
            </a:r>
          </a:p>
          <a:p>
            <a:r>
              <a:rPr lang="en-US" sz="1800" b="1" dirty="0">
                <a:solidFill>
                  <a:srgbClr val="0F0F0F"/>
                </a:solidFill>
              </a:rPr>
              <a:t> Easy to understand </a:t>
            </a:r>
          </a:p>
          <a:p>
            <a:r>
              <a:rPr lang="en-US" sz="1800" b="1" dirty="0">
                <a:solidFill>
                  <a:srgbClr val="0F0F0F"/>
                </a:solidFill>
              </a:rPr>
              <a:t> Less lines of code</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1800" dirty="0">
                <a:solidFill>
                  <a:schemeClr val="tx1"/>
                </a:solidFill>
              </a:rPr>
              <a:t>The end users of steganography can be individuals or organizations seeking to communicate covertly or protect sensitive information.</a:t>
            </a:r>
          </a:p>
          <a:p>
            <a:pPr lvl="1"/>
            <a:r>
              <a:rPr lang="en-IN" sz="1600" dirty="0">
                <a:solidFill>
                  <a:schemeClr val="tx1"/>
                </a:solidFill>
              </a:rPr>
              <a:t>Individuals</a:t>
            </a:r>
          </a:p>
          <a:p>
            <a:pPr lvl="1"/>
            <a:r>
              <a:rPr lang="en-IN" sz="1600" dirty="0">
                <a:solidFill>
                  <a:schemeClr val="tx1"/>
                </a:solidFill>
              </a:rPr>
              <a:t>Businesses</a:t>
            </a:r>
          </a:p>
          <a:p>
            <a:pPr lvl="1"/>
            <a:r>
              <a:rPr lang="en-IN" sz="1600" dirty="0">
                <a:solidFill>
                  <a:schemeClr val="tx1"/>
                </a:solidFill>
              </a:rPr>
              <a:t>Government agencies</a:t>
            </a:r>
          </a:p>
          <a:p>
            <a:pPr lvl="1"/>
            <a:r>
              <a:rPr lang="en-IN" sz="1600" dirty="0">
                <a:solidFill>
                  <a:schemeClr val="tx1"/>
                </a:solidFill>
              </a:rPr>
              <a:t>Cybersecurity experts</a:t>
            </a:r>
          </a:p>
          <a:p>
            <a:pPr lvl="1"/>
            <a:r>
              <a:rPr lang="en-IN" sz="1600" dirty="0">
                <a:solidFill>
                  <a:schemeClr val="tx1"/>
                </a:solidFill>
              </a:rPr>
              <a:t>Researchers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33708" y="495679"/>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583FD6D-BF2C-7D96-02C8-01878E974489}"/>
              </a:ext>
            </a:extLst>
          </p:cNvPr>
          <p:cNvPicPr>
            <a:picLocks noGrp="1" noChangeAspect="1"/>
          </p:cNvPicPr>
          <p:nvPr>
            <p:ph idx="1"/>
          </p:nvPr>
        </p:nvPicPr>
        <p:blipFill>
          <a:blip r:embed="rId2"/>
          <a:stretch>
            <a:fillRect/>
          </a:stretch>
        </p:blipFill>
        <p:spPr>
          <a:xfrm>
            <a:off x="188116" y="1073427"/>
            <a:ext cx="6551006" cy="3466761"/>
          </a:xfrm>
        </p:spPr>
      </p:pic>
      <p:pic>
        <p:nvPicPr>
          <p:cNvPr id="7" name="Picture 6">
            <a:extLst>
              <a:ext uri="{FF2B5EF4-FFF2-40B4-BE49-F238E27FC236}">
                <a16:creationId xmlns:a16="http://schemas.microsoft.com/office/drawing/2014/main" id="{D222C8AA-7455-0609-740C-71FB35095486}"/>
              </a:ext>
            </a:extLst>
          </p:cNvPr>
          <p:cNvPicPr>
            <a:picLocks noChangeAspect="1"/>
          </p:cNvPicPr>
          <p:nvPr/>
        </p:nvPicPr>
        <p:blipFill>
          <a:blip r:embed="rId3"/>
          <a:stretch>
            <a:fillRect/>
          </a:stretch>
        </p:blipFill>
        <p:spPr>
          <a:xfrm>
            <a:off x="6896440" y="1073427"/>
            <a:ext cx="4951432" cy="2149490"/>
          </a:xfrm>
          <a:prstGeom prst="rect">
            <a:avLst/>
          </a:prstGeom>
        </p:spPr>
      </p:pic>
      <p:pic>
        <p:nvPicPr>
          <p:cNvPr id="9" name="Picture 8">
            <a:extLst>
              <a:ext uri="{FF2B5EF4-FFF2-40B4-BE49-F238E27FC236}">
                <a16:creationId xmlns:a16="http://schemas.microsoft.com/office/drawing/2014/main" id="{64F6CD18-13EB-B1DD-7046-C9EF63C97D3C}"/>
              </a:ext>
            </a:extLst>
          </p:cNvPr>
          <p:cNvPicPr>
            <a:picLocks noChangeAspect="1"/>
          </p:cNvPicPr>
          <p:nvPr/>
        </p:nvPicPr>
        <p:blipFill>
          <a:blip r:embed="rId4"/>
          <a:stretch>
            <a:fillRect/>
          </a:stretch>
        </p:blipFill>
        <p:spPr>
          <a:xfrm>
            <a:off x="6878788" y="3294799"/>
            <a:ext cx="4263175" cy="3067522"/>
          </a:xfrm>
          <a:prstGeom prst="rect">
            <a:avLst/>
          </a:prstGeom>
        </p:spPr>
      </p:pic>
      <p:pic>
        <p:nvPicPr>
          <p:cNvPr id="11" name="Picture 10">
            <a:extLst>
              <a:ext uri="{FF2B5EF4-FFF2-40B4-BE49-F238E27FC236}">
                <a16:creationId xmlns:a16="http://schemas.microsoft.com/office/drawing/2014/main" id="{F59AAA7C-67A4-4C6A-C534-F0D6A78AA66D}"/>
              </a:ext>
            </a:extLst>
          </p:cNvPr>
          <p:cNvPicPr>
            <a:picLocks noChangeAspect="1"/>
          </p:cNvPicPr>
          <p:nvPr/>
        </p:nvPicPr>
        <p:blipFill>
          <a:blip r:embed="rId5"/>
          <a:stretch>
            <a:fillRect/>
          </a:stretch>
        </p:blipFill>
        <p:spPr>
          <a:xfrm>
            <a:off x="188117" y="4717624"/>
            <a:ext cx="6551006" cy="10669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chemeClr val="tx1"/>
                </a:solidFill>
              </a:rPr>
              <a:t>The future of steganography is both exciting and challenging. As digital communication continues to evolve and as new technologies like AI, quantum computing, and blockchain emerge, steganography will likely see both more sophisticated applications and more advanced detection techniques.</a:t>
            </a:r>
            <a:endParaRPr lang="en-IN"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96</TotalTime>
  <Words>333</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Soumyaraj Dutta</cp:lastModifiedBy>
  <cp:revision>29</cp:revision>
  <dcterms:created xsi:type="dcterms:W3CDTF">2021-05-26T16:50:10Z</dcterms:created>
  <dcterms:modified xsi:type="dcterms:W3CDTF">2025-02-19T06:46:07Z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