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4" r:id="rId7"/>
    <p:sldId id="269" r:id="rId8"/>
    <p:sldId id="265" r:id="rId9"/>
    <p:sldId id="266" r:id="rId10"/>
    <p:sldId id="267" r:id="rId11"/>
    <p:sldId id="268" r:id="rId12"/>
    <p:sldId id="260" r:id="rId13"/>
    <p:sldId id="261" r:id="rId14"/>
    <p:sldId id="262" r:id="rId15"/>
  </p:sldIdLst>
  <p:sldSz cx="14630400" cy="8229600"/>
  <p:notesSz cx="8229600" cy="14630400"/>
  <p:embeddedFontLst>
    <p:embeddedFont>
      <p:font typeface="Prata" panose="020B0604020202020204" charset="0"/>
      <p:regular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Raleway Bold" pitchFamily="2" charset="0"/>
      <p:bold r:id="rId22"/>
    </p:embeddedFont>
    <p:embeddedFont>
      <p:font typeface="Raleway Medium" pitchFamily="2" charset="0"/>
      <p:regular r:id="rId23"/>
      <p:italic r:id="rId24"/>
    </p:embeddedFont>
    <p:embeddedFont>
      <p:font typeface="Tw Cen MT" panose="020B0602020104020603" pitchFamily="34" charset="0"/>
      <p:regular r:id="rId25"/>
      <p:bold r:id="rId26"/>
      <p:italic r:id="rId27"/>
      <p:boldItalic r:id="rId28"/>
    </p:embeddedFont>
    <p:embeddedFont>
      <p:font typeface="Tw Cen MT Condensed" panose="020B0606020104020203" pitchFamily="34" charset="0"/>
      <p:regular r:id="rId29"/>
      <p:bold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960FF-2B83-F47D-DBA5-F73DF4301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41BF18-E3F0-860D-D259-C5878FB9BC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BAC6C8-B41F-B3CF-46E5-C44E78B77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28756-5AD7-CE91-ED9D-F9EA55700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1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1772E-4D17-83F9-E0BC-BAE0F4F97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C4F57-50A4-5CD1-B3A2-8552717E4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D0C7E3-1193-78F4-79EE-AC1E2CD5E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2C4B0-DF54-52AD-7A5F-C06B2D3B7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47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91EDF-672D-86BB-8638-7727FC36D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2AE242-17B3-799C-6AF0-58460EDAD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8EA749-B946-9E17-F481-192BD56F3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213B7-0C6F-7342-0A9A-76A5C70AB5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1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6ABF2-4C33-8697-30F4-16440C7CA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A595CB-C9C0-2D17-DC63-67413C911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A0D97B-0EB9-66F2-B0B4-BF3E039AE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FDA76-8963-E915-8164-7B2F010ADA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79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E9820-E8BE-18EB-E9C3-4E2BFC96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645E3-D146-B91D-5E87-3CB3B4FE38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C923B4-F754-D43E-BCA0-66187BA40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AE85E-DBEE-4355-53A0-AD19782A7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48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B0607-08B1-3A4D-5F95-0E9395B9C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7FA571-19D4-BD03-3837-B6BEEDFF0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9F806F-B1F3-6EA2-74EC-C3CA47A83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03816-96AF-1058-D48F-0C9AEB75C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7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215EC-8ED1-8189-E113-32212E856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5A41B9-8049-6D4C-DFE4-5FB14FD2C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F7792-1BAB-9BCA-72DC-9A738CB6F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F48FA-8D01-5063-A76D-7C6861AE3F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4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4630400" cy="54864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4630400" cy="54864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5952164"/>
            <a:ext cx="9326880" cy="1755648"/>
          </a:xfrm>
        </p:spPr>
        <p:txBody>
          <a:bodyPr anchor="ctr">
            <a:normAutofit/>
          </a:bodyPr>
          <a:lstStyle>
            <a:lvl1pPr algn="r">
              <a:defRPr sz="6000" spc="2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2720" y="5952164"/>
            <a:ext cx="3840480" cy="1755648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2160"/>
            </a:lvl4pPr>
            <a:lvl5pPr marL="2194560" indent="0" algn="ctr">
              <a:buNone/>
              <a:defRPr sz="2160"/>
            </a:lvl5pPr>
            <a:lvl6pPr marL="2743200" indent="0" algn="ctr">
              <a:buNone/>
              <a:defRPr sz="2160"/>
            </a:lvl6pPr>
            <a:lvl7pPr marL="3291840" indent="0" algn="ctr">
              <a:buNone/>
              <a:defRPr sz="2160"/>
            </a:lvl7pPr>
            <a:lvl8pPr marL="3840480" indent="0" algn="ctr">
              <a:buNone/>
              <a:defRPr sz="2160"/>
            </a:lvl8pPr>
            <a:lvl9pPr marL="438912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064212" y="6316927"/>
            <a:ext cx="0" cy="10972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468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26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14400"/>
            <a:ext cx="3154680" cy="649224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8721" y="914400"/>
            <a:ext cx="9098280" cy="64922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2070080" y="71116"/>
            <a:ext cx="0" cy="1097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1562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47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629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878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374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201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400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21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359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4630400" cy="54864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4630400" cy="54864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952164"/>
            <a:ext cx="9326880" cy="1755648"/>
          </a:xfrm>
        </p:spPr>
        <p:txBody>
          <a:bodyPr anchor="ctr">
            <a:normAutofit/>
          </a:bodyPr>
          <a:lstStyle>
            <a:lvl1pPr algn="r">
              <a:defRPr sz="6000" b="0" spc="2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32720" y="5952164"/>
            <a:ext cx="3840480" cy="1755648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064212" y="6316927"/>
            <a:ext cx="0" cy="10972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696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54" y="702259"/>
            <a:ext cx="11664086" cy="17995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952" y="2743200"/>
            <a:ext cx="5705856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7184" y="2743200"/>
            <a:ext cx="5705856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488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54" y="2615563"/>
            <a:ext cx="5705856" cy="98755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760" b="0" cap="none" baseline="0">
                <a:solidFill>
                  <a:schemeClr val="accent1"/>
                </a:solidFill>
                <a:latin typeface="+mn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954" y="3561346"/>
            <a:ext cx="5705856" cy="4009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89066" y="2615563"/>
            <a:ext cx="5705856" cy="98755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7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marL="0" lvl="0" indent="0" algn="l" defTabSz="1097280" rtl="0" eaLnBrk="1" latinLnBrk="0" hangingPunct="1">
              <a:lnSpc>
                <a:spcPct val="90000"/>
              </a:lnSpc>
              <a:spcBef>
                <a:spcPts val="216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89066" y="3561346"/>
            <a:ext cx="5705856" cy="4009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845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761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400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28954" y="565811"/>
            <a:ext cx="5266944" cy="208483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0" y="987552"/>
            <a:ext cx="6814109" cy="622157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954" y="2709007"/>
            <a:ext cx="5266944" cy="4514753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720"/>
              </a:spcBef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790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952166"/>
            <a:ext cx="9326880" cy="1755648"/>
          </a:xfrm>
        </p:spPr>
        <p:txBody>
          <a:bodyPr anchor="ctr">
            <a:normAutofit/>
          </a:bodyPr>
          <a:lstStyle>
            <a:lvl1pPr algn="r">
              <a:defRPr sz="6000" spc="2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4626742" cy="54864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32720" y="5952166"/>
            <a:ext cx="3840480" cy="1755648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064212" y="6316927"/>
            <a:ext cx="0" cy="1097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987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8954" y="702259"/>
            <a:ext cx="11664086" cy="1799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54" y="2743200"/>
            <a:ext cx="11664088" cy="48280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8955" y="7764845"/>
            <a:ext cx="258497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519" y="7764845"/>
            <a:ext cx="708175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04800" y="7764845"/>
            <a:ext cx="1168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14400" y="991589"/>
            <a:ext cx="0" cy="1097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2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hf sldNum="0" hdr="0" ftr="0" dt="0"/>
  <p:txStyles>
    <p:titleStyle>
      <a:lvl1pPr algn="l" defTabSz="1097280" rtl="0" eaLnBrk="1" latinLnBrk="0" hangingPunct="1">
        <a:lnSpc>
          <a:spcPct val="80000"/>
        </a:lnSpc>
        <a:spcBef>
          <a:spcPct val="0"/>
        </a:spcBef>
        <a:buNone/>
        <a:defRPr sz="6000" kern="1200" cap="all" spc="12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90000"/>
        </a:lnSpc>
        <a:spcBef>
          <a:spcPts val="1440"/>
        </a:spcBef>
        <a:spcAft>
          <a:spcPts val="24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318211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713232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1272845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1459382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1634947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E-Commerce Sales Analysis with Python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presentation explores the results of an e-commerce sales analysis using Python. We'll examine the key insights and recommendations for optimizing sales and revenue growth.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394371" y="5616654"/>
            <a:ext cx="134541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sn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756439" y="5467112"/>
            <a:ext cx="371455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FCBBF"/>
                </a:solidFill>
                <a:latin typeface="Raleway Bold" pitchFamily="34" charset="0"/>
                <a:ea typeface="Raleway Bold" pitchFamily="34" charset="-122"/>
                <a:cs typeface="Raleway Bold" pitchFamily="34" charset="-120"/>
              </a:rPr>
              <a:t>By Soumya </a:t>
            </a:r>
            <a:r>
              <a:rPr lang="en-US" sz="2200" b="1" dirty="0" err="1">
                <a:solidFill>
                  <a:srgbClr val="CFCBBF"/>
                </a:solidFill>
                <a:latin typeface="Raleway Bold" pitchFamily="34" charset="0"/>
                <a:ea typeface="Raleway Bold" pitchFamily="34" charset="-122"/>
                <a:cs typeface="Raleway Bold" pitchFamily="34" charset="-120"/>
              </a:rPr>
              <a:t>ranjan</a:t>
            </a:r>
            <a:r>
              <a:rPr lang="en-US" sz="2200" b="1" dirty="0">
                <a:solidFill>
                  <a:srgbClr val="CFCBBF"/>
                </a:solidFill>
                <a:latin typeface="Raleway Bold" pitchFamily="34" charset="0"/>
                <a:ea typeface="Raleway Bold" pitchFamily="34" charset="-122"/>
                <a:cs typeface="Raleway Bold" pitchFamily="34" charset="-120"/>
              </a:rPr>
              <a:t>  nayak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2CA2A-CDAE-12D8-E473-ADF8EA2A4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830DAAB-154D-4C7B-8671-ED2BE36FEBE2}"/>
              </a:ext>
            </a:extLst>
          </p:cNvPr>
          <p:cNvSpPr/>
          <p:nvPr/>
        </p:nvSpPr>
        <p:spPr>
          <a:xfrm>
            <a:off x="1139478" y="1228606"/>
            <a:ext cx="123200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600" dirty="0">
                <a:solidFill>
                  <a:srgbClr val="F2E782"/>
                </a:solidFill>
                <a:latin typeface="Prata" pitchFamily="34" charset="0"/>
              </a:rPr>
              <a:t>Q7. Sales and Profit Analysis by Customer Segment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6B7B2-2248-B791-348D-DF946A3B6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732" y="3328878"/>
            <a:ext cx="3924848" cy="1571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3EDE6-C61A-7BBF-824A-CA16004D6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609" y="2444602"/>
            <a:ext cx="881774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7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517DE-058D-C5F7-8693-47BD01B77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1E830F3-2263-81DE-8233-7DE8D6B48B90}"/>
              </a:ext>
            </a:extLst>
          </p:cNvPr>
          <p:cNvSpPr/>
          <p:nvPr/>
        </p:nvSpPr>
        <p:spPr>
          <a:xfrm>
            <a:off x="1139478" y="1228606"/>
            <a:ext cx="65556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</a:rPr>
              <a:t>Q8. Sales to Profit Ratio</a:t>
            </a: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E53F-CE5A-3BAA-F7EB-87FE4CC3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31" y="3289610"/>
            <a:ext cx="6555659" cy="21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5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3535" y="521256"/>
            <a:ext cx="4739640" cy="5924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Key Insights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936427" y="1492806"/>
            <a:ext cx="22860" cy="6218992"/>
          </a:xfrm>
          <a:prstGeom prst="roundRect">
            <a:avLst>
              <a:gd name="adj" fmla="val 124400"/>
            </a:avLst>
          </a:prstGeom>
          <a:solidFill>
            <a:srgbClr val="535455"/>
          </a:solidFill>
          <a:ln/>
        </p:spPr>
      </p:sp>
      <p:sp>
        <p:nvSpPr>
          <p:cNvPr id="4" name="Shape 2"/>
          <p:cNvSpPr/>
          <p:nvPr/>
        </p:nvSpPr>
        <p:spPr>
          <a:xfrm>
            <a:off x="1138238" y="1907858"/>
            <a:ext cx="663535" cy="22860"/>
          </a:xfrm>
          <a:prstGeom prst="roundRect">
            <a:avLst>
              <a:gd name="adj" fmla="val 124400"/>
            </a:avLst>
          </a:prstGeom>
          <a:solidFill>
            <a:srgbClr val="535455"/>
          </a:solidFill>
          <a:ln/>
        </p:spPr>
      </p:sp>
      <p:sp>
        <p:nvSpPr>
          <p:cNvPr id="5" name="Shape 3"/>
          <p:cNvSpPr/>
          <p:nvPr/>
        </p:nvSpPr>
        <p:spPr>
          <a:xfrm>
            <a:off x="734616" y="1706047"/>
            <a:ext cx="426482" cy="426482"/>
          </a:xfrm>
          <a:prstGeom prst="roundRect">
            <a:avLst>
              <a:gd name="adj" fmla="val 6668"/>
            </a:avLst>
          </a:prstGeom>
          <a:solidFill>
            <a:srgbClr val="3A3B3C"/>
          </a:solidFill>
          <a:ln/>
        </p:spPr>
      </p:sp>
      <p:sp>
        <p:nvSpPr>
          <p:cNvPr id="6" name="Text 4"/>
          <p:cNvSpPr/>
          <p:nvPr/>
        </p:nvSpPr>
        <p:spPr>
          <a:xfrm>
            <a:off x="898803" y="1777127"/>
            <a:ext cx="98108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990487" y="1682352"/>
            <a:ext cx="12539552" cy="713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Technology (36.4%) contributes the highest to sales, followed by Furniture (32.3%) and Office Supplies </a:t>
            </a:r>
          </a:p>
          <a:p>
            <a:pPr marL="342900" indent="-342900" algn="l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Despite its high sales, Furniture contributes minimally to profits compared to Technology and Office Supplies</a:t>
            </a:r>
            <a:r>
              <a:rPr lang="en-US" sz="2000" b="1" dirty="0"/>
              <a:t>%)</a:t>
            </a:r>
            <a:r>
              <a:rPr lang="en-US" sz="2000" dirty="0"/>
              <a:t>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1990487" y="2092166"/>
            <a:ext cx="11976378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1138238" y="3189565"/>
            <a:ext cx="663535" cy="22860"/>
          </a:xfrm>
          <a:prstGeom prst="roundRect">
            <a:avLst>
              <a:gd name="adj" fmla="val 124400"/>
            </a:avLst>
          </a:prstGeom>
          <a:solidFill>
            <a:srgbClr val="535455"/>
          </a:solidFill>
          <a:ln/>
        </p:spPr>
      </p:sp>
      <p:sp>
        <p:nvSpPr>
          <p:cNvPr id="10" name="Shape 8"/>
          <p:cNvSpPr/>
          <p:nvPr/>
        </p:nvSpPr>
        <p:spPr>
          <a:xfrm>
            <a:off x="734616" y="2987754"/>
            <a:ext cx="426482" cy="426482"/>
          </a:xfrm>
          <a:prstGeom prst="roundRect">
            <a:avLst>
              <a:gd name="adj" fmla="val 6668"/>
            </a:avLst>
          </a:prstGeom>
          <a:solidFill>
            <a:srgbClr val="3A3B3C"/>
          </a:solidFill>
          <a:ln/>
        </p:spPr>
      </p:sp>
      <p:sp>
        <p:nvSpPr>
          <p:cNvPr id="11" name="Text 9"/>
          <p:cNvSpPr/>
          <p:nvPr/>
        </p:nvSpPr>
        <p:spPr>
          <a:xfrm>
            <a:off x="860703" y="3058835"/>
            <a:ext cx="174308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990487" y="2964061"/>
            <a:ext cx="11976378" cy="882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Copiers show the highest profit among all sub-categories, followed by Phones and Chairs</a:t>
            </a:r>
          </a:p>
          <a:p>
            <a:pPr marL="342900" indent="-342900" algn="l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Tables and Bookcases are major loss-making sub-categories, with Tables showing the most significant losses</a:t>
            </a:r>
            <a:endParaRPr lang="en-US" sz="1850" dirty="0">
              <a:solidFill>
                <a:schemeClr val="bg2"/>
              </a:solidFill>
            </a:endParaRPr>
          </a:p>
        </p:txBody>
      </p:sp>
      <p:sp>
        <p:nvSpPr>
          <p:cNvPr id="14" name="Shape 12"/>
          <p:cNvSpPr/>
          <p:nvPr/>
        </p:nvSpPr>
        <p:spPr>
          <a:xfrm>
            <a:off x="1138238" y="4471273"/>
            <a:ext cx="663535" cy="22860"/>
          </a:xfrm>
          <a:prstGeom prst="roundRect">
            <a:avLst>
              <a:gd name="adj" fmla="val 124400"/>
            </a:avLst>
          </a:prstGeom>
          <a:solidFill>
            <a:srgbClr val="535455"/>
          </a:solidFill>
          <a:ln/>
        </p:spPr>
      </p:sp>
      <p:sp>
        <p:nvSpPr>
          <p:cNvPr id="15" name="Shape 13"/>
          <p:cNvSpPr/>
          <p:nvPr/>
        </p:nvSpPr>
        <p:spPr>
          <a:xfrm>
            <a:off x="734616" y="4269462"/>
            <a:ext cx="426482" cy="426482"/>
          </a:xfrm>
          <a:prstGeom prst="roundRect">
            <a:avLst>
              <a:gd name="adj" fmla="val 6668"/>
            </a:avLst>
          </a:prstGeom>
          <a:solidFill>
            <a:srgbClr val="3A3B3C"/>
          </a:solidFill>
          <a:ln/>
        </p:spPr>
      </p:sp>
      <p:sp>
        <p:nvSpPr>
          <p:cNvPr id="16" name="Text 14"/>
          <p:cNvSpPr/>
          <p:nvPr/>
        </p:nvSpPr>
        <p:spPr>
          <a:xfrm>
            <a:off x="859631" y="4340543"/>
            <a:ext cx="176332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90487" y="4245769"/>
            <a:ext cx="11703486" cy="882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December has the highest profit, indicating strong year-end performance</a:t>
            </a:r>
          </a:p>
          <a:p>
            <a:pPr marL="342900" indent="-342900" algn="l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Mid-year (June-July) profits are significantly lower, highlighting a seasonal drop.</a:t>
            </a:r>
            <a:endParaRPr lang="en-US" sz="1850" dirty="0">
              <a:solidFill>
                <a:schemeClr val="bg2"/>
              </a:solidFill>
            </a:endParaRPr>
          </a:p>
        </p:txBody>
      </p:sp>
      <p:sp>
        <p:nvSpPr>
          <p:cNvPr id="19" name="Shape 17"/>
          <p:cNvSpPr/>
          <p:nvPr/>
        </p:nvSpPr>
        <p:spPr>
          <a:xfrm>
            <a:off x="1138238" y="5752981"/>
            <a:ext cx="663535" cy="22860"/>
          </a:xfrm>
          <a:prstGeom prst="roundRect">
            <a:avLst>
              <a:gd name="adj" fmla="val 124400"/>
            </a:avLst>
          </a:prstGeom>
          <a:solidFill>
            <a:srgbClr val="535455"/>
          </a:solidFill>
          <a:ln/>
        </p:spPr>
      </p:sp>
      <p:sp>
        <p:nvSpPr>
          <p:cNvPr id="20" name="Shape 18"/>
          <p:cNvSpPr/>
          <p:nvPr/>
        </p:nvSpPr>
        <p:spPr>
          <a:xfrm>
            <a:off x="734616" y="5551170"/>
            <a:ext cx="426482" cy="426482"/>
          </a:xfrm>
          <a:prstGeom prst="roundRect">
            <a:avLst>
              <a:gd name="adj" fmla="val 6668"/>
            </a:avLst>
          </a:prstGeom>
          <a:solidFill>
            <a:srgbClr val="3A3B3C"/>
          </a:solidFill>
          <a:ln/>
        </p:spPr>
      </p:sp>
      <p:sp>
        <p:nvSpPr>
          <p:cNvPr id="21" name="Text 19"/>
          <p:cNvSpPr/>
          <p:nvPr/>
        </p:nvSpPr>
        <p:spPr>
          <a:xfrm>
            <a:off x="864632" y="5622250"/>
            <a:ext cx="166330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1990487" y="5527477"/>
            <a:ext cx="2369820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850" dirty="0"/>
          </a:p>
        </p:txBody>
      </p:sp>
      <p:sp>
        <p:nvSpPr>
          <p:cNvPr id="23" name="Text 21"/>
          <p:cNvSpPr/>
          <p:nvPr/>
        </p:nvSpPr>
        <p:spPr>
          <a:xfrm>
            <a:off x="1990487" y="5937290"/>
            <a:ext cx="11976378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450" dirty="0"/>
          </a:p>
        </p:txBody>
      </p:sp>
      <p:sp>
        <p:nvSpPr>
          <p:cNvPr id="24" name="Shape 22"/>
          <p:cNvSpPr/>
          <p:nvPr/>
        </p:nvSpPr>
        <p:spPr>
          <a:xfrm>
            <a:off x="1138238" y="7034689"/>
            <a:ext cx="663535" cy="22860"/>
          </a:xfrm>
          <a:prstGeom prst="roundRect">
            <a:avLst>
              <a:gd name="adj" fmla="val 124400"/>
            </a:avLst>
          </a:prstGeom>
          <a:solidFill>
            <a:srgbClr val="535455"/>
          </a:solidFill>
          <a:ln/>
        </p:spPr>
      </p:sp>
      <p:sp>
        <p:nvSpPr>
          <p:cNvPr id="25" name="Shape 23"/>
          <p:cNvSpPr/>
          <p:nvPr/>
        </p:nvSpPr>
        <p:spPr>
          <a:xfrm>
            <a:off x="734616" y="6832878"/>
            <a:ext cx="426482" cy="426482"/>
          </a:xfrm>
          <a:prstGeom prst="roundRect">
            <a:avLst>
              <a:gd name="adj" fmla="val 6668"/>
            </a:avLst>
          </a:prstGeom>
          <a:solidFill>
            <a:srgbClr val="3A3B3C"/>
          </a:solidFill>
          <a:ln/>
        </p:spPr>
      </p:sp>
      <p:sp>
        <p:nvSpPr>
          <p:cNvPr id="26" name="Text 24"/>
          <p:cNvSpPr/>
          <p:nvPr/>
        </p:nvSpPr>
        <p:spPr>
          <a:xfrm>
            <a:off x="861655" y="6903958"/>
            <a:ext cx="172403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5</a:t>
            </a:r>
            <a:endParaRPr lang="en-US" sz="2200" dirty="0"/>
          </a:p>
        </p:txBody>
      </p:sp>
      <p:sp>
        <p:nvSpPr>
          <p:cNvPr id="27" name="Text 25"/>
          <p:cNvSpPr/>
          <p:nvPr/>
        </p:nvSpPr>
        <p:spPr>
          <a:xfrm>
            <a:off x="1990487" y="6809184"/>
            <a:ext cx="2369820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850" dirty="0"/>
          </a:p>
        </p:txBody>
      </p:sp>
      <p:sp>
        <p:nvSpPr>
          <p:cNvPr id="28" name="Text 26"/>
          <p:cNvSpPr/>
          <p:nvPr/>
        </p:nvSpPr>
        <p:spPr>
          <a:xfrm>
            <a:off x="1990487" y="7218998"/>
            <a:ext cx="11976378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4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6B8714-052B-37EA-673E-7AA2FE892A75}"/>
              </a:ext>
            </a:extLst>
          </p:cNvPr>
          <p:cNvSpPr txBox="1"/>
          <p:nvPr/>
        </p:nvSpPr>
        <p:spPr>
          <a:xfrm>
            <a:off x="1990487" y="5359592"/>
            <a:ext cx="114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Consumers are the largest contributors to both sales and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 Home Office segment lags far behind in both metrics, presenting an opportunity for improvement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9C5DE6-6139-586F-1F23-BDF06C33D62A}"/>
              </a:ext>
            </a:extLst>
          </p:cNvPr>
          <p:cNvSpPr txBox="1"/>
          <p:nvPr/>
        </p:nvSpPr>
        <p:spPr>
          <a:xfrm>
            <a:off x="1946689" y="6659195"/>
            <a:ext cx="1150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Sales steadily rise toward the end of the year, with December being the peak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February and April see notable spikes compared to surrounding months, suggesting successful campaigns or increased demand during these periods.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000" y="447080"/>
            <a:ext cx="5525333" cy="508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Strategic Recommendations</a:t>
            </a:r>
            <a:endParaRPr lang="en-US" sz="3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00" y="1280279"/>
            <a:ext cx="812959" cy="13007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36587" y="1602749"/>
            <a:ext cx="12224018" cy="765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Focus on Copiers, Phones, and Chairs, which are top profit drivers.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Invest in promotional campaigns for these products to maintain their momentum.</a:t>
            </a:r>
          </a:p>
          <a:p>
            <a:pPr marL="0" indent="0" algn="l">
              <a:lnSpc>
                <a:spcPts val="2000"/>
              </a:lnSpc>
              <a:buNone/>
            </a:pPr>
            <a:endParaRPr lang="en-US" sz="1600" dirty="0">
              <a:solidFill>
                <a:schemeClr val="bg2"/>
              </a:solidFill>
            </a:endParaRPr>
          </a:p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chemeClr val="bg2"/>
                </a:solidFill>
              </a:rPr>
              <a:t>.</a:t>
            </a:r>
          </a:p>
          <a:p>
            <a:pPr marL="0" indent="0" algn="l">
              <a:lnSpc>
                <a:spcPts val="2000"/>
              </a:lnSpc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00" y="2581037"/>
            <a:ext cx="812959" cy="130075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36587" y="2874445"/>
            <a:ext cx="12435602" cy="869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Evaluate pricing, sourcing, and demand for Tables and Bookcases to reduce losses.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Consider discontinuing low-demand product lines or bundling them with high-performing products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00" y="3881795"/>
            <a:ext cx="812959" cy="130075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26593" y="4250436"/>
            <a:ext cx="12134807" cy="441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400" dirty="0">
                <a:solidFill>
                  <a:schemeClr val="bg2"/>
                </a:solidFill>
              </a:rPr>
              <a:t>Launch aggressive marketing campaigns in December and April, leveraging peak demand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1600" dirty="0"/>
              <a:t>.</a:t>
            </a:r>
            <a:endParaRPr lang="en-US" sz="1600" dirty="0">
              <a:solidFill>
                <a:srgbClr val="CFCBBF"/>
              </a:solidFill>
              <a:latin typeface="Prata" pitchFamily="34" charset="0"/>
            </a:endParaRPr>
          </a:p>
          <a:p>
            <a:pPr marL="0" indent="0" algn="l">
              <a:lnSpc>
                <a:spcPts val="2000"/>
              </a:lnSpc>
              <a:buNone/>
            </a:pPr>
            <a:endParaRPr lang="en-US" sz="16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00" y="5182553"/>
            <a:ext cx="812959" cy="130075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25798" y="5345073"/>
            <a:ext cx="12821722" cy="7585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000"/>
              </a:lnSpc>
            </a:pPr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2400" dirty="0">
                <a:solidFill>
                  <a:schemeClr val="bg2"/>
                </a:solidFill>
              </a:rPr>
              <a:t>Design specific marketing campaigns for the Home Office segment, such as discounts for small</a:t>
            </a:r>
          </a:p>
          <a:p>
            <a:pPr algn="l">
              <a:lnSpc>
                <a:spcPts val="2000"/>
              </a:lnSpc>
            </a:pPr>
            <a:r>
              <a:rPr lang="en-US" sz="2400" dirty="0">
                <a:solidFill>
                  <a:schemeClr val="bg2"/>
                </a:solidFill>
              </a:rPr>
              <a:t>   Businesses or personalized product bundles.</a:t>
            </a:r>
            <a:endParaRPr lang="en-US" sz="2400" dirty="0">
              <a:solidFill>
                <a:schemeClr val="bg2"/>
              </a:solidFill>
              <a:latin typeface="Prata" pitchFamily="34" charset="0"/>
            </a:endParaRPr>
          </a:p>
          <a:p>
            <a:pPr algn="l">
              <a:lnSpc>
                <a:spcPts val="2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000" y="6483310"/>
            <a:ext cx="812959" cy="130075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25798" y="6645831"/>
            <a:ext cx="2032516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A11CB-A460-04E1-E844-071C1AD2A38E}"/>
              </a:ext>
            </a:extLst>
          </p:cNvPr>
          <p:cNvSpPr txBox="1"/>
          <p:nvPr/>
        </p:nvSpPr>
        <p:spPr>
          <a:xfrm>
            <a:off x="1837383" y="6626851"/>
            <a:ext cx="1046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Increase stock levels for Copiers, Phones, and Chairs to meet demand spikes.</a:t>
            </a:r>
            <a:endParaRPr lang="en-IN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48476" y="128014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Project Breakdown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034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4" name="Text 2"/>
          <p:cNvSpPr/>
          <p:nvPr/>
        </p:nvSpPr>
        <p:spPr>
          <a:xfrm>
            <a:off x="990243" y="3088481"/>
            <a:ext cx="11739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0034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1. Data Gathering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493889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0034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8" name="Text 6"/>
          <p:cNvSpPr/>
          <p:nvPr/>
        </p:nvSpPr>
        <p:spPr>
          <a:xfrm>
            <a:off x="5367814" y="3088481"/>
            <a:ext cx="2085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0034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2. Data Preparation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493889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0034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12" name="Text 10"/>
          <p:cNvSpPr/>
          <p:nvPr/>
        </p:nvSpPr>
        <p:spPr>
          <a:xfrm>
            <a:off x="9789795" y="3088481"/>
            <a:ext cx="21097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0034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3. Visualization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493889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42746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16" name="Text 14"/>
          <p:cNvSpPr/>
          <p:nvPr/>
        </p:nvSpPr>
        <p:spPr>
          <a:xfrm>
            <a:off x="949404" y="5512475"/>
            <a:ext cx="19907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4274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4. Insights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591788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428667" y="542746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20" name="Text 18"/>
          <p:cNvSpPr/>
          <p:nvPr/>
        </p:nvSpPr>
        <p:spPr>
          <a:xfrm>
            <a:off x="7580709" y="5512475"/>
            <a:ext cx="20621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8165783" y="54274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5. Recommendations 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165783" y="591788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39577" y="217289"/>
            <a:ext cx="4662607" cy="515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3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Business Requirements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7303770" y="1297900"/>
            <a:ext cx="22860" cy="6480691"/>
          </a:xfrm>
          <a:prstGeom prst="roundRect">
            <a:avLst>
              <a:gd name="adj" fmla="val 108159"/>
            </a:avLst>
          </a:prstGeom>
          <a:solidFill>
            <a:srgbClr val="535455"/>
          </a:solidFill>
          <a:ln/>
        </p:spPr>
      </p:sp>
      <p:sp>
        <p:nvSpPr>
          <p:cNvPr id="4" name="Shape 2"/>
          <p:cNvSpPr/>
          <p:nvPr/>
        </p:nvSpPr>
        <p:spPr>
          <a:xfrm>
            <a:off x="6575822" y="1657231"/>
            <a:ext cx="576858" cy="22860"/>
          </a:xfrm>
          <a:prstGeom prst="roundRect">
            <a:avLst>
              <a:gd name="adj" fmla="val 108159"/>
            </a:avLst>
          </a:prstGeom>
          <a:solidFill>
            <a:srgbClr val="535455"/>
          </a:solidFill>
          <a:ln/>
        </p:spPr>
      </p:sp>
      <p:sp>
        <p:nvSpPr>
          <p:cNvPr id="5" name="Shape 3"/>
          <p:cNvSpPr/>
          <p:nvPr/>
        </p:nvSpPr>
        <p:spPr>
          <a:xfrm>
            <a:off x="7129820" y="1483281"/>
            <a:ext cx="370761" cy="370761"/>
          </a:xfrm>
          <a:prstGeom prst="roundRect">
            <a:avLst>
              <a:gd name="adj" fmla="val 6669"/>
            </a:avLst>
          </a:prstGeom>
          <a:solidFill>
            <a:srgbClr val="3A3B3C"/>
          </a:solidFill>
          <a:ln/>
        </p:spPr>
      </p:sp>
      <p:sp>
        <p:nvSpPr>
          <p:cNvPr id="6" name="Text 4"/>
          <p:cNvSpPr/>
          <p:nvPr/>
        </p:nvSpPr>
        <p:spPr>
          <a:xfrm>
            <a:off x="7272457" y="1544955"/>
            <a:ext cx="85368" cy="247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7477720" y="2481262"/>
            <a:ext cx="576858" cy="22860"/>
          </a:xfrm>
          <a:prstGeom prst="roundRect">
            <a:avLst>
              <a:gd name="adj" fmla="val 108159"/>
            </a:avLst>
          </a:prstGeom>
          <a:solidFill>
            <a:srgbClr val="535455"/>
          </a:solidFill>
          <a:ln/>
        </p:spPr>
      </p:sp>
      <p:sp>
        <p:nvSpPr>
          <p:cNvPr id="12" name="Shape 10"/>
          <p:cNvSpPr/>
          <p:nvPr/>
        </p:nvSpPr>
        <p:spPr>
          <a:xfrm>
            <a:off x="7129820" y="2307312"/>
            <a:ext cx="370761" cy="370761"/>
          </a:xfrm>
          <a:prstGeom prst="roundRect">
            <a:avLst>
              <a:gd name="adj" fmla="val 6669"/>
            </a:avLst>
          </a:prstGeom>
          <a:solidFill>
            <a:srgbClr val="3A3B3C"/>
          </a:solidFill>
          <a:ln/>
        </p:spPr>
      </p:sp>
      <p:sp>
        <p:nvSpPr>
          <p:cNvPr id="13" name="Text 11"/>
          <p:cNvSpPr/>
          <p:nvPr/>
        </p:nvSpPr>
        <p:spPr>
          <a:xfrm>
            <a:off x="7239357" y="2368987"/>
            <a:ext cx="151567" cy="247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8221742" y="3367921"/>
            <a:ext cx="5831800" cy="263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18" name="Shape 16"/>
          <p:cNvSpPr/>
          <p:nvPr/>
        </p:nvSpPr>
        <p:spPr>
          <a:xfrm>
            <a:off x="6575822" y="3496389"/>
            <a:ext cx="576858" cy="22860"/>
          </a:xfrm>
          <a:prstGeom prst="roundRect">
            <a:avLst>
              <a:gd name="adj" fmla="val 108159"/>
            </a:avLst>
          </a:prstGeom>
          <a:solidFill>
            <a:srgbClr val="535455"/>
          </a:solidFill>
          <a:ln/>
        </p:spPr>
      </p:sp>
      <p:sp>
        <p:nvSpPr>
          <p:cNvPr id="19" name="Shape 17"/>
          <p:cNvSpPr/>
          <p:nvPr/>
        </p:nvSpPr>
        <p:spPr>
          <a:xfrm>
            <a:off x="7129820" y="3322439"/>
            <a:ext cx="370761" cy="370761"/>
          </a:xfrm>
          <a:prstGeom prst="roundRect">
            <a:avLst>
              <a:gd name="adj" fmla="val 6669"/>
            </a:avLst>
          </a:prstGeom>
          <a:solidFill>
            <a:srgbClr val="3A3B3C"/>
          </a:solidFill>
          <a:ln/>
        </p:spPr>
      </p:sp>
      <p:sp>
        <p:nvSpPr>
          <p:cNvPr id="20" name="Text 18"/>
          <p:cNvSpPr/>
          <p:nvPr/>
        </p:nvSpPr>
        <p:spPr>
          <a:xfrm>
            <a:off x="7238524" y="3384113"/>
            <a:ext cx="153353" cy="247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1900" dirty="0"/>
          </a:p>
        </p:txBody>
      </p:sp>
      <p:sp>
        <p:nvSpPr>
          <p:cNvPr id="21" name="Text 19"/>
          <p:cNvSpPr/>
          <p:nvPr/>
        </p:nvSpPr>
        <p:spPr>
          <a:xfrm>
            <a:off x="4348282" y="3301841"/>
            <a:ext cx="2060377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576858" y="3658195"/>
            <a:ext cx="5831800" cy="263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23" name="Text 21"/>
          <p:cNvSpPr/>
          <p:nvPr/>
        </p:nvSpPr>
        <p:spPr>
          <a:xfrm>
            <a:off x="576858" y="4020622"/>
            <a:ext cx="5831800" cy="263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25" name="Shape 23"/>
          <p:cNvSpPr/>
          <p:nvPr/>
        </p:nvSpPr>
        <p:spPr>
          <a:xfrm>
            <a:off x="7477720" y="4416028"/>
            <a:ext cx="576858" cy="22860"/>
          </a:xfrm>
          <a:prstGeom prst="roundRect">
            <a:avLst>
              <a:gd name="adj" fmla="val 108159"/>
            </a:avLst>
          </a:prstGeom>
          <a:solidFill>
            <a:srgbClr val="535455"/>
          </a:solidFill>
          <a:ln/>
        </p:spPr>
      </p:sp>
      <p:sp>
        <p:nvSpPr>
          <p:cNvPr id="26" name="Shape 24"/>
          <p:cNvSpPr/>
          <p:nvPr/>
        </p:nvSpPr>
        <p:spPr>
          <a:xfrm>
            <a:off x="7129820" y="4242078"/>
            <a:ext cx="370761" cy="370761"/>
          </a:xfrm>
          <a:prstGeom prst="roundRect">
            <a:avLst>
              <a:gd name="adj" fmla="val 6669"/>
            </a:avLst>
          </a:prstGeom>
          <a:solidFill>
            <a:srgbClr val="3A3B3C"/>
          </a:solidFill>
          <a:ln/>
        </p:spPr>
      </p:sp>
      <p:sp>
        <p:nvSpPr>
          <p:cNvPr id="27" name="Text 25"/>
          <p:cNvSpPr/>
          <p:nvPr/>
        </p:nvSpPr>
        <p:spPr>
          <a:xfrm>
            <a:off x="7242810" y="4303752"/>
            <a:ext cx="144661" cy="247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1900" dirty="0"/>
          </a:p>
        </p:txBody>
      </p:sp>
      <p:sp>
        <p:nvSpPr>
          <p:cNvPr id="28" name="Text 26"/>
          <p:cNvSpPr/>
          <p:nvPr/>
        </p:nvSpPr>
        <p:spPr>
          <a:xfrm>
            <a:off x="8221742" y="4221480"/>
            <a:ext cx="2060377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600" dirty="0"/>
          </a:p>
        </p:txBody>
      </p:sp>
      <p:sp>
        <p:nvSpPr>
          <p:cNvPr id="29" name="Text 27"/>
          <p:cNvSpPr/>
          <p:nvPr/>
        </p:nvSpPr>
        <p:spPr>
          <a:xfrm>
            <a:off x="8221742" y="4577834"/>
            <a:ext cx="5831800" cy="263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30" name="Shape 28"/>
          <p:cNvSpPr/>
          <p:nvPr/>
        </p:nvSpPr>
        <p:spPr>
          <a:xfrm>
            <a:off x="6575822" y="5335667"/>
            <a:ext cx="576858" cy="22860"/>
          </a:xfrm>
          <a:prstGeom prst="roundRect">
            <a:avLst>
              <a:gd name="adj" fmla="val 108159"/>
            </a:avLst>
          </a:prstGeom>
          <a:solidFill>
            <a:srgbClr val="535455"/>
          </a:solidFill>
          <a:ln/>
        </p:spPr>
      </p:sp>
      <p:sp>
        <p:nvSpPr>
          <p:cNvPr id="31" name="Shape 29"/>
          <p:cNvSpPr/>
          <p:nvPr/>
        </p:nvSpPr>
        <p:spPr>
          <a:xfrm>
            <a:off x="7129820" y="5161717"/>
            <a:ext cx="370761" cy="370761"/>
          </a:xfrm>
          <a:prstGeom prst="roundRect">
            <a:avLst>
              <a:gd name="adj" fmla="val 6669"/>
            </a:avLst>
          </a:prstGeom>
          <a:solidFill>
            <a:srgbClr val="3A3B3C"/>
          </a:solidFill>
          <a:ln/>
        </p:spPr>
      </p:sp>
      <p:sp>
        <p:nvSpPr>
          <p:cNvPr id="32" name="Text 30"/>
          <p:cNvSpPr/>
          <p:nvPr/>
        </p:nvSpPr>
        <p:spPr>
          <a:xfrm>
            <a:off x="7240191" y="5223391"/>
            <a:ext cx="149900" cy="247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5</a:t>
            </a:r>
            <a:endParaRPr lang="en-US" sz="1900" dirty="0"/>
          </a:p>
        </p:txBody>
      </p:sp>
      <p:sp>
        <p:nvSpPr>
          <p:cNvPr id="33" name="Text 31"/>
          <p:cNvSpPr/>
          <p:nvPr/>
        </p:nvSpPr>
        <p:spPr>
          <a:xfrm>
            <a:off x="4348282" y="5141119"/>
            <a:ext cx="2060377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endParaRPr lang="en-US" sz="1600" dirty="0"/>
          </a:p>
        </p:txBody>
      </p:sp>
      <p:sp>
        <p:nvSpPr>
          <p:cNvPr id="34" name="Text 32"/>
          <p:cNvSpPr/>
          <p:nvPr/>
        </p:nvSpPr>
        <p:spPr>
          <a:xfrm>
            <a:off x="576858" y="5497473"/>
            <a:ext cx="5831800" cy="263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35" name="Shape 33"/>
          <p:cNvSpPr/>
          <p:nvPr/>
        </p:nvSpPr>
        <p:spPr>
          <a:xfrm>
            <a:off x="7477720" y="6077426"/>
            <a:ext cx="576858" cy="22860"/>
          </a:xfrm>
          <a:prstGeom prst="roundRect">
            <a:avLst>
              <a:gd name="adj" fmla="val 108159"/>
            </a:avLst>
          </a:prstGeom>
          <a:solidFill>
            <a:srgbClr val="535455"/>
          </a:solidFill>
          <a:ln/>
        </p:spPr>
      </p:sp>
      <p:sp>
        <p:nvSpPr>
          <p:cNvPr id="36" name="Shape 34"/>
          <p:cNvSpPr/>
          <p:nvPr/>
        </p:nvSpPr>
        <p:spPr>
          <a:xfrm>
            <a:off x="7129820" y="5903476"/>
            <a:ext cx="370761" cy="370761"/>
          </a:xfrm>
          <a:prstGeom prst="roundRect">
            <a:avLst>
              <a:gd name="adj" fmla="val 6669"/>
            </a:avLst>
          </a:prstGeom>
          <a:solidFill>
            <a:srgbClr val="3A3B3C"/>
          </a:solidFill>
          <a:ln/>
        </p:spPr>
      </p:sp>
      <p:sp>
        <p:nvSpPr>
          <p:cNvPr id="37" name="Text 35"/>
          <p:cNvSpPr/>
          <p:nvPr/>
        </p:nvSpPr>
        <p:spPr>
          <a:xfrm>
            <a:off x="7234952" y="5965150"/>
            <a:ext cx="160496" cy="247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6</a:t>
            </a:r>
            <a:endParaRPr lang="en-US" sz="1900" dirty="0"/>
          </a:p>
        </p:txBody>
      </p:sp>
      <p:sp>
        <p:nvSpPr>
          <p:cNvPr id="38" name="Text 36"/>
          <p:cNvSpPr/>
          <p:nvPr/>
        </p:nvSpPr>
        <p:spPr>
          <a:xfrm>
            <a:off x="8221742" y="5882878"/>
            <a:ext cx="2060377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600" dirty="0"/>
          </a:p>
        </p:txBody>
      </p:sp>
      <p:sp>
        <p:nvSpPr>
          <p:cNvPr id="39" name="Text 37"/>
          <p:cNvSpPr/>
          <p:nvPr/>
        </p:nvSpPr>
        <p:spPr>
          <a:xfrm>
            <a:off x="8221742" y="6239232"/>
            <a:ext cx="5831800" cy="263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40" name="Shape 38"/>
          <p:cNvSpPr/>
          <p:nvPr/>
        </p:nvSpPr>
        <p:spPr>
          <a:xfrm>
            <a:off x="6575822" y="6819186"/>
            <a:ext cx="576858" cy="22860"/>
          </a:xfrm>
          <a:prstGeom prst="roundRect">
            <a:avLst>
              <a:gd name="adj" fmla="val 108159"/>
            </a:avLst>
          </a:prstGeom>
          <a:solidFill>
            <a:srgbClr val="535455"/>
          </a:solidFill>
          <a:ln/>
        </p:spPr>
      </p:sp>
      <p:sp>
        <p:nvSpPr>
          <p:cNvPr id="41" name="Shape 39"/>
          <p:cNvSpPr/>
          <p:nvPr/>
        </p:nvSpPr>
        <p:spPr>
          <a:xfrm>
            <a:off x="7129820" y="6645235"/>
            <a:ext cx="370761" cy="370761"/>
          </a:xfrm>
          <a:prstGeom prst="roundRect">
            <a:avLst>
              <a:gd name="adj" fmla="val 6669"/>
            </a:avLst>
          </a:prstGeom>
          <a:solidFill>
            <a:srgbClr val="3A3B3C"/>
          </a:solidFill>
          <a:ln/>
        </p:spPr>
      </p:sp>
      <p:sp>
        <p:nvSpPr>
          <p:cNvPr id="42" name="Text 40"/>
          <p:cNvSpPr/>
          <p:nvPr/>
        </p:nvSpPr>
        <p:spPr>
          <a:xfrm>
            <a:off x="7253287" y="6706910"/>
            <a:ext cx="123706" cy="247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7</a:t>
            </a:r>
            <a:endParaRPr lang="en-US" sz="1900" dirty="0"/>
          </a:p>
        </p:txBody>
      </p:sp>
      <p:sp>
        <p:nvSpPr>
          <p:cNvPr id="43" name="Text 41"/>
          <p:cNvSpPr/>
          <p:nvPr/>
        </p:nvSpPr>
        <p:spPr>
          <a:xfrm>
            <a:off x="4348282" y="6624638"/>
            <a:ext cx="2060377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endParaRPr lang="en-US" sz="1600" dirty="0"/>
          </a:p>
        </p:txBody>
      </p:sp>
      <p:sp>
        <p:nvSpPr>
          <p:cNvPr id="44" name="Text 42"/>
          <p:cNvSpPr/>
          <p:nvPr/>
        </p:nvSpPr>
        <p:spPr>
          <a:xfrm>
            <a:off x="576858" y="6980992"/>
            <a:ext cx="5831800" cy="263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098530-4905-4BE5-A57A-0964E54D32F0}"/>
              </a:ext>
            </a:extLst>
          </p:cNvPr>
          <p:cNvSpPr txBox="1"/>
          <p:nvPr/>
        </p:nvSpPr>
        <p:spPr>
          <a:xfrm>
            <a:off x="1148576" y="1297900"/>
            <a:ext cx="530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Calculate the monthly sales of the store and identify which month had the highest sales and which month had the lowest sales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32678D-067A-336D-A1A5-1CCBE6D64C49}"/>
              </a:ext>
            </a:extLst>
          </p:cNvPr>
          <p:cNvSpPr txBox="1"/>
          <p:nvPr/>
        </p:nvSpPr>
        <p:spPr>
          <a:xfrm>
            <a:off x="8221742" y="2221230"/>
            <a:ext cx="5693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Analyze sales based on product categories and determine which category has the lowest sales and which category has the highest sales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DA2F44-6C58-1639-C1FB-54A2A22EB069}"/>
              </a:ext>
            </a:extLst>
          </p:cNvPr>
          <p:cNvSpPr txBox="1"/>
          <p:nvPr/>
        </p:nvSpPr>
        <p:spPr>
          <a:xfrm>
            <a:off x="1439577" y="3301841"/>
            <a:ext cx="517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The sales analysis needs to be done based on sub-categories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A04860-A9F4-EA31-4DDD-E284D35A68E5}"/>
              </a:ext>
            </a:extLst>
          </p:cNvPr>
          <p:cNvSpPr txBox="1"/>
          <p:nvPr/>
        </p:nvSpPr>
        <p:spPr>
          <a:xfrm>
            <a:off x="8202111" y="4090869"/>
            <a:ext cx="580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Analyze the monthly profit from sales and determine which month had the highest profit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C1E1D0-BDC4-4241-7D4F-7FB9D6448BA7}"/>
              </a:ext>
            </a:extLst>
          </p:cNvPr>
          <p:cNvSpPr txBox="1"/>
          <p:nvPr/>
        </p:nvSpPr>
        <p:spPr>
          <a:xfrm>
            <a:off x="1439577" y="5141119"/>
            <a:ext cx="496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Analyze the profit by category and sub-category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84EC8-9B13-2820-8EAF-07B2C18BEA94}"/>
              </a:ext>
            </a:extLst>
          </p:cNvPr>
          <p:cNvSpPr txBox="1"/>
          <p:nvPr/>
        </p:nvSpPr>
        <p:spPr>
          <a:xfrm>
            <a:off x="8343006" y="5882878"/>
            <a:ext cx="545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Analyze the sales and profit by customer segment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DA65AC-AD9E-6DDB-6B71-7E0039068A41}"/>
              </a:ext>
            </a:extLst>
          </p:cNvPr>
          <p:cNvSpPr txBox="1"/>
          <p:nvPr/>
        </p:nvSpPr>
        <p:spPr>
          <a:xfrm>
            <a:off x="1638320" y="6624638"/>
            <a:ext cx="476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Analyze the sales to profit ratio </a:t>
            </a:r>
            <a:endParaRPr 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39477" y="1228606"/>
            <a:ext cx="72127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</a:rPr>
              <a:t>Q1. Monthly Sales Analysis</a:t>
            </a:r>
            <a:endParaRPr lang="en-US" sz="44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49642-F1B9-B0E7-91BE-C9FAA706C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15" y="2237829"/>
            <a:ext cx="3077004" cy="4763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F1AE6-6531-C6EA-A861-7B1065B8E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68" y="2515492"/>
            <a:ext cx="8307038" cy="3867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BC3C5-DEC1-5F78-2D30-7BBACD9B3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72C69AF-38F8-98EA-3C9A-0CF683FEB969}"/>
              </a:ext>
            </a:extLst>
          </p:cNvPr>
          <p:cNvSpPr/>
          <p:nvPr/>
        </p:nvSpPr>
        <p:spPr>
          <a:xfrm>
            <a:off x="1139477" y="1228606"/>
            <a:ext cx="85286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</a:rPr>
              <a:t>Q2. Sales Analysis by Category</a:t>
            </a: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7996C-EE8C-E2AE-E232-AA9533EE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433" y="3637974"/>
            <a:ext cx="3057952" cy="160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F21FE-E12A-554E-6601-845A02E47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814" y="2509103"/>
            <a:ext cx="876815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8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66A16-1DC6-85FA-B209-6D669679A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2933EED-96C1-3C82-8030-D8A97E737927}"/>
              </a:ext>
            </a:extLst>
          </p:cNvPr>
          <p:cNvSpPr/>
          <p:nvPr/>
        </p:nvSpPr>
        <p:spPr>
          <a:xfrm>
            <a:off x="1139477" y="1228606"/>
            <a:ext cx="99113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</a:rPr>
              <a:t>Q3. Sales Analysis by Sub-Category</a:t>
            </a: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67922-9684-EDA9-FB0F-99A7AEF03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11" y="2185639"/>
            <a:ext cx="2772162" cy="5652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567FB5-28F8-82C4-A500-B7B071DCA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733" y="2625713"/>
            <a:ext cx="955704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5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097C9-4B3A-018D-9479-19468EB12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F3FA124-F1A7-2056-63F8-B1571AFE653C}"/>
              </a:ext>
            </a:extLst>
          </p:cNvPr>
          <p:cNvSpPr/>
          <p:nvPr/>
        </p:nvSpPr>
        <p:spPr>
          <a:xfrm>
            <a:off x="1139477" y="1228606"/>
            <a:ext cx="99113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</a:rPr>
              <a:t>Q4. Monthly Profit Analysis</a:t>
            </a:r>
            <a:endParaRPr lang="en-US" sz="44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74B5B-389B-566F-F190-C7128685B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17" y="2335160"/>
            <a:ext cx="2419688" cy="4629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20FD3-148F-A79E-9D35-89AFEFB6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512" y="2547320"/>
            <a:ext cx="9037077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B6EE3-A405-501E-C274-E2F9E347F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AB3FA6F-4CAC-8403-8DBB-3795A98B1456}"/>
              </a:ext>
            </a:extLst>
          </p:cNvPr>
          <p:cNvSpPr/>
          <p:nvPr/>
        </p:nvSpPr>
        <p:spPr>
          <a:xfrm>
            <a:off x="1139477" y="1228606"/>
            <a:ext cx="8930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</a:rPr>
              <a:t>Q5. Profit Analysis by Category</a:t>
            </a: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72881-FED6-4937-4087-D22D8645C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78" y="3549942"/>
            <a:ext cx="3181794" cy="135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99A4FE-2F3F-FB6F-51C4-57C19EB62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875" y="2494925"/>
            <a:ext cx="8367047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2287-3933-E2BF-9DFC-8221C832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9F5B87F-F799-D081-A538-E4DAAB7AA819}"/>
              </a:ext>
            </a:extLst>
          </p:cNvPr>
          <p:cNvSpPr/>
          <p:nvPr/>
        </p:nvSpPr>
        <p:spPr>
          <a:xfrm>
            <a:off x="1139477" y="1228606"/>
            <a:ext cx="107031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</a:rPr>
              <a:t>Q6. Profit Analysis by Sub-Category</a:t>
            </a: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0769A-F07A-8C86-A2C8-72AF99B21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78" y="2241395"/>
            <a:ext cx="3029373" cy="5868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0E5E4C-36EC-CBC3-1F16-D21C502A9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605" y="2833269"/>
            <a:ext cx="9214604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30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</TotalTime>
  <Words>493</Words>
  <Application>Microsoft Office PowerPoint</Application>
  <PresentationFormat>Custom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Raleway</vt:lpstr>
      <vt:lpstr>Raleway Bold</vt:lpstr>
      <vt:lpstr>Raleway Medium</vt:lpstr>
      <vt:lpstr>Prata</vt:lpstr>
      <vt:lpstr>Wingdings 3</vt:lpstr>
      <vt:lpstr>Tw Cen MT</vt:lpstr>
      <vt:lpstr>Arial</vt:lpstr>
      <vt:lpstr>Tw Cen MT Condensed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Rashmita Nayak</cp:lastModifiedBy>
  <cp:revision>2</cp:revision>
  <dcterms:created xsi:type="dcterms:W3CDTF">2024-12-05T21:36:49Z</dcterms:created>
  <dcterms:modified xsi:type="dcterms:W3CDTF">2024-12-05T23:20:00Z</dcterms:modified>
</cp:coreProperties>
</file>