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301" r:id="rId3"/>
    <p:sldId id="302" r:id="rId4"/>
    <p:sldId id="320" r:id="rId5"/>
    <p:sldId id="305" r:id="rId6"/>
    <p:sldId id="321" r:id="rId7"/>
    <p:sldId id="315" r:id="rId8"/>
    <p:sldId id="316" r:id="rId9"/>
    <p:sldId id="317" r:id="rId10"/>
    <p:sldId id="318"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876441-C55D-4F6D-A62D-E733567A3E11}">
          <p14:sldIdLst>
            <p14:sldId id="257"/>
            <p14:sldId id="301"/>
            <p14:sldId id="302"/>
          </p14:sldIdLst>
        </p14:section>
        <p14:section name="Untitled Section" id="{FBEC4D4D-7414-4D7A-8068-35C4616CF583}">
          <p14:sldIdLst>
            <p14:sldId id="320"/>
            <p14:sldId id="305"/>
            <p14:sldId id="321"/>
            <p14:sldId id="315"/>
            <p14:sldId id="316"/>
            <p14:sldId id="317"/>
            <p14:sldId id="318"/>
            <p14:sldId id="3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B245A-3D90-449F-8C94-AD9B6A350E95}" v="1" dt="2024-11-05T18:57:15.803"/>
    <p1510:client id="{DD1635DF-0158-41FF-AB70-7512B09386B6}" v="34" dt="2024-11-05T14:45:57.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10" autoAdjust="0"/>
  </p:normalViewPr>
  <p:slideViewPr>
    <p:cSldViewPr snapToGrid="0" showGuides="1">
      <p:cViewPr varScale="1">
        <p:scale>
          <a:sx n="82" d="100"/>
          <a:sy n="82" d="100"/>
        </p:scale>
        <p:origin x="720"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11/6/2024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02387" y="1548481"/>
            <a:ext cx="5168233" cy="3515132"/>
          </a:xfrm>
        </p:spPr>
        <p:txBody>
          <a:bodyPr>
            <a:normAutofit/>
          </a:bodyPr>
          <a:lstStyle/>
          <a:p>
            <a:r>
              <a:rPr lang="en-IN" dirty="0">
                <a:latin typeface="+mj-lt"/>
              </a:rPr>
              <a:t>Project Name: Employee Retention</a:t>
            </a:r>
            <a:br>
              <a:rPr lang="en-IN" dirty="0">
                <a:latin typeface="+mj-lt"/>
              </a:rPr>
            </a:b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19824" y="4333208"/>
            <a:ext cx="3782388" cy="976311"/>
          </a:xfrm>
        </p:spPr>
        <p:txBody>
          <a:bodyPr/>
          <a:lstStyle/>
          <a:p>
            <a:r>
              <a:rPr lang="en-US" dirty="0"/>
              <a:t>By </a:t>
            </a:r>
            <a:r>
              <a:rPr lang="en-US" dirty="0" err="1"/>
              <a:t>Soumyaranjan</a:t>
            </a:r>
            <a:r>
              <a:rPr lang="en-US" dirty="0"/>
              <a:t> Nayak</a:t>
            </a:r>
          </a:p>
        </p:txBody>
      </p:sp>
      <p:pic>
        <p:nvPicPr>
          <p:cNvPr id="8" name="Picture Placeholder 7">
            <a:extLst>
              <a:ext uri="{FF2B5EF4-FFF2-40B4-BE49-F238E27FC236}">
                <a16:creationId xmlns:a16="http://schemas.microsoft.com/office/drawing/2014/main" id="{32B3357E-87F2-E9BD-46D8-C1C0ABF70C19}"/>
              </a:ext>
            </a:extLst>
          </p:cNvPr>
          <p:cNvPicPr>
            <a:picLocks noGrp="1" noChangeAspect="1"/>
          </p:cNvPicPr>
          <p:nvPr>
            <p:ph type="pic" sz="quarter" idx="10"/>
          </p:nvPr>
        </p:nvPicPr>
        <p:blipFill>
          <a:blip r:embed="rId2"/>
          <a:srcRect l="25254" r="25254"/>
          <a:stretch>
            <a:fillRect/>
          </a:stretch>
        </p:blipFill>
        <p:spPr/>
      </p:pic>
      <p:sp>
        <p:nvSpPr>
          <p:cNvPr id="2" name="Title 2">
            <a:extLst>
              <a:ext uri="{FF2B5EF4-FFF2-40B4-BE49-F238E27FC236}">
                <a16:creationId xmlns:a16="http://schemas.microsoft.com/office/drawing/2014/main" id="{8DE556F9-FA5A-FA1C-2E2D-93E95B06A550}"/>
              </a:ext>
            </a:extLst>
          </p:cNvPr>
          <p:cNvSpPr txBox="1">
            <a:spLocks/>
          </p:cNvSpPr>
          <p:nvPr/>
        </p:nvSpPr>
        <p:spPr>
          <a:xfrm>
            <a:off x="6802387" y="816077"/>
            <a:ext cx="4585877" cy="732403"/>
          </a:xfrm>
          <a:prstGeom prst="rect">
            <a:avLst/>
          </a:prstGeom>
        </p:spPr>
        <p:txBody>
          <a:bodyPr vert="horz" lIns="91440" tIns="45720" rIns="91440" bIns="45720" rtlCol="0" anchor="b">
            <a:normAutofit fontScale="60000" lnSpcReduction="20000"/>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en-IN" dirty="0">
                <a:latin typeface="+mj-lt"/>
              </a:rPr>
              <a:t>Domain : HR Analytics</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8C4C-0B96-E926-7D06-606F783CE626}"/>
              </a:ext>
            </a:extLst>
          </p:cNvPr>
          <p:cNvSpPr>
            <a:spLocks noGrp="1"/>
          </p:cNvSpPr>
          <p:nvPr>
            <p:ph type="title"/>
          </p:nvPr>
        </p:nvSpPr>
        <p:spPr/>
        <p:txBody>
          <a:bodyPr/>
          <a:lstStyle/>
          <a:p>
            <a:pPr algn="ctr"/>
            <a:r>
              <a:rPr lang="en-IN" u="sng" dirty="0"/>
              <a:t>Recommendations</a:t>
            </a:r>
          </a:p>
        </p:txBody>
      </p:sp>
      <p:sp>
        <p:nvSpPr>
          <p:cNvPr id="4" name="Slide Number Placeholder 3">
            <a:extLst>
              <a:ext uri="{FF2B5EF4-FFF2-40B4-BE49-F238E27FC236}">
                <a16:creationId xmlns:a16="http://schemas.microsoft.com/office/drawing/2014/main" id="{E4657C5E-779F-3B60-2F48-71E56785F4D8}"/>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3" name="Rectangle 1">
            <a:extLst>
              <a:ext uri="{FF2B5EF4-FFF2-40B4-BE49-F238E27FC236}">
                <a16:creationId xmlns:a16="http://schemas.microsoft.com/office/drawing/2014/main" id="{F83F8C1C-E71B-634A-0B47-E02E7D27DC69}"/>
              </a:ext>
            </a:extLst>
          </p:cNvPr>
          <p:cNvSpPr>
            <a:spLocks noGrp="1" noChangeArrowheads="1"/>
          </p:cNvSpPr>
          <p:nvPr>
            <p:ph idx="1"/>
          </p:nvPr>
        </p:nvSpPr>
        <p:spPr bwMode="auto">
          <a:xfrm>
            <a:off x="726665" y="1659305"/>
            <a:ext cx="1053006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 Engagement</a:t>
            </a:r>
            <a:r>
              <a:rPr kumimoji="0" lang="en-US" altLang="en-US" b="0" i="0" u="none" strike="noStrike" cap="none" normalizeH="0" baseline="0" dirty="0">
                <a:ln>
                  <a:noFill/>
                </a:ln>
                <a:solidFill>
                  <a:schemeClr val="tx1"/>
                </a:solidFill>
                <a:effectLst/>
                <a:latin typeface="Arial" panose="020B0604020202020204" pitchFamily="34" charset="0"/>
              </a:rPr>
              <a:t>: Increase job satisfaction by offering more feedback, recognition, and growth opportunities, especially in high-turnover roles.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Increase Promotion Opportunities</a:t>
            </a:r>
            <a:r>
              <a:rPr kumimoji="0" lang="en-US" altLang="en-US" b="0" i="0" u="none" strike="noStrike" cap="none" normalizeH="0" baseline="0" dirty="0">
                <a:ln>
                  <a:noFill/>
                </a:ln>
                <a:solidFill>
                  <a:schemeClr val="tx1"/>
                </a:solidFill>
                <a:effectLst/>
                <a:latin typeface="Arial" panose="020B0604020202020204" pitchFamily="34" charset="0"/>
              </a:rPr>
              <a:t>: More frequent promotions could help retain employees, especially those with long tenure.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 Work-Life Balance</a:t>
            </a:r>
            <a:r>
              <a:rPr kumimoji="0" lang="en-US" altLang="en-US" b="0" i="0" u="none" strike="noStrike" cap="none" normalizeH="0" baseline="0" dirty="0">
                <a:ln>
                  <a:noFill/>
                </a:ln>
                <a:solidFill>
                  <a:schemeClr val="tx1"/>
                </a:solidFill>
                <a:effectLst/>
                <a:latin typeface="Arial" panose="020B0604020202020204" pitchFamily="34" charset="0"/>
              </a:rPr>
              <a:t>: Focus on flexible schedules and stress-relief options for demanding roles to reduce burnout.</a:t>
            </a:r>
          </a:p>
        </p:txBody>
      </p:sp>
    </p:spTree>
    <p:extLst>
      <p:ext uri="{BB962C8B-B14F-4D97-AF65-F5344CB8AC3E}">
        <p14:creationId xmlns:p14="http://schemas.microsoft.com/office/powerpoint/2010/main" val="69908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0108161-6130-212C-6EC5-DA1E426FBA14}"/>
              </a:ext>
            </a:extLst>
          </p:cNvPr>
          <p:cNvPicPr>
            <a:picLocks noGrp="1" noChangeAspect="1"/>
          </p:cNvPicPr>
          <p:nvPr>
            <p:ph type="pic" sz="quarter" idx="13"/>
          </p:nvPr>
        </p:nvPicPr>
        <p:blipFill>
          <a:blip r:embed="rId2"/>
          <a:srcRect t="1482" b="1482"/>
          <a:stretch>
            <a:fillRect/>
          </a:stretch>
        </p:blipFill>
        <p:spPr>
          <a:prstGeom prst="rect">
            <a:avLst/>
          </a:prstGeom>
        </p:spPr>
      </p:pic>
      <p:sp>
        <p:nvSpPr>
          <p:cNvPr id="4" name="Slide Number Placeholder 3">
            <a:extLst>
              <a:ext uri="{FF2B5EF4-FFF2-40B4-BE49-F238E27FC236}">
                <a16:creationId xmlns:a16="http://schemas.microsoft.com/office/drawing/2014/main" id="{94507B1F-072D-74C6-C4E0-A2C9413493CD}"/>
              </a:ext>
            </a:extLst>
          </p:cNvPr>
          <p:cNvSpPr>
            <a:spLocks noGrp="1"/>
          </p:cNvSpPr>
          <p:nvPr>
            <p:ph type="sldNum" sz="quarter" idx="12"/>
          </p:nvPr>
        </p:nvSpPr>
        <p:spPr/>
        <p:txBody>
          <a:bodyPr/>
          <a:lstStyle/>
          <a:p>
            <a:fld id="{03DC2DEF-D2FE-4B45-ABA4-9F153FD1C98A}" type="slidenum">
              <a:rPr lang="en-US" noProof="0" smtClean="0"/>
              <a:t>11</a:t>
            </a:fld>
            <a:endParaRPr lang="en-US" noProof="0" dirty="0"/>
          </a:p>
        </p:txBody>
      </p:sp>
    </p:spTree>
    <p:extLst>
      <p:ext uri="{BB962C8B-B14F-4D97-AF65-F5344CB8AC3E}">
        <p14:creationId xmlns:p14="http://schemas.microsoft.com/office/powerpoint/2010/main" val="264068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D871-7912-626F-05C6-83A4EF16127D}"/>
              </a:ext>
            </a:extLst>
          </p:cNvPr>
          <p:cNvSpPr>
            <a:spLocks noGrp="1"/>
          </p:cNvSpPr>
          <p:nvPr>
            <p:ph type="title"/>
          </p:nvPr>
        </p:nvSpPr>
        <p:spPr/>
        <p:txBody>
          <a:bodyPr/>
          <a:lstStyle/>
          <a:p>
            <a:pPr algn="ctr"/>
            <a:r>
              <a:rPr lang="en-US" dirty="0"/>
              <a:t>AGENDA</a:t>
            </a:r>
            <a:endParaRPr lang="en-IN" dirty="0"/>
          </a:p>
        </p:txBody>
      </p:sp>
      <p:sp>
        <p:nvSpPr>
          <p:cNvPr id="3" name="Content Placeholder 2">
            <a:extLst>
              <a:ext uri="{FF2B5EF4-FFF2-40B4-BE49-F238E27FC236}">
                <a16:creationId xmlns:a16="http://schemas.microsoft.com/office/drawing/2014/main" id="{9DCFFC2D-9DB3-CB7C-2A26-6B9585F90184}"/>
              </a:ext>
            </a:extLst>
          </p:cNvPr>
          <p:cNvSpPr>
            <a:spLocks noGrp="1"/>
          </p:cNvSpPr>
          <p:nvPr>
            <p:ph idx="1"/>
          </p:nvPr>
        </p:nvSpPr>
        <p:spPr/>
        <p:txBody>
          <a:bodyPr/>
          <a:lstStyle/>
          <a:p>
            <a:pPr>
              <a:buFont typeface="Wingdings" panose="05000000000000000000" pitchFamily="2" charset="2"/>
              <a:buChar char="Ø"/>
            </a:pPr>
            <a:endParaRPr lang="en-US" dirty="0"/>
          </a:p>
          <a:p>
            <a:pPr marL="0" indent="0">
              <a:lnSpc>
                <a:spcPct val="100000"/>
              </a:lnSpc>
              <a:buNone/>
            </a:pPr>
            <a:endParaRPr lang="en-US" sz="3600" b="1" dirty="0"/>
          </a:p>
          <a:p>
            <a:pPr>
              <a:lnSpc>
                <a:spcPct val="100000"/>
              </a:lnSpc>
              <a:buFont typeface="Wingdings" panose="05000000000000000000" pitchFamily="2" charset="2"/>
              <a:buChar char="Ø"/>
            </a:pPr>
            <a:r>
              <a:rPr lang="en-US" sz="3600" b="1" dirty="0"/>
              <a:t>KPI’S REQUIREMENTS </a:t>
            </a:r>
          </a:p>
          <a:p>
            <a:pPr>
              <a:lnSpc>
                <a:spcPct val="100000"/>
              </a:lnSpc>
              <a:buFont typeface="Wingdings" panose="05000000000000000000" pitchFamily="2" charset="2"/>
              <a:buChar char="Ø"/>
            </a:pPr>
            <a:r>
              <a:rPr lang="en-IN" sz="3600" b="1" dirty="0"/>
              <a:t>DATA VISUALIZATION</a:t>
            </a:r>
          </a:p>
          <a:p>
            <a:pPr>
              <a:lnSpc>
                <a:spcPct val="100000"/>
              </a:lnSpc>
              <a:buFont typeface="Wingdings" panose="05000000000000000000" pitchFamily="2" charset="2"/>
              <a:buChar char="Ø"/>
            </a:pPr>
            <a:r>
              <a:rPr lang="en-IN" sz="3600" b="1" dirty="0"/>
              <a:t>KEY INSIGHTS</a:t>
            </a:r>
          </a:p>
          <a:p>
            <a:pPr>
              <a:lnSpc>
                <a:spcPct val="100000"/>
              </a:lnSpc>
              <a:buFont typeface="Wingdings" panose="05000000000000000000" pitchFamily="2" charset="2"/>
              <a:buChar char="Ø"/>
            </a:pPr>
            <a:r>
              <a:rPr lang="en-IN" sz="3600" b="1" dirty="0"/>
              <a:t>RECOMMENDATIONS  </a:t>
            </a:r>
          </a:p>
        </p:txBody>
      </p:sp>
      <p:sp>
        <p:nvSpPr>
          <p:cNvPr id="4" name="Slide Number Placeholder 3">
            <a:extLst>
              <a:ext uri="{FF2B5EF4-FFF2-40B4-BE49-F238E27FC236}">
                <a16:creationId xmlns:a16="http://schemas.microsoft.com/office/drawing/2014/main" id="{67D78EF1-6668-0E8B-63A0-6835A7D9D08A}"/>
              </a:ext>
            </a:extLst>
          </p:cNvPr>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27666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8CC77-DE7A-22AB-0C11-049EDA43B55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05156A-FF65-EA51-F020-6DFC7975C5C3}"/>
              </a:ext>
            </a:extLst>
          </p:cNvPr>
          <p:cNvSpPr>
            <a:spLocks noGrp="1"/>
          </p:cNvSpPr>
          <p:nvPr>
            <p:ph type="title" idx="4294967295"/>
          </p:nvPr>
        </p:nvSpPr>
        <p:spPr>
          <a:xfrm>
            <a:off x="145972" y="185865"/>
            <a:ext cx="10439400" cy="1174750"/>
          </a:xfrm>
        </p:spPr>
        <p:txBody>
          <a:bodyPr/>
          <a:lstStyle/>
          <a:p>
            <a:r>
              <a:rPr lang="en-IN" sz="3600" b="1" dirty="0"/>
              <a:t>Key Performance Indicators (KPIs)</a:t>
            </a:r>
            <a:endParaRPr lang="en-US" dirty="0"/>
          </a:p>
        </p:txBody>
      </p:sp>
      <p:sp>
        <p:nvSpPr>
          <p:cNvPr id="3" name="Slide Number Placeholder 2">
            <a:extLst>
              <a:ext uri="{FF2B5EF4-FFF2-40B4-BE49-F238E27FC236}">
                <a16:creationId xmlns:a16="http://schemas.microsoft.com/office/drawing/2014/main" id="{7976CBF0-7E3A-6DE3-B5F9-97E2A7504A92}"/>
              </a:ext>
            </a:extLst>
          </p:cNvPr>
          <p:cNvSpPr>
            <a:spLocks noGrp="1"/>
          </p:cNvSpPr>
          <p:nvPr>
            <p:ph type="sldNum" sz="quarter" idx="4294967295"/>
          </p:nvPr>
        </p:nvSpPr>
        <p:spPr>
          <a:xfrm>
            <a:off x="11818938" y="6581775"/>
            <a:ext cx="373062" cy="2063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DC2DEF-D2FE-4B45-ABA4-9F153FD1C98A}" type="slidenum">
              <a:rPr kumimoji="0" lang="en-US" sz="1200" b="0" i="0" u="none" strike="noStrike" kern="1200" cap="none" spc="0" normalizeH="0" baseline="0" noProof="0" smtClean="0">
                <a:ln>
                  <a:noFill/>
                </a:ln>
                <a:solidFill>
                  <a:prstClr val="white"/>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3" name="TextBox 12">
            <a:extLst>
              <a:ext uri="{FF2B5EF4-FFF2-40B4-BE49-F238E27FC236}">
                <a16:creationId xmlns:a16="http://schemas.microsoft.com/office/drawing/2014/main" id="{5EF4A614-A949-042D-85A9-CBA9E7DE3DC1}"/>
              </a:ext>
            </a:extLst>
          </p:cNvPr>
          <p:cNvSpPr txBox="1"/>
          <p:nvPr/>
        </p:nvSpPr>
        <p:spPr>
          <a:xfrm>
            <a:off x="7559040" y="2967135"/>
            <a:ext cx="432521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KPI:3 </a:t>
            </a:r>
            <a:r>
              <a:rPr lang="en-US" dirty="0">
                <a:latin typeface="Times New Roman" panose="02020603050405020304" pitchFamily="18" charset="0"/>
                <a:cs typeface="Times New Roman" panose="02020603050405020304" pitchFamily="18" charset="0"/>
              </a:rPr>
              <a:t>– </a:t>
            </a:r>
            <a:r>
              <a:rPr lang="en-IN" dirty="0">
                <a:latin typeface="+mj-lt"/>
              </a:rPr>
              <a:t>Average working years for each Department</a:t>
            </a:r>
          </a:p>
        </p:txBody>
      </p:sp>
      <p:grpSp>
        <p:nvGrpSpPr>
          <p:cNvPr id="10" name="Group 9">
            <a:extLst>
              <a:ext uri="{FF2B5EF4-FFF2-40B4-BE49-F238E27FC236}">
                <a16:creationId xmlns:a16="http://schemas.microsoft.com/office/drawing/2014/main" id="{BB9E2E8B-4B6E-2809-8340-0E362FAB74E5}"/>
              </a:ext>
            </a:extLst>
          </p:cNvPr>
          <p:cNvGrpSpPr/>
          <p:nvPr/>
        </p:nvGrpSpPr>
        <p:grpSpPr>
          <a:xfrm>
            <a:off x="0" y="1550934"/>
            <a:ext cx="11531558" cy="4160522"/>
            <a:chOff x="1153907" y="1549675"/>
            <a:chExt cx="10012442" cy="4160522"/>
          </a:xfrm>
        </p:grpSpPr>
        <p:sp>
          <p:nvSpPr>
            <p:cNvPr id="11" name="Star: 5 Points 10">
              <a:extLst>
                <a:ext uri="{FF2B5EF4-FFF2-40B4-BE49-F238E27FC236}">
                  <a16:creationId xmlns:a16="http://schemas.microsoft.com/office/drawing/2014/main" id="{EE2917A9-90D8-FF94-F916-FA87E8F54351}"/>
                </a:ext>
              </a:extLst>
            </p:cNvPr>
            <p:cNvSpPr/>
            <p:nvPr/>
          </p:nvSpPr>
          <p:spPr>
            <a:xfrm>
              <a:off x="4692274" y="2109327"/>
              <a:ext cx="2935709" cy="2799184"/>
            </a:xfrm>
            <a:prstGeom prst="star5">
              <a:avLst/>
            </a:prstGeom>
            <a: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l="-9176" t="23635" r="-11544" b="-4659"/>
              </a:stretch>
            </a:blip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5330D0D-9E2D-B453-BAC9-D06003B26722}"/>
                </a:ext>
              </a:extLst>
            </p:cNvPr>
            <p:cNvSpPr txBox="1"/>
            <p:nvPr/>
          </p:nvSpPr>
          <p:spPr>
            <a:xfrm>
              <a:off x="4337236" y="1549675"/>
              <a:ext cx="39159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KPI:1</a:t>
              </a:r>
              <a:r>
                <a:rPr lang="en-US" dirty="0">
                  <a:latin typeface="Times New Roman" panose="02020603050405020304" pitchFamily="18" charset="0"/>
                  <a:cs typeface="Times New Roman" panose="02020603050405020304" pitchFamily="18" charset="0"/>
                </a:rPr>
                <a:t>-</a:t>
              </a:r>
              <a:r>
                <a:rPr lang="en-IN" dirty="0">
                  <a:latin typeface="+mj-lt"/>
                </a:rPr>
                <a:t>Attrition rate Vs Monthly income stats</a:t>
              </a:r>
            </a:p>
          </p:txBody>
        </p:sp>
        <p:sp>
          <p:nvSpPr>
            <p:cNvPr id="14" name="TextBox 13">
              <a:extLst>
                <a:ext uri="{FF2B5EF4-FFF2-40B4-BE49-F238E27FC236}">
                  <a16:creationId xmlns:a16="http://schemas.microsoft.com/office/drawing/2014/main" id="{0958049F-88F5-9DA7-DE87-04640EA18816}"/>
                </a:ext>
              </a:extLst>
            </p:cNvPr>
            <p:cNvSpPr txBox="1"/>
            <p:nvPr/>
          </p:nvSpPr>
          <p:spPr>
            <a:xfrm>
              <a:off x="7339124" y="4723845"/>
              <a:ext cx="38272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KPI:5 </a:t>
              </a:r>
              <a:r>
                <a:rPr lang="en-US" dirty="0">
                  <a:latin typeface="Times New Roman" panose="02020603050405020304" pitchFamily="18" charset="0"/>
                  <a:cs typeface="Times New Roman" panose="02020603050405020304" pitchFamily="18" charset="0"/>
                </a:rPr>
                <a:t>– </a:t>
              </a:r>
              <a:r>
                <a:rPr lang="en-IN" dirty="0">
                  <a:latin typeface="+mj-lt"/>
                </a:rPr>
                <a:t>Job Role Vs Work life balance</a:t>
              </a:r>
            </a:p>
          </p:txBody>
        </p:sp>
        <p:sp>
          <p:nvSpPr>
            <p:cNvPr id="15" name="TextBox 14">
              <a:extLst>
                <a:ext uri="{FF2B5EF4-FFF2-40B4-BE49-F238E27FC236}">
                  <a16:creationId xmlns:a16="http://schemas.microsoft.com/office/drawing/2014/main" id="{64DB9793-6DB6-A30F-DCB5-C309B116E1CB}"/>
                </a:ext>
              </a:extLst>
            </p:cNvPr>
            <p:cNvSpPr txBox="1"/>
            <p:nvPr/>
          </p:nvSpPr>
          <p:spPr>
            <a:xfrm>
              <a:off x="1426485" y="4786867"/>
              <a:ext cx="365808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KPI:4 </a:t>
              </a:r>
              <a:r>
                <a:rPr lang="en-US" dirty="0">
                  <a:latin typeface="Times New Roman" panose="02020603050405020304" pitchFamily="18" charset="0"/>
                  <a:cs typeface="Times New Roman" panose="02020603050405020304" pitchFamily="18" charset="0"/>
                </a:rPr>
                <a:t>– </a:t>
              </a:r>
              <a:r>
                <a:rPr lang="en-IN" dirty="0">
                  <a:latin typeface="+mj-lt"/>
                </a:rPr>
                <a:t>Average Hourly rate of Male Research Scientist</a:t>
              </a:r>
            </a:p>
            <a:p>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EF20E49-E7F9-37B2-9ADD-B3282AC6B2E8}"/>
                </a:ext>
              </a:extLst>
            </p:cNvPr>
            <p:cNvSpPr txBox="1"/>
            <p:nvPr/>
          </p:nvSpPr>
          <p:spPr>
            <a:xfrm>
              <a:off x="1153907" y="2585589"/>
              <a:ext cx="3538367"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KPI:2- </a:t>
              </a:r>
              <a:r>
                <a:rPr lang="en-IN" dirty="0">
                  <a:latin typeface="+mj-lt"/>
                </a:rPr>
                <a:t>Average Attrition rate for all Departments</a:t>
              </a:r>
            </a:p>
            <a:p>
              <a:endParaRPr lang="en-IN" dirty="0">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DC079732-5FD5-DDC4-635C-B0E191259D2A}"/>
              </a:ext>
            </a:extLst>
          </p:cNvPr>
          <p:cNvSpPr txBox="1"/>
          <p:nvPr/>
        </p:nvSpPr>
        <p:spPr>
          <a:xfrm>
            <a:off x="3072327" y="5644675"/>
            <a:ext cx="569804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KPI:6 </a:t>
            </a:r>
            <a:r>
              <a:rPr lang="en-US" dirty="0">
                <a:latin typeface="Times New Roman" panose="02020603050405020304" pitchFamily="18" charset="0"/>
                <a:cs typeface="Times New Roman" panose="02020603050405020304" pitchFamily="18" charset="0"/>
              </a:rPr>
              <a:t>–</a:t>
            </a:r>
            <a:r>
              <a:rPr lang="en-IN" dirty="0">
                <a:latin typeface="+mj-lt"/>
              </a:rPr>
              <a:t>Attrition rate Vs Year since last promotion relation</a:t>
            </a:r>
          </a:p>
          <a:p>
            <a:r>
              <a:rPr lang="en-US" dirty="0">
                <a:latin typeface="Times New Roman" panose="02020603050405020304" pitchFamily="18" charset="0"/>
                <a:cs typeface="Times New Roman" panose="02020603050405020304" pitchFamily="18" charset="0"/>
              </a:rPr>
              <a:t> </a:t>
            </a:r>
            <a:endParaRPr lang="en-IN" dirty="0">
              <a:latin typeface="+mj-lt"/>
            </a:endParaRPr>
          </a:p>
        </p:txBody>
      </p:sp>
    </p:spTree>
    <p:extLst>
      <p:ext uri="{BB962C8B-B14F-4D97-AF65-F5344CB8AC3E}">
        <p14:creationId xmlns:p14="http://schemas.microsoft.com/office/powerpoint/2010/main" val="404096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6CD1-3D14-B2ED-CE26-CF6798E59378}"/>
              </a:ext>
            </a:extLst>
          </p:cNvPr>
          <p:cNvSpPr>
            <a:spLocks noGrp="1"/>
          </p:cNvSpPr>
          <p:nvPr>
            <p:ph type="title"/>
          </p:nvPr>
        </p:nvSpPr>
        <p:spPr/>
        <p:txBody>
          <a:bodyPr/>
          <a:lstStyle/>
          <a:p>
            <a:r>
              <a:rPr lang="en-IN" dirty="0"/>
              <a:t>Dashboard: Page1</a:t>
            </a:r>
          </a:p>
        </p:txBody>
      </p:sp>
      <p:sp>
        <p:nvSpPr>
          <p:cNvPr id="4" name="Slide Number Placeholder 3">
            <a:extLst>
              <a:ext uri="{FF2B5EF4-FFF2-40B4-BE49-F238E27FC236}">
                <a16:creationId xmlns:a16="http://schemas.microsoft.com/office/drawing/2014/main" id="{1DF8BF1D-CCA5-FD47-2FC2-7638DF310A2D}"/>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Content Placeholder 7">
            <a:extLst>
              <a:ext uri="{FF2B5EF4-FFF2-40B4-BE49-F238E27FC236}">
                <a16:creationId xmlns:a16="http://schemas.microsoft.com/office/drawing/2014/main" id="{6523B4A2-D3E9-8916-2A69-C8B732EB380D}"/>
              </a:ext>
            </a:extLst>
          </p:cNvPr>
          <p:cNvPicPr>
            <a:picLocks noGrp="1" noChangeAspect="1"/>
          </p:cNvPicPr>
          <p:nvPr>
            <p:ph idx="1"/>
          </p:nvPr>
        </p:nvPicPr>
        <p:blipFill>
          <a:blip r:embed="rId2"/>
          <a:stretch>
            <a:fillRect/>
          </a:stretch>
        </p:blipFill>
        <p:spPr>
          <a:xfrm>
            <a:off x="371474" y="1019176"/>
            <a:ext cx="11520487" cy="5157788"/>
          </a:xfrm>
        </p:spPr>
      </p:pic>
    </p:spTree>
    <p:extLst>
      <p:ext uri="{BB962C8B-B14F-4D97-AF65-F5344CB8AC3E}">
        <p14:creationId xmlns:p14="http://schemas.microsoft.com/office/powerpoint/2010/main" val="260458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E62A-9D07-19EF-FF89-0DBBD41C6A84}"/>
              </a:ext>
            </a:extLst>
          </p:cNvPr>
          <p:cNvSpPr>
            <a:spLocks noGrp="1"/>
          </p:cNvSpPr>
          <p:nvPr>
            <p:ph type="title"/>
          </p:nvPr>
        </p:nvSpPr>
        <p:spPr/>
        <p:txBody>
          <a:bodyPr>
            <a:normAutofit/>
          </a:bodyPr>
          <a:lstStyle/>
          <a:p>
            <a:r>
              <a:rPr lang="en-US" dirty="0"/>
              <a:t>Dashboard : Page 2</a:t>
            </a:r>
            <a:endParaRPr lang="en-IN" dirty="0"/>
          </a:p>
        </p:txBody>
      </p:sp>
      <p:sp>
        <p:nvSpPr>
          <p:cNvPr id="4" name="Slide Number Placeholder 3">
            <a:extLst>
              <a:ext uri="{FF2B5EF4-FFF2-40B4-BE49-F238E27FC236}">
                <a16:creationId xmlns:a16="http://schemas.microsoft.com/office/drawing/2014/main" id="{D32020B5-96EA-6F3D-DE9D-2657198A6355}"/>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7" name="Content Placeholder 6">
            <a:extLst>
              <a:ext uri="{FF2B5EF4-FFF2-40B4-BE49-F238E27FC236}">
                <a16:creationId xmlns:a16="http://schemas.microsoft.com/office/drawing/2014/main" id="{8E316780-249F-FEE1-B8D9-B9856507ED7C}"/>
              </a:ext>
            </a:extLst>
          </p:cNvPr>
          <p:cNvPicPr>
            <a:picLocks noGrp="1" noChangeAspect="1"/>
          </p:cNvPicPr>
          <p:nvPr>
            <p:ph idx="1"/>
          </p:nvPr>
        </p:nvPicPr>
        <p:blipFill>
          <a:blip r:embed="rId2"/>
          <a:stretch>
            <a:fillRect/>
          </a:stretch>
        </p:blipFill>
        <p:spPr>
          <a:xfrm>
            <a:off x="216310" y="1019176"/>
            <a:ext cx="11798709" cy="5157788"/>
          </a:xfrm>
        </p:spPr>
      </p:pic>
    </p:spTree>
    <p:extLst>
      <p:ext uri="{BB962C8B-B14F-4D97-AF65-F5344CB8AC3E}">
        <p14:creationId xmlns:p14="http://schemas.microsoft.com/office/powerpoint/2010/main" val="326282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789AB-C200-794C-D5CC-CE4143C0E6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13C000-DADD-F02E-C894-A43E560CFA03}"/>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7" name="Content Placeholder 6">
            <a:extLst>
              <a:ext uri="{FF2B5EF4-FFF2-40B4-BE49-F238E27FC236}">
                <a16:creationId xmlns:a16="http://schemas.microsoft.com/office/drawing/2014/main" id="{648CC9B2-3B43-CB52-F693-0947A30781BB}"/>
              </a:ext>
            </a:extLst>
          </p:cNvPr>
          <p:cNvPicPr>
            <a:picLocks noGrp="1" noChangeAspect="1"/>
          </p:cNvPicPr>
          <p:nvPr>
            <p:ph idx="1"/>
          </p:nvPr>
        </p:nvPicPr>
        <p:blipFill>
          <a:blip r:embed="rId2"/>
          <a:stretch>
            <a:fillRect/>
          </a:stretch>
        </p:blipFill>
        <p:spPr>
          <a:xfrm>
            <a:off x="471948" y="275304"/>
            <a:ext cx="11533239" cy="5901660"/>
          </a:xfrm>
        </p:spPr>
      </p:pic>
    </p:spTree>
    <p:extLst>
      <p:ext uri="{BB962C8B-B14F-4D97-AF65-F5344CB8AC3E}">
        <p14:creationId xmlns:p14="http://schemas.microsoft.com/office/powerpoint/2010/main" val="143562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9354-7F59-30DC-9E03-A039754C58DB}"/>
              </a:ext>
            </a:extLst>
          </p:cNvPr>
          <p:cNvSpPr>
            <a:spLocks noGrp="1"/>
          </p:cNvSpPr>
          <p:nvPr>
            <p:ph type="title"/>
          </p:nvPr>
        </p:nvSpPr>
        <p:spPr/>
        <p:txBody>
          <a:bodyPr/>
          <a:lstStyle/>
          <a:p>
            <a:pPr algn="ctr"/>
            <a:r>
              <a:rPr lang="en-IN" u="sng" dirty="0"/>
              <a:t>Key Insights</a:t>
            </a:r>
          </a:p>
        </p:txBody>
      </p:sp>
      <p:sp>
        <p:nvSpPr>
          <p:cNvPr id="4" name="Slide Number Placeholder 3">
            <a:extLst>
              <a:ext uri="{FF2B5EF4-FFF2-40B4-BE49-F238E27FC236}">
                <a16:creationId xmlns:a16="http://schemas.microsoft.com/office/drawing/2014/main" id="{B3CF2AD2-36BB-4545-0F27-FE96C96F1A1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3" name="Rectangle 1">
            <a:extLst>
              <a:ext uri="{FF2B5EF4-FFF2-40B4-BE49-F238E27FC236}">
                <a16:creationId xmlns:a16="http://schemas.microsoft.com/office/drawing/2014/main" id="{19D17C25-F171-5AEF-20C4-6995F9C5254F}"/>
              </a:ext>
            </a:extLst>
          </p:cNvPr>
          <p:cNvSpPr>
            <a:spLocks noGrp="1" noChangeArrowheads="1"/>
          </p:cNvSpPr>
          <p:nvPr>
            <p:ph idx="1"/>
          </p:nvPr>
        </p:nvSpPr>
        <p:spPr bwMode="auto">
          <a:xfrm>
            <a:off x="618954" y="942060"/>
            <a:ext cx="1102552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High Attrition Rate</a:t>
            </a:r>
            <a:r>
              <a:rPr kumimoji="0" lang="en-US" altLang="en-US" b="0" i="0" u="none" strike="noStrike" cap="none" normalizeH="0" baseline="0" dirty="0">
                <a:ln>
                  <a:noFill/>
                </a:ln>
                <a:solidFill>
                  <a:schemeClr val="tx1"/>
                </a:solidFill>
                <a:effectLst/>
                <a:latin typeface="Arial" panose="020B0604020202020204" pitchFamily="34" charset="0"/>
              </a:rPr>
              <a:t>: With an attrition count of 25.11K out of 50K employees, nearly half of the workforce has left. Attrition is highest among employees with fewer years at the company, especially within the first 10 years.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Departmental Trends</a:t>
            </a:r>
            <a:r>
              <a:rPr kumimoji="0" lang="en-US" altLang="en-US" b="0" i="0" u="none" strike="noStrike" cap="none" normalizeH="0" baseline="0" dirty="0">
                <a:ln>
                  <a:noFill/>
                </a:ln>
                <a:solidFill>
                  <a:schemeClr val="tx1"/>
                </a:solidFill>
                <a:effectLst/>
                <a:latin typeface="Arial" panose="020B0604020202020204" pitchFamily="34" charset="0"/>
              </a:rPr>
              <a:t>: Sales and Support show higher attrition rates (around 17%), indicating possible challenges specific to these departments.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Younger Employees</a:t>
            </a:r>
            <a:r>
              <a:rPr kumimoji="0" lang="en-US" altLang="en-US" b="0" i="0" u="none" strike="noStrike" cap="none" normalizeH="0" baseline="0" dirty="0">
                <a:ln>
                  <a:noFill/>
                </a:ln>
                <a:solidFill>
                  <a:schemeClr val="tx1"/>
                </a:solidFill>
                <a:effectLst/>
                <a:latin typeface="Arial" panose="020B0604020202020204" pitchFamily="34" charset="0"/>
              </a:rPr>
              <a:t>: Attrition is higher in younger age groups (20–30), suggesting retention issues among newer or early-career employees.</a:t>
            </a:r>
          </a:p>
        </p:txBody>
      </p:sp>
    </p:spTree>
    <p:extLst>
      <p:ext uri="{BB962C8B-B14F-4D97-AF65-F5344CB8AC3E}">
        <p14:creationId xmlns:p14="http://schemas.microsoft.com/office/powerpoint/2010/main" val="208301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65F3-6C22-69E3-D3C5-7FAFA475BC8E}"/>
              </a:ext>
            </a:extLst>
          </p:cNvPr>
          <p:cNvSpPr>
            <a:spLocks noGrp="1"/>
          </p:cNvSpPr>
          <p:nvPr>
            <p:ph type="title"/>
          </p:nvPr>
        </p:nvSpPr>
        <p:spPr/>
        <p:txBody>
          <a:bodyPr/>
          <a:lstStyle/>
          <a:p>
            <a:pPr algn="ctr"/>
            <a:r>
              <a:rPr lang="en-IN" u="sng" dirty="0"/>
              <a:t>Key Insights</a:t>
            </a:r>
          </a:p>
        </p:txBody>
      </p:sp>
      <p:sp>
        <p:nvSpPr>
          <p:cNvPr id="4" name="Slide Number Placeholder 3">
            <a:extLst>
              <a:ext uri="{FF2B5EF4-FFF2-40B4-BE49-F238E27FC236}">
                <a16:creationId xmlns:a16="http://schemas.microsoft.com/office/drawing/2014/main" id="{AB38FE3C-52ED-66B1-2FCD-5EA468CAC8A6}"/>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3" name="Rectangle 1">
            <a:extLst>
              <a:ext uri="{FF2B5EF4-FFF2-40B4-BE49-F238E27FC236}">
                <a16:creationId xmlns:a16="http://schemas.microsoft.com/office/drawing/2014/main" id="{EC131344-DDF1-96D0-42FD-1CF1CD2C472B}"/>
              </a:ext>
            </a:extLst>
          </p:cNvPr>
          <p:cNvSpPr>
            <a:spLocks noGrp="1" noChangeArrowheads="1"/>
          </p:cNvSpPr>
          <p:nvPr>
            <p:ph idx="1"/>
          </p:nvPr>
        </p:nvSpPr>
        <p:spPr bwMode="auto">
          <a:xfrm>
            <a:off x="570271" y="1290000"/>
            <a:ext cx="10668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Income and Roles</a:t>
            </a:r>
            <a:r>
              <a:rPr kumimoji="0" lang="en-US" altLang="en-US" b="0" i="0" u="none" strike="noStrike" cap="none" normalizeH="0" baseline="0" dirty="0">
                <a:ln>
                  <a:noFill/>
                </a:ln>
                <a:solidFill>
                  <a:schemeClr val="tx1"/>
                </a:solidFill>
                <a:effectLst/>
                <a:latin typeface="Arial" panose="020B0604020202020204" pitchFamily="34" charset="0"/>
              </a:rPr>
              <a:t>: Managers and Research Directors have higher income, while roles like Sales Executives, with lower average income.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Job Satisfaction</a:t>
            </a:r>
            <a:r>
              <a:rPr kumimoji="0" lang="en-US" altLang="en-US" b="0" i="0" u="none" strike="noStrike" cap="none" normalizeH="0" baseline="0" dirty="0">
                <a:ln>
                  <a:noFill/>
                </a:ln>
                <a:solidFill>
                  <a:schemeClr val="tx1"/>
                </a:solidFill>
                <a:effectLst/>
                <a:latin typeface="Arial" panose="020B0604020202020204" pitchFamily="34" charset="0"/>
              </a:rPr>
              <a:t>: Satisfaction is moderate across roles, but high-turnover roles may need improvement in job experience and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Promotion Frequency</a:t>
            </a:r>
            <a:r>
              <a:rPr kumimoji="0" lang="en-US" altLang="en-US" b="0" i="0" u="none" strike="noStrike" cap="none" normalizeH="0" baseline="0" dirty="0">
                <a:ln>
                  <a:noFill/>
                </a:ln>
                <a:solidFill>
                  <a:schemeClr val="tx1"/>
                </a:solidFill>
                <a:effectLst/>
                <a:latin typeface="Arial" panose="020B0604020202020204" pitchFamily="34" charset="0"/>
              </a:rPr>
              <a:t>: Attrition decreases significantly with recent promotions, suggesting career progression is key for retention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51704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C213-EF70-56DD-48D5-CFED0E256594}"/>
              </a:ext>
            </a:extLst>
          </p:cNvPr>
          <p:cNvSpPr>
            <a:spLocks noGrp="1"/>
          </p:cNvSpPr>
          <p:nvPr>
            <p:ph type="title"/>
          </p:nvPr>
        </p:nvSpPr>
        <p:spPr/>
        <p:txBody>
          <a:bodyPr/>
          <a:lstStyle/>
          <a:p>
            <a:pPr algn="ctr"/>
            <a:r>
              <a:rPr lang="en-IN" u="sng" dirty="0"/>
              <a:t>Recommendations</a:t>
            </a:r>
          </a:p>
        </p:txBody>
      </p:sp>
      <p:sp>
        <p:nvSpPr>
          <p:cNvPr id="4" name="Slide Number Placeholder 3">
            <a:extLst>
              <a:ext uri="{FF2B5EF4-FFF2-40B4-BE49-F238E27FC236}">
                <a16:creationId xmlns:a16="http://schemas.microsoft.com/office/drawing/2014/main" id="{04579FDA-340E-616A-B11D-0D34F080B1F0}"/>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3" name="Rectangle 1">
            <a:extLst>
              <a:ext uri="{FF2B5EF4-FFF2-40B4-BE49-F238E27FC236}">
                <a16:creationId xmlns:a16="http://schemas.microsoft.com/office/drawing/2014/main" id="{29D3B748-037A-1221-8C02-26B738827F0E}"/>
              </a:ext>
            </a:extLst>
          </p:cNvPr>
          <p:cNvSpPr>
            <a:spLocks noGrp="1" noChangeArrowheads="1"/>
          </p:cNvSpPr>
          <p:nvPr>
            <p:ph idx="1"/>
          </p:nvPr>
        </p:nvSpPr>
        <p:spPr bwMode="auto">
          <a:xfrm>
            <a:off x="614925" y="1401053"/>
            <a:ext cx="109039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Focus on Early-Career Retention</a:t>
            </a:r>
            <a:r>
              <a:rPr kumimoji="0" lang="en-US" altLang="en-US" b="0" i="0" u="none" strike="noStrike" cap="none" normalizeH="0" baseline="0" dirty="0">
                <a:ln>
                  <a:noFill/>
                </a:ln>
                <a:solidFill>
                  <a:schemeClr val="tx1"/>
                </a:solidFill>
                <a:effectLst/>
                <a:latin typeface="Arial" panose="020B0604020202020204" pitchFamily="34" charset="0"/>
              </a:rPr>
              <a:t>: Implement mentorship, career development, and engagement programs for new hires to improve early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Support High-Attrition Departments</a:t>
            </a:r>
            <a:r>
              <a:rPr kumimoji="0" lang="en-US" altLang="en-US" b="0" i="0" u="none" strike="noStrike" cap="none" normalizeH="0" baseline="0" dirty="0">
                <a:ln>
                  <a:noFill/>
                </a:ln>
                <a:solidFill>
                  <a:schemeClr val="tx1"/>
                </a:solidFill>
                <a:effectLst/>
                <a:latin typeface="Arial" panose="020B0604020202020204" pitchFamily="34" charset="0"/>
              </a:rPr>
              <a:t>: Address issues in Sales and Support with better career development, recognition, and stress management initiatives.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Review Compensation</a:t>
            </a:r>
            <a:r>
              <a:rPr kumimoji="0" lang="en-US" altLang="en-US" b="0" i="0" u="none" strike="noStrike" cap="none" normalizeH="0" baseline="0" dirty="0">
                <a:ln>
                  <a:noFill/>
                </a:ln>
                <a:solidFill>
                  <a:schemeClr val="tx1"/>
                </a:solidFill>
                <a:effectLst/>
                <a:latin typeface="Arial" panose="020B0604020202020204" pitchFamily="34" charset="0"/>
              </a:rPr>
              <a:t>: Consider improving salaries or offering incentives in roles with high turnover but lower income, like Sales.</a:t>
            </a:r>
          </a:p>
        </p:txBody>
      </p:sp>
    </p:spTree>
    <p:extLst>
      <p:ext uri="{BB962C8B-B14F-4D97-AF65-F5344CB8AC3E}">
        <p14:creationId xmlns:p14="http://schemas.microsoft.com/office/powerpoint/2010/main" val="33941836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941</TotalTime>
  <Words>383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Project Name: Employee Retention </vt:lpstr>
      <vt:lpstr>AGENDA</vt:lpstr>
      <vt:lpstr>Key Performance Indicators (KPIs)</vt:lpstr>
      <vt:lpstr>Dashboard: Page1</vt:lpstr>
      <vt:lpstr>Dashboard : Page 2</vt:lpstr>
      <vt:lpstr>PowerPoint Presentation</vt:lpstr>
      <vt:lpstr>Key Insights</vt:lpstr>
      <vt:lpstr>Key Insights</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Jishitha Ponthala</dc:creator>
  <cp:lastModifiedBy>Rashmita Nayak</cp:lastModifiedBy>
  <cp:revision>4</cp:revision>
  <dcterms:created xsi:type="dcterms:W3CDTF">2024-10-07T12:35:00Z</dcterms:created>
  <dcterms:modified xsi:type="dcterms:W3CDTF">2024-11-05T19:01:40Z</dcterms:modified>
</cp:coreProperties>
</file>