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8" autoAdjust="0"/>
  </p:normalViewPr>
  <p:slideViewPr>
    <p:cSldViewPr>
      <p:cViewPr varScale="1">
        <p:scale>
          <a:sx n="104" d="100"/>
          <a:sy n="104" d="100"/>
        </p:scale>
        <p:origin x="85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E0C67-6789-441A-80E2-E87494FC3D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91D12-8B6A-4F17-BBBE-CF50761A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9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91D12-8B6A-4F17-BBBE-CF50761AFAA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6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8635" y="1952243"/>
            <a:ext cx="4053077" cy="31889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" y="762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8516112" y="0"/>
                </a:moveTo>
                <a:lnTo>
                  <a:pt x="0" y="0"/>
                </a:lnTo>
                <a:lnTo>
                  <a:pt x="0" y="489203"/>
                </a:lnTo>
                <a:lnTo>
                  <a:pt x="8516112" y="489203"/>
                </a:lnTo>
                <a:lnTo>
                  <a:pt x="8516112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2" y="762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0" y="489203"/>
                </a:moveTo>
                <a:lnTo>
                  <a:pt x="8516112" y="489203"/>
                </a:lnTo>
                <a:lnTo>
                  <a:pt x="8516112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ln w="25908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686" y="168351"/>
            <a:ext cx="6294627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8469" y="2499486"/>
            <a:ext cx="4687061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jp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jpg"/><Relationship Id="rId5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g"/><Relationship Id="rId3" Type="http://schemas.openxmlformats.org/officeDocument/2006/relationships/image" Target="../media/image40.png"/><Relationship Id="rId7" Type="http://schemas.openxmlformats.org/officeDocument/2006/relationships/image" Target="../media/image58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6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jpg"/><Relationship Id="rId5" Type="http://schemas.openxmlformats.org/officeDocument/2006/relationships/image" Target="../media/image6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40.png"/><Relationship Id="rId7" Type="http://schemas.openxmlformats.org/officeDocument/2006/relationships/image" Target="../media/image67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7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7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508" y="285750"/>
            <a:ext cx="81349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5" dirty="0">
                <a:solidFill>
                  <a:srgbClr val="124F5C"/>
                </a:solidFill>
                <a:latin typeface="Verdana"/>
                <a:cs typeface="Verdana"/>
              </a:rPr>
              <a:t>Onl</a:t>
            </a:r>
            <a:r>
              <a:rPr sz="3200" b="1" spc="-7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3200" b="1" spc="-8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3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3200" b="1" spc="-1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120" dirty="0">
                <a:solidFill>
                  <a:srgbClr val="124F5C"/>
                </a:solidFill>
                <a:latin typeface="Verdana"/>
                <a:cs typeface="Verdana"/>
              </a:rPr>
              <a:t>tail</a:t>
            </a:r>
            <a:r>
              <a:rPr sz="3200" b="1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3200" b="1" spc="-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3200" b="1" spc="-100" dirty="0">
                <a:solidFill>
                  <a:srgbClr val="124F5C"/>
                </a:solidFill>
                <a:latin typeface="Verdana"/>
                <a:cs typeface="Verdana"/>
              </a:rPr>
              <a:t>stom</a:t>
            </a:r>
            <a:r>
              <a:rPr sz="3200" b="1" spc="-1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2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3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2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35" dirty="0">
                <a:solidFill>
                  <a:srgbClr val="124F5C"/>
                </a:solidFill>
                <a:latin typeface="Verdana"/>
                <a:cs typeface="Verdana"/>
              </a:rPr>
              <a:t>eg</a:t>
            </a:r>
            <a:r>
              <a:rPr sz="3200" b="1" spc="-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3200" b="1" spc="-105" dirty="0">
                <a:solidFill>
                  <a:srgbClr val="124F5C"/>
                </a:solidFill>
                <a:latin typeface="Verdana"/>
                <a:cs typeface="Verdana"/>
              </a:rPr>
              <a:t>entat</a:t>
            </a:r>
            <a:r>
              <a:rPr sz="3200" b="1" spc="-8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3200" b="1" spc="-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2419350"/>
            <a:ext cx="5513323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Uns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</a:pPr>
            <a:r>
              <a:rPr sz="2400" b="1" spc="-7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lang="en-IN" sz="2400" b="1" spc="-70" dirty="0">
              <a:solidFill>
                <a:srgbClr val="124F5C"/>
              </a:solidFill>
              <a:latin typeface="Verdana"/>
              <a:cs typeface="Verdana"/>
            </a:endParaRPr>
          </a:p>
          <a:p>
            <a:pPr marL="2540" algn="ctr"/>
            <a:r>
              <a:rPr lang="en-US" sz="2400" b="1" spc="-60" dirty="0">
                <a:solidFill>
                  <a:srgbClr val="C00000"/>
                </a:solidFill>
                <a:latin typeface="Verdana"/>
                <a:cs typeface="Verdana"/>
              </a:rPr>
              <a:t>Soumya Ranjan Rath</a:t>
            </a:r>
            <a:endParaRPr lang="en-US" sz="2400" dirty="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</a:pPr>
            <a:r>
              <a:rPr lang="en-US" sz="2400" b="1" spc="-60" dirty="0" err="1">
                <a:solidFill>
                  <a:srgbClr val="C00000"/>
                </a:solidFill>
                <a:latin typeface="Verdana"/>
                <a:cs typeface="Verdana"/>
              </a:rPr>
              <a:t>Abhisekh</a:t>
            </a:r>
            <a:r>
              <a:rPr lang="en-US" sz="2400" b="1" spc="-60" dirty="0">
                <a:solidFill>
                  <a:srgbClr val="C00000"/>
                </a:solidFill>
                <a:latin typeface="Verdana"/>
                <a:cs typeface="Verdana"/>
              </a:rPr>
              <a:t> Patro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572" y="4553642"/>
            <a:ext cx="4319270" cy="593090"/>
            <a:chOff x="-4572" y="4553642"/>
            <a:chExt cx="4319270" cy="5930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53642"/>
              <a:ext cx="4314466" cy="589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99"/>
              <a:ext cx="4280916" cy="5699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4571999"/>
              <a:ext cx="4281170" cy="570230"/>
            </a:xfrm>
            <a:custGeom>
              <a:avLst/>
              <a:gdLst/>
              <a:ahLst/>
              <a:cxnLst/>
              <a:rect l="l" t="t" r="r" b="b"/>
              <a:pathLst>
                <a:path w="4281170" h="570229">
                  <a:moveTo>
                    <a:pt x="0" y="0"/>
                  </a:moveTo>
                  <a:lnTo>
                    <a:pt x="4185920" y="0"/>
                  </a:lnTo>
                  <a:lnTo>
                    <a:pt x="4280916" y="94995"/>
                  </a:lnTo>
                  <a:lnTo>
                    <a:pt x="4280916" y="569975"/>
                  </a:lnTo>
                  <a:lnTo>
                    <a:pt x="94996" y="569975"/>
                  </a:lnTo>
                  <a:lnTo>
                    <a:pt x="0" y="47498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12191" y="0"/>
            <a:ext cx="8542020" cy="515620"/>
            <a:chOff x="-12191" y="0"/>
            <a:chExt cx="8542020" cy="515620"/>
          </a:xfrm>
        </p:grpSpPr>
        <p:sp>
          <p:nvSpPr>
            <p:cNvPr id="8" name="object 8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112" y="0"/>
                  </a:moveTo>
                  <a:lnTo>
                    <a:pt x="0" y="0"/>
                  </a:lnTo>
                  <a:lnTo>
                    <a:pt x="0" y="489203"/>
                  </a:lnTo>
                  <a:lnTo>
                    <a:pt x="8516112" y="489203"/>
                  </a:lnTo>
                  <a:lnTo>
                    <a:pt x="851611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203"/>
                  </a:moveTo>
                  <a:lnTo>
                    <a:pt x="8516112" y="489203"/>
                  </a:lnTo>
                  <a:lnTo>
                    <a:pt x="8516112" y="0"/>
                  </a:lnTo>
                  <a:lnTo>
                    <a:pt x="0" y="0"/>
                  </a:lnTo>
                  <a:lnTo>
                    <a:pt x="0" y="489203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815"/>
            <a:ext cx="50660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255" y="563446"/>
            <a:ext cx="9024620" cy="1601470"/>
            <a:chOff x="124255" y="563446"/>
            <a:chExt cx="9024620" cy="160147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55" y="563446"/>
              <a:ext cx="5017873" cy="16010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5211" y="704075"/>
              <a:ext cx="4018788" cy="8427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8364" y="854989"/>
              <a:ext cx="3040380" cy="5836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2455" y="731519"/>
              <a:ext cx="3971544" cy="7528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72455" y="731519"/>
              <a:ext cx="3971925" cy="753110"/>
            </a:xfrm>
            <a:custGeom>
              <a:avLst/>
              <a:gdLst/>
              <a:ahLst/>
              <a:cxnLst/>
              <a:rect l="l" t="t" r="r" b="b"/>
              <a:pathLst>
                <a:path w="3971925" h="753110">
                  <a:moveTo>
                    <a:pt x="0" y="0"/>
                  </a:moveTo>
                  <a:lnTo>
                    <a:pt x="3846068" y="0"/>
                  </a:lnTo>
                  <a:lnTo>
                    <a:pt x="3971544" y="125475"/>
                  </a:lnTo>
                  <a:lnTo>
                    <a:pt x="3971544" y="752855"/>
                  </a:lnTo>
                  <a:lnTo>
                    <a:pt x="125476" y="752855"/>
                  </a:lnTo>
                  <a:lnTo>
                    <a:pt x="0" y="6273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07" y="2811779"/>
            <a:ext cx="5378196" cy="176022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545249" y="2766680"/>
            <a:ext cx="3599179" cy="2377440"/>
            <a:chOff x="5545249" y="2766680"/>
            <a:chExt cx="3599179" cy="237744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5249" y="2766680"/>
              <a:ext cx="3557280" cy="18293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2892" y="4527801"/>
              <a:ext cx="3531108" cy="61569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0136" y="4555235"/>
              <a:ext cx="3471671" cy="5699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60136" y="4555235"/>
              <a:ext cx="3472179" cy="570230"/>
            </a:xfrm>
            <a:custGeom>
              <a:avLst/>
              <a:gdLst/>
              <a:ahLst/>
              <a:cxnLst/>
              <a:rect l="l" t="t" r="r" b="b"/>
              <a:pathLst>
                <a:path w="3472179" h="570229">
                  <a:moveTo>
                    <a:pt x="0" y="0"/>
                  </a:moveTo>
                  <a:lnTo>
                    <a:pt x="3376675" y="0"/>
                  </a:lnTo>
                  <a:lnTo>
                    <a:pt x="3471671" y="94995"/>
                  </a:lnTo>
                  <a:lnTo>
                    <a:pt x="3471671" y="569976"/>
                  </a:lnTo>
                  <a:lnTo>
                    <a:pt x="94996" y="569976"/>
                  </a:lnTo>
                  <a:lnTo>
                    <a:pt x="0" y="47497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739" y="4655921"/>
            <a:ext cx="3595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of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happened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in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November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month.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Clr>
                <a:srgbClr val="000000"/>
              </a:buClr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February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Month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had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least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4315" y="907796"/>
            <a:ext cx="280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Thursdays</a:t>
            </a:r>
            <a:r>
              <a:rPr sz="12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very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high.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Fridays</a:t>
            </a:r>
            <a:r>
              <a:rPr sz="12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very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less.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0146" y="4624832"/>
            <a:ext cx="3340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b="1" spc="-5" dirty="0">
                <a:latin typeface="Arial"/>
                <a:cs typeface="Arial"/>
              </a:rPr>
              <a:t>Most</a:t>
            </a:r>
            <a:r>
              <a:rPr sz="1200" b="1" dirty="0">
                <a:latin typeface="Arial"/>
                <a:cs typeface="Arial"/>
              </a:rPr>
              <a:t> of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sales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happens</a:t>
            </a:r>
            <a:r>
              <a:rPr sz="1200" b="1" dirty="0">
                <a:latin typeface="Arial"/>
                <a:cs typeface="Arial"/>
              </a:rPr>
              <a:t> in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afternoon.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b="1" spc="-5" dirty="0">
                <a:latin typeface="Arial"/>
                <a:cs typeface="Arial"/>
              </a:rPr>
              <a:t>Least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sales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happens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evening.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8826500" cy="477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What</a:t>
            </a:r>
            <a:r>
              <a:rPr sz="2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is</a:t>
            </a:r>
            <a:r>
              <a:rPr sz="24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RFM?</a:t>
            </a:r>
            <a:endParaRPr sz="2400">
              <a:latin typeface="Arial"/>
              <a:cs typeface="Arial"/>
            </a:endParaRPr>
          </a:p>
          <a:p>
            <a:pPr marL="168275" marR="5080" lvl="1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RFM</a:t>
            </a:r>
            <a:r>
              <a:rPr sz="1600" b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a method</a:t>
            </a:r>
            <a:r>
              <a:rPr sz="16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analyze</a:t>
            </a:r>
            <a:r>
              <a:rPr sz="1600" b="1" spc="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value.</a:t>
            </a:r>
            <a:r>
              <a:rPr sz="1600" b="1" spc="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RFM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stands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RECENCY,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Frequency, </a:t>
            </a:r>
            <a:r>
              <a:rPr sz="1600" b="1" spc="-4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Monetary.</a:t>
            </a:r>
            <a:endParaRPr sz="1600">
              <a:latin typeface="Arial"/>
              <a:cs typeface="Arial"/>
            </a:endParaRPr>
          </a:p>
          <a:p>
            <a:pPr marL="240029" lvl="1" indent="-72390">
              <a:lnSpc>
                <a:spcPct val="10000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RECENCY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recently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did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visit</a:t>
            </a:r>
            <a:r>
              <a:rPr sz="1600" b="1" spc="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our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website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recently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did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purchase?</a:t>
            </a:r>
            <a:endParaRPr sz="1600">
              <a:latin typeface="Arial"/>
              <a:cs typeface="Arial"/>
            </a:endParaRPr>
          </a:p>
          <a:p>
            <a:pPr marL="240029" lvl="1" indent="-7239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Frequency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6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often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visit</a:t>
            </a:r>
            <a:r>
              <a:rPr sz="16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often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purchase?</a:t>
            </a:r>
            <a:endParaRPr sz="1600">
              <a:latin typeface="Arial"/>
              <a:cs typeface="Arial"/>
            </a:endParaRPr>
          </a:p>
          <a:p>
            <a:pPr marL="168275" marR="189230" lvl="1">
              <a:lnSpc>
                <a:spcPct val="10000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Monetary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6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much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600" b="1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get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6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visit</a:t>
            </a:r>
            <a:r>
              <a:rPr sz="1600" b="1" spc="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much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spend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when </a:t>
            </a:r>
            <a:r>
              <a:rPr sz="1600" b="1" spc="-4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purchase?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Why</a:t>
            </a:r>
            <a:r>
              <a:rPr sz="24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it</a:t>
            </a:r>
            <a:r>
              <a:rPr sz="2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is</a:t>
            </a:r>
            <a:r>
              <a:rPr sz="2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Needed?</a:t>
            </a:r>
            <a:endParaRPr sz="2400">
              <a:latin typeface="Arial"/>
              <a:cs typeface="Arial"/>
            </a:endParaRPr>
          </a:p>
          <a:p>
            <a:pPr marL="168275" marR="34798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RFM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Analysis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 a marketing framework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used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understand and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analyze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customer behavior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above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three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factors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RECENCY,</a:t>
            </a:r>
            <a:r>
              <a:rPr sz="14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Frequency,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Monetary.</a:t>
            </a: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RFM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Analysis</a:t>
            </a:r>
            <a:r>
              <a:rPr sz="1400" b="1" spc="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will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help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businesses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customer base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into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different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homogenous</a:t>
            </a: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groups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that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engage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each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group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different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targeted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marketing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strategies.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039" y="70815"/>
            <a:ext cx="4659630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267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185"/>
              </a:spcBef>
              <a:tabLst>
                <a:tab pos="467359" algn="l"/>
              </a:tabLst>
            </a:pPr>
            <a:r>
              <a:rPr sz="2100" spc="-300" baseline="-21825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•	</a:t>
            </a:r>
            <a:r>
              <a:rPr sz="1400" dirty="0">
                <a:latin typeface="Arial MT"/>
                <a:cs typeface="Arial MT"/>
              </a:rPr>
              <a:t>Recency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Latest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Date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467359" lvl="1" indent="-287020">
              <a:lnSpc>
                <a:spcPct val="100000"/>
              </a:lnSpc>
              <a:buChar char="•"/>
              <a:tabLst>
                <a:tab pos="467359" algn="l"/>
                <a:tab pos="467995" algn="l"/>
              </a:tabLst>
            </a:pPr>
            <a:r>
              <a:rPr sz="1400" dirty="0">
                <a:latin typeface="Arial MT"/>
                <a:cs typeface="Arial MT"/>
              </a:rPr>
              <a:t>Frequency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Count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transaction(s).</a:t>
            </a:r>
            <a:endParaRPr sz="1400">
              <a:latin typeface="Arial MT"/>
              <a:cs typeface="Arial MT"/>
            </a:endParaRPr>
          </a:p>
          <a:p>
            <a:pPr marL="467359" lvl="1" indent="-287020">
              <a:lnSpc>
                <a:spcPct val="100000"/>
              </a:lnSpc>
              <a:buChar char="•"/>
              <a:tabLst>
                <a:tab pos="467359" algn="l"/>
                <a:tab pos="467995" algn="l"/>
              </a:tabLst>
            </a:pPr>
            <a:r>
              <a:rPr sz="1400" dirty="0">
                <a:latin typeface="Arial MT"/>
                <a:cs typeface="Arial MT"/>
              </a:rPr>
              <a:t>Monetary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Total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Amount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530" y="3617154"/>
            <a:ext cx="3031391" cy="146479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189715" y="3596638"/>
            <a:ext cx="5954395" cy="1518285"/>
            <a:chOff x="3189715" y="3596638"/>
            <a:chExt cx="5954395" cy="15182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9715" y="3596638"/>
              <a:ext cx="2903883" cy="14364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3808" y="3596638"/>
              <a:ext cx="3060191" cy="15179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276855"/>
            <a:ext cx="3121152" cy="9395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66607" y="1339650"/>
            <a:ext cx="4070134" cy="1834393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66B1BBA-C1FF-B5E7-29FA-6DE796BE743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54" y="3486150"/>
            <a:ext cx="2927445" cy="1628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4926330" cy="200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330835" indent="-287655">
              <a:lnSpc>
                <a:spcPct val="100000"/>
              </a:lnSpc>
              <a:spcBef>
                <a:spcPts val="760"/>
              </a:spcBef>
              <a:buChar char="•"/>
              <a:tabLst>
                <a:tab pos="330835" algn="l"/>
                <a:tab pos="331470" algn="l"/>
              </a:tabLst>
            </a:pPr>
            <a:r>
              <a:rPr sz="1400" dirty="0">
                <a:latin typeface="Arial MT"/>
                <a:cs typeface="Arial MT"/>
              </a:rPr>
              <a:t>Log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transformation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 </a:t>
            </a:r>
            <a:r>
              <a:rPr sz="1400" spc="-5" dirty="0">
                <a:latin typeface="Arial MT"/>
                <a:cs typeface="Arial MT"/>
              </a:rPr>
              <a:t>Frequency,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Recency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Monetary.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79" y="2350007"/>
            <a:ext cx="2769672" cy="13881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7585" y="2314955"/>
            <a:ext cx="2968412" cy="14807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59306" y="2366065"/>
            <a:ext cx="2868326" cy="14331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7387" y="4018279"/>
            <a:ext cx="719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ecency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5793" y="4018279"/>
            <a:ext cx="768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onetary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5659" y="4018279"/>
            <a:ext cx="867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requency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640" y="70815"/>
            <a:ext cx="816800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521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/>
              <a:cs typeface="Arial"/>
            </a:endParaRPr>
          </a:p>
          <a:p>
            <a:pPr marL="206375" indent="-156210">
              <a:lnSpc>
                <a:spcPct val="100000"/>
              </a:lnSpc>
              <a:buChar char="•"/>
              <a:tabLst>
                <a:tab pos="207010" algn="l"/>
              </a:tabLst>
            </a:pPr>
            <a:r>
              <a:rPr sz="2100" baseline="-25793" dirty="0">
                <a:latin typeface="Arial MT"/>
                <a:cs typeface="Arial MT"/>
              </a:rPr>
              <a:t>.</a:t>
            </a:r>
            <a:r>
              <a:rPr sz="2100" spc="382" baseline="-25793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RFM Model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we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Platinum,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Gold,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Silver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Bronze.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44" y="2152068"/>
            <a:ext cx="5054307" cy="2642451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84E1D9-D304-7AEB-A920-81A4C91362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062176"/>
            <a:ext cx="685800" cy="25669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554470" cy="147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dirty="0">
                <a:latin typeface="Arial"/>
                <a:cs typeface="Arial"/>
              </a:rPr>
              <a:t> (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Recency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71475" lvl="1" indent="-287020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1400" dirty="0">
                <a:latin typeface="Arial MT"/>
                <a:cs typeface="Arial MT"/>
              </a:rPr>
              <a:t>Finding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Silhouette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0829" y="1655555"/>
            <a:ext cx="2927032" cy="2157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89" y="1567913"/>
            <a:ext cx="4115263" cy="21447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77" y="3917665"/>
            <a:ext cx="4262841" cy="11718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02729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dirty="0">
                <a:latin typeface="Arial"/>
                <a:cs typeface="Arial"/>
              </a:rPr>
              <a:t> (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Recency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2942" y="1379977"/>
            <a:ext cx="3426967" cy="15541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296924"/>
            <a:ext cx="3730752" cy="16581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93" y="3377620"/>
            <a:ext cx="3404327" cy="15428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90435" y="3367337"/>
            <a:ext cx="3436387" cy="15570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09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5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523187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87704"/>
            <a:ext cx="3356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K-means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Clustering: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Recency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0310" y="679450"/>
            <a:ext cx="328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DBSCAN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Recency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 Monetary)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43811"/>
            <a:ext cx="4052316" cy="27477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1348" y="1564600"/>
            <a:ext cx="3823589" cy="19749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55447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dirty="0">
                <a:latin typeface="Arial"/>
                <a:cs typeface="Arial"/>
              </a:rPr>
              <a:t> 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71475" lvl="1" indent="-287020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1400" dirty="0">
                <a:latin typeface="Arial MT"/>
                <a:cs typeface="Arial MT"/>
              </a:rPr>
              <a:t>Finding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Silhouette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Score.</a:t>
            </a:r>
            <a:endParaRPr sz="140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91055"/>
            <a:ext cx="3994404" cy="19842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6104" y="1668007"/>
            <a:ext cx="2856949" cy="1989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388" y="3640370"/>
            <a:ext cx="3249358" cy="14350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24256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447" y="1427988"/>
            <a:ext cx="3919728" cy="1754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5715" y="1441512"/>
            <a:ext cx="3691228" cy="16725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194" y="3360395"/>
            <a:ext cx="3867261" cy="17518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0577" y="3308901"/>
            <a:ext cx="3791019" cy="17184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9610">
              <a:srgbClr val="E3EB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630" y="578408"/>
            <a:ext cx="3447227" cy="45582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191" y="0"/>
            <a:ext cx="8547100" cy="536575"/>
            <a:chOff x="-12191" y="0"/>
            <a:chExt cx="8547100" cy="536575"/>
          </a:xfrm>
        </p:grpSpPr>
        <p:sp>
          <p:nvSpPr>
            <p:cNvPr id="5" name="object 5"/>
            <p:cNvSpPr/>
            <p:nvPr/>
          </p:nvSpPr>
          <p:spPr>
            <a:xfrm>
              <a:off x="762" y="762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684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8520684" y="510539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762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539"/>
                  </a:moveTo>
                  <a:lnTo>
                    <a:pt x="8520684" y="510539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940" y="119583"/>
            <a:ext cx="9116060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65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76580" algn="l"/>
                <a:tab pos="57721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Problem</a:t>
            </a:r>
            <a:r>
              <a:rPr sz="2400" b="1" spc="-4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  <a:p>
            <a:pPr marL="4319905" marR="80010" lvl="1" indent="-287020" algn="just">
              <a:lnSpc>
                <a:spcPct val="100000"/>
              </a:lnSpc>
              <a:spcBef>
                <a:spcPts val="1560"/>
              </a:spcBef>
              <a:buChar char="•"/>
              <a:tabLst>
                <a:tab pos="4320540" algn="l"/>
              </a:tabLst>
            </a:pPr>
            <a:r>
              <a:rPr sz="1800" spc="5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identify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major</a:t>
            </a:r>
            <a:r>
              <a:rPr sz="1800" dirty="0">
                <a:latin typeface="Arial MT"/>
                <a:cs typeface="Arial MT"/>
              </a:rPr>
              <a:t> customer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segments</a:t>
            </a:r>
            <a:r>
              <a:rPr sz="1800" dirty="0">
                <a:latin typeface="Arial MT"/>
                <a:cs typeface="Arial MT"/>
              </a:rPr>
              <a:t> 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transnational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set.</a:t>
            </a:r>
            <a:endParaRPr sz="1800" dirty="0">
              <a:latin typeface="Arial MT"/>
              <a:cs typeface="Arial MT"/>
            </a:endParaRPr>
          </a:p>
          <a:p>
            <a:pPr marL="4319905" marR="81280" lvl="1" indent="-287020" algn="just">
              <a:lnSpc>
                <a:spcPct val="100000"/>
              </a:lnSpc>
              <a:buChar char="•"/>
              <a:tabLst>
                <a:tab pos="4320540" algn="l"/>
              </a:tabLst>
            </a:pP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dirty="0">
                <a:latin typeface="Arial MT"/>
                <a:cs typeface="Arial MT"/>
              </a:rPr>
              <a:t> 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occurring between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baseline="25462" dirty="0">
                <a:latin typeface="Arial MT"/>
                <a:cs typeface="Arial MT"/>
              </a:rPr>
              <a:t>st </a:t>
            </a:r>
            <a:r>
              <a:rPr sz="1800" spc="-5" dirty="0">
                <a:latin typeface="Arial MT"/>
                <a:cs typeface="Arial MT"/>
              </a:rPr>
              <a:t>December 2010 and 9</a:t>
            </a:r>
            <a:r>
              <a:rPr sz="1800" spc="-7" baseline="25462" dirty="0">
                <a:latin typeface="Arial MT"/>
                <a:cs typeface="Arial MT"/>
              </a:rPr>
              <a:t>th </a:t>
            </a:r>
            <a:r>
              <a:rPr sz="1800" baseline="2546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December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2011</a:t>
            </a:r>
            <a:r>
              <a:rPr sz="1800" dirty="0">
                <a:latin typeface="Arial MT"/>
                <a:cs typeface="Arial MT"/>
              </a:rPr>
              <a:t> 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UK-based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 registered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non-store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online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retail.</a:t>
            </a:r>
            <a:endParaRPr sz="1800" dirty="0">
              <a:latin typeface="Arial MT"/>
              <a:cs typeface="Arial MT"/>
            </a:endParaRPr>
          </a:p>
          <a:p>
            <a:pPr marL="4319905" lvl="1" indent="-287020" algn="just">
              <a:lnSpc>
                <a:spcPct val="100000"/>
              </a:lnSpc>
              <a:buChar char="•"/>
              <a:tabLst>
                <a:tab pos="432054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company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mainly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sells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unique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all-occasion</a:t>
            </a:r>
            <a:endParaRPr sz="1800" dirty="0">
              <a:latin typeface="Arial MT"/>
              <a:cs typeface="Arial MT"/>
            </a:endParaRPr>
          </a:p>
          <a:p>
            <a:pPr marL="43199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gifts.</a:t>
            </a:r>
            <a:endParaRPr sz="1800" dirty="0">
              <a:latin typeface="Arial MT"/>
              <a:cs typeface="Arial MT"/>
            </a:endParaRPr>
          </a:p>
          <a:p>
            <a:pPr marL="4319905" marR="81280" lvl="1" indent="-287020">
              <a:lnSpc>
                <a:spcPct val="100000"/>
              </a:lnSpc>
              <a:buChar char="•"/>
              <a:tabLst>
                <a:tab pos="4319905" algn="l"/>
                <a:tab pos="4320540" algn="l"/>
                <a:tab pos="5142865" algn="l"/>
                <a:tab pos="6463030" algn="l"/>
                <a:tab pos="6918959" algn="l"/>
                <a:tab pos="7502525" algn="l"/>
                <a:tab pos="8695690" algn="l"/>
              </a:tabLst>
            </a:pPr>
            <a:r>
              <a:rPr sz="1800" spc="-5" dirty="0">
                <a:latin typeface="Arial MT"/>
                <a:cs typeface="Arial MT"/>
              </a:rPr>
              <a:t>Many	customers	o</a:t>
            </a:r>
            <a:r>
              <a:rPr sz="1800" dirty="0">
                <a:latin typeface="Arial MT"/>
                <a:cs typeface="Arial MT"/>
              </a:rPr>
              <a:t>f	the	</a:t>
            </a:r>
            <a:r>
              <a:rPr sz="1800" spc="-5" dirty="0">
                <a:latin typeface="Arial MT"/>
                <a:cs typeface="Arial MT"/>
              </a:rPr>
              <a:t>com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are  </a:t>
            </a:r>
            <a:r>
              <a:rPr sz="1800" spc="-10" dirty="0">
                <a:latin typeface="Arial MT"/>
                <a:cs typeface="Arial MT"/>
              </a:rPr>
              <a:t>wholesalers.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09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5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523187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87704"/>
            <a:ext cx="3503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K-means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Frequency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0310" y="679450"/>
            <a:ext cx="3383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DBSCAN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(Frequency 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0827"/>
            <a:ext cx="3802379" cy="25786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6586" y="1363727"/>
            <a:ext cx="4023360" cy="20776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55447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Recency,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71475" lvl="1" indent="-287020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1400" dirty="0">
                <a:latin typeface="Arial MT"/>
                <a:cs typeface="Arial MT"/>
              </a:rPr>
              <a:t>Finding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Silhouette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Score.</a:t>
            </a:r>
            <a:endParaRPr sz="140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91055"/>
            <a:ext cx="3806952" cy="19674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8055" y="1522475"/>
            <a:ext cx="3432048" cy="22479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68" y="3629991"/>
            <a:ext cx="2801437" cy="14527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24256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243583"/>
            <a:ext cx="4256532" cy="19126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7" y="3211695"/>
            <a:ext cx="4096057" cy="18519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0832" y="1271016"/>
            <a:ext cx="4145279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09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5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523187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87704"/>
            <a:ext cx="41706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K-means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Recency,Frequency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6729" y="681990"/>
            <a:ext cx="328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DBSCAN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Recency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 Monetary)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7" y="1543811"/>
            <a:ext cx="4293108" cy="29108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9497" y="1586197"/>
            <a:ext cx="4171724" cy="21555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44969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Hierarchical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Clustering(Recency,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dirty="0">
                <a:latin typeface="Arial"/>
                <a:cs typeface="Arial"/>
              </a:rPr>
              <a:t> and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921" y="1562775"/>
            <a:ext cx="4075367" cy="25597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1088" y="1562915"/>
            <a:ext cx="3978323" cy="25586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4284" y="4305401"/>
            <a:ext cx="2649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Dendogram.(Optimal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Clusters=2)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87928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Summary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Firstly </a:t>
            </a:r>
            <a:r>
              <a:rPr sz="1200" b="1" spc="10" dirty="0">
                <a:latin typeface="Arial"/>
                <a:cs typeface="Arial"/>
              </a:rPr>
              <a:t>we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did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based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RFM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analysis.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clusters/Segmentation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based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RFM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score.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256535"/>
            <a:ext cx="6219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Platinum </a:t>
            </a:r>
            <a:r>
              <a:rPr sz="1200" b="1" spc="-5" dirty="0">
                <a:latin typeface="Arial"/>
                <a:cs typeface="Arial"/>
              </a:rPr>
              <a:t>customers=126</a:t>
            </a:r>
            <a:r>
              <a:rPr lang="en-US" sz="1200" b="1" spc="-5" dirty="0">
                <a:latin typeface="Arial"/>
                <a:cs typeface="Arial"/>
              </a:rPr>
              <a:t>1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 recency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but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frequency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heavy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spending)</a:t>
            </a:r>
            <a:endParaRPr sz="12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Gold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customers=132</a:t>
            </a:r>
            <a:r>
              <a:rPr lang="en-US" sz="1200" b="1" spc="-5" dirty="0">
                <a:latin typeface="Arial"/>
                <a:cs typeface="Arial"/>
              </a:rPr>
              <a:t>5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(good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recency,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frequency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Silver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customers=98</a:t>
            </a:r>
            <a:r>
              <a:rPr lang="en-US" sz="1200" b="1" spc="-5" dirty="0">
                <a:latin typeface="Arial"/>
                <a:cs typeface="Arial"/>
              </a:rPr>
              <a:t>0</a:t>
            </a:r>
            <a:r>
              <a:rPr sz="1200" b="1" spc="-5" dirty="0">
                <a:latin typeface="Arial"/>
                <a:cs typeface="Arial"/>
              </a:rPr>
              <a:t>(high recency, </a:t>
            </a:r>
            <a:r>
              <a:rPr sz="1200" b="1" dirty="0">
                <a:latin typeface="Arial"/>
                <a:cs typeface="Arial"/>
              </a:rPr>
              <a:t>low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frequency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low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spending)</a:t>
            </a:r>
            <a:endParaRPr sz="12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Bronze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customers=77</a:t>
            </a:r>
            <a:r>
              <a:rPr lang="en-US" sz="1200" b="1" spc="-5" dirty="0">
                <a:latin typeface="Arial"/>
                <a:cs typeface="Arial"/>
              </a:rPr>
              <a:t>2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(very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recency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but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very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</a:t>
            </a:r>
            <a:r>
              <a:rPr sz="1200" b="1" spc="-5" dirty="0">
                <a:latin typeface="Arial"/>
                <a:cs typeface="Arial"/>
              </a:rPr>
              <a:t> frequency 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spending)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i="1" spc="-5" dirty="0">
                <a:latin typeface="Arial"/>
                <a:cs typeface="Arial"/>
              </a:rPr>
              <a:t>Later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implemented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machine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learning </a:t>
            </a:r>
            <a:r>
              <a:rPr sz="1200" b="1" i="1" spc="-5" dirty="0">
                <a:latin typeface="Arial"/>
                <a:cs typeface="Arial"/>
              </a:rPr>
              <a:t>algorithms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to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cluster the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customers.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74" y="3558342"/>
            <a:ext cx="4991191" cy="1453354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E550FD95-8E2A-7CE2-4081-2CD832B62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1" y="954727"/>
            <a:ext cx="6717460" cy="11233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420306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Summary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096516"/>
            <a:ext cx="884428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6639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5" dirty="0">
                <a:latin typeface="Arial"/>
                <a:cs typeface="Arial"/>
              </a:rPr>
              <a:t>Above </a:t>
            </a:r>
            <a:r>
              <a:rPr sz="1400" b="1" spc="-5" dirty="0">
                <a:latin typeface="Arial"/>
                <a:cs typeface="Arial"/>
              </a:rPr>
              <a:t>clustering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10" dirty="0">
                <a:latin typeface="Arial"/>
                <a:cs typeface="Arial"/>
              </a:rPr>
              <a:t>done </a:t>
            </a:r>
            <a:r>
              <a:rPr sz="1400" b="1" dirty="0">
                <a:latin typeface="Arial"/>
                <a:cs typeface="Arial"/>
              </a:rPr>
              <a:t>with </a:t>
            </a:r>
            <a:r>
              <a:rPr sz="1400" b="1" spc="-10" dirty="0">
                <a:latin typeface="Arial"/>
                <a:cs typeface="Arial"/>
              </a:rPr>
              <a:t>recency, </a:t>
            </a:r>
            <a:r>
              <a:rPr sz="1400" b="1" spc="-5" dirty="0">
                <a:latin typeface="Arial"/>
                <a:cs typeface="Arial"/>
              </a:rPr>
              <a:t>frequency </a:t>
            </a:r>
            <a:r>
              <a:rPr sz="1400" b="1" dirty="0">
                <a:latin typeface="Arial"/>
                <a:cs typeface="Arial"/>
              </a:rPr>
              <a:t>and monetary </a:t>
            </a:r>
            <a:r>
              <a:rPr sz="1400" b="1" spc="-5" dirty="0">
                <a:latin typeface="Arial"/>
                <a:cs typeface="Arial"/>
              </a:rPr>
              <a:t>data(Kmeans Clustering) </a:t>
            </a:r>
            <a:r>
              <a:rPr sz="1400" b="1" dirty="0">
                <a:latin typeface="Arial"/>
                <a:cs typeface="Arial"/>
              </a:rPr>
              <a:t>as all 3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together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provide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information.</a:t>
            </a:r>
            <a:endParaRPr sz="1400" dirty="0">
              <a:latin typeface="Arial"/>
              <a:cs typeface="Arial"/>
            </a:endParaRPr>
          </a:p>
          <a:p>
            <a:pPr marL="299085" marR="63817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Cluster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 </a:t>
            </a:r>
            <a:r>
              <a:rPr sz="1400" b="1" spc="-5" dirty="0">
                <a:latin typeface="Arial"/>
                <a:cs typeface="Arial"/>
              </a:rPr>
              <a:t>has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dirty="0">
                <a:latin typeface="Arial"/>
                <a:cs typeface="Arial"/>
              </a:rPr>
              <a:t> recency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low</a:t>
            </a:r>
            <a:r>
              <a:rPr sz="1400" b="1" dirty="0">
                <a:latin typeface="Arial"/>
                <a:cs typeface="Arial"/>
              </a:rPr>
              <a:t> frequency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5" dirty="0">
                <a:latin typeface="Arial"/>
                <a:cs typeface="Arial"/>
              </a:rPr>
              <a:t> monetary.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Cluster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contains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24</a:t>
            </a:r>
            <a:r>
              <a:rPr lang="en-US" sz="1400" b="1" spc="-5" dirty="0">
                <a:latin typeface="Arial"/>
                <a:cs typeface="Arial"/>
              </a:rPr>
              <a:t>37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Cluster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low recency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</a:t>
            </a:r>
            <a:r>
              <a:rPr sz="1400" b="1" dirty="0">
                <a:latin typeface="Arial"/>
                <a:cs typeface="Arial"/>
              </a:rPr>
              <a:t> they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frequent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buyers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spends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money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other</a:t>
            </a:r>
            <a:endParaRPr sz="1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customers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mean</a:t>
            </a:r>
            <a:r>
              <a:rPr sz="1400" b="1" spc="-5" dirty="0">
                <a:latin typeface="Arial"/>
                <a:cs typeface="Arial"/>
              </a:rPr>
              <a:t> monetary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high. </a:t>
            </a:r>
            <a:r>
              <a:rPr sz="1400" b="1" spc="-10" dirty="0">
                <a:latin typeface="Arial"/>
                <a:cs typeface="Arial"/>
              </a:rPr>
              <a:t>Thus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generates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more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revenue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retail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business.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299085" marR="742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i="1" spc="-5" dirty="0">
                <a:latin typeface="Arial"/>
                <a:cs typeface="Arial"/>
              </a:rPr>
              <a:t>With this, </a:t>
            </a:r>
            <a:r>
              <a:rPr sz="1400" b="1" i="1" dirty="0">
                <a:latin typeface="Arial"/>
                <a:cs typeface="Arial"/>
              </a:rPr>
              <a:t>we are </a:t>
            </a:r>
            <a:r>
              <a:rPr sz="1400" b="1" i="1" spc="-5" dirty="0">
                <a:latin typeface="Arial"/>
                <a:cs typeface="Arial"/>
              </a:rPr>
              <a:t>done. Also, </a:t>
            </a:r>
            <a:r>
              <a:rPr sz="1400" b="1" i="1" dirty="0">
                <a:latin typeface="Arial"/>
                <a:cs typeface="Arial"/>
              </a:rPr>
              <a:t>we can </a:t>
            </a:r>
            <a:r>
              <a:rPr sz="1400" b="1" i="1" spc="-5" dirty="0">
                <a:latin typeface="Arial"/>
                <a:cs typeface="Arial"/>
              </a:rPr>
              <a:t>use more robust </a:t>
            </a:r>
            <a:r>
              <a:rPr sz="1400" b="1" i="1" dirty="0">
                <a:latin typeface="Arial"/>
                <a:cs typeface="Arial"/>
              </a:rPr>
              <a:t>analysis </a:t>
            </a:r>
            <a:r>
              <a:rPr sz="1400" b="1" i="1" spc="-5" dirty="0">
                <a:latin typeface="Arial"/>
                <a:cs typeface="Arial"/>
              </a:rPr>
              <a:t>for the clustering, using not only RFM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but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other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metrics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such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as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demographics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or product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features.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742E6F-0459-B8AE-62F3-1C2E70353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" y="666750"/>
            <a:ext cx="8573243" cy="133523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980" y="67056"/>
              <a:ext cx="348996" cy="3581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191" y="0"/>
            <a:ext cx="8547100" cy="599440"/>
            <a:chOff x="-12191" y="0"/>
            <a:chExt cx="8547100" cy="599440"/>
          </a:xfrm>
        </p:grpSpPr>
        <p:sp>
          <p:nvSpPr>
            <p:cNvPr id="4" name="object 4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8520684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8520684" y="573024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0" y="573024"/>
                  </a:moveTo>
                  <a:lnTo>
                    <a:pt x="8520684" y="573024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19583"/>
            <a:ext cx="3063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Description: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741680"/>
            <a:ext cx="8808720" cy="4213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09612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Rows=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541909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features=8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InvoiceNo:</a:t>
            </a:r>
            <a:r>
              <a:rPr sz="18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Invoice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number.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6-digit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r>
              <a:rPr sz="1800" spc="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transaction.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If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code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starts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letter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'c',</a:t>
            </a:r>
            <a:r>
              <a:rPr sz="18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it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indicates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cancellation.</a:t>
            </a:r>
            <a:endParaRPr sz="1800">
              <a:latin typeface="Arial MT"/>
              <a:cs typeface="Arial MT"/>
            </a:endParaRPr>
          </a:p>
          <a:p>
            <a:pPr marL="363220" indent="-3505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362585" algn="l"/>
                <a:tab pos="3632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StockCode: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(item)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code.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5-digit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distinct product.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Description: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(item)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name.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Quantity: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quantities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(item)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per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transaction.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Numeric.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InvoiceDate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: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Invoice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Date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time.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Numeric,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day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time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when</a:t>
            </a:r>
            <a:r>
              <a:rPr sz="1800" spc="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transaction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was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generated.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UnitPrice: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Unit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price.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Numeric,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price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per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unit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sterling.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CustomerID:</a:t>
            </a:r>
            <a:r>
              <a:rPr sz="18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Customer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number.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5-digit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 customer.</a:t>
            </a:r>
            <a:endParaRPr sz="1800">
              <a:latin typeface="Arial MT"/>
              <a:cs typeface="Arial MT"/>
            </a:endParaRPr>
          </a:p>
          <a:p>
            <a:pPr marL="299085" marR="31242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Country:</a:t>
            </a:r>
            <a:r>
              <a:rPr sz="18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Country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name.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name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country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where</a:t>
            </a:r>
            <a:r>
              <a:rPr sz="1800" spc="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customer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resides.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4828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6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Wrangling</a:t>
            </a:r>
            <a:endParaRPr sz="2400">
              <a:latin typeface="Arial"/>
              <a:cs typeface="Arial"/>
            </a:endParaRPr>
          </a:p>
          <a:p>
            <a:pPr marL="605790" lvl="1" indent="-287655">
              <a:lnSpc>
                <a:spcPct val="100000"/>
              </a:lnSpc>
              <a:spcBef>
                <a:spcPts val="1945"/>
              </a:spcBef>
              <a:buFont typeface="Wingdings"/>
              <a:buChar char=""/>
              <a:tabLst>
                <a:tab pos="605155" algn="l"/>
                <a:tab pos="606425" algn="l"/>
              </a:tabLst>
            </a:pPr>
            <a:r>
              <a:rPr sz="1400" b="1" spc="-5" dirty="0">
                <a:latin typeface="Arial"/>
                <a:cs typeface="Arial"/>
              </a:rPr>
              <a:t>Information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929" y="1140713"/>
            <a:ext cx="2825341" cy="22324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78223" y="952882"/>
            <a:ext cx="4538980" cy="4191000"/>
            <a:chOff x="4078223" y="952882"/>
            <a:chExt cx="4538980" cy="41910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8223" y="952882"/>
              <a:ext cx="4437887" cy="23054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8223" y="3172967"/>
              <a:ext cx="4538472" cy="19705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44592" y="683513"/>
            <a:ext cx="1249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Null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002" y="3825646"/>
            <a:ext cx="326326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Invoicedate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datetime.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InvoiceNo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it's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Shape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after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dropping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entries=397884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EB1AA6AA-719C-171D-5067-7DC582D40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25" y="1047750"/>
            <a:ext cx="4431585" cy="488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610">
              <a:srgbClr val="E3EB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929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Wrangling</a:t>
            </a:r>
            <a:r>
              <a:rPr sz="2400" b="1" spc="-6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7408"/>
            <a:ext cx="7464552" cy="2973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4447" y="3802176"/>
            <a:ext cx="8465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dirty="0">
                <a:latin typeface="Arial MT"/>
                <a:cs typeface="Arial MT"/>
              </a:rPr>
              <a:t> starting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dirty="0">
                <a:latin typeface="Arial MT"/>
                <a:cs typeface="Arial MT"/>
              </a:rPr>
              <a:t> C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negative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entries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means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negative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quantity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D03AB-5671-4DB9-FE39-B7E6FC2D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" y="412244"/>
            <a:ext cx="9138844" cy="475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610">
              <a:srgbClr val="E3EB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222240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Feature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Engineering:</a:t>
            </a:r>
            <a:endParaRPr sz="2400">
              <a:latin typeface="Arial"/>
              <a:cs typeface="Arial"/>
            </a:endParaRPr>
          </a:p>
          <a:p>
            <a:pPr marL="449580" lvl="1" indent="-287020">
              <a:lnSpc>
                <a:spcPct val="100000"/>
              </a:lnSpc>
              <a:spcBef>
                <a:spcPts val="2710"/>
              </a:spcBef>
              <a:buChar char="•"/>
              <a:tabLst>
                <a:tab pos="449580" algn="l"/>
                <a:tab pos="450215" algn="l"/>
              </a:tabLst>
            </a:pPr>
            <a:r>
              <a:rPr sz="1400" dirty="0">
                <a:latin typeface="Arial MT"/>
                <a:cs typeface="Arial MT"/>
              </a:rPr>
              <a:t>Changed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datatype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datetime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6B913C-24BB-6700-2874-9217C55BF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0" y="3028950"/>
            <a:ext cx="5800344" cy="192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28211D-373F-0EE9-8D32-B35D06901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0" y="1047750"/>
            <a:ext cx="5780864" cy="19280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191" y="0"/>
            <a:ext cx="8542020" cy="515620"/>
            <a:chOff x="-12191" y="0"/>
            <a:chExt cx="8542020" cy="515620"/>
          </a:xfrm>
        </p:grpSpPr>
        <p:sp>
          <p:nvSpPr>
            <p:cNvPr id="5" name="object 5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112" y="0"/>
                  </a:moveTo>
                  <a:lnTo>
                    <a:pt x="0" y="0"/>
                  </a:lnTo>
                  <a:lnTo>
                    <a:pt x="0" y="489203"/>
                  </a:lnTo>
                  <a:lnTo>
                    <a:pt x="8516112" y="489203"/>
                  </a:lnTo>
                  <a:lnTo>
                    <a:pt x="851611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203"/>
                  </a:moveTo>
                  <a:lnTo>
                    <a:pt x="8516112" y="489203"/>
                  </a:lnTo>
                  <a:lnTo>
                    <a:pt x="8516112" y="0"/>
                  </a:lnTo>
                  <a:lnTo>
                    <a:pt x="0" y="0"/>
                  </a:lnTo>
                  <a:lnTo>
                    <a:pt x="0" y="489203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0660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61619" y="579107"/>
            <a:ext cx="2187575" cy="4569460"/>
            <a:chOff x="6961619" y="579107"/>
            <a:chExt cx="2187575" cy="45694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1619" y="579107"/>
              <a:ext cx="2182380" cy="45643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9731" y="597408"/>
              <a:ext cx="2144268" cy="45460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99731" y="597408"/>
              <a:ext cx="2144395" cy="4546600"/>
            </a:xfrm>
            <a:custGeom>
              <a:avLst/>
              <a:gdLst/>
              <a:ahLst/>
              <a:cxnLst/>
              <a:rect l="l" t="t" r="r" b="b"/>
              <a:pathLst>
                <a:path w="2144395" h="4546600">
                  <a:moveTo>
                    <a:pt x="0" y="0"/>
                  </a:moveTo>
                  <a:lnTo>
                    <a:pt x="1786890" y="0"/>
                  </a:lnTo>
                  <a:lnTo>
                    <a:pt x="2144268" y="357377"/>
                  </a:lnTo>
                  <a:lnTo>
                    <a:pt x="2144268" y="4546091"/>
                  </a:lnTo>
                  <a:lnTo>
                    <a:pt x="357377" y="4546091"/>
                  </a:lnTo>
                  <a:lnTo>
                    <a:pt x="0" y="418871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79106" y="750824"/>
            <a:ext cx="1983105" cy="423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557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10 </a:t>
            </a:r>
            <a:r>
              <a:rPr sz="140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Pr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odu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cts(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escri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n  wise)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WHITE </a:t>
            </a:r>
            <a:r>
              <a:rPr sz="1200" b="1" spc="-10" dirty="0">
                <a:latin typeface="Arial"/>
                <a:cs typeface="Arial"/>
              </a:rPr>
              <a:t>HANGING 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HEART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T-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LIGHT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HOLDER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highest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dirty="0">
                <a:latin typeface="Arial"/>
                <a:cs typeface="Arial"/>
              </a:rPr>
              <a:t>product almost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2018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units </a:t>
            </a:r>
            <a:r>
              <a:rPr sz="1200" b="1" spc="5" dirty="0">
                <a:latin typeface="Arial"/>
                <a:cs typeface="Arial"/>
              </a:rPr>
              <a:t>were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sold.</a:t>
            </a:r>
            <a:endParaRPr sz="1200">
              <a:latin typeface="Arial"/>
              <a:cs typeface="Arial"/>
            </a:endParaRPr>
          </a:p>
          <a:p>
            <a:pPr marL="299085" marR="203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REGENCY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CAKESTAND </a:t>
            </a:r>
            <a:r>
              <a:rPr sz="1200" b="1" spc="-5" dirty="0">
                <a:latin typeface="Arial"/>
                <a:cs typeface="Arial"/>
              </a:rPr>
              <a:t>3 </a:t>
            </a:r>
            <a:r>
              <a:rPr sz="1200" b="1" dirty="0">
                <a:latin typeface="Arial"/>
                <a:cs typeface="Arial"/>
              </a:rPr>
              <a:t>TIER </a:t>
            </a:r>
            <a:r>
              <a:rPr sz="1200" b="1" spc="-5" dirty="0">
                <a:latin typeface="Arial"/>
                <a:cs typeface="Arial"/>
              </a:rPr>
              <a:t>is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2nd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highest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 </a:t>
            </a:r>
            <a:r>
              <a:rPr sz="1200" b="1" dirty="0">
                <a:latin typeface="Arial"/>
                <a:cs typeface="Arial"/>
              </a:rPr>
              <a:t>almost 1723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units </a:t>
            </a:r>
            <a:r>
              <a:rPr sz="1200" b="1" spc="5" dirty="0">
                <a:latin typeface="Arial"/>
                <a:cs typeface="Arial"/>
              </a:rPr>
              <a:t>were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sold.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"/>
              <a:cs typeface="Arial"/>
            </a:endParaRPr>
          </a:p>
          <a:p>
            <a:pPr marL="12700" marR="38735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14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products(Stock </a:t>
            </a:r>
            <a:r>
              <a:rPr sz="1400" b="1" spc="-3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Code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wise)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StockCode-85123A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first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highest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product.</a:t>
            </a:r>
            <a:endParaRPr sz="1200">
              <a:latin typeface="Arial"/>
              <a:cs typeface="Arial"/>
            </a:endParaRPr>
          </a:p>
          <a:p>
            <a:pPr marL="299085" marR="203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StockCode-22423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2nd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highest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BA6B30D9-4D9E-03AD-9576-E7464C71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20" y="635752"/>
            <a:ext cx="1823880" cy="1935997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C11EE60-7EC8-4922-5044-36BC4251C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842"/>
            <a:ext cx="4961804" cy="20783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8A422-ECED-3D85-8BCD-CA4F2D0055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20" y="2743218"/>
            <a:ext cx="1737511" cy="2241786"/>
          </a:xfrm>
          <a:prstGeom prst="rect">
            <a:avLst/>
          </a:prstGeom>
        </p:spPr>
      </p:pic>
      <p:pic>
        <p:nvPicPr>
          <p:cNvPr id="25" name="Picture 24" descr="Chart, funnel chart&#10;&#10;Description automatically generated">
            <a:extLst>
              <a:ext uri="{FF2B5EF4-FFF2-40B4-BE49-F238E27FC236}">
                <a16:creationId xmlns:a16="http://schemas.microsoft.com/office/drawing/2014/main" id="{0B5912AE-C402-3173-851F-0D7AB6A081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4" y="2717155"/>
            <a:ext cx="4301825" cy="2355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0660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82" y="638554"/>
            <a:ext cx="9106535" cy="4508500"/>
            <a:chOff x="42082" y="638554"/>
            <a:chExt cx="9106535" cy="450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82" y="702788"/>
              <a:ext cx="5533840" cy="1950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980" y="638554"/>
              <a:ext cx="3589020" cy="45049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224" y="665987"/>
              <a:ext cx="3541776" cy="44759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02224" y="665987"/>
              <a:ext cx="3542029" cy="4476115"/>
            </a:xfrm>
            <a:custGeom>
              <a:avLst/>
              <a:gdLst/>
              <a:ahLst/>
              <a:cxnLst/>
              <a:rect l="l" t="t" r="r" b="b"/>
              <a:pathLst>
                <a:path w="3542029" h="4476115">
                  <a:moveTo>
                    <a:pt x="0" y="0"/>
                  </a:moveTo>
                  <a:lnTo>
                    <a:pt x="2951479" y="0"/>
                  </a:lnTo>
                  <a:lnTo>
                    <a:pt x="3541776" y="590296"/>
                  </a:lnTo>
                  <a:lnTo>
                    <a:pt x="3541776" y="4475987"/>
                  </a:lnTo>
                  <a:lnTo>
                    <a:pt x="590296" y="4475987"/>
                  </a:lnTo>
                  <a:lnTo>
                    <a:pt x="0" y="38856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40" y="2918301"/>
            <a:ext cx="5252028" cy="21842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81598" y="692657"/>
            <a:ext cx="318262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14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CustomerID-17841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purchased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CustomerID-14911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the 2nd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who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purchased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1598" y="3253485"/>
            <a:ext cx="33108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Countries(Based</a:t>
            </a:r>
            <a:r>
              <a:rPr sz="14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on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Customers)</a:t>
            </a:r>
            <a:endParaRPr sz="1400">
              <a:latin typeface="Arial"/>
              <a:cs typeface="Arial"/>
            </a:endParaRPr>
          </a:p>
          <a:p>
            <a:pPr marL="299085" marR="7969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UK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Arial"/>
                <a:cs typeface="Arial"/>
              </a:rPr>
              <a:t>Germany, </a:t>
            </a:r>
            <a:r>
              <a:rPr sz="1400" b="1" spc="-5" dirty="0">
                <a:latin typeface="Arial"/>
                <a:cs typeface="Arial"/>
              </a:rPr>
              <a:t>France and </a:t>
            </a:r>
            <a:r>
              <a:rPr sz="1400" b="1" dirty="0">
                <a:latin typeface="Arial"/>
                <a:cs typeface="Arial"/>
              </a:rPr>
              <a:t>Ireland </a:t>
            </a:r>
            <a:r>
              <a:rPr sz="1400" b="1" spc="-5" dirty="0">
                <a:latin typeface="Arial"/>
                <a:cs typeface="Arial"/>
              </a:rPr>
              <a:t>has </a:t>
            </a:r>
            <a:r>
              <a:rPr sz="1400" b="1" dirty="0">
                <a:latin typeface="Arial"/>
                <a:cs typeface="Arial"/>
              </a:rPr>
              <a:t> almost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equal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0660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933" y="580805"/>
            <a:ext cx="4765241" cy="2038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98" y="2704753"/>
            <a:ext cx="4850662" cy="243874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64100" y="647692"/>
            <a:ext cx="3538854" cy="4498975"/>
            <a:chOff x="5564100" y="647692"/>
            <a:chExt cx="3538854" cy="44989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100" y="647692"/>
              <a:ext cx="3538774" cy="44958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224" y="665987"/>
              <a:ext cx="3467100" cy="44759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02224" y="665987"/>
              <a:ext cx="3467100" cy="4476115"/>
            </a:xfrm>
            <a:custGeom>
              <a:avLst/>
              <a:gdLst/>
              <a:ahLst/>
              <a:cxnLst/>
              <a:rect l="l" t="t" r="r" b="b"/>
              <a:pathLst>
                <a:path w="3467100" h="4476115">
                  <a:moveTo>
                    <a:pt x="0" y="0"/>
                  </a:moveTo>
                  <a:lnTo>
                    <a:pt x="2889250" y="0"/>
                  </a:lnTo>
                  <a:lnTo>
                    <a:pt x="3467100" y="577850"/>
                  </a:lnTo>
                  <a:lnTo>
                    <a:pt x="3467100" y="4475987"/>
                  </a:lnTo>
                  <a:lnTo>
                    <a:pt x="577850" y="4475987"/>
                  </a:lnTo>
                  <a:lnTo>
                    <a:pt x="0" y="389812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81598" y="906018"/>
            <a:ext cx="3307079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Countries(Based</a:t>
            </a:r>
            <a:r>
              <a:rPr sz="14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on</a:t>
            </a:r>
            <a:r>
              <a:rPr sz="1400" b="1" spc="3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Least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1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Customers)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There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Saudi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Arabia.</a:t>
            </a:r>
            <a:endParaRPr sz="1400">
              <a:latin typeface="Arial"/>
              <a:cs typeface="Arial"/>
            </a:endParaRPr>
          </a:p>
          <a:p>
            <a:pPr marL="299085" marR="1155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Bahrain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having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least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1598" y="3040126"/>
            <a:ext cx="321818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14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Customers(Avg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amount</a:t>
            </a:r>
            <a:r>
              <a:rPr sz="14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spent </a:t>
            </a:r>
            <a:r>
              <a:rPr sz="1400" b="1" spc="-3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by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customers)</a:t>
            </a:r>
            <a:endParaRPr sz="1400">
              <a:latin typeface="Arial"/>
              <a:cs typeface="Arial"/>
            </a:endParaRPr>
          </a:p>
          <a:p>
            <a:pPr marL="299085" marR="40957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77183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(Pounds)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highest </a:t>
            </a:r>
            <a:r>
              <a:rPr sz="1400" b="1" spc="-3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average amount spent by the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CustomerID-12346.</a:t>
            </a:r>
            <a:endParaRPr sz="1400">
              <a:latin typeface="Arial"/>
              <a:cs typeface="Arial"/>
            </a:endParaRPr>
          </a:p>
          <a:p>
            <a:pPr marL="299085" marR="431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56157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(Pounds)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highest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average amount spent by the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CustomerID-16446.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1196</Words>
  <Application>Microsoft Office PowerPoint</Application>
  <PresentationFormat>On-screen Show (16:9)</PresentationFormat>
  <Paragraphs>163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MT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Soumya Ranjan Rath</cp:lastModifiedBy>
  <cp:revision>4</cp:revision>
  <dcterms:created xsi:type="dcterms:W3CDTF">2023-03-08T07:22:02Z</dcterms:created>
  <dcterms:modified xsi:type="dcterms:W3CDTF">2023-03-08T14:30:48Z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2023-03-08T00:00:00Z</vt:filetime>
  </property>
</Properties>
</file>