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61" r:id="rId6"/>
    <p:sldId id="259"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6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73" d="100"/>
          <a:sy n="73" d="100"/>
        </p:scale>
        <p:origin x="20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705B6-3E3B-4E8F-B5C4-903A276B3FF6}"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0FF2CEB-54EB-4896-A30C-3C5DAD99F7B9}" type="slidenum">
              <a:rPr lang="en-IN" smtClean="0"/>
              <a:t>‹#›</a:t>
            </a:fld>
            <a:endParaRPr lang="en-IN"/>
          </a:p>
        </p:txBody>
      </p:sp>
    </p:spTree>
    <p:extLst>
      <p:ext uri="{BB962C8B-B14F-4D97-AF65-F5344CB8AC3E}">
        <p14:creationId xmlns:p14="http://schemas.microsoft.com/office/powerpoint/2010/main" val="2858978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705B6-3E3B-4E8F-B5C4-903A276B3FF6}"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FF2CEB-54EB-4896-A30C-3C5DAD99F7B9}" type="slidenum">
              <a:rPr lang="en-IN" smtClean="0"/>
              <a:t>‹#›</a:t>
            </a:fld>
            <a:endParaRPr lang="en-IN"/>
          </a:p>
        </p:txBody>
      </p:sp>
    </p:spTree>
    <p:extLst>
      <p:ext uri="{BB962C8B-B14F-4D97-AF65-F5344CB8AC3E}">
        <p14:creationId xmlns:p14="http://schemas.microsoft.com/office/powerpoint/2010/main" val="290818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705B6-3E3B-4E8F-B5C4-903A276B3FF6}"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FF2CEB-54EB-4896-A30C-3C5DAD99F7B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62100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1F705B6-3E3B-4E8F-B5C4-903A276B3FF6}"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FF2CEB-54EB-4896-A30C-3C5DAD99F7B9}" type="slidenum">
              <a:rPr lang="en-IN" smtClean="0"/>
              <a:t>‹#›</a:t>
            </a:fld>
            <a:endParaRPr lang="en-IN"/>
          </a:p>
        </p:txBody>
      </p:sp>
    </p:spTree>
    <p:extLst>
      <p:ext uri="{BB962C8B-B14F-4D97-AF65-F5344CB8AC3E}">
        <p14:creationId xmlns:p14="http://schemas.microsoft.com/office/powerpoint/2010/main" val="1303180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1F705B6-3E3B-4E8F-B5C4-903A276B3FF6}"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FF2CEB-54EB-4896-A30C-3C5DAD99F7B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0170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1F705B6-3E3B-4E8F-B5C4-903A276B3FF6}"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FF2CEB-54EB-4896-A30C-3C5DAD99F7B9}" type="slidenum">
              <a:rPr lang="en-IN" smtClean="0"/>
              <a:t>‹#›</a:t>
            </a:fld>
            <a:endParaRPr lang="en-IN"/>
          </a:p>
        </p:txBody>
      </p:sp>
    </p:spTree>
    <p:extLst>
      <p:ext uri="{BB962C8B-B14F-4D97-AF65-F5344CB8AC3E}">
        <p14:creationId xmlns:p14="http://schemas.microsoft.com/office/powerpoint/2010/main" val="111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705B6-3E3B-4E8F-B5C4-903A276B3FF6}"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0FF2CEB-54EB-4896-A30C-3C5DAD99F7B9}" type="slidenum">
              <a:rPr lang="en-IN" smtClean="0"/>
              <a:t>‹#›</a:t>
            </a:fld>
            <a:endParaRPr lang="en-IN"/>
          </a:p>
        </p:txBody>
      </p:sp>
    </p:spTree>
    <p:extLst>
      <p:ext uri="{BB962C8B-B14F-4D97-AF65-F5344CB8AC3E}">
        <p14:creationId xmlns:p14="http://schemas.microsoft.com/office/powerpoint/2010/main" val="3106849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705B6-3E3B-4E8F-B5C4-903A276B3FF6}"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0FF2CEB-54EB-4896-A30C-3C5DAD99F7B9}" type="slidenum">
              <a:rPr lang="en-IN" smtClean="0"/>
              <a:t>‹#›</a:t>
            </a:fld>
            <a:endParaRPr lang="en-IN"/>
          </a:p>
        </p:txBody>
      </p:sp>
    </p:spTree>
    <p:extLst>
      <p:ext uri="{BB962C8B-B14F-4D97-AF65-F5344CB8AC3E}">
        <p14:creationId xmlns:p14="http://schemas.microsoft.com/office/powerpoint/2010/main" val="367375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705B6-3E3B-4E8F-B5C4-903A276B3FF6}"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0FF2CEB-54EB-4896-A30C-3C5DAD99F7B9}" type="slidenum">
              <a:rPr lang="en-IN" smtClean="0"/>
              <a:t>‹#›</a:t>
            </a:fld>
            <a:endParaRPr lang="en-IN"/>
          </a:p>
        </p:txBody>
      </p:sp>
    </p:spTree>
    <p:extLst>
      <p:ext uri="{BB962C8B-B14F-4D97-AF65-F5344CB8AC3E}">
        <p14:creationId xmlns:p14="http://schemas.microsoft.com/office/powerpoint/2010/main" val="44268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705B6-3E3B-4E8F-B5C4-903A276B3FF6}"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FF2CEB-54EB-4896-A30C-3C5DAD99F7B9}" type="slidenum">
              <a:rPr lang="en-IN" smtClean="0"/>
              <a:t>‹#›</a:t>
            </a:fld>
            <a:endParaRPr lang="en-IN"/>
          </a:p>
        </p:txBody>
      </p:sp>
    </p:spTree>
    <p:extLst>
      <p:ext uri="{BB962C8B-B14F-4D97-AF65-F5344CB8AC3E}">
        <p14:creationId xmlns:p14="http://schemas.microsoft.com/office/powerpoint/2010/main" val="2966974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F705B6-3E3B-4E8F-B5C4-903A276B3FF6}"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0FF2CEB-54EB-4896-A30C-3C5DAD99F7B9}" type="slidenum">
              <a:rPr lang="en-IN" smtClean="0"/>
              <a:t>‹#›</a:t>
            </a:fld>
            <a:endParaRPr lang="en-IN"/>
          </a:p>
        </p:txBody>
      </p:sp>
    </p:spTree>
    <p:extLst>
      <p:ext uri="{BB962C8B-B14F-4D97-AF65-F5344CB8AC3E}">
        <p14:creationId xmlns:p14="http://schemas.microsoft.com/office/powerpoint/2010/main" val="241635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F705B6-3E3B-4E8F-B5C4-903A276B3FF6}" type="datetimeFigureOut">
              <a:rPr lang="en-IN" smtClean="0"/>
              <a:t>28-03-2023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0FF2CEB-54EB-4896-A30C-3C5DAD99F7B9}" type="slidenum">
              <a:rPr lang="en-IN" smtClean="0"/>
              <a:t>‹#›</a:t>
            </a:fld>
            <a:endParaRPr lang="en-IN"/>
          </a:p>
        </p:txBody>
      </p:sp>
    </p:spTree>
    <p:extLst>
      <p:ext uri="{BB962C8B-B14F-4D97-AF65-F5344CB8AC3E}">
        <p14:creationId xmlns:p14="http://schemas.microsoft.com/office/powerpoint/2010/main" val="308922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F705B6-3E3B-4E8F-B5C4-903A276B3FF6}" type="datetimeFigureOut">
              <a:rPr lang="en-IN" smtClean="0"/>
              <a:t>28-03-2023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0FF2CEB-54EB-4896-A30C-3C5DAD99F7B9}" type="slidenum">
              <a:rPr lang="en-IN" smtClean="0"/>
              <a:t>‹#›</a:t>
            </a:fld>
            <a:endParaRPr lang="en-IN"/>
          </a:p>
        </p:txBody>
      </p:sp>
    </p:spTree>
    <p:extLst>
      <p:ext uri="{BB962C8B-B14F-4D97-AF65-F5344CB8AC3E}">
        <p14:creationId xmlns:p14="http://schemas.microsoft.com/office/powerpoint/2010/main" val="313372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705B6-3E3B-4E8F-B5C4-903A276B3FF6}" type="datetimeFigureOut">
              <a:rPr lang="en-IN" smtClean="0"/>
              <a:t>28-03-2023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0FF2CEB-54EB-4896-A30C-3C5DAD99F7B9}" type="slidenum">
              <a:rPr lang="en-IN" smtClean="0"/>
              <a:t>‹#›</a:t>
            </a:fld>
            <a:endParaRPr lang="en-IN"/>
          </a:p>
        </p:txBody>
      </p:sp>
    </p:spTree>
    <p:extLst>
      <p:ext uri="{BB962C8B-B14F-4D97-AF65-F5344CB8AC3E}">
        <p14:creationId xmlns:p14="http://schemas.microsoft.com/office/powerpoint/2010/main" val="190137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F705B6-3E3B-4E8F-B5C4-903A276B3FF6}"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0FF2CEB-54EB-4896-A30C-3C5DAD99F7B9}" type="slidenum">
              <a:rPr lang="en-IN" smtClean="0"/>
              <a:t>‹#›</a:t>
            </a:fld>
            <a:endParaRPr lang="en-IN"/>
          </a:p>
        </p:txBody>
      </p:sp>
    </p:spTree>
    <p:extLst>
      <p:ext uri="{BB962C8B-B14F-4D97-AF65-F5344CB8AC3E}">
        <p14:creationId xmlns:p14="http://schemas.microsoft.com/office/powerpoint/2010/main" val="80780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F705B6-3E3B-4E8F-B5C4-903A276B3FF6}"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FF2CEB-54EB-4896-A30C-3C5DAD99F7B9}" type="slidenum">
              <a:rPr lang="en-IN" smtClean="0"/>
              <a:t>‹#›</a:t>
            </a:fld>
            <a:endParaRPr lang="en-IN"/>
          </a:p>
        </p:txBody>
      </p:sp>
    </p:spTree>
    <p:extLst>
      <p:ext uri="{BB962C8B-B14F-4D97-AF65-F5344CB8AC3E}">
        <p14:creationId xmlns:p14="http://schemas.microsoft.com/office/powerpoint/2010/main" val="323527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1F705B6-3E3B-4E8F-B5C4-903A276B3FF6}" type="datetimeFigureOut">
              <a:rPr lang="en-IN" smtClean="0"/>
              <a:t>28-03-2023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0FF2CEB-54EB-4896-A30C-3C5DAD99F7B9}" type="slidenum">
              <a:rPr lang="en-IN" smtClean="0"/>
              <a:t>‹#›</a:t>
            </a:fld>
            <a:endParaRPr lang="en-IN"/>
          </a:p>
        </p:txBody>
      </p:sp>
    </p:spTree>
    <p:extLst>
      <p:ext uri="{BB962C8B-B14F-4D97-AF65-F5344CB8AC3E}">
        <p14:creationId xmlns:p14="http://schemas.microsoft.com/office/powerpoint/2010/main" val="781636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F4647-36E9-B973-9B3E-EE4C30EDA1B0}"/>
              </a:ext>
            </a:extLst>
          </p:cNvPr>
          <p:cNvSpPr>
            <a:spLocks noGrp="1"/>
          </p:cNvSpPr>
          <p:nvPr>
            <p:ph type="ctrTitle"/>
          </p:nvPr>
        </p:nvSpPr>
        <p:spPr/>
        <p:txBody>
          <a:bodyPr/>
          <a:lstStyle/>
          <a:p>
            <a:r>
              <a:rPr lang="en-IN" dirty="0"/>
              <a:t>CREDIT EDA ASSIGNMENT</a:t>
            </a:r>
          </a:p>
        </p:txBody>
      </p:sp>
      <p:sp>
        <p:nvSpPr>
          <p:cNvPr id="3" name="Subtitle 2">
            <a:extLst>
              <a:ext uri="{FF2B5EF4-FFF2-40B4-BE49-F238E27FC236}">
                <a16:creationId xmlns:a16="http://schemas.microsoft.com/office/drawing/2014/main" id="{AB5A2457-1E5F-10FA-482E-E030575BA003}"/>
              </a:ext>
            </a:extLst>
          </p:cNvPr>
          <p:cNvSpPr>
            <a:spLocks noGrp="1"/>
          </p:cNvSpPr>
          <p:nvPr>
            <p:ph type="subTitle" idx="1"/>
          </p:nvPr>
        </p:nvSpPr>
        <p:spPr>
          <a:xfrm>
            <a:off x="1053737" y="5542190"/>
            <a:ext cx="9144000" cy="430031"/>
          </a:xfrm>
        </p:spPr>
        <p:txBody>
          <a:bodyPr/>
          <a:lstStyle/>
          <a:p>
            <a:pPr algn="l"/>
            <a:r>
              <a:rPr lang="en-IN" dirty="0"/>
              <a:t>By Soumyashree Behera</a:t>
            </a:r>
          </a:p>
        </p:txBody>
      </p:sp>
    </p:spTree>
    <p:extLst>
      <p:ext uri="{BB962C8B-B14F-4D97-AF65-F5344CB8AC3E}">
        <p14:creationId xmlns:p14="http://schemas.microsoft.com/office/powerpoint/2010/main" val="1576981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90AE-F37B-9591-58DA-30509901A0E1}"/>
              </a:ext>
            </a:extLst>
          </p:cNvPr>
          <p:cNvSpPr>
            <a:spLocks noGrp="1"/>
          </p:cNvSpPr>
          <p:nvPr>
            <p:ph type="title"/>
          </p:nvPr>
        </p:nvSpPr>
        <p:spPr>
          <a:xfrm>
            <a:off x="1680755" y="624110"/>
            <a:ext cx="9823858" cy="690884"/>
          </a:xfrm>
        </p:spPr>
        <p:txBody>
          <a:bodyPr/>
          <a:lstStyle/>
          <a:p>
            <a:r>
              <a:rPr lang="en-US" dirty="0"/>
              <a:t>Analysis based on CNT_CHILDREN</a:t>
            </a:r>
            <a:endParaRPr lang="en-IN" dirty="0"/>
          </a:p>
        </p:txBody>
      </p:sp>
      <p:sp>
        <p:nvSpPr>
          <p:cNvPr id="7" name="Content Placeholder 6">
            <a:extLst>
              <a:ext uri="{FF2B5EF4-FFF2-40B4-BE49-F238E27FC236}">
                <a16:creationId xmlns:a16="http://schemas.microsoft.com/office/drawing/2014/main" id="{44A100E9-4DB9-E325-1989-03FB1482E9B7}"/>
              </a:ext>
            </a:extLst>
          </p:cNvPr>
          <p:cNvSpPr>
            <a:spLocks noGrp="1"/>
          </p:cNvSpPr>
          <p:nvPr>
            <p:ph idx="1"/>
          </p:nvPr>
        </p:nvSpPr>
        <p:spPr>
          <a:xfrm>
            <a:off x="1853836" y="5408022"/>
            <a:ext cx="10338164" cy="992777"/>
          </a:xfrm>
        </p:spPr>
        <p:txBody>
          <a:bodyPr>
            <a:normAutofit/>
          </a:bodyPr>
          <a:lstStyle/>
          <a:p>
            <a:pPr algn="l"/>
            <a:r>
              <a:rPr lang="en-US" i="0" dirty="0">
                <a:solidFill>
                  <a:srgbClr val="000000"/>
                </a:solidFill>
                <a:effectLst/>
                <a:latin typeface="Helvetica Neue"/>
              </a:rPr>
              <a:t>Considering the above chart, zero children are more for the one’s who paid loan properly.</a:t>
            </a:r>
          </a:p>
          <a:p>
            <a:r>
              <a:rPr lang="en-US" i="0" dirty="0">
                <a:solidFill>
                  <a:srgbClr val="000000"/>
                </a:solidFill>
                <a:effectLst/>
                <a:latin typeface="Helvetica Neue"/>
              </a:rPr>
              <a:t>Hence, clients having no children are paying the loan properly.</a:t>
            </a:r>
          </a:p>
          <a:p>
            <a:pPr marL="0" indent="0" algn="l">
              <a:buNone/>
            </a:pPr>
            <a:endParaRPr lang="en-US" b="1" i="0" dirty="0">
              <a:solidFill>
                <a:srgbClr val="000000"/>
              </a:solidFill>
              <a:effectLst/>
              <a:latin typeface="Helvetica Neue"/>
            </a:endParaRPr>
          </a:p>
        </p:txBody>
      </p:sp>
      <p:pic>
        <p:nvPicPr>
          <p:cNvPr id="4" name="Picture 3">
            <a:extLst>
              <a:ext uri="{FF2B5EF4-FFF2-40B4-BE49-F238E27FC236}">
                <a16:creationId xmlns:a16="http://schemas.microsoft.com/office/drawing/2014/main" id="{3A8F0CB4-1E24-46FD-39BB-4134EAF82DCF}"/>
              </a:ext>
            </a:extLst>
          </p:cNvPr>
          <p:cNvPicPr>
            <a:picLocks noChangeAspect="1"/>
          </p:cNvPicPr>
          <p:nvPr/>
        </p:nvPicPr>
        <p:blipFill>
          <a:blip r:embed="rId2"/>
          <a:stretch>
            <a:fillRect/>
          </a:stretch>
        </p:blipFill>
        <p:spPr>
          <a:xfrm>
            <a:off x="1853834" y="1482901"/>
            <a:ext cx="10338165" cy="3892198"/>
          </a:xfrm>
          <a:prstGeom prst="rect">
            <a:avLst/>
          </a:prstGeom>
        </p:spPr>
      </p:pic>
    </p:spTree>
    <p:extLst>
      <p:ext uri="{BB962C8B-B14F-4D97-AF65-F5344CB8AC3E}">
        <p14:creationId xmlns:p14="http://schemas.microsoft.com/office/powerpoint/2010/main" val="318753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90AE-F37B-9591-58DA-30509901A0E1}"/>
              </a:ext>
            </a:extLst>
          </p:cNvPr>
          <p:cNvSpPr>
            <a:spLocks noGrp="1"/>
          </p:cNvSpPr>
          <p:nvPr>
            <p:ph type="title"/>
          </p:nvPr>
        </p:nvSpPr>
        <p:spPr>
          <a:xfrm>
            <a:off x="1680755" y="624110"/>
            <a:ext cx="9823858" cy="690884"/>
          </a:xfrm>
        </p:spPr>
        <p:txBody>
          <a:bodyPr/>
          <a:lstStyle/>
          <a:p>
            <a:r>
              <a:rPr lang="en-US" dirty="0"/>
              <a:t>Clients Age Based on Gender</a:t>
            </a:r>
            <a:endParaRPr lang="en-IN" dirty="0"/>
          </a:p>
        </p:txBody>
      </p:sp>
      <p:pic>
        <p:nvPicPr>
          <p:cNvPr id="5" name="Picture 4">
            <a:extLst>
              <a:ext uri="{FF2B5EF4-FFF2-40B4-BE49-F238E27FC236}">
                <a16:creationId xmlns:a16="http://schemas.microsoft.com/office/drawing/2014/main" id="{C22EB396-19E6-2F01-D9CA-423DFB460962}"/>
              </a:ext>
            </a:extLst>
          </p:cNvPr>
          <p:cNvPicPr>
            <a:picLocks noChangeAspect="1"/>
          </p:cNvPicPr>
          <p:nvPr/>
        </p:nvPicPr>
        <p:blipFill>
          <a:blip r:embed="rId2"/>
          <a:stretch>
            <a:fillRect/>
          </a:stretch>
        </p:blipFill>
        <p:spPr>
          <a:xfrm>
            <a:off x="5252361" y="1454331"/>
            <a:ext cx="6408415" cy="3526972"/>
          </a:xfrm>
          <a:prstGeom prst="rect">
            <a:avLst/>
          </a:prstGeom>
        </p:spPr>
      </p:pic>
      <p:pic>
        <p:nvPicPr>
          <p:cNvPr id="8" name="Picture 7">
            <a:extLst>
              <a:ext uri="{FF2B5EF4-FFF2-40B4-BE49-F238E27FC236}">
                <a16:creationId xmlns:a16="http://schemas.microsoft.com/office/drawing/2014/main" id="{EEABBFF4-45D6-2C53-7AEA-48C1485A15F5}"/>
              </a:ext>
            </a:extLst>
          </p:cNvPr>
          <p:cNvPicPr>
            <a:picLocks noChangeAspect="1"/>
          </p:cNvPicPr>
          <p:nvPr/>
        </p:nvPicPr>
        <p:blipFill>
          <a:blip r:embed="rId3"/>
          <a:stretch>
            <a:fillRect/>
          </a:stretch>
        </p:blipFill>
        <p:spPr>
          <a:xfrm>
            <a:off x="1853836" y="1551257"/>
            <a:ext cx="3324225" cy="1419225"/>
          </a:xfrm>
          <a:prstGeom prst="rect">
            <a:avLst/>
          </a:prstGeom>
        </p:spPr>
      </p:pic>
      <p:sp>
        <p:nvSpPr>
          <p:cNvPr id="9" name="Content Placeholder 6">
            <a:extLst>
              <a:ext uri="{FF2B5EF4-FFF2-40B4-BE49-F238E27FC236}">
                <a16:creationId xmlns:a16="http://schemas.microsoft.com/office/drawing/2014/main" id="{17F7D169-2F4D-0891-A32D-C295794C1488}"/>
              </a:ext>
            </a:extLst>
          </p:cNvPr>
          <p:cNvSpPr>
            <a:spLocks noGrp="1"/>
          </p:cNvSpPr>
          <p:nvPr>
            <p:ph idx="1"/>
          </p:nvPr>
        </p:nvSpPr>
        <p:spPr>
          <a:xfrm>
            <a:off x="1853836" y="5172891"/>
            <a:ext cx="10338164" cy="992777"/>
          </a:xfrm>
        </p:spPr>
        <p:txBody>
          <a:bodyPr>
            <a:normAutofit/>
          </a:bodyPr>
          <a:lstStyle/>
          <a:p>
            <a:pPr algn="l"/>
            <a:r>
              <a:rPr lang="en-US" i="0" dirty="0">
                <a:solidFill>
                  <a:srgbClr val="000000"/>
                </a:solidFill>
                <a:effectLst/>
                <a:latin typeface="Helvetica Neue"/>
              </a:rPr>
              <a:t>Female population are more who are paying the loan properly.</a:t>
            </a:r>
          </a:p>
          <a:p>
            <a:pPr marL="0" indent="0" algn="l">
              <a:buNone/>
            </a:pPr>
            <a:endParaRPr lang="en-US" b="1" i="0" dirty="0">
              <a:solidFill>
                <a:srgbClr val="000000"/>
              </a:solidFill>
              <a:effectLst/>
              <a:latin typeface="Helvetica Neue"/>
            </a:endParaRPr>
          </a:p>
        </p:txBody>
      </p:sp>
    </p:spTree>
    <p:extLst>
      <p:ext uri="{BB962C8B-B14F-4D97-AF65-F5344CB8AC3E}">
        <p14:creationId xmlns:p14="http://schemas.microsoft.com/office/powerpoint/2010/main" val="3451694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90AE-F37B-9591-58DA-30509901A0E1}"/>
              </a:ext>
            </a:extLst>
          </p:cNvPr>
          <p:cNvSpPr>
            <a:spLocks noGrp="1"/>
          </p:cNvSpPr>
          <p:nvPr>
            <p:ph type="title"/>
          </p:nvPr>
        </p:nvSpPr>
        <p:spPr>
          <a:xfrm>
            <a:off x="1680755" y="624110"/>
            <a:ext cx="9823858" cy="690884"/>
          </a:xfrm>
        </p:spPr>
        <p:txBody>
          <a:bodyPr/>
          <a:lstStyle/>
          <a:p>
            <a:r>
              <a:rPr lang="en-US" dirty="0"/>
              <a:t>Clients Age Group based on Target</a:t>
            </a:r>
            <a:endParaRPr lang="en-IN" dirty="0"/>
          </a:p>
        </p:txBody>
      </p:sp>
      <p:sp>
        <p:nvSpPr>
          <p:cNvPr id="9" name="Content Placeholder 6">
            <a:extLst>
              <a:ext uri="{FF2B5EF4-FFF2-40B4-BE49-F238E27FC236}">
                <a16:creationId xmlns:a16="http://schemas.microsoft.com/office/drawing/2014/main" id="{17F7D169-2F4D-0891-A32D-C295794C1488}"/>
              </a:ext>
            </a:extLst>
          </p:cNvPr>
          <p:cNvSpPr>
            <a:spLocks noGrp="1"/>
          </p:cNvSpPr>
          <p:nvPr>
            <p:ph idx="1"/>
          </p:nvPr>
        </p:nvSpPr>
        <p:spPr>
          <a:xfrm>
            <a:off x="1853836" y="5172891"/>
            <a:ext cx="10338164" cy="992777"/>
          </a:xfrm>
        </p:spPr>
        <p:txBody>
          <a:bodyPr>
            <a:normAutofit lnSpcReduction="10000"/>
          </a:bodyPr>
          <a:lstStyle/>
          <a:p>
            <a:pPr algn="l"/>
            <a:r>
              <a:rPr lang="en-US" dirty="0">
                <a:solidFill>
                  <a:srgbClr val="000000"/>
                </a:solidFill>
                <a:latin typeface="Helvetica Neue"/>
              </a:rPr>
              <a:t>Based on the above chart, we see that 30-40 range have more clients who pays the loan properly.</a:t>
            </a:r>
          </a:p>
          <a:p>
            <a:r>
              <a:rPr lang="en-US" dirty="0">
                <a:solidFill>
                  <a:srgbClr val="000000"/>
                </a:solidFill>
                <a:latin typeface="Helvetica Neue"/>
              </a:rPr>
              <a:t>Hence, majority of clients with age group of 30-40 are paying the loan properly.</a:t>
            </a:r>
          </a:p>
          <a:p>
            <a:pPr algn="l"/>
            <a:endParaRPr lang="en-US" b="1" i="0" dirty="0">
              <a:solidFill>
                <a:srgbClr val="000000"/>
              </a:solidFill>
              <a:effectLst/>
              <a:latin typeface="Helvetica Neue"/>
            </a:endParaRPr>
          </a:p>
          <a:p>
            <a:pPr marL="0" indent="0" algn="l">
              <a:buNone/>
            </a:pPr>
            <a:endParaRPr lang="en-US" b="1" i="0" dirty="0">
              <a:solidFill>
                <a:srgbClr val="000000"/>
              </a:solidFill>
              <a:effectLst/>
              <a:latin typeface="Helvetica Neue"/>
            </a:endParaRPr>
          </a:p>
        </p:txBody>
      </p:sp>
      <p:pic>
        <p:nvPicPr>
          <p:cNvPr id="4" name="Picture 3">
            <a:extLst>
              <a:ext uri="{FF2B5EF4-FFF2-40B4-BE49-F238E27FC236}">
                <a16:creationId xmlns:a16="http://schemas.microsoft.com/office/drawing/2014/main" id="{EFD9AB7E-70CD-9F2D-DD79-5D72CC975979}"/>
              </a:ext>
            </a:extLst>
          </p:cNvPr>
          <p:cNvPicPr>
            <a:picLocks noChangeAspect="1"/>
          </p:cNvPicPr>
          <p:nvPr/>
        </p:nvPicPr>
        <p:blipFill>
          <a:blip r:embed="rId2"/>
          <a:stretch>
            <a:fillRect/>
          </a:stretch>
        </p:blipFill>
        <p:spPr>
          <a:xfrm>
            <a:off x="1853836" y="1314995"/>
            <a:ext cx="6549935" cy="3786364"/>
          </a:xfrm>
          <a:prstGeom prst="rect">
            <a:avLst/>
          </a:prstGeom>
        </p:spPr>
      </p:pic>
    </p:spTree>
    <p:extLst>
      <p:ext uri="{BB962C8B-B14F-4D97-AF65-F5344CB8AC3E}">
        <p14:creationId xmlns:p14="http://schemas.microsoft.com/office/powerpoint/2010/main" val="1259544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90AE-F37B-9591-58DA-30509901A0E1}"/>
              </a:ext>
            </a:extLst>
          </p:cNvPr>
          <p:cNvSpPr>
            <a:spLocks noGrp="1"/>
          </p:cNvSpPr>
          <p:nvPr>
            <p:ph type="title"/>
          </p:nvPr>
        </p:nvSpPr>
        <p:spPr>
          <a:xfrm>
            <a:off x="1680755" y="624110"/>
            <a:ext cx="9823858" cy="690884"/>
          </a:xfrm>
        </p:spPr>
        <p:txBody>
          <a:bodyPr/>
          <a:lstStyle/>
          <a:p>
            <a:r>
              <a:rPr lang="en-US" dirty="0"/>
              <a:t>Type of Income based on Target</a:t>
            </a:r>
            <a:endParaRPr lang="en-IN" dirty="0"/>
          </a:p>
        </p:txBody>
      </p:sp>
      <p:sp>
        <p:nvSpPr>
          <p:cNvPr id="9" name="Content Placeholder 6">
            <a:extLst>
              <a:ext uri="{FF2B5EF4-FFF2-40B4-BE49-F238E27FC236}">
                <a16:creationId xmlns:a16="http://schemas.microsoft.com/office/drawing/2014/main" id="{17F7D169-2F4D-0891-A32D-C295794C1488}"/>
              </a:ext>
            </a:extLst>
          </p:cNvPr>
          <p:cNvSpPr>
            <a:spLocks noGrp="1"/>
          </p:cNvSpPr>
          <p:nvPr>
            <p:ph idx="1"/>
          </p:nvPr>
        </p:nvSpPr>
        <p:spPr>
          <a:xfrm>
            <a:off x="1853836" y="5737501"/>
            <a:ext cx="10338164" cy="992777"/>
          </a:xfrm>
        </p:spPr>
        <p:txBody>
          <a:bodyPr>
            <a:normAutofit/>
          </a:bodyPr>
          <a:lstStyle/>
          <a:p>
            <a:pPr algn="l"/>
            <a:r>
              <a:rPr lang="en-US" dirty="0">
                <a:solidFill>
                  <a:srgbClr val="000000"/>
                </a:solidFill>
                <a:latin typeface="Helvetica Neue"/>
              </a:rPr>
              <a:t>Based on the above chart, we see that working clients are more.</a:t>
            </a:r>
          </a:p>
          <a:p>
            <a:pPr algn="l"/>
            <a:r>
              <a:rPr lang="en-US" dirty="0">
                <a:solidFill>
                  <a:srgbClr val="000000"/>
                </a:solidFill>
                <a:latin typeface="Helvetica Neue"/>
              </a:rPr>
              <a:t>Hence, working peoples are paying the loans properly.</a:t>
            </a:r>
          </a:p>
          <a:p>
            <a:pPr algn="l"/>
            <a:endParaRPr lang="en-US" b="1" i="0" dirty="0">
              <a:solidFill>
                <a:srgbClr val="000000"/>
              </a:solidFill>
              <a:effectLst/>
              <a:latin typeface="Helvetica Neue"/>
            </a:endParaRPr>
          </a:p>
          <a:p>
            <a:pPr marL="0" indent="0" algn="l">
              <a:buNone/>
            </a:pPr>
            <a:endParaRPr lang="en-US" b="1" i="0" dirty="0">
              <a:solidFill>
                <a:srgbClr val="000000"/>
              </a:solidFill>
              <a:effectLst/>
              <a:latin typeface="Helvetica Neue"/>
            </a:endParaRPr>
          </a:p>
        </p:txBody>
      </p:sp>
      <p:pic>
        <p:nvPicPr>
          <p:cNvPr id="5" name="Picture 4">
            <a:extLst>
              <a:ext uri="{FF2B5EF4-FFF2-40B4-BE49-F238E27FC236}">
                <a16:creationId xmlns:a16="http://schemas.microsoft.com/office/drawing/2014/main" id="{07AC81D4-B527-026C-E113-63B0D9EA0C49}"/>
              </a:ext>
            </a:extLst>
          </p:cNvPr>
          <p:cNvPicPr>
            <a:picLocks noChangeAspect="1"/>
          </p:cNvPicPr>
          <p:nvPr/>
        </p:nvPicPr>
        <p:blipFill>
          <a:blip r:embed="rId2"/>
          <a:stretch>
            <a:fillRect/>
          </a:stretch>
        </p:blipFill>
        <p:spPr>
          <a:xfrm>
            <a:off x="1853836" y="1347983"/>
            <a:ext cx="6478905" cy="4321296"/>
          </a:xfrm>
          <a:prstGeom prst="rect">
            <a:avLst/>
          </a:prstGeom>
        </p:spPr>
      </p:pic>
    </p:spTree>
    <p:extLst>
      <p:ext uri="{BB962C8B-B14F-4D97-AF65-F5344CB8AC3E}">
        <p14:creationId xmlns:p14="http://schemas.microsoft.com/office/powerpoint/2010/main" val="2638848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90AE-F37B-9591-58DA-30509901A0E1}"/>
              </a:ext>
            </a:extLst>
          </p:cNvPr>
          <p:cNvSpPr>
            <a:spLocks noGrp="1"/>
          </p:cNvSpPr>
          <p:nvPr>
            <p:ph type="title"/>
          </p:nvPr>
        </p:nvSpPr>
        <p:spPr>
          <a:xfrm>
            <a:off x="1680755" y="624110"/>
            <a:ext cx="9823858" cy="690884"/>
          </a:xfrm>
        </p:spPr>
        <p:txBody>
          <a:bodyPr/>
          <a:lstStyle/>
          <a:p>
            <a:r>
              <a:rPr lang="en-US" dirty="0"/>
              <a:t>Clients Education</a:t>
            </a:r>
            <a:endParaRPr lang="en-IN" dirty="0"/>
          </a:p>
        </p:txBody>
      </p:sp>
      <p:sp>
        <p:nvSpPr>
          <p:cNvPr id="9" name="Content Placeholder 6">
            <a:extLst>
              <a:ext uri="{FF2B5EF4-FFF2-40B4-BE49-F238E27FC236}">
                <a16:creationId xmlns:a16="http://schemas.microsoft.com/office/drawing/2014/main" id="{17F7D169-2F4D-0891-A32D-C295794C1488}"/>
              </a:ext>
            </a:extLst>
          </p:cNvPr>
          <p:cNvSpPr>
            <a:spLocks noGrp="1"/>
          </p:cNvSpPr>
          <p:nvPr>
            <p:ph idx="1"/>
          </p:nvPr>
        </p:nvSpPr>
        <p:spPr>
          <a:xfrm>
            <a:off x="1680755" y="6035037"/>
            <a:ext cx="10338164" cy="992777"/>
          </a:xfrm>
        </p:spPr>
        <p:txBody>
          <a:bodyPr>
            <a:normAutofit/>
          </a:bodyPr>
          <a:lstStyle/>
          <a:p>
            <a:pPr algn="l"/>
            <a:r>
              <a:rPr lang="en-US" i="0" dirty="0">
                <a:solidFill>
                  <a:srgbClr val="000000"/>
                </a:solidFill>
                <a:effectLst/>
                <a:latin typeface="Helvetica Neue"/>
              </a:rPr>
              <a:t>Based on the above chart we see that clients who have education type as 'Secondary/Secondary Special' have taken more loans.</a:t>
            </a:r>
          </a:p>
          <a:p>
            <a:pPr marL="0" indent="0" algn="l">
              <a:buNone/>
            </a:pPr>
            <a:endParaRPr lang="en-US" b="1" i="0" dirty="0">
              <a:solidFill>
                <a:srgbClr val="000000"/>
              </a:solidFill>
              <a:effectLst/>
              <a:latin typeface="Helvetica Neue"/>
            </a:endParaRPr>
          </a:p>
        </p:txBody>
      </p:sp>
      <p:pic>
        <p:nvPicPr>
          <p:cNvPr id="4" name="Picture 3">
            <a:extLst>
              <a:ext uri="{FF2B5EF4-FFF2-40B4-BE49-F238E27FC236}">
                <a16:creationId xmlns:a16="http://schemas.microsoft.com/office/drawing/2014/main" id="{2F4B41F2-1623-3388-3846-71B03F731A48}"/>
              </a:ext>
            </a:extLst>
          </p:cNvPr>
          <p:cNvPicPr>
            <a:picLocks noChangeAspect="1"/>
          </p:cNvPicPr>
          <p:nvPr/>
        </p:nvPicPr>
        <p:blipFill>
          <a:blip r:embed="rId2"/>
          <a:stretch>
            <a:fillRect/>
          </a:stretch>
        </p:blipFill>
        <p:spPr>
          <a:xfrm>
            <a:off x="1680755" y="1444874"/>
            <a:ext cx="8201025" cy="4464639"/>
          </a:xfrm>
          <a:prstGeom prst="rect">
            <a:avLst/>
          </a:prstGeom>
        </p:spPr>
      </p:pic>
    </p:spTree>
    <p:extLst>
      <p:ext uri="{BB962C8B-B14F-4D97-AF65-F5344CB8AC3E}">
        <p14:creationId xmlns:p14="http://schemas.microsoft.com/office/powerpoint/2010/main" val="198572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90AE-F37B-9591-58DA-30509901A0E1}"/>
              </a:ext>
            </a:extLst>
          </p:cNvPr>
          <p:cNvSpPr>
            <a:spLocks noGrp="1"/>
          </p:cNvSpPr>
          <p:nvPr>
            <p:ph type="title"/>
          </p:nvPr>
        </p:nvSpPr>
        <p:spPr>
          <a:xfrm>
            <a:off x="1680755" y="624110"/>
            <a:ext cx="9823858" cy="690884"/>
          </a:xfrm>
        </p:spPr>
        <p:txBody>
          <a:bodyPr/>
          <a:lstStyle/>
          <a:p>
            <a:r>
              <a:rPr lang="en-US" dirty="0"/>
              <a:t>Clients Income Range</a:t>
            </a:r>
            <a:endParaRPr lang="en-IN" dirty="0"/>
          </a:p>
        </p:txBody>
      </p:sp>
      <p:sp>
        <p:nvSpPr>
          <p:cNvPr id="9" name="Content Placeholder 6">
            <a:extLst>
              <a:ext uri="{FF2B5EF4-FFF2-40B4-BE49-F238E27FC236}">
                <a16:creationId xmlns:a16="http://schemas.microsoft.com/office/drawing/2014/main" id="{17F7D169-2F4D-0891-A32D-C295794C1488}"/>
              </a:ext>
            </a:extLst>
          </p:cNvPr>
          <p:cNvSpPr>
            <a:spLocks noGrp="1"/>
          </p:cNvSpPr>
          <p:nvPr>
            <p:ph idx="1"/>
          </p:nvPr>
        </p:nvSpPr>
        <p:spPr>
          <a:xfrm>
            <a:off x="1680755" y="6225179"/>
            <a:ext cx="10338164" cy="592182"/>
          </a:xfrm>
        </p:spPr>
        <p:txBody>
          <a:bodyPr>
            <a:normAutofit lnSpcReduction="10000"/>
          </a:bodyPr>
          <a:lstStyle/>
          <a:p>
            <a:pPr algn="l"/>
            <a:r>
              <a:rPr lang="en-US" i="0" dirty="0">
                <a:solidFill>
                  <a:srgbClr val="000000"/>
                </a:solidFill>
                <a:effectLst/>
                <a:latin typeface="Helvetica Neue"/>
              </a:rPr>
              <a:t>Based on the above chart we see that clients having Income range less than 10000 dollar are the one’s who were paying of loans properly.</a:t>
            </a:r>
          </a:p>
          <a:p>
            <a:pPr marL="0" indent="0" algn="l">
              <a:buNone/>
            </a:pPr>
            <a:endParaRPr lang="en-US" b="1" i="0" dirty="0">
              <a:solidFill>
                <a:srgbClr val="000000"/>
              </a:solidFill>
              <a:effectLst/>
              <a:latin typeface="Helvetica Neue"/>
            </a:endParaRPr>
          </a:p>
        </p:txBody>
      </p:sp>
      <p:sp>
        <p:nvSpPr>
          <p:cNvPr id="3" name="Content Placeholder 6">
            <a:extLst>
              <a:ext uri="{FF2B5EF4-FFF2-40B4-BE49-F238E27FC236}">
                <a16:creationId xmlns:a16="http://schemas.microsoft.com/office/drawing/2014/main" id="{7C43EB39-0C20-0F38-32E3-BA5E34087E8C}"/>
              </a:ext>
            </a:extLst>
          </p:cNvPr>
          <p:cNvSpPr txBox="1">
            <a:spLocks/>
          </p:cNvSpPr>
          <p:nvPr/>
        </p:nvSpPr>
        <p:spPr>
          <a:xfrm>
            <a:off x="1680755" y="1214843"/>
            <a:ext cx="10338164" cy="5007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solidFill>
                  <a:srgbClr val="000000"/>
                </a:solidFill>
                <a:latin typeface="Helvetica Neue"/>
              </a:rPr>
              <a:t>NOTE</a:t>
            </a:r>
            <a:r>
              <a:rPr lang="en-US" dirty="0">
                <a:solidFill>
                  <a:srgbClr val="000000"/>
                </a:solidFill>
                <a:latin typeface="Helvetica Neue"/>
              </a:rPr>
              <a:t>: Amount is converted to dollar ( 1dollar=81 rupees)</a:t>
            </a:r>
          </a:p>
          <a:p>
            <a:pPr marL="0" indent="0">
              <a:buFont typeface="Wingdings 3" charset="2"/>
              <a:buNone/>
            </a:pPr>
            <a:endParaRPr lang="en-US" b="1" dirty="0">
              <a:solidFill>
                <a:srgbClr val="000000"/>
              </a:solidFill>
              <a:latin typeface="Helvetica Neue"/>
            </a:endParaRPr>
          </a:p>
        </p:txBody>
      </p:sp>
      <p:pic>
        <p:nvPicPr>
          <p:cNvPr id="6" name="Picture 5">
            <a:extLst>
              <a:ext uri="{FF2B5EF4-FFF2-40B4-BE49-F238E27FC236}">
                <a16:creationId xmlns:a16="http://schemas.microsoft.com/office/drawing/2014/main" id="{23743883-269A-68BD-C459-3F4DB8626E37}"/>
              </a:ext>
            </a:extLst>
          </p:cNvPr>
          <p:cNvPicPr>
            <a:picLocks noChangeAspect="1"/>
          </p:cNvPicPr>
          <p:nvPr/>
        </p:nvPicPr>
        <p:blipFill>
          <a:blip r:embed="rId2"/>
          <a:stretch>
            <a:fillRect/>
          </a:stretch>
        </p:blipFill>
        <p:spPr>
          <a:xfrm>
            <a:off x="1755458" y="1628216"/>
            <a:ext cx="7040200" cy="4494194"/>
          </a:xfrm>
          <a:prstGeom prst="rect">
            <a:avLst/>
          </a:prstGeom>
        </p:spPr>
      </p:pic>
    </p:spTree>
    <p:extLst>
      <p:ext uri="{BB962C8B-B14F-4D97-AF65-F5344CB8AC3E}">
        <p14:creationId xmlns:p14="http://schemas.microsoft.com/office/powerpoint/2010/main" val="1719302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90AE-F37B-9591-58DA-30509901A0E1}"/>
              </a:ext>
            </a:extLst>
          </p:cNvPr>
          <p:cNvSpPr>
            <a:spLocks noGrp="1"/>
          </p:cNvSpPr>
          <p:nvPr>
            <p:ph type="title"/>
          </p:nvPr>
        </p:nvSpPr>
        <p:spPr>
          <a:xfrm>
            <a:off x="1680755" y="624110"/>
            <a:ext cx="9823858" cy="690884"/>
          </a:xfrm>
        </p:spPr>
        <p:txBody>
          <a:bodyPr/>
          <a:lstStyle/>
          <a:p>
            <a:r>
              <a:rPr lang="en-US" dirty="0"/>
              <a:t>Grouping Credit in Dollars</a:t>
            </a:r>
            <a:endParaRPr lang="en-IN" dirty="0"/>
          </a:p>
        </p:txBody>
      </p:sp>
      <p:sp>
        <p:nvSpPr>
          <p:cNvPr id="9" name="Content Placeholder 6">
            <a:extLst>
              <a:ext uri="{FF2B5EF4-FFF2-40B4-BE49-F238E27FC236}">
                <a16:creationId xmlns:a16="http://schemas.microsoft.com/office/drawing/2014/main" id="{17F7D169-2F4D-0891-A32D-C295794C1488}"/>
              </a:ext>
            </a:extLst>
          </p:cNvPr>
          <p:cNvSpPr>
            <a:spLocks noGrp="1"/>
          </p:cNvSpPr>
          <p:nvPr>
            <p:ph idx="1"/>
          </p:nvPr>
        </p:nvSpPr>
        <p:spPr>
          <a:xfrm>
            <a:off x="1680755" y="6225179"/>
            <a:ext cx="10338164" cy="592182"/>
          </a:xfrm>
        </p:spPr>
        <p:txBody>
          <a:bodyPr>
            <a:normAutofit lnSpcReduction="10000"/>
          </a:bodyPr>
          <a:lstStyle/>
          <a:p>
            <a:pPr algn="l"/>
            <a:r>
              <a:rPr lang="en-US" i="0" dirty="0">
                <a:solidFill>
                  <a:srgbClr val="000000"/>
                </a:solidFill>
                <a:effectLst/>
                <a:latin typeface="Helvetica Neue"/>
              </a:rPr>
              <a:t>Based on the above chart we see that many clients have taken credits between 1000 to 10000 dollars are the one's who were paying off the loan properly.</a:t>
            </a:r>
          </a:p>
          <a:p>
            <a:pPr marL="0" indent="0" algn="l">
              <a:buNone/>
            </a:pPr>
            <a:endParaRPr lang="en-US" b="1" i="0" dirty="0">
              <a:solidFill>
                <a:srgbClr val="000000"/>
              </a:solidFill>
              <a:effectLst/>
              <a:latin typeface="Helvetica Neue"/>
            </a:endParaRPr>
          </a:p>
        </p:txBody>
      </p:sp>
      <p:sp>
        <p:nvSpPr>
          <p:cNvPr id="3" name="Content Placeholder 6">
            <a:extLst>
              <a:ext uri="{FF2B5EF4-FFF2-40B4-BE49-F238E27FC236}">
                <a16:creationId xmlns:a16="http://schemas.microsoft.com/office/drawing/2014/main" id="{7C43EB39-0C20-0F38-32E3-BA5E34087E8C}"/>
              </a:ext>
            </a:extLst>
          </p:cNvPr>
          <p:cNvSpPr txBox="1">
            <a:spLocks/>
          </p:cNvSpPr>
          <p:nvPr/>
        </p:nvSpPr>
        <p:spPr>
          <a:xfrm>
            <a:off x="1680755" y="1214843"/>
            <a:ext cx="10338164" cy="5007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solidFill>
                  <a:srgbClr val="000000"/>
                </a:solidFill>
                <a:latin typeface="Helvetica Neue"/>
              </a:rPr>
              <a:t>NOTE</a:t>
            </a:r>
            <a:r>
              <a:rPr lang="en-US" dirty="0">
                <a:solidFill>
                  <a:srgbClr val="000000"/>
                </a:solidFill>
                <a:latin typeface="Helvetica Neue"/>
              </a:rPr>
              <a:t>: Amount is converted to dollar ( 1dollar=81 rupees)</a:t>
            </a:r>
          </a:p>
          <a:p>
            <a:pPr marL="0" indent="0">
              <a:buFont typeface="Wingdings 3" charset="2"/>
              <a:buNone/>
            </a:pPr>
            <a:endParaRPr lang="en-US" b="1" dirty="0">
              <a:solidFill>
                <a:srgbClr val="000000"/>
              </a:solidFill>
              <a:latin typeface="Helvetica Neue"/>
            </a:endParaRPr>
          </a:p>
        </p:txBody>
      </p:sp>
      <p:pic>
        <p:nvPicPr>
          <p:cNvPr id="5" name="Picture 4">
            <a:extLst>
              <a:ext uri="{FF2B5EF4-FFF2-40B4-BE49-F238E27FC236}">
                <a16:creationId xmlns:a16="http://schemas.microsoft.com/office/drawing/2014/main" id="{FBF46F24-8F9D-59FC-FA78-4DCAA6D65D19}"/>
              </a:ext>
            </a:extLst>
          </p:cNvPr>
          <p:cNvPicPr>
            <a:picLocks noChangeAspect="1"/>
          </p:cNvPicPr>
          <p:nvPr/>
        </p:nvPicPr>
        <p:blipFill>
          <a:blip r:embed="rId2"/>
          <a:stretch>
            <a:fillRect/>
          </a:stretch>
        </p:blipFill>
        <p:spPr>
          <a:xfrm>
            <a:off x="1680755" y="1715589"/>
            <a:ext cx="7484473" cy="4385665"/>
          </a:xfrm>
          <a:prstGeom prst="rect">
            <a:avLst/>
          </a:prstGeom>
        </p:spPr>
      </p:pic>
    </p:spTree>
    <p:extLst>
      <p:ext uri="{BB962C8B-B14F-4D97-AF65-F5344CB8AC3E}">
        <p14:creationId xmlns:p14="http://schemas.microsoft.com/office/powerpoint/2010/main" val="631354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90AE-F37B-9591-58DA-30509901A0E1}"/>
              </a:ext>
            </a:extLst>
          </p:cNvPr>
          <p:cNvSpPr>
            <a:spLocks noGrp="1"/>
          </p:cNvSpPr>
          <p:nvPr>
            <p:ph type="title"/>
          </p:nvPr>
        </p:nvSpPr>
        <p:spPr>
          <a:xfrm>
            <a:off x="1680755" y="624110"/>
            <a:ext cx="9823858" cy="690884"/>
          </a:xfrm>
        </p:spPr>
        <p:txBody>
          <a:bodyPr/>
          <a:lstStyle/>
          <a:p>
            <a:r>
              <a:rPr lang="en-US" dirty="0"/>
              <a:t>Defaulters by Gender</a:t>
            </a:r>
            <a:endParaRPr lang="en-IN" dirty="0"/>
          </a:p>
        </p:txBody>
      </p:sp>
      <p:sp>
        <p:nvSpPr>
          <p:cNvPr id="9" name="Content Placeholder 6">
            <a:extLst>
              <a:ext uri="{FF2B5EF4-FFF2-40B4-BE49-F238E27FC236}">
                <a16:creationId xmlns:a16="http://schemas.microsoft.com/office/drawing/2014/main" id="{17F7D169-2F4D-0891-A32D-C295794C1488}"/>
              </a:ext>
            </a:extLst>
          </p:cNvPr>
          <p:cNvSpPr>
            <a:spLocks noGrp="1"/>
          </p:cNvSpPr>
          <p:nvPr>
            <p:ph idx="1"/>
          </p:nvPr>
        </p:nvSpPr>
        <p:spPr>
          <a:xfrm>
            <a:off x="1680755" y="6225179"/>
            <a:ext cx="10338164" cy="592182"/>
          </a:xfrm>
        </p:spPr>
        <p:txBody>
          <a:bodyPr>
            <a:normAutofit lnSpcReduction="10000"/>
          </a:bodyPr>
          <a:lstStyle/>
          <a:p>
            <a:pPr algn="l"/>
            <a:r>
              <a:rPr lang="en-US" i="0" dirty="0">
                <a:solidFill>
                  <a:srgbClr val="000000"/>
                </a:solidFill>
                <a:effectLst/>
                <a:latin typeface="Helvetica Neue"/>
              </a:rPr>
              <a:t>Based on the above chart we see that more females compared to male are having difficulties in paying the loan.</a:t>
            </a:r>
          </a:p>
          <a:p>
            <a:pPr marL="0" indent="0" algn="l">
              <a:buNone/>
            </a:pPr>
            <a:endParaRPr lang="en-US" b="1" i="0" dirty="0">
              <a:solidFill>
                <a:srgbClr val="000000"/>
              </a:solidFill>
              <a:effectLst/>
              <a:latin typeface="Helvetica Neue"/>
            </a:endParaRPr>
          </a:p>
        </p:txBody>
      </p:sp>
      <p:pic>
        <p:nvPicPr>
          <p:cNvPr id="6" name="Picture 5">
            <a:extLst>
              <a:ext uri="{FF2B5EF4-FFF2-40B4-BE49-F238E27FC236}">
                <a16:creationId xmlns:a16="http://schemas.microsoft.com/office/drawing/2014/main" id="{1ADFAE53-3CCA-82A3-AB97-0C7BFDD6DC01}"/>
              </a:ext>
            </a:extLst>
          </p:cNvPr>
          <p:cNvPicPr>
            <a:picLocks noChangeAspect="1"/>
          </p:cNvPicPr>
          <p:nvPr/>
        </p:nvPicPr>
        <p:blipFill>
          <a:blip r:embed="rId2"/>
          <a:stretch>
            <a:fillRect/>
          </a:stretch>
        </p:blipFill>
        <p:spPr>
          <a:xfrm>
            <a:off x="1872344" y="1375955"/>
            <a:ext cx="5114925" cy="4574857"/>
          </a:xfrm>
          <a:prstGeom prst="rect">
            <a:avLst/>
          </a:prstGeom>
        </p:spPr>
      </p:pic>
    </p:spTree>
    <p:extLst>
      <p:ext uri="{BB962C8B-B14F-4D97-AF65-F5344CB8AC3E}">
        <p14:creationId xmlns:p14="http://schemas.microsoft.com/office/powerpoint/2010/main" val="2259516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90AE-F37B-9591-58DA-30509901A0E1}"/>
              </a:ext>
            </a:extLst>
          </p:cNvPr>
          <p:cNvSpPr>
            <a:spLocks noGrp="1"/>
          </p:cNvSpPr>
          <p:nvPr>
            <p:ph type="title"/>
          </p:nvPr>
        </p:nvSpPr>
        <p:spPr>
          <a:xfrm>
            <a:off x="1680755" y="624110"/>
            <a:ext cx="9823858" cy="690884"/>
          </a:xfrm>
        </p:spPr>
        <p:txBody>
          <a:bodyPr>
            <a:normAutofit fontScale="90000"/>
          </a:bodyPr>
          <a:lstStyle/>
          <a:p>
            <a:r>
              <a:rPr lang="en-US" dirty="0"/>
              <a:t>Defaulters- CODE_GENDER vs INCOME_DOLLAR</a:t>
            </a:r>
            <a:endParaRPr lang="en-IN" dirty="0"/>
          </a:p>
        </p:txBody>
      </p:sp>
      <p:sp>
        <p:nvSpPr>
          <p:cNvPr id="9" name="Content Placeholder 6">
            <a:extLst>
              <a:ext uri="{FF2B5EF4-FFF2-40B4-BE49-F238E27FC236}">
                <a16:creationId xmlns:a16="http://schemas.microsoft.com/office/drawing/2014/main" id="{17F7D169-2F4D-0891-A32D-C295794C1488}"/>
              </a:ext>
            </a:extLst>
          </p:cNvPr>
          <p:cNvSpPr>
            <a:spLocks noGrp="1"/>
          </p:cNvSpPr>
          <p:nvPr>
            <p:ph idx="1"/>
          </p:nvPr>
        </p:nvSpPr>
        <p:spPr>
          <a:xfrm>
            <a:off x="1680755" y="6225179"/>
            <a:ext cx="10338164" cy="592182"/>
          </a:xfrm>
        </p:spPr>
        <p:txBody>
          <a:bodyPr>
            <a:normAutofit fontScale="92500" lnSpcReduction="10000"/>
          </a:bodyPr>
          <a:lstStyle/>
          <a:p>
            <a:r>
              <a:rPr lang="en-US" i="0" dirty="0">
                <a:solidFill>
                  <a:srgbClr val="000000"/>
                </a:solidFill>
                <a:effectLst/>
                <a:latin typeface="Helvetica Neue"/>
              </a:rPr>
              <a:t>Based on the above chart we see that males who income more are the defaulters and females who  paid less have difficulties in paying off the loans.</a:t>
            </a:r>
          </a:p>
          <a:p>
            <a:pPr marL="0" indent="0" algn="l">
              <a:buNone/>
            </a:pPr>
            <a:endParaRPr lang="en-US" b="1" i="0" dirty="0">
              <a:solidFill>
                <a:srgbClr val="000000"/>
              </a:solidFill>
              <a:effectLst/>
              <a:latin typeface="Helvetica Neue"/>
            </a:endParaRPr>
          </a:p>
        </p:txBody>
      </p:sp>
      <p:pic>
        <p:nvPicPr>
          <p:cNvPr id="4" name="Picture 3">
            <a:extLst>
              <a:ext uri="{FF2B5EF4-FFF2-40B4-BE49-F238E27FC236}">
                <a16:creationId xmlns:a16="http://schemas.microsoft.com/office/drawing/2014/main" id="{CF133990-4FFD-7796-2BED-A6B5B652FD72}"/>
              </a:ext>
            </a:extLst>
          </p:cNvPr>
          <p:cNvPicPr>
            <a:picLocks noChangeAspect="1"/>
          </p:cNvPicPr>
          <p:nvPr/>
        </p:nvPicPr>
        <p:blipFill>
          <a:blip r:embed="rId2"/>
          <a:stretch>
            <a:fillRect/>
          </a:stretch>
        </p:blipFill>
        <p:spPr>
          <a:xfrm>
            <a:off x="1809115" y="1314994"/>
            <a:ext cx="9782583" cy="4531063"/>
          </a:xfrm>
          <a:prstGeom prst="rect">
            <a:avLst/>
          </a:prstGeom>
        </p:spPr>
      </p:pic>
    </p:spTree>
    <p:extLst>
      <p:ext uri="{BB962C8B-B14F-4D97-AF65-F5344CB8AC3E}">
        <p14:creationId xmlns:p14="http://schemas.microsoft.com/office/powerpoint/2010/main" val="2185905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90AE-F37B-9591-58DA-30509901A0E1}"/>
              </a:ext>
            </a:extLst>
          </p:cNvPr>
          <p:cNvSpPr>
            <a:spLocks noGrp="1"/>
          </p:cNvSpPr>
          <p:nvPr>
            <p:ph type="title"/>
          </p:nvPr>
        </p:nvSpPr>
        <p:spPr>
          <a:xfrm>
            <a:off x="1680755" y="624110"/>
            <a:ext cx="9823858" cy="690884"/>
          </a:xfrm>
        </p:spPr>
        <p:txBody>
          <a:bodyPr>
            <a:normAutofit fontScale="90000"/>
          </a:bodyPr>
          <a:lstStyle/>
          <a:p>
            <a:r>
              <a:rPr lang="en-US" sz="3100" dirty="0"/>
              <a:t>Defaulters-</a:t>
            </a:r>
            <a:r>
              <a:rPr lang="en-US" dirty="0"/>
              <a:t> </a:t>
            </a:r>
            <a:r>
              <a:rPr lang="en-US" sz="2700" dirty="0"/>
              <a:t>CNT_FAM_MEMBERS &amp; CNT_CHILDREN columns</a:t>
            </a:r>
            <a:br>
              <a:rPr lang="en-US" b="1" i="0" dirty="0">
                <a:solidFill>
                  <a:srgbClr val="000000"/>
                </a:solidFill>
                <a:effectLst/>
                <a:latin typeface="Helvetica Neue"/>
              </a:rPr>
            </a:br>
            <a:endParaRPr lang="en-IN" dirty="0"/>
          </a:p>
        </p:txBody>
      </p:sp>
      <p:sp>
        <p:nvSpPr>
          <p:cNvPr id="9" name="Content Placeholder 6">
            <a:extLst>
              <a:ext uri="{FF2B5EF4-FFF2-40B4-BE49-F238E27FC236}">
                <a16:creationId xmlns:a16="http://schemas.microsoft.com/office/drawing/2014/main" id="{17F7D169-2F4D-0891-A32D-C295794C1488}"/>
              </a:ext>
            </a:extLst>
          </p:cNvPr>
          <p:cNvSpPr>
            <a:spLocks noGrp="1"/>
          </p:cNvSpPr>
          <p:nvPr>
            <p:ph idx="1"/>
          </p:nvPr>
        </p:nvSpPr>
        <p:spPr>
          <a:xfrm>
            <a:off x="1680755" y="6225179"/>
            <a:ext cx="10338164" cy="592182"/>
          </a:xfrm>
        </p:spPr>
        <p:txBody>
          <a:bodyPr>
            <a:normAutofit lnSpcReduction="10000"/>
          </a:bodyPr>
          <a:lstStyle/>
          <a:p>
            <a:pPr algn="l"/>
            <a:r>
              <a:rPr lang="en-US" i="0" dirty="0">
                <a:solidFill>
                  <a:srgbClr val="000000"/>
                </a:solidFill>
                <a:effectLst/>
                <a:latin typeface="Helvetica Neue"/>
              </a:rPr>
              <a:t>Based on the above chart we see that clients having 2 family members without children are the defaulters.</a:t>
            </a:r>
          </a:p>
          <a:p>
            <a:pPr marL="0" indent="0" algn="l">
              <a:buNone/>
            </a:pPr>
            <a:endParaRPr lang="en-US" b="1" i="0" dirty="0">
              <a:solidFill>
                <a:srgbClr val="000000"/>
              </a:solidFill>
              <a:effectLst/>
              <a:latin typeface="Helvetica Neue"/>
            </a:endParaRPr>
          </a:p>
        </p:txBody>
      </p:sp>
      <p:pic>
        <p:nvPicPr>
          <p:cNvPr id="5" name="Picture 4">
            <a:extLst>
              <a:ext uri="{FF2B5EF4-FFF2-40B4-BE49-F238E27FC236}">
                <a16:creationId xmlns:a16="http://schemas.microsoft.com/office/drawing/2014/main" id="{72E47220-26AB-8E16-C2E8-589760E03B15}"/>
              </a:ext>
            </a:extLst>
          </p:cNvPr>
          <p:cNvPicPr>
            <a:picLocks noChangeAspect="1"/>
          </p:cNvPicPr>
          <p:nvPr/>
        </p:nvPicPr>
        <p:blipFill>
          <a:blip r:embed="rId2"/>
          <a:stretch>
            <a:fillRect/>
          </a:stretch>
        </p:blipFill>
        <p:spPr>
          <a:xfrm>
            <a:off x="1302371" y="1314994"/>
            <a:ext cx="10819960" cy="4692412"/>
          </a:xfrm>
          <a:prstGeom prst="rect">
            <a:avLst/>
          </a:prstGeom>
        </p:spPr>
      </p:pic>
    </p:spTree>
    <p:extLst>
      <p:ext uri="{BB962C8B-B14F-4D97-AF65-F5344CB8AC3E}">
        <p14:creationId xmlns:p14="http://schemas.microsoft.com/office/powerpoint/2010/main" val="385448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EE84-EBC1-CF8E-2112-98F97521209C}"/>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3074FFDC-1342-2B5F-C719-AC0DB17C9159}"/>
              </a:ext>
            </a:extLst>
          </p:cNvPr>
          <p:cNvSpPr>
            <a:spLocks noGrp="1"/>
          </p:cNvSpPr>
          <p:nvPr>
            <p:ph idx="1"/>
          </p:nvPr>
        </p:nvSpPr>
        <p:spPr/>
        <p:txBody>
          <a:bodyPr>
            <a:normAutofit/>
          </a:bodyPr>
          <a:lstStyle/>
          <a:p>
            <a:r>
              <a:rPr lang="en-IN" sz="2000" dirty="0"/>
              <a:t>Problem Statement</a:t>
            </a:r>
          </a:p>
          <a:p>
            <a:r>
              <a:rPr lang="en-IN" sz="2000" dirty="0"/>
              <a:t>Approach Used</a:t>
            </a:r>
          </a:p>
          <a:p>
            <a:r>
              <a:rPr lang="en-IN" sz="2000" dirty="0"/>
              <a:t>Steps Followed</a:t>
            </a:r>
          </a:p>
          <a:p>
            <a:r>
              <a:rPr lang="en-IN" sz="2000" dirty="0"/>
              <a:t>Data Analysis Reports</a:t>
            </a:r>
          </a:p>
          <a:p>
            <a:r>
              <a:rPr lang="en-IN" sz="2000" dirty="0"/>
              <a:t>Conclusions</a:t>
            </a:r>
          </a:p>
        </p:txBody>
      </p:sp>
    </p:spTree>
    <p:extLst>
      <p:ext uri="{BB962C8B-B14F-4D97-AF65-F5344CB8AC3E}">
        <p14:creationId xmlns:p14="http://schemas.microsoft.com/office/powerpoint/2010/main" val="2051663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90AE-F37B-9591-58DA-30509901A0E1}"/>
              </a:ext>
            </a:extLst>
          </p:cNvPr>
          <p:cNvSpPr>
            <a:spLocks noGrp="1"/>
          </p:cNvSpPr>
          <p:nvPr>
            <p:ph type="title"/>
          </p:nvPr>
        </p:nvSpPr>
        <p:spPr>
          <a:xfrm>
            <a:off x="1680755" y="624110"/>
            <a:ext cx="9823858" cy="690884"/>
          </a:xfrm>
        </p:spPr>
        <p:txBody>
          <a:bodyPr>
            <a:normAutofit fontScale="90000"/>
          </a:bodyPr>
          <a:lstStyle/>
          <a:p>
            <a:r>
              <a:rPr lang="en-US" sz="3100" dirty="0"/>
              <a:t>Defaulters: Income Amount vs Credit</a:t>
            </a:r>
            <a:br>
              <a:rPr lang="en-US" b="1" i="0" dirty="0">
                <a:solidFill>
                  <a:srgbClr val="000000"/>
                </a:solidFill>
                <a:effectLst/>
                <a:latin typeface="Helvetica Neue"/>
              </a:rPr>
            </a:br>
            <a:endParaRPr lang="en-IN" dirty="0"/>
          </a:p>
        </p:txBody>
      </p:sp>
      <p:sp>
        <p:nvSpPr>
          <p:cNvPr id="9" name="Content Placeholder 6">
            <a:extLst>
              <a:ext uri="{FF2B5EF4-FFF2-40B4-BE49-F238E27FC236}">
                <a16:creationId xmlns:a16="http://schemas.microsoft.com/office/drawing/2014/main" id="{17F7D169-2F4D-0891-A32D-C295794C1488}"/>
              </a:ext>
            </a:extLst>
          </p:cNvPr>
          <p:cNvSpPr>
            <a:spLocks noGrp="1"/>
          </p:cNvSpPr>
          <p:nvPr>
            <p:ph idx="1"/>
          </p:nvPr>
        </p:nvSpPr>
        <p:spPr>
          <a:xfrm>
            <a:off x="1680755" y="5937799"/>
            <a:ext cx="10338164" cy="592182"/>
          </a:xfrm>
        </p:spPr>
        <p:txBody>
          <a:bodyPr>
            <a:normAutofit lnSpcReduction="10000"/>
          </a:bodyPr>
          <a:lstStyle/>
          <a:p>
            <a:r>
              <a:rPr lang="en-US" dirty="0">
                <a:solidFill>
                  <a:srgbClr val="000000"/>
                </a:solidFill>
                <a:latin typeface="Helvetica Neue"/>
              </a:rPr>
              <a:t>Based on the above chart we see that clients with low income range peoples are more defaulters.</a:t>
            </a:r>
          </a:p>
          <a:p>
            <a:pPr algn="l"/>
            <a:endParaRPr lang="en-US" i="0" dirty="0">
              <a:solidFill>
                <a:srgbClr val="000000"/>
              </a:solidFill>
              <a:effectLst/>
              <a:latin typeface="Helvetica Neue"/>
            </a:endParaRPr>
          </a:p>
          <a:p>
            <a:pPr marL="0" indent="0" algn="l">
              <a:buNone/>
            </a:pPr>
            <a:endParaRPr lang="en-US" b="1" i="0" dirty="0">
              <a:solidFill>
                <a:srgbClr val="000000"/>
              </a:solidFill>
              <a:effectLst/>
              <a:latin typeface="Helvetica Neue"/>
            </a:endParaRPr>
          </a:p>
        </p:txBody>
      </p:sp>
      <p:pic>
        <p:nvPicPr>
          <p:cNvPr id="4" name="Picture 3">
            <a:extLst>
              <a:ext uri="{FF2B5EF4-FFF2-40B4-BE49-F238E27FC236}">
                <a16:creationId xmlns:a16="http://schemas.microsoft.com/office/drawing/2014/main" id="{1FF75594-CCB1-E7F8-5A4F-EEF4CFFF1F6D}"/>
              </a:ext>
            </a:extLst>
          </p:cNvPr>
          <p:cNvPicPr>
            <a:picLocks noChangeAspect="1"/>
          </p:cNvPicPr>
          <p:nvPr/>
        </p:nvPicPr>
        <p:blipFill>
          <a:blip r:embed="rId2"/>
          <a:stretch>
            <a:fillRect/>
          </a:stretch>
        </p:blipFill>
        <p:spPr>
          <a:xfrm>
            <a:off x="1984466" y="1277983"/>
            <a:ext cx="6549934" cy="4112215"/>
          </a:xfrm>
          <a:prstGeom prst="rect">
            <a:avLst/>
          </a:prstGeom>
        </p:spPr>
      </p:pic>
    </p:spTree>
    <p:extLst>
      <p:ext uri="{BB962C8B-B14F-4D97-AF65-F5344CB8AC3E}">
        <p14:creationId xmlns:p14="http://schemas.microsoft.com/office/powerpoint/2010/main" val="3552286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90AE-F37B-9591-58DA-30509901A0E1}"/>
              </a:ext>
            </a:extLst>
          </p:cNvPr>
          <p:cNvSpPr>
            <a:spLocks noGrp="1"/>
          </p:cNvSpPr>
          <p:nvPr>
            <p:ph type="title"/>
          </p:nvPr>
        </p:nvSpPr>
        <p:spPr>
          <a:xfrm>
            <a:off x="1680755" y="624109"/>
            <a:ext cx="9823858" cy="896983"/>
          </a:xfrm>
        </p:spPr>
        <p:txBody>
          <a:bodyPr>
            <a:normAutofit fontScale="90000"/>
          </a:bodyPr>
          <a:lstStyle/>
          <a:p>
            <a:r>
              <a:rPr lang="en-US" sz="3100" dirty="0"/>
              <a:t>Defaulters: Family Status and Gender based on Credit Dollars</a:t>
            </a:r>
            <a:br>
              <a:rPr lang="en-US" b="1" i="0" dirty="0">
                <a:solidFill>
                  <a:srgbClr val="000000"/>
                </a:solidFill>
                <a:effectLst/>
                <a:latin typeface="Helvetica Neue"/>
              </a:rPr>
            </a:br>
            <a:endParaRPr lang="en-IN" dirty="0"/>
          </a:p>
        </p:txBody>
      </p:sp>
      <p:sp>
        <p:nvSpPr>
          <p:cNvPr id="9" name="Content Placeholder 6">
            <a:extLst>
              <a:ext uri="{FF2B5EF4-FFF2-40B4-BE49-F238E27FC236}">
                <a16:creationId xmlns:a16="http://schemas.microsoft.com/office/drawing/2014/main" id="{17F7D169-2F4D-0891-A32D-C295794C1488}"/>
              </a:ext>
            </a:extLst>
          </p:cNvPr>
          <p:cNvSpPr>
            <a:spLocks noGrp="1"/>
          </p:cNvSpPr>
          <p:nvPr>
            <p:ph idx="1"/>
          </p:nvPr>
        </p:nvSpPr>
        <p:spPr>
          <a:xfrm>
            <a:off x="1611086" y="4309296"/>
            <a:ext cx="10338164" cy="592182"/>
          </a:xfrm>
        </p:spPr>
        <p:txBody>
          <a:bodyPr>
            <a:normAutofit lnSpcReduction="10000"/>
          </a:bodyPr>
          <a:lstStyle/>
          <a:p>
            <a:r>
              <a:rPr lang="en-US" dirty="0">
                <a:solidFill>
                  <a:srgbClr val="000000"/>
                </a:solidFill>
                <a:latin typeface="Helvetica Neue"/>
              </a:rPr>
              <a:t>Based on the above chart we see that married male and married female were having difficulties in paying the loan.</a:t>
            </a:r>
          </a:p>
          <a:p>
            <a:endParaRPr lang="en-US" dirty="0">
              <a:solidFill>
                <a:srgbClr val="000000"/>
              </a:solidFill>
              <a:latin typeface="Helvetica Neue"/>
            </a:endParaRPr>
          </a:p>
          <a:p>
            <a:pPr algn="l"/>
            <a:endParaRPr lang="en-US" i="0" dirty="0">
              <a:solidFill>
                <a:srgbClr val="000000"/>
              </a:solidFill>
              <a:effectLst/>
              <a:latin typeface="Helvetica Neue"/>
            </a:endParaRPr>
          </a:p>
          <a:p>
            <a:pPr marL="0" indent="0" algn="l">
              <a:buNone/>
            </a:pPr>
            <a:endParaRPr lang="en-US" b="1" i="0" dirty="0">
              <a:solidFill>
                <a:srgbClr val="000000"/>
              </a:solidFill>
              <a:effectLst/>
              <a:latin typeface="Helvetica Neue"/>
            </a:endParaRPr>
          </a:p>
        </p:txBody>
      </p:sp>
      <p:pic>
        <p:nvPicPr>
          <p:cNvPr id="5" name="Picture 4">
            <a:extLst>
              <a:ext uri="{FF2B5EF4-FFF2-40B4-BE49-F238E27FC236}">
                <a16:creationId xmlns:a16="http://schemas.microsoft.com/office/drawing/2014/main" id="{30422AE5-5C74-F6BA-36D7-06B273E78C68}"/>
              </a:ext>
            </a:extLst>
          </p:cNvPr>
          <p:cNvPicPr>
            <a:picLocks noChangeAspect="1"/>
          </p:cNvPicPr>
          <p:nvPr/>
        </p:nvPicPr>
        <p:blipFill>
          <a:blip r:embed="rId2"/>
          <a:stretch>
            <a:fillRect/>
          </a:stretch>
        </p:blipFill>
        <p:spPr>
          <a:xfrm>
            <a:off x="2475683" y="2167482"/>
            <a:ext cx="7867650" cy="1495425"/>
          </a:xfrm>
          <a:prstGeom prst="rect">
            <a:avLst/>
          </a:prstGeom>
        </p:spPr>
      </p:pic>
    </p:spTree>
    <p:extLst>
      <p:ext uri="{BB962C8B-B14F-4D97-AF65-F5344CB8AC3E}">
        <p14:creationId xmlns:p14="http://schemas.microsoft.com/office/powerpoint/2010/main" val="4177192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90AE-F37B-9591-58DA-30509901A0E1}"/>
              </a:ext>
            </a:extLst>
          </p:cNvPr>
          <p:cNvSpPr>
            <a:spLocks noGrp="1"/>
          </p:cNvSpPr>
          <p:nvPr>
            <p:ph type="title"/>
          </p:nvPr>
        </p:nvSpPr>
        <p:spPr>
          <a:xfrm>
            <a:off x="1680755" y="624110"/>
            <a:ext cx="9823858" cy="592182"/>
          </a:xfrm>
        </p:spPr>
        <p:txBody>
          <a:bodyPr>
            <a:normAutofit fontScale="90000"/>
          </a:bodyPr>
          <a:lstStyle/>
          <a:p>
            <a:r>
              <a:rPr lang="en-US" sz="3100" dirty="0"/>
              <a:t>Merged Dataset- Clients respective to Contract Status</a:t>
            </a:r>
            <a:br>
              <a:rPr lang="en-US" b="1" i="0" dirty="0">
                <a:solidFill>
                  <a:srgbClr val="000000"/>
                </a:solidFill>
                <a:effectLst/>
                <a:latin typeface="Helvetica Neue"/>
              </a:rPr>
            </a:br>
            <a:endParaRPr lang="en-IN" dirty="0"/>
          </a:p>
        </p:txBody>
      </p:sp>
      <p:sp>
        <p:nvSpPr>
          <p:cNvPr id="9" name="Content Placeholder 6">
            <a:extLst>
              <a:ext uri="{FF2B5EF4-FFF2-40B4-BE49-F238E27FC236}">
                <a16:creationId xmlns:a16="http://schemas.microsoft.com/office/drawing/2014/main" id="{17F7D169-2F4D-0891-A32D-C295794C1488}"/>
              </a:ext>
            </a:extLst>
          </p:cNvPr>
          <p:cNvSpPr>
            <a:spLocks noGrp="1"/>
          </p:cNvSpPr>
          <p:nvPr>
            <p:ph idx="1"/>
          </p:nvPr>
        </p:nvSpPr>
        <p:spPr>
          <a:xfrm>
            <a:off x="1558835" y="5937799"/>
            <a:ext cx="10338164" cy="592182"/>
          </a:xfrm>
        </p:spPr>
        <p:txBody>
          <a:bodyPr>
            <a:normAutofit lnSpcReduction="10000"/>
          </a:bodyPr>
          <a:lstStyle/>
          <a:p>
            <a:r>
              <a:rPr lang="en-US" dirty="0">
                <a:solidFill>
                  <a:srgbClr val="000000"/>
                </a:solidFill>
                <a:latin typeface="Helvetica Neue"/>
              </a:rPr>
              <a:t>Based on the above chart we see that clients whose previous application was refused are the most defaulters.</a:t>
            </a:r>
          </a:p>
          <a:p>
            <a:endParaRPr lang="en-US" dirty="0">
              <a:solidFill>
                <a:srgbClr val="000000"/>
              </a:solidFill>
              <a:latin typeface="Helvetica Neue"/>
            </a:endParaRPr>
          </a:p>
          <a:p>
            <a:endParaRPr lang="en-US" dirty="0">
              <a:solidFill>
                <a:srgbClr val="000000"/>
              </a:solidFill>
              <a:latin typeface="Helvetica Neue"/>
            </a:endParaRPr>
          </a:p>
          <a:p>
            <a:pPr algn="l"/>
            <a:endParaRPr lang="en-US" i="0" dirty="0">
              <a:solidFill>
                <a:srgbClr val="000000"/>
              </a:solidFill>
              <a:effectLst/>
              <a:latin typeface="Helvetica Neue"/>
            </a:endParaRPr>
          </a:p>
          <a:p>
            <a:pPr marL="0" indent="0" algn="l">
              <a:buNone/>
            </a:pPr>
            <a:endParaRPr lang="en-US" b="1" i="0" dirty="0">
              <a:solidFill>
                <a:srgbClr val="000000"/>
              </a:solidFill>
              <a:effectLst/>
              <a:latin typeface="Helvetica Neue"/>
            </a:endParaRPr>
          </a:p>
        </p:txBody>
      </p:sp>
      <p:pic>
        <p:nvPicPr>
          <p:cNvPr id="4" name="Picture 3">
            <a:extLst>
              <a:ext uri="{FF2B5EF4-FFF2-40B4-BE49-F238E27FC236}">
                <a16:creationId xmlns:a16="http://schemas.microsoft.com/office/drawing/2014/main" id="{10802C55-F065-A554-1B9A-37D4A1F393F8}"/>
              </a:ext>
            </a:extLst>
          </p:cNvPr>
          <p:cNvPicPr>
            <a:picLocks noChangeAspect="1"/>
          </p:cNvPicPr>
          <p:nvPr/>
        </p:nvPicPr>
        <p:blipFill>
          <a:blip r:embed="rId2"/>
          <a:stretch>
            <a:fillRect/>
          </a:stretch>
        </p:blipFill>
        <p:spPr>
          <a:xfrm>
            <a:off x="1964191" y="1273134"/>
            <a:ext cx="7519443" cy="4607823"/>
          </a:xfrm>
          <a:prstGeom prst="rect">
            <a:avLst/>
          </a:prstGeom>
        </p:spPr>
      </p:pic>
    </p:spTree>
    <p:extLst>
      <p:ext uri="{BB962C8B-B14F-4D97-AF65-F5344CB8AC3E}">
        <p14:creationId xmlns:p14="http://schemas.microsoft.com/office/powerpoint/2010/main" val="603446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90AE-F37B-9591-58DA-30509901A0E1}"/>
              </a:ext>
            </a:extLst>
          </p:cNvPr>
          <p:cNvSpPr>
            <a:spLocks noGrp="1"/>
          </p:cNvSpPr>
          <p:nvPr>
            <p:ph type="title"/>
          </p:nvPr>
        </p:nvSpPr>
        <p:spPr>
          <a:xfrm>
            <a:off x="1680755" y="624109"/>
            <a:ext cx="10216244" cy="891181"/>
          </a:xfrm>
        </p:spPr>
        <p:txBody>
          <a:bodyPr>
            <a:normAutofit fontScale="90000"/>
          </a:bodyPr>
          <a:lstStyle/>
          <a:p>
            <a:r>
              <a:rPr lang="en-US" sz="3100" dirty="0"/>
              <a:t>Merged Dataset- Clients w.r.t to Contract Status &amp; Client Type</a:t>
            </a:r>
            <a:endParaRPr lang="en-IN" dirty="0"/>
          </a:p>
        </p:txBody>
      </p:sp>
      <p:sp>
        <p:nvSpPr>
          <p:cNvPr id="9" name="Content Placeholder 6">
            <a:extLst>
              <a:ext uri="{FF2B5EF4-FFF2-40B4-BE49-F238E27FC236}">
                <a16:creationId xmlns:a16="http://schemas.microsoft.com/office/drawing/2014/main" id="{17F7D169-2F4D-0891-A32D-C295794C1488}"/>
              </a:ext>
            </a:extLst>
          </p:cNvPr>
          <p:cNvSpPr>
            <a:spLocks noGrp="1"/>
          </p:cNvSpPr>
          <p:nvPr>
            <p:ph idx="1"/>
          </p:nvPr>
        </p:nvSpPr>
        <p:spPr>
          <a:xfrm>
            <a:off x="1558835" y="5937799"/>
            <a:ext cx="10338164" cy="592182"/>
          </a:xfrm>
        </p:spPr>
        <p:txBody>
          <a:bodyPr>
            <a:normAutofit/>
          </a:bodyPr>
          <a:lstStyle/>
          <a:p>
            <a:r>
              <a:rPr lang="en-US" dirty="0">
                <a:solidFill>
                  <a:srgbClr val="000000"/>
                </a:solidFill>
                <a:latin typeface="Helvetica Neue"/>
              </a:rPr>
              <a:t>Based on the above chart we see that repeaters client are more whose loan is refused.</a:t>
            </a:r>
          </a:p>
          <a:p>
            <a:endParaRPr lang="en-US" dirty="0">
              <a:solidFill>
                <a:srgbClr val="000000"/>
              </a:solidFill>
              <a:latin typeface="Helvetica Neue"/>
            </a:endParaRPr>
          </a:p>
          <a:p>
            <a:endParaRPr lang="en-US" dirty="0">
              <a:solidFill>
                <a:srgbClr val="000000"/>
              </a:solidFill>
              <a:latin typeface="Helvetica Neue"/>
            </a:endParaRPr>
          </a:p>
          <a:p>
            <a:endParaRPr lang="en-US" dirty="0">
              <a:solidFill>
                <a:srgbClr val="000000"/>
              </a:solidFill>
              <a:latin typeface="Helvetica Neue"/>
            </a:endParaRPr>
          </a:p>
          <a:p>
            <a:pPr algn="l"/>
            <a:endParaRPr lang="en-US" i="0" dirty="0">
              <a:solidFill>
                <a:srgbClr val="000000"/>
              </a:solidFill>
              <a:effectLst/>
              <a:latin typeface="Helvetica Neue"/>
            </a:endParaRPr>
          </a:p>
          <a:p>
            <a:pPr marL="0" indent="0" algn="l">
              <a:buNone/>
            </a:pPr>
            <a:endParaRPr lang="en-US" b="1" i="0" dirty="0">
              <a:solidFill>
                <a:srgbClr val="000000"/>
              </a:solidFill>
              <a:effectLst/>
              <a:latin typeface="Helvetica Neue"/>
            </a:endParaRPr>
          </a:p>
        </p:txBody>
      </p:sp>
      <p:pic>
        <p:nvPicPr>
          <p:cNvPr id="5" name="Picture 4">
            <a:extLst>
              <a:ext uri="{FF2B5EF4-FFF2-40B4-BE49-F238E27FC236}">
                <a16:creationId xmlns:a16="http://schemas.microsoft.com/office/drawing/2014/main" id="{7B568EF1-15BF-20CB-A729-74F265396078}"/>
              </a:ext>
            </a:extLst>
          </p:cNvPr>
          <p:cNvPicPr>
            <a:picLocks noChangeAspect="1"/>
          </p:cNvPicPr>
          <p:nvPr/>
        </p:nvPicPr>
        <p:blipFill>
          <a:blip r:embed="rId2"/>
          <a:stretch>
            <a:fillRect/>
          </a:stretch>
        </p:blipFill>
        <p:spPr>
          <a:xfrm>
            <a:off x="1954529" y="1664698"/>
            <a:ext cx="9645287" cy="3926205"/>
          </a:xfrm>
          <a:prstGeom prst="rect">
            <a:avLst/>
          </a:prstGeom>
        </p:spPr>
      </p:pic>
    </p:spTree>
    <p:extLst>
      <p:ext uri="{BB962C8B-B14F-4D97-AF65-F5344CB8AC3E}">
        <p14:creationId xmlns:p14="http://schemas.microsoft.com/office/powerpoint/2010/main" val="1120652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E3C7-420E-3530-F054-72483577ED45}"/>
              </a:ext>
            </a:extLst>
          </p:cNvPr>
          <p:cNvSpPr>
            <a:spLocks noGrp="1"/>
          </p:cNvSpPr>
          <p:nvPr>
            <p:ph type="title"/>
          </p:nvPr>
        </p:nvSpPr>
        <p:spPr>
          <a:xfrm>
            <a:off x="2592925" y="624110"/>
            <a:ext cx="8911687" cy="734427"/>
          </a:xfrm>
        </p:spPr>
        <p:txBody>
          <a:bodyPr>
            <a:normAutofit/>
          </a:bodyPr>
          <a:lstStyle/>
          <a:p>
            <a:r>
              <a:rPr lang="en-IN" dirty="0"/>
              <a:t>Conclusions</a:t>
            </a:r>
          </a:p>
        </p:txBody>
      </p:sp>
      <p:sp>
        <p:nvSpPr>
          <p:cNvPr id="3" name="Content Placeholder 2">
            <a:extLst>
              <a:ext uri="{FF2B5EF4-FFF2-40B4-BE49-F238E27FC236}">
                <a16:creationId xmlns:a16="http://schemas.microsoft.com/office/drawing/2014/main" id="{98F21ED9-4D92-792B-B241-86A13FE6D3B9}"/>
              </a:ext>
            </a:extLst>
          </p:cNvPr>
          <p:cNvSpPr>
            <a:spLocks noGrp="1"/>
          </p:cNvSpPr>
          <p:nvPr>
            <p:ph idx="1"/>
          </p:nvPr>
        </p:nvSpPr>
        <p:spPr>
          <a:xfrm>
            <a:off x="1584960" y="1445623"/>
            <a:ext cx="9919652" cy="5138057"/>
          </a:xfrm>
        </p:spPr>
        <p:txBody>
          <a:bodyPr>
            <a:normAutofit fontScale="70000" lnSpcReduction="20000"/>
          </a:bodyPr>
          <a:lstStyle/>
          <a:p>
            <a:r>
              <a:rPr lang="en-US" dirty="0"/>
              <a:t>More Females have applied for loan.</a:t>
            </a:r>
          </a:p>
          <a:p>
            <a:r>
              <a:rPr lang="en-US" dirty="0"/>
              <a:t>Clients with pay difficulties are less as compared to clients will no payment difficulties.</a:t>
            </a:r>
          </a:p>
          <a:p>
            <a:r>
              <a:rPr lang="en-US" dirty="0"/>
              <a:t>Clients who own house but not car have no payment difficulties.</a:t>
            </a:r>
          </a:p>
          <a:p>
            <a:r>
              <a:rPr lang="en-US" dirty="0"/>
              <a:t>Clients having no children are paying the loan properly.</a:t>
            </a:r>
          </a:p>
          <a:p>
            <a:r>
              <a:rPr lang="en-US" dirty="0"/>
              <a:t>Female population are more who are paying the loan properly.</a:t>
            </a:r>
          </a:p>
          <a:p>
            <a:r>
              <a:rPr lang="en-US" dirty="0"/>
              <a:t>Majority of clients with age group of 30-40 are paying the loan properly.</a:t>
            </a:r>
          </a:p>
          <a:p>
            <a:r>
              <a:rPr lang="en-US" dirty="0"/>
              <a:t>Working peoples are paying the loans properly.</a:t>
            </a:r>
          </a:p>
          <a:p>
            <a:r>
              <a:rPr lang="en-US" dirty="0"/>
              <a:t>Clients who have education type as 'Secondary/Secondary Special' have taken more loans.</a:t>
            </a:r>
          </a:p>
          <a:p>
            <a:pPr algn="l"/>
            <a:r>
              <a:rPr lang="en-US" dirty="0"/>
              <a:t>Clients having Income range less than 10000 dollar are the one’s who were paying of loans properly.</a:t>
            </a:r>
          </a:p>
          <a:p>
            <a:r>
              <a:rPr lang="en-US" dirty="0"/>
              <a:t>Many clients have taken credits between 1000 to 10000 dollars are the one's who were paying off the loan properly.</a:t>
            </a:r>
          </a:p>
          <a:p>
            <a:r>
              <a:rPr lang="en-US" dirty="0"/>
              <a:t>More Females compared to men are having difficulties in paying the loan.</a:t>
            </a:r>
          </a:p>
          <a:p>
            <a:r>
              <a:rPr lang="en-US" dirty="0"/>
              <a:t>Males who income more are the defaulters and females who paid less have difficulties in paying off the loans.</a:t>
            </a:r>
          </a:p>
          <a:p>
            <a:r>
              <a:rPr lang="en-US" dirty="0"/>
              <a:t>Clients having 2 family members without children are the defaulters.</a:t>
            </a:r>
          </a:p>
          <a:p>
            <a:r>
              <a:rPr lang="en-US" dirty="0"/>
              <a:t>Clients with low Income range peoples are more defaulters.</a:t>
            </a:r>
          </a:p>
          <a:p>
            <a:r>
              <a:rPr lang="en-US" dirty="0"/>
              <a:t>Married Male and Female were having difficulties in paying the loan.</a:t>
            </a:r>
          </a:p>
          <a:p>
            <a:r>
              <a:rPr lang="en-US" dirty="0"/>
              <a:t>Clients whose previous application was refused are the most defaulters.</a:t>
            </a:r>
          </a:p>
          <a:p>
            <a:r>
              <a:rPr lang="en-US" dirty="0"/>
              <a:t>Repeaters client are more whose loan is Refused.</a:t>
            </a:r>
          </a:p>
          <a:p>
            <a:endParaRPr lang="en-IN" dirty="0"/>
          </a:p>
        </p:txBody>
      </p:sp>
    </p:spTree>
    <p:extLst>
      <p:ext uri="{BB962C8B-B14F-4D97-AF65-F5344CB8AC3E}">
        <p14:creationId xmlns:p14="http://schemas.microsoft.com/office/powerpoint/2010/main" val="352379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451A-5228-6D54-477D-9A9C2F761DA7}"/>
              </a:ext>
            </a:extLst>
          </p:cNvPr>
          <p:cNvSpPr>
            <a:spLocks noGrp="1"/>
          </p:cNvSpPr>
          <p:nvPr>
            <p:ph type="title"/>
          </p:nvPr>
        </p:nvSpPr>
        <p:spPr>
          <a:xfrm>
            <a:off x="2592925" y="624110"/>
            <a:ext cx="8911687" cy="690884"/>
          </a:xfrm>
        </p:spPr>
        <p:txBody>
          <a:bodyPr/>
          <a:lstStyle/>
          <a:p>
            <a:r>
              <a:rPr lang="en-IN" dirty="0"/>
              <a:t>Problem Statement</a:t>
            </a:r>
          </a:p>
        </p:txBody>
      </p:sp>
      <p:sp>
        <p:nvSpPr>
          <p:cNvPr id="3" name="Content Placeholder 2">
            <a:extLst>
              <a:ext uri="{FF2B5EF4-FFF2-40B4-BE49-F238E27FC236}">
                <a16:creationId xmlns:a16="http://schemas.microsoft.com/office/drawing/2014/main" id="{96831BA2-6FDB-F441-FF00-6340FD3DFA49}"/>
              </a:ext>
            </a:extLst>
          </p:cNvPr>
          <p:cNvSpPr>
            <a:spLocks noGrp="1"/>
          </p:cNvSpPr>
          <p:nvPr>
            <p:ph idx="1"/>
          </p:nvPr>
        </p:nvSpPr>
        <p:spPr/>
        <p:txBody>
          <a:bodyPr/>
          <a:lstStyle/>
          <a:p>
            <a:pPr marL="0" indent="0" algn="just">
              <a:buNone/>
            </a:pPr>
            <a:r>
              <a:rPr lang="en-US" b="0" i="0" dirty="0">
                <a:solidFill>
                  <a:srgbClr val="091E42"/>
                </a:solidFill>
                <a:effectLst/>
                <a:latin typeface="freight-text-pro"/>
              </a:rPr>
              <a:t>The loan providing companies find it hard to give loans to the people due to their insufficient or non-existent credit history. Because of that, some consumers use it to their advantage by becoming a defaulter. Suppose you work for a consumer finance company which specializes in lending various types of loans to urban customers. You have to use EDA to analyze the patterns present in the data. This will ensure that the applicants capable of repaying the loan are not rejected.</a:t>
            </a:r>
          </a:p>
          <a:p>
            <a:endParaRPr lang="en-IN" dirty="0"/>
          </a:p>
        </p:txBody>
      </p:sp>
    </p:spTree>
    <p:extLst>
      <p:ext uri="{BB962C8B-B14F-4D97-AF65-F5344CB8AC3E}">
        <p14:creationId xmlns:p14="http://schemas.microsoft.com/office/powerpoint/2010/main" val="2626071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1A73-DE39-654D-83E6-03B53BAD18F6}"/>
              </a:ext>
            </a:extLst>
          </p:cNvPr>
          <p:cNvSpPr>
            <a:spLocks noGrp="1"/>
          </p:cNvSpPr>
          <p:nvPr>
            <p:ph type="title"/>
          </p:nvPr>
        </p:nvSpPr>
        <p:spPr>
          <a:xfrm>
            <a:off x="2592925" y="624110"/>
            <a:ext cx="8911687" cy="725719"/>
          </a:xfrm>
        </p:spPr>
        <p:txBody>
          <a:bodyPr/>
          <a:lstStyle/>
          <a:p>
            <a:r>
              <a:rPr lang="en-IN" dirty="0"/>
              <a:t>Approach Used</a:t>
            </a:r>
          </a:p>
        </p:txBody>
      </p:sp>
      <p:sp>
        <p:nvSpPr>
          <p:cNvPr id="3" name="Content Placeholder 2">
            <a:extLst>
              <a:ext uri="{FF2B5EF4-FFF2-40B4-BE49-F238E27FC236}">
                <a16:creationId xmlns:a16="http://schemas.microsoft.com/office/drawing/2014/main" id="{FA810758-DC39-3D69-6537-EE7BFC42E076}"/>
              </a:ext>
            </a:extLst>
          </p:cNvPr>
          <p:cNvSpPr>
            <a:spLocks noGrp="1"/>
          </p:cNvSpPr>
          <p:nvPr>
            <p:ph idx="1"/>
          </p:nvPr>
        </p:nvSpPr>
        <p:spPr>
          <a:xfrm>
            <a:off x="2589212" y="2133600"/>
            <a:ext cx="8915400" cy="2995749"/>
          </a:xfrm>
        </p:spPr>
        <p:txBody>
          <a:bodyPr>
            <a:normAutofit/>
          </a:bodyPr>
          <a:lstStyle/>
          <a:p>
            <a:r>
              <a:rPr lang="en-US" dirty="0"/>
              <a:t>Analyzing and understand the application_data.csv dataset which contains all the information of the client at the time of application.</a:t>
            </a:r>
          </a:p>
          <a:p>
            <a:r>
              <a:rPr lang="en-US" dirty="0"/>
              <a:t>Perform cleaning of the 1st dataset by applying various techniques. </a:t>
            </a:r>
          </a:p>
          <a:p>
            <a:r>
              <a:rPr lang="en-US" dirty="0"/>
              <a:t>Analyzing and understand the previous_application.csv dataset which contains information about the client’s previous loan data.</a:t>
            </a:r>
          </a:p>
          <a:p>
            <a:r>
              <a:rPr lang="en-US" dirty="0"/>
              <a:t>Perform cleaning of the 2nd dataset by applying various techniques. </a:t>
            </a:r>
          </a:p>
          <a:p>
            <a:r>
              <a:rPr lang="en-US" dirty="0"/>
              <a:t>Merge both of the above data set and understand the compete dataset.</a:t>
            </a:r>
          </a:p>
          <a:p>
            <a:endParaRPr lang="en-US" dirty="0"/>
          </a:p>
          <a:p>
            <a:endParaRPr lang="en-IN" dirty="0"/>
          </a:p>
        </p:txBody>
      </p:sp>
    </p:spTree>
    <p:extLst>
      <p:ext uri="{BB962C8B-B14F-4D97-AF65-F5344CB8AC3E}">
        <p14:creationId xmlns:p14="http://schemas.microsoft.com/office/powerpoint/2010/main" val="2724529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CE402-4CDE-1620-D3B6-5B6D1D5EEEBB}"/>
              </a:ext>
            </a:extLst>
          </p:cNvPr>
          <p:cNvSpPr>
            <a:spLocks noGrp="1"/>
          </p:cNvSpPr>
          <p:nvPr>
            <p:ph type="title"/>
          </p:nvPr>
        </p:nvSpPr>
        <p:spPr/>
        <p:txBody>
          <a:bodyPr/>
          <a:lstStyle/>
          <a:p>
            <a:r>
              <a:rPr lang="en-IN" dirty="0"/>
              <a:t>Steps Followed</a:t>
            </a:r>
          </a:p>
        </p:txBody>
      </p:sp>
      <p:sp>
        <p:nvSpPr>
          <p:cNvPr id="3" name="Content Placeholder 2">
            <a:extLst>
              <a:ext uri="{FF2B5EF4-FFF2-40B4-BE49-F238E27FC236}">
                <a16:creationId xmlns:a16="http://schemas.microsoft.com/office/drawing/2014/main" id="{0C4FBA2E-E296-07EF-C0DF-3939A993B152}"/>
              </a:ext>
            </a:extLst>
          </p:cNvPr>
          <p:cNvSpPr>
            <a:spLocks noGrp="1"/>
          </p:cNvSpPr>
          <p:nvPr>
            <p:ph idx="1"/>
          </p:nvPr>
        </p:nvSpPr>
        <p:spPr/>
        <p:txBody>
          <a:bodyPr>
            <a:normAutofit lnSpcReduction="10000"/>
          </a:bodyPr>
          <a:lstStyle/>
          <a:p>
            <a:r>
              <a:rPr lang="en-US" dirty="0"/>
              <a:t>Understanding the variables.</a:t>
            </a:r>
          </a:p>
          <a:p>
            <a:r>
              <a:rPr lang="en-US" dirty="0"/>
              <a:t>Import the data sets.</a:t>
            </a:r>
          </a:p>
          <a:p>
            <a:r>
              <a:rPr lang="en-US" dirty="0"/>
              <a:t>Verify the structure of the data set.</a:t>
            </a:r>
          </a:p>
          <a:p>
            <a:r>
              <a:rPr lang="en-US" dirty="0"/>
              <a:t>Validate the missing value.</a:t>
            </a:r>
          </a:p>
          <a:p>
            <a:r>
              <a:rPr lang="en-US" dirty="0"/>
              <a:t>Dropping irrelevant columns.</a:t>
            </a:r>
          </a:p>
          <a:p>
            <a:r>
              <a:rPr lang="en-US" dirty="0"/>
              <a:t>Validation of outlier.</a:t>
            </a:r>
          </a:p>
          <a:p>
            <a:r>
              <a:rPr lang="en-US" dirty="0"/>
              <a:t>Imputing the values (if needed).</a:t>
            </a:r>
          </a:p>
          <a:p>
            <a:r>
              <a:rPr lang="en-US" dirty="0"/>
              <a:t>Performing Univariant Analysis.</a:t>
            </a:r>
          </a:p>
          <a:p>
            <a:r>
              <a:rPr lang="en-US" dirty="0"/>
              <a:t>Performing Segmented Univariant Analysis.</a:t>
            </a:r>
          </a:p>
          <a:p>
            <a:r>
              <a:rPr lang="en-US" dirty="0"/>
              <a:t>Performing Bivariant Analysis.</a:t>
            </a:r>
            <a:endParaRPr lang="en-IN" dirty="0"/>
          </a:p>
          <a:p>
            <a:endParaRPr lang="en-IN" dirty="0"/>
          </a:p>
        </p:txBody>
      </p:sp>
    </p:spTree>
    <p:extLst>
      <p:ext uri="{BB962C8B-B14F-4D97-AF65-F5344CB8AC3E}">
        <p14:creationId xmlns:p14="http://schemas.microsoft.com/office/powerpoint/2010/main" val="2126764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3F74-8751-EA18-2F10-DCC4C168D067}"/>
              </a:ext>
            </a:extLst>
          </p:cNvPr>
          <p:cNvSpPr>
            <a:spLocks noGrp="1"/>
          </p:cNvSpPr>
          <p:nvPr>
            <p:ph type="title"/>
          </p:nvPr>
        </p:nvSpPr>
        <p:spPr>
          <a:xfrm>
            <a:off x="2279416" y="2788555"/>
            <a:ext cx="8911687" cy="1280890"/>
          </a:xfrm>
        </p:spPr>
        <p:txBody>
          <a:bodyPr/>
          <a:lstStyle/>
          <a:p>
            <a:r>
              <a:rPr lang="en-IN" dirty="0"/>
              <a:t>Data Analysis Reports</a:t>
            </a:r>
          </a:p>
        </p:txBody>
      </p:sp>
    </p:spTree>
    <p:extLst>
      <p:ext uri="{BB962C8B-B14F-4D97-AF65-F5344CB8AC3E}">
        <p14:creationId xmlns:p14="http://schemas.microsoft.com/office/powerpoint/2010/main" val="1717532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90AE-F37B-9591-58DA-30509901A0E1}"/>
              </a:ext>
            </a:extLst>
          </p:cNvPr>
          <p:cNvSpPr>
            <a:spLocks noGrp="1"/>
          </p:cNvSpPr>
          <p:nvPr>
            <p:ph type="title"/>
          </p:nvPr>
        </p:nvSpPr>
        <p:spPr/>
        <p:txBody>
          <a:bodyPr/>
          <a:lstStyle/>
          <a:p>
            <a:r>
              <a:rPr lang="en-US" dirty="0"/>
              <a:t>Data Imbalance based on Gender</a:t>
            </a:r>
            <a:endParaRPr lang="en-IN" dirty="0"/>
          </a:p>
        </p:txBody>
      </p:sp>
      <p:sp>
        <p:nvSpPr>
          <p:cNvPr id="7" name="Content Placeholder 6">
            <a:extLst>
              <a:ext uri="{FF2B5EF4-FFF2-40B4-BE49-F238E27FC236}">
                <a16:creationId xmlns:a16="http://schemas.microsoft.com/office/drawing/2014/main" id="{44A100E9-4DB9-E325-1989-03FB1482E9B7}"/>
              </a:ext>
            </a:extLst>
          </p:cNvPr>
          <p:cNvSpPr>
            <a:spLocks noGrp="1"/>
          </p:cNvSpPr>
          <p:nvPr>
            <p:ph idx="1"/>
          </p:nvPr>
        </p:nvSpPr>
        <p:spPr>
          <a:xfrm>
            <a:off x="1270362" y="1410789"/>
            <a:ext cx="4406538" cy="3777622"/>
          </a:xfrm>
        </p:spPr>
        <p:txBody>
          <a:bodyPr/>
          <a:lstStyle/>
          <a:p>
            <a:r>
              <a:rPr lang="en-US" dirty="0"/>
              <a:t>In the chart we see that percentage of females is more.</a:t>
            </a:r>
          </a:p>
          <a:p>
            <a:r>
              <a:rPr lang="en-US" dirty="0"/>
              <a:t>So more females have applied for the loan.</a:t>
            </a:r>
            <a:endParaRPr lang="en-IN" dirty="0"/>
          </a:p>
        </p:txBody>
      </p:sp>
      <p:pic>
        <p:nvPicPr>
          <p:cNvPr id="9" name="Picture 8">
            <a:extLst>
              <a:ext uri="{FF2B5EF4-FFF2-40B4-BE49-F238E27FC236}">
                <a16:creationId xmlns:a16="http://schemas.microsoft.com/office/drawing/2014/main" id="{430E2971-0901-9742-7784-E53BA3FC9BCB}"/>
              </a:ext>
            </a:extLst>
          </p:cNvPr>
          <p:cNvPicPr>
            <a:picLocks noChangeAspect="1"/>
          </p:cNvPicPr>
          <p:nvPr/>
        </p:nvPicPr>
        <p:blipFill>
          <a:blip r:embed="rId2"/>
          <a:stretch>
            <a:fillRect/>
          </a:stretch>
        </p:blipFill>
        <p:spPr>
          <a:xfrm>
            <a:off x="5676900" y="1495020"/>
            <a:ext cx="6491741" cy="5362980"/>
          </a:xfrm>
          <a:prstGeom prst="rect">
            <a:avLst/>
          </a:prstGeom>
        </p:spPr>
      </p:pic>
    </p:spTree>
    <p:extLst>
      <p:ext uri="{BB962C8B-B14F-4D97-AF65-F5344CB8AC3E}">
        <p14:creationId xmlns:p14="http://schemas.microsoft.com/office/powerpoint/2010/main" val="2604267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90AE-F37B-9591-58DA-30509901A0E1}"/>
              </a:ext>
            </a:extLst>
          </p:cNvPr>
          <p:cNvSpPr>
            <a:spLocks noGrp="1"/>
          </p:cNvSpPr>
          <p:nvPr>
            <p:ph type="title"/>
          </p:nvPr>
        </p:nvSpPr>
        <p:spPr/>
        <p:txBody>
          <a:bodyPr/>
          <a:lstStyle/>
          <a:p>
            <a:r>
              <a:rPr lang="en-US" dirty="0"/>
              <a:t>Data Imbalance based on Target</a:t>
            </a:r>
            <a:endParaRPr lang="en-IN" dirty="0"/>
          </a:p>
        </p:txBody>
      </p:sp>
      <p:sp>
        <p:nvSpPr>
          <p:cNvPr id="7" name="Content Placeholder 6">
            <a:extLst>
              <a:ext uri="{FF2B5EF4-FFF2-40B4-BE49-F238E27FC236}">
                <a16:creationId xmlns:a16="http://schemas.microsoft.com/office/drawing/2014/main" id="{44A100E9-4DB9-E325-1989-03FB1482E9B7}"/>
              </a:ext>
            </a:extLst>
          </p:cNvPr>
          <p:cNvSpPr>
            <a:spLocks noGrp="1"/>
          </p:cNvSpPr>
          <p:nvPr>
            <p:ph idx="1"/>
          </p:nvPr>
        </p:nvSpPr>
        <p:spPr>
          <a:xfrm>
            <a:off x="1270362" y="1410789"/>
            <a:ext cx="4406538" cy="3777622"/>
          </a:xfrm>
        </p:spPr>
        <p:txBody>
          <a:bodyPr/>
          <a:lstStyle/>
          <a:p>
            <a:r>
              <a:rPr lang="en-US" dirty="0"/>
              <a:t>In the chart we see that percentage of clients paying loan properly is more.</a:t>
            </a:r>
          </a:p>
          <a:p>
            <a:r>
              <a:rPr lang="en-US" dirty="0"/>
              <a:t>Hence more clients are non-defaulters.</a:t>
            </a:r>
          </a:p>
          <a:p>
            <a:r>
              <a:rPr lang="en-US" dirty="0"/>
              <a:t>Clients with pay difficulties are less as compared to clients will no payment difficulties.</a:t>
            </a:r>
          </a:p>
          <a:p>
            <a:endParaRPr lang="en-IN" dirty="0"/>
          </a:p>
        </p:txBody>
      </p:sp>
      <p:pic>
        <p:nvPicPr>
          <p:cNvPr id="4" name="Picture 3">
            <a:extLst>
              <a:ext uri="{FF2B5EF4-FFF2-40B4-BE49-F238E27FC236}">
                <a16:creationId xmlns:a16="http://schemas.microsoft.com/office/drawing/2014/main" id="{E270BFD5-E194-25DA-A49C-F33683A2D069}"/>
              </a:ext>
            </a:extLst>
          </p:cNvPr>
          <p:cNvPicPr>
            <a:picLocks noChangeAspect="1"/>
          </p:cNvPicPr>
          <p:nvPr/>
        </p:nvPicPr>
        <p:blipFill>
          <a:blip r:embed="rId2"/>
          <a:stretch>
            <a:fillRect/>
          </a:stretch>
        </p:blipFill>
        <p:spPr>
          <a:xfrm>
            <a:off x="6153150" y="1461865"/>
            <a:ext cx="6038850" cy="4772025"/>
          </a:xfrm>
          <a:prstGeom prst="rect">
            <a:avLst/>
          </a:prstGeom>
        </p:spPr>
      </p:pic>
    </p:spTree>
    <p:extLst>
      <p:ext uri="{BB962C8B-B14F-4D97-AF65-F5344CB8AC3E}">
        <p14:creationId xmlns:p14="http://schemas.microsoft.com/office/powerpoint/2010/main" val="373875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65B909-EED9-B255-7D6C-71C1A84281BC}"/>
              </a:ext>
            </a:extLst>
          </p:cNvPr>
          <p:cNvPicPr>
            <a:picLocks noChangeAspect="1"/>
          </p:cNvPicPr>
          <p:nvPr/>
        </p:nvPicPr>
        <p:blipFill>
          <a:blip r:embed="rId2"/>
          <a:stretch>
            <a:fillRect/>
          </a:stretch>
        </p:blipFill>
        <p:spPr>
          <a:xfrm>
            <a:off x="1845898" y="1314994"/>
            <a:ext cx="10338164" cy="3777623"/>
          </a:xfrm>
          <a:prstGeom prst="rect">
            <a:avLst/>
          </a:prstGeom>
        </p:spPr>
      </p:pic>
      <p:sp>
        <p:nvSpPr>
          <p:cNvPr id="2" name="Title 1">
            <a:extLst>
              <a:ext uri="{FF2B5EF4-FFF2-40B4-BE49-F238E27FC236}">
                <a16:creationId xmlns:a16="http://schemas.microsoft.com/office/drawing/2014/main" id="{D1BC90AE-F37B-9591-58DA-30509901A0E1}"/>
              </a:ext>
            </a:extLst>
          </p:cNvPr>
          <p:cNvSpPr>
            <a:spLocks noGrp="1"/>
          </p:cNvSpPr>
          <p:nvPr>
            <p:ph type="title"/>
          </p:nvPr>
        </p:nvSpPr>
        <p:spPr>
          <a:xfrm>
            <a:off x="1680755" y="624110"/>
            <a:ext cx="9823858" cy="690884"/>
          </a:xfrm>
        </p:spPr>
        <p:txBody>
          <a:bodyPr/>
          <a:lstStyle/>
          <a:p>
            <a:r>
              <a:rPr lang="en-US" dirty="0"/>
              <a:t>Clients owning car vs Clients owning house</a:t>
            </a:r>
            <a:endParaRPr lang="en-IN" dirty="0"/>
          </a:p>
        </p:txBody>
      </p:sp>
      <p:sp>
        <p:nvSpPr>
          <p:cNvPr id="7" name="Content Placeholder 6">
            <a:extLst>
              <a:ext uri="{FF2B5EF4-FFF2-40B4-BE49-F238E27FC236}">
                <a16:creationId xmlns:a16="http://schemas.microsoft.com/office/drawing/2014/main" id="{44A100E9-4DB9-E325-1989-03FB1482E9B7}"/>
              </a:ext>
            </a:extLst>
          </p:cNvPr>
          <p:cNvSpPr>
            <a:spLocks noGrp="1"/>
          </p:cNvSpPr>
          <p:nvPr>
            <p:ph idx="1"/>
          </p:nvPr>
        </p:nvSpPr>
        <p:spPr>
          <a:xfrm>
            <a:off x="1853836" y="5408022"/>
            <a:ext cx="10338164" cy="992777"/>
          </a:xfrm>
        </p:spPr>
        <p:txBody>
          <a:bodyPr>
            <a:normAutofit fontScale="92500" lnSpcReduction="20000"/>
          </a:bodyPr>
          <a:lstStyle/>
          <a:p>
            <a:pPr algn="l"/>
            <a:r>
              <a:rPr lang="en-US" i="0" dirty="0">
                <a:solidFill>
                  <a:srgbClr val="000000"/>
                </a:solidFill>
                <a:effectLst/>
                <a:latin typeface="Helvetica Neue"/>
              </a:rPr>
              <a:t>Considering the above chart Clients who don't have car are paying the loan properly.</a:t>
            </a:r>
          </a:p>
          <a:p>
            <a:pPr algn="l"/>
            <a:r>
              <a:rPr lang="en-US" i="0" dirty="0">
                <a:solidFill>
                  <a:srgbClr val="000000"/>
                </a:solidFill>
                <a:effectLst/>
                <a:latin typeface="Helvetica Neue"/>
              </a:rPr>
              <a:t>Clients who own the House are paying the loan properly. </a:t>
            </a:r>
          </a:p>
          <a:p>
            <a:pPr algn="l"/>
            <a:r>
              <a:rPr lang="en-US" i="0" dirty="0">
                <a:solidFill>
                  <a:srgbClr val="000000"/>
                </a:solidFill>
                <a:effectLst/>
                <a:latin typeface="Helvetica Neue"/>
              </a:rPr>
              <a:t>Hence Clients who own house but not car have no payment difficulties.</a:t>
            </a:r>
          </a:p>
        </p:txBody>
      </p:sp>
    </p:spTree>
    <p:extLst>
      <p:ext uri="{BB962C8B-B14F-4D97-AF65-F5344CB8AC3E}">
        <p14:creationId xmlns:p14="http://schemas.microsoft.com/office/powerpoint/2010/main" val="27806735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236</TotalTime>
  <Words>1017</Words>
  <Application>Microsoft Office PowerPoint</Application>
  <PresentationFormat>Widescreen</PresentationFormat>
  <Paragraphs>96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Century Gothic</vt:lpstr>
      <vt:lpstr>freight-text-pro</vt:lpstr>
      <vt:lpstr>Helvetica Neue</vt:lpstr>
      <vt:lpstr>Wingdings 3</vt:lpstr>
      <vt:lpstr>Wisp</vt:lpstr>
      <vt:lpstr>CREDIT EDA ASSIGNMENT</vt:lpstr>
      <vt:lpstr>Content</vt:lpstr>
      <vt:lpstr>Problem Statement</vt:lpstr>
      <vt:lpstr>Approach Used</vt:lpstr>
      <vt:lpstr>Steps Followed</vt:lpstr>
      <vt:lpstr>Data Analysis Reports</vt:lpstr>
      <vt:lpstr>Data Imbalance based on Gender</vt:lpstr>
      <vt:lpstr>Data Imbalance based on Target</vt:lpstr>
      <vt:lpstr>Clients owning car vs Clients owning house</vt:lpstr>
      <vt:lpstr>Analysis based on CNT_CHILDREN</vt:lpstr>
      <vt:lpstr>Clients Age Based on Gender</vt:lpstr>
      <vt:lpstr>Clients Age Group based on Target</vt:lpstr>
      <vt:lpstr>Type of Income based on Target</vt:lpstr>
      <vt:lpstr>Clients Education</vt:lpstr>
      <vt:lpstr>Clients Income Range</vt:lpstr>
      <vt:lpstr>Grouping Credit in Dollars</vt:lpstr>
      <vt:lpstr>Defaulters by Gender</vt:lpstr>
      <vt:lpstr>Defaulters- CODE_GENDER vs INCOME_DOLLAR</vt:lpstr>
      <vt:lpstr>Defaulters- CNT_FAM_MEMBERS &amp; CNT_CHILDREN columns </vt:lpstr>
      <vt:lpstr>Defaulters: Income Amount vs Credit </vt:lpstr>
      <vt:lpstr>Defaulters: Family Status and Gender based on Credit Dollars </vt:lpstr>
      <vt:lpstr>Merged Dataset- Clients respective to Contract Status </vt:lpstr>
      <vt:lpstr>Merged Dataset- Clients w.r.t to Contract Status &amp; Client Type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dc:title>
  <dc:creator>Soumyashree Behera</dc:creator>
  <cp:lastModifiedBy>Soumyashree Behera</cp:lastModifiedBy>
  <cp:revision>19</cp:revision>
  <dcterms:created xsi:type="dcterms:W3CDTF">2023-03-28T05:05:17Z</dcterms:created>
  <dcterms:modified xsi:type="dcterms:W3CDTF">2023-03-28T16:19:24Z</dcterms:modified>
</cp:coreProperties>
</file>