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Old Standard TT"/>
      <p:regular r:id="rId33"/>
      <p:bold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OldStandardTT-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OldStandardTT-italic.fntdata"/><Relationship Id="rId12" Type="http://schemas.openxmlformats.org/officeDocument/2006/relationships/slide" Target="slides/slide7.xml"/><Relationship Id="rId34" Type="http://schemas.openxmlformats.org/officeDocument/2006/relationships/font" Target="fonts/OldStandardTT-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85ed42f3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85ed42f3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85ed42f3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85ed42f3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85ed42f3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85ed42f3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85ed42f3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85ed42f3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85ed42f3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85ed42f3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85ed42f3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85ed42f3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85ed42f3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85ed42f3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85ed42f3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85ed42f3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85ed42f3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85ed42f3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85ed42f3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85ed42f3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85ed42f3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85ed42f3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85ed42f3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85ed42f3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85ed42f3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85ed42f3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85ed42f3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85ed42f3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85ed42f3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85ed42f3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85ed42f3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85ed42f3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85ed42f3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85ed42f3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85ed42f3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85ed42f3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85ed42f3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85ed42f3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85ed42f3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85ed42f3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85ed42f3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85ed42f3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85ed42f3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85ed42f3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0"/>
              </a:spcBef>
              <a:spcAft>
                <a:spcPts val="0"/>
              </a:spcAft>
              <a:buClr>
                <a:schemeClr val="accent1"/>
              </a:buClr>
              <a:buSzPts val="1400"/>
              <a:buChar char="○"/>
              <a:defRPr>
                <a:solidFill>
                  <a:schemeClr val="accent1"/>
                </a:solidFill>
              </a:defRPr>
            </a:lvl2pPr>
            <a:lvl3pPr indent="-317500" lvl="2" marL="1371600" rtl="0">
              <a:spcBef>
                <a:spcPts val="0"/>
              </a:spcBef>
              <a:spcAft>
                <a:spcPts val="0"/>
              </a:spcAft>
              <a:buClr>
                <a:schemeClr val="accent1"/>
              </a:buClr>
              <a:buSzPts val="1400"/>
              <a:buChar char="■"/>
              <a:defRPr>
                <a:solidFill>
                  <a:schemeClr val="accent1"/>
                </a:solidFill>
              </a:defRPr>
            </a:lvl3pPr>
            <a:lvl4pPr indent="-317500" lvl="3" marL="1828800" rtl="0">
              <a:spcBef>
                <a:spcPts val="0"/>
              </a:spcBef>
              <a:spcAft>
                <a:spcPts val="0"/>
              </a:spcAft>
              <a:buClr>
                <a:schemeClr val="accent1"/>
              </a:buClr>
              <a:buSzPts val="1400"/>
              <a:buChar char="●"/>
              <a:defRPr>
                <a:solidFill>
                  <a:schemeClr val="accent1"/>
                </a:solidFill>
              </a:defRPr>
            </a:lvl4pPr>
            <a:lvl5pPr indent="-317500" lvl="4" marL="2286000" rtl="0">
              <a:spcBef>
                <a:spcPts val="0"/>
              </a:spcBef>
              <a:spcAft>
                <a:spcPts val="0"/>
              </a:spcAft>
              <a:buClr>
                <a:schemeClr val="accent1"/>
              </a:buClr>
              <a:buSzPts val="1400"/>
              <a:buChar char="○"/>
              <a:defRPr>
                <a:solidFill>
                  <a:schemeClr val="accent1"/>
                </a:solidFill>
              </a:defRPr>
            </a:lvl5pPr>
            <a:lvl6pPr indent="-317500" lvl="5" marL="2743200" rtl="0">
              <a:spcBef>
                <a:spcPts val="0"/>
              </a:spcBef>
              <a:spcAft>
                <a:spcPts val="0"/>
              </a:spcAft>
              <a:buClr>
                <a:schemeClr val="accent1"/>
              </a:buClr>
              <a:buSzPts val="1400"/>
              <a:buChar char="■"/>
              <a:defRPr>
                <a:solidFill>
                  <a:schemeClr val="accent1"/>
                </a:solidFill>
              </a:defRPr>
            </a:lvl6pPr>
            <a:lvl7pPr indent="-317500" lvl="6" marL="3200400" rtl="0">
              <a:spcBef>
                <a:spcPts val="0"/>
              </a:spcBef>
              <a:spcAft>
                <a:spcPts val="0"/>
              </a:spcAft>
              <a:buClr>
                <a:schemeClr val="accent1"/>
              </a:buClr>
              <a:buSzPts val="1400"/>
              <a:buChar char="●"/>
              <a:defRPr>
                <a:solidFill>
                  <a:schemeClr val="accent1"/>
                </a:solidFill>
              </a:defRPr>
            </a:lvl7pPr>
            <a:lvl8pPr indent="-317500" lvl="7" marL="3657600" rtl="0">
              <a:spcBef>
                <a:spcPts val="0"/>
              </a:spcBef>
              <a:spcAft>
                <a:spcPts val="0"/>
              </a:spcAft>
              <a:buClr>
                <a:schemeClr val="accent1"/>
              </a:buClr>
              <a:buSzPts val="1400"/>
              <a:buChar char="○"/>
              <a:defRPr>
                <a:solidFill>
                  <a:schemeClr val="accent1"/>
                </a:solidFill>
              </a:defRPr>
            </a:lvl8pPr>
            <a:lvl9pPr indent="-317500" lvl="8" marL="4114800" rtl="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56350" y="1211625"/>
            <a:ext cx="8631300" cy="1236900"/>
          </a:xfrm>
          <a:prstGeom prst="rect">
            <a:avLst/>
          </a:prstGeom>
        </p:spPr>
        <p:txBody>
          <a:bodyPr anchorCtr="0" anchor="b" bIns="91425" lIns="91425" spcFirstLastPara="1" rIns="91425" wrap="square" tIns="91425">
            <a:normAutofit fontScale="90000"/>
          </a:bodyPr>
          <a:lstStyle/>
          <a:p>
            <a:pPr indent="0" lvl="0" marL="0" rtl="0" algn="l">
              <a:lnSpc>
                <a:spcPct val="130434"/>
              </a:lnSpc>
              <a:spcBef>
                <a:spcPts val="1400"/>
              </a:spcBef>
              <a:spcAft>
                <a:spcPts val="0"/>
              </a:spcAft>
              <a:buClr>
                <a:schemeClr val="dk1"/>
              </a:buClr>
              <a:buSzPct val="33445"/>
              <a:buFont typeface="Arial"/>
              <a:buNone/>
            </a:pPr>
            <a:r>
              <a:rPr b="1" lang="en" sz="3288">
                <a:solidFill>
                  <a:srgbClr val="292929"/>
                </a:solidFill>
                <a:highlight>
                  <a:srgbClr val="FFFFFF"/>
                </a:highlight>
                <a:latin typeface="Arial"/>
                <a:ea typeface="Arial"/>
                <a:cs typeface="Arial"/>
                <a:sym typeface="Arial"/>
              </a:rPr>
              <a:t>Churn Prediction Using Machine Learning</a:t>
            </a:r>
            <a:endParaRPr b="1" sz="3288">
              <a:solidFill>
                <a:srgbClr val="292929"/>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ct val="100000"/>
              <a:buFont typeface="Arial"/>
              <a:buNone/>
            </a:pPr>
            <a:r>
              <a:t/>
            </a:r>
            <a:endParaRPr sz="11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60" name="Google Shape;60;p13"/>
          <p:cNvSpPr txBox="1"/>
          <p:nvPr>
            <p:ph idx="1" type="subTitle"/>
          </p:nvPr>
        </p:nvSpPr>
        <p:spPr>
          <a:xfrm>
            <a:off x="6534000" y="4356000"/>
            <a:ext cx="2610000" cy="7875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6287">
                <a:solidFill>
                  <a:schemeClr val="lt1"/>
                </a:solidFill>
              </a:rPr>
              <a:t>Soumyadip Ghatak</a:t>
            </a:r>
            <a:endParaRPr sz="6287">
              <a:solidFill>
                <a:schemeClr val="lt1"/>
              </a:solidFill>
            </a:endParaRPr>
          </a:p>
          <a:p>
            <a:pPr indent="0" lvl="0" marL="0" rtl="0" algn="l">
              <a:spcBef>
                <a:spcPts val="0"/>
              </a:spcBef>
              <a:spcAft>
                <a:spcPts val="0"/>
              </a:spcAft>
              <a:buNone/>
            </a:pPr>
            <a:r>
              <a:rPr lang="en" sz="6287">
                <a:solidFill>
                  <a:schemeClr val="lt1"/>
                </a:solidFill>
              </a:rPr>
              <a:t>A21032</a:t>
            </a:r>
            <a:endParaRPr sz="6287">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739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The variables in our dataset.</a:t>
            </a:r>
            <a:endParaRPr b="1" u="sng"/>
          </a:p>
        </p:txBody>
      </p:sp>
      <p:pic>
        <p:nvPicPr>
          <p:cNvPr id="113" name="Google Shape;113;p22"/>
          <p:cNvPicPr preferRelativeResize="0"/>
          <p:nvPr/>
        </p:nvPicPr>
        <p:blipFill>
          <a:blip r:embed="rId3">
            <a:alphaModFix/>
          </a:blip>
          <a:stretch>
            <a:fillRect/>
          </a:stretch>
        </p:blipFill>
        <p:spPr>
          <a:xfrm>
            <a:off x="497450" y="787100"/>
            <a:ext cx="7734600" cy="408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321775"/>
            <a:ext cx="8031300" cy="102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u="sng">
                <a:highlight>
                  <a:schemeClr val="lt1"/>
                </a:highlight>
              </a:rPr>
              <a:t>There were 1101 missing userId records in this dataset. For this, we removed the rows where these were missing.</a:t>
            </a:r>
            <a:endParaRPr b="1" sz="3800" u="sng">
              <a:highlight>
                <a:schemeClr val="lt1"/>
              </a:highlight>
            </a:endParaRPr>
          </a:p>
        </p:txBody>
      </p:sp>
      <p:pic>
        <p:nvPicPr>
          <p:cNvPr id="119" name="Google Shape;119;p23"/>
          <p:cNvPicPr preferRelativeResize="0"/>
          <p:nvPr/>
        </p:nvPicPr>
        <p:blipFill>
          <a:blip r:embed="rId3">
            <a:alphaModFix/>
          </a:blip>
          <a:stretch>
            <a:fillRect/>
          </a:stretch>
        </p:blipFill>
        <p:spPr>
          <a:xfrm>
            <a:off x="297575" y="1511938"/>
            <a:ext cx="8548850" cy="211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108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We filter our dataset and extract the features that we will use.</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rPr b="1" lang="en" sz="2500">
                <a:solidFill>
                  <a:srgbClr val="292929"/>
                </a:solidFill>
                <a:highlight>
                  <a:srgbClr val="FFFFFF"/>
                </a:highlight>
              </a:rPr>
              <a:t>Based</a:t>
            </a:r>
            <a:r>
              <a:rPr b="1" lang="en" sz="2500">
                <a:solidFill>
                  <a:srgbClr val="292929"/>
                </a:solidFill>
                <a:highlight>
                  <a:srgbClr val="FFFFFF"/>
                </a:highlight>
              </a:rPr>
              <a:t> on intuition and domain knowledge, we decide not to include the columns for lastName, method, and userAgent in our first-pass modeling for now, since these variables probably do not affect our prediction. We also decide not to include artist, location, song, and status for now. This leaves us with the following columns</a:t>
            </a:r>
            <a:endParaRPr b="1" sz="4000"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06575" y="163950"/>
            <a:ext cx="8930876" cy="4740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1985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Some important visualization to derive insights.</a:t>
            </a:r>
            <a:endParaRPr b="1" u="sng"/>
          </a:p>
        </p:txBody>
      </p:sp>
      <p:pic>
        <p:nvPicPr>
          <p:cNvPr id="135" name="Google Shape;135;p26"/>
          <p:cNvPicPr preferRelativeResize="0"/>
          <p:nvPr/>
        </p:nvPicPr>
        <p:blipFill>
          <a:blip r:embed="rId3">
            <a:alphaModFix/>
          </a:blip>
          <a:stretch>
            <a:fillRect/>
          </a:stretch>
        </p:blipFill>
        <p:spPr>
          <a:xfrm>
            <a:off x="361000" y="811748"/>
            <a:ext cx="8166825" cy="4092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63000"/>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Clr>
                <a:schemeClr val="dk1"/>
              </a:buClr>
              <a:buSzPct val="36065"/>
              <a:buFont typeface="Arial"/>
              <a:buNone/>
            </a:pPr>
            <a:r>
              <a:rPr b="1" lang="en" sz="3050" u="sng">
                <a:highlight>
                  <a:schemeClr val="lt1"/>
                </a:highlight>
              </a:rPr>
              <a:t>The most present states for people who churned.</a:t>
            </a:r>
            <a:endParaRPr b="1" sz="3050" u="sng">
              <a:highlight>
                <a:schemeClr val="lt1"/>
              </a:highlight>
            </a:endParaRPr>
          </a:p>
          <a:p>
            <a:pPr indent="0" lvl="0" marL="0" rtl="0" algn="l">
              <a:spcBef>
                <a:spcPts val="0"/>
              </a:spcBef>
              <a:spcAft>
                <a:spcPts val="0"/>
              </a:spcAft>
              <a:buNone/>
            </a:pPr>
            <a:r>
              <a:t/>
            </a:r>
            <a:endParaRPr/>
          </a:p>
        </p:txBody>
      </p:sp>
      <p:pic>
        <p:nvPicPr>
          <p:cNvPr id="151" name="Google Shape;151;p29"/>
          <p:cNvPicPr preferRelativeResize="0"/>
          <p:nvPr/>
        </p:nvPicPr>
        <p:blipFill>
          <a:blip r:embed="rId3">
            <a:alphaModFix/>
          </a:blip>
          <a:stretch>
            <a:fillRect/>
          </a:stretch>
        </p:blipFill>
        <p:spPr>
          <a:xfrm>
            <a:off x="443650" y="750150"/>
            <a:ext cx="7381750" cy="4092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0" y="814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ML Models used:</a:t>
            </a:r>
            <a:endParaRPr b="1" u="sng"/>
          </a:p>
        </p:txBody>
      </p:sp>
      <p:pic>
        <p:nvPicPr>
          <p:cNvPr id="157" name="Google Shape;157;p30"/>
          <p:cNvPicPr preferRelativeResize="0"/>
          <p:nvPr/>
        </p:nvPicPr>
        <p:blipFill>
          <a:blip r:embed="rId3">
            <a:alphaModFix/>
          </a:blip>
          <a:stretch>
            <a:fillRect/>
          </a:stretch>
        </p:blipFill>
        <p:spPr>
          <a:xfrm>
            <a:off x="0" y="861050"/>
            <a:ext cx="9144000" cy="4282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111" u="sng"/>
              <a:t>What does Churn mean in business?</a:t>
            </a:r>
            <a:endParaRPr b="1" sz="3111" u="sng"/>
          </a:p>
        </p:txBody>
      </p:sp>
      <p:sp>
        <p:nvSpPr>
          <p:cNvPr id="66" name="Google Shape;66;p14"/>
          <p:cNvSpPr txBox="1"/>
          <p:nvPr>
            <p:ph idx="1" type="body"/>
          </p:nvPr>
        </p:nvSpPr>
        <p:spPr>
          <a:xfrm>
            <a:off x="394325" y="1417200"/>
            <a:ext cx="7196700" cy="3906600"/>
          </a:xfrm>
          <a:prstGeom prst="rect">
            <a:avLst/>
          </a:prstGeom>
        </p:spPr>
        <p:txBody>
          <a:bodyPr anchorCtr="0" anchor="t" bIns="91425" lIns="91425" spcFirstLastPara="1" rIns="91425" wrap="square" tIns="91425">
            <a:normAutofit/>
          </a:bodyPr>
          <a:lstStyle/>
          <a:p>
            <a:pPr indent="0" lvl="0" marL="0" rtl="0" algn="l">
              <a:lnSpc>
                <a:spcPct val="105882"/>
              </a:lnSpc>
              <a:spcBef>
                <a:spcPts val="4000"/>
              </a:spcBef>
              <a:spcAft>
                <a:spcPts val="0"/>
              </a:spcAft>
              <a:buClr>
                <a:schemeClr val="dk1"/>
              </a:buClr>
              <a:buSzPts val="1100"/>
              <a:buFont typeface="Arial"/>
              <a:buNone/>
            </a:pPr>
            <a:r>
              <a:rPr b="1" lang="en">
                <a:solidFill>
                  <a:srgbClr val="292929"/>
                </a:solidFill>
                <a:highlight>
                  <a:srgbClr val="FFFFFF"/>
                </a:highlight>
              </a:rPr>
              <a:t>Churn means customers or users who left the services or migrates to the competitor in the industry. It is very important for any organization to keep its existing customer and attract new ones if one of them fails it is bad for business. The goal is to explore the possibility of machine learning for churn prediction to retain a competitive edge in the industry.</a:t>
            </a:r>
            <a:endParaRPr b="1">
              <a:solidFill>
                <a:srgbClr val="29292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2"/>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155850" y="158375"/>
            <a:ext cx="88323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We tried to improve our logistic regression model but it wasn’t. This can be solved by extracting more features.</a:t>
            </a:r>
            <a:endParaRPr b="1" u="sng"/>
          </a:p>
        </p:txBody>
      </p:sp>
      <p:pic>
        <p:nvPicPr>
          <p:cNvPr id="178" name="Google Shape;178;p34"/>
          <p:cNvPicPr preferRelativeResize="0"/>
          <p:nvPr/>
        </p:nvPicPr>
        <p:blipFill>
          <a:blip r:embed="rId3">
            <a:alphaModFix/>
          </a:blip>
          <a:stretch>
            <a:fillRect/>
          </a:stretch>
        </p:blipFill>
        <p:spPr>
          <a:xfrm>
            <a:off x="424113" y="1503475"/>
            <a:ext cx="8295775" cy="2772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3367900" y="22651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Thank you.</a:t>
            </a:r>
            <a:endParaRPr b="1"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00775" y="372100"/>
            <a:ext cx="8520600" cy="7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50" u="sng">
                <a:solidFill>
                  <a:srgbClr val="3C4043"/>
                </a:solidFill>
                <a:latin typeface="Roboto"/>
                <a:ea typeface="Roboto"/>
                <a:cs typeface="Roboto"/>
                <a:sym typeface="Roboto"/>
              </a:rPr>
              <a:t>Why it is important to solve the problem?</a:t>
            </a:r>
            <a:endParaRPr b="1" sz="4500" u="sng"/>
          </a:p>
        </p:txBody>
      </p:sp>
      <p:sp>
        <p:nvSpPr>
          <p:cNvPr id="72" name="Google Shape;72;p15"/>
          <p:cNvSpPr txBox="1"/>
          <p:nvPr>
            <p:ph idx="1" type="body"/>
          </p:nvPr>
        </p:nvSpPr>
        <p:spPr>
          <a:xfrm>
            <a:off x="250075" y="1073025"/>
            <a:ext cx="8043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solidFill>
                  <a:srgbClr val="292929"/>
                </a:solidFill>
                <a:highlight>
                  <a:srgbClr val="FFFFFF"/>
                </a:highlight>
              </a:rPr>
              <a:t>In highly competitive markets, like gaming, hotel, subscription apps and casino chains operate in, being able to truly understand our customers is crucial to remaining competitive. To do this, we have to analyze the behavior of our customers and understand what are the attributes of people who may churn</a:t>
            </a:r>
            <a:r>
              <a:rPr b="1" lang="en" sz="1700">
                <a:solidFill>
                  <a:srgbClr val="292929"/>
                </a:solidFill>
                <a:highlight>
                  <a:srgbClr val="FFFFFF"/>
                </a:highlight>
                <a:latin typeface="Georgia"/>
                <a:ea typeface="Georgia"/>
                <a:cs typeface="Georgia"/>
                <a:sym typeface="Georgia"/>
              </a:rPr>
              <a:t>.</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32775"/>
            <a:ext cx="8520600" cy="5406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7200"/>
              </a:spcBef>
              <a:spcAft>
                <a:spcPts val="0"/>
              </a:spcAft>
              <a:buClr>
                <a:schemeClr val="dk1"/>
              </a:buClr>
              <a:buSzPct val="38297"/>
              <a:buFont typeface="Arial"/>
              <a:buNone/>
            </a:pPr>
            <a:r>
              <a:rPr b="1" lang="en" sz="2872" u="sng">
                <a:solidFill>
                  <a:srgbClr val="292929"/>
                </a:solidFill>
                <a:highlight>
                  <a:srgbClr val="FFFFFF"/>
                </a:highlight>
              </a:rPr>
              <a:t>Project Overview</a:t>
            </a:r>
            <a:endParaRPr b="1" sz="2872" u="sng">
              <a:solidFill>
                <a:srgbClr val="292929"/>
              </a:solidFill>
              <a:highlight>
                <a:srgbClr val="FFFFFF"/>
              </a:highlight>
            </a:endParaRPr>
          </a:p>
          <a:p>
            <a:pPr indent="0" lvl="0" marL="0" rtl="0" algn="l">
              <a:lnSpc>
                <a:spcPct val="115000"/>
              </a:lnSpc>
              <a:spcBef>
                <a:spcPts val="0"/>
              </a:spcBef>
              <a:spcAft>
                <a:spcPts val="0"/>
              </a:spcAft>
              <a:buClr>
                <a:schemeClr val="dk1"/>
              </a:buClr>
              <a:buSzPct val="1000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2100"/>
              <a:t>In this Project </a:t>
            </a:r>
            <a:r>
              <a:rPr b="1" lang="en" sz="2100">
                <a:solidFill>
                  <a:srgbClr val="292929"/>
                </a:solidFill>
                <a:highlight>
                  <a:srgbClr val="FFFFFF"/>
                </a:highlight>
              </a:rPr>
              <a:t>we will analyse and build a churn model for a “company” called Sparkify. This company provides music streaming services to customers just like Spotify or Pandora.</a:t>
            </a:r>
            <a:endParaRPr b="1" sz="2100">
              <a:solidFill>
                <a:srgbClr val="292929"/>
              </a:solidFill>
              <a:highlight>
                <a:srgbClr val="FFFFFF"/>
              </a:highlight>
            </a:endParaRPr>
          </a:p>
          <a:p>
            <a:pPr indent="0" lvl="0" marL="0" rtl="0" algn="l">
              <a:lnSpc>
                <a:spcPct val="218181"/>
              </a:lnSpc>
              <a:spcBef>
                <a:spcPts val="3000"/>
              </a:spcBef>
              <a:spcAft>
                <a:spcPts val="0"/>
              </a:spcAft>
              <a:buClr>
                <a:schemeClr val="dk1"/>
              </a:buClr>
              <a:buSzPct val="52380"/>
              <a:buFont typeface="Arial"/>
              <a:buNone/>
            </a:pPr>
            <a:r>
              <a:rPr b="1" lang="en" sz="2100">
                <a:solidFill>
                  <a:srgbClr val="292929"/>
                </a:solidFill>
                <a:highlight>
                  <a:srgbClr val="FFFFFF"/>
                </a:highlight>
              </a:rPr>
              <a:t>To utilize the Spark, we need to set up a spark session in the beginning. We can also do this without actually having a server by using the local cluster.</a:t>
            </a:r>
            <a:endParaRPr b="1" sz="2100">
              <a:solidFill>
                <a:srgbClr val="29292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About our dataset.</a:t>
            </a:r>
            <a:endParaRPr b="1" u="sng"/>
          </a:p>
        </p:txBody>
      </p:sp>
      <p:sp>
        <p:nvSpPr>
          <p:cNvPr id="84" name="Google Shape;84;p17"/>
          <p:cNvSpPr txBox="1"/>
          <p:nvPr>
            <p:ph idx="1" type="body"/>
          </p:nvPr>
        </p:nvSpPr>
        <p:spPr>
          <a:xfrm>
            <a:off x="311700" y="1159275"/>
            <a:ext cx="8327100" cy="375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900">
                <a:highlight>
                  <a:schemeClr val="lt1"/>
                </a:highlight>
              </a:rPr>
              <a:t>There are two datasets that are available: a full dataset of 12GB, that requires the deployment of a cluster to parallelize computation, and a mini-dataset of 128MB. In this repository the focus is on the mini-dataset for now. But due to the nature of this data, we wrote all the code using the Spark Framework to allow easy refactoring on the code to have it run with clusters on a much larger dataset.</a:t>
            </a:r>
            <a:endParaRPr b="1" sz="2500">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753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Step by step approach.</a:t>
            </a:r>
            <a:endParaRPr b="1" u="sng"/>
          </a:p>
        </p:txBody>
      </p:sp>
      <p:sp>
        <p:nvSpPr>
          <p:cNvPr id="90" name="Google Shape;90;p18"/>
          <p:cNvSpPr txBox="1"/>
          <p:nvPr>
            <p:ph idx="1" type="body"/>
          </p:nvPr>
        </p:nvSpPr>
        <p:spPr>
          <a:xfrm>
            <a:off x="311700" y="1094950"/>
            <a:ext cx="8520600" cy="3397200"/>
          </a:xfrm>
          <a:prstGeom prst="rect">
            <a:avLst/>
          </a:prstGeom>
        </p:spPr>
        <p:txBody>
          <a:bodyPr anchorCtr="0" anchor="t" bIns="91425" lIns="91425" spcFirstLastPara="1" rIns="91425" wrap="square" tIns="91425">
            <a:noAutofit/>
          </a:bodyPr>
          <a:lstStyle/>
          <a:p>
            <a:pPr indent="-325437" lvl="0" marL="749300" rtl="0" algn="l">
              <a:lnSpc>
                <a:spcPct val="190909"/>
              </a:lnSpc>
              <a:spcBef>
                <a:spcPts val="1400"/>
              </a:spcBef>
              <a:spcAft>
                <a:spcPts val="0"/>
              </a:spcAft>
              <a:buClr>
                <a:srgbClr val="292929"/>
              </a:buClr>
              <a:buSzPts val="1525"/>
              <a:buFont typeface="Georgia"/>
              <a:buAutoNum type="arabicPeriod"/>
            </a:pPr>
            <a:r>
              <a:rPr b="1" lang="en" sz="1525" u="sng">
                <a:solidFill>
                  <a:srgbClr val="292929"/>
                </a:solidFill>
                <a:highlight>
                  <a:srgbClr val="FFFFFF"/>
                </a:highlight>
              </a:rPr>
              <a:t>Data Understanding</a:t>
            </a:r>
            <a:br>
              <a:rPr b="1" lang="en" sz="1525">
                <a:solidFill>
                  <a:srgbClr val="292929"/>
                </a:solidFill>
                <a:highlight>
                  <a:srgbClr val="FFFFFF"/>
                </a:highlight>
              </a:rPr>
            </a:br>
            <a:r>
              <a:rPr b="1" lang="en" sz="1525">
                <a:solidFill>
                  <a:srgbClr val="292929"/>
                </a:solidFill>
                <a:highlight>
                  <a:srgbClr val="FFFFFF"/>
                </a:highlight>
              </a:rPr>
              <a:t>Included finding missing or random values, understanding the structure of the dataset, understanding column datatypes, finding useful features.</a:t>
            </a:r>
            <a:endParaRPr b="1" sz="1525">
              <a:solidFill>
                <a:srgbClr val="292929"/>
              </a:solidFill>
              <a:highlight>
                <a:srgbClr val="FFFFFF"/>
              </a:highlight>
            </a:endParaRPr>
          </a:p>
          <a:p>
            <a:pPr indent="0" lvl="0" marL="457200" rtl="0" algn="l">
              <a:lnSpc>
                <a:spcPct val="190909"/>
              </a:lnSpc>
              <a:spcBef>
                <a:spcPts val="1400"/>
              </a:spcBef>
              <a:spcAft>
                <a:spcPts val="0"/>
              </a:spcAft>
              <a:buNone/>
            </a:pPr>
            <a:r>
              <a:t/>
            </a:r>
            <a:endParaRPr b="1" sz="1525">
              <a:solidFill>
                <a:srgbClr val="292929"/>
              </a:solidFill>
              <a:highlight>
                <a:srgbClr val="FFFFFF"/>
              </a:highlight>
            </a:endParaRPr>
          </a:p>
          <a:p>
            <a:pPr indent="-325437" lvl="0" marL="749300" rtl="0" algn="l">
              <a:lnSpc>
                <a:spcPct val="190909"/>
              </a:lnSpc>
              <a:spcBef>
                <a:spcPts val="1700"/>
              </a:spcBef>
              <a:spcAft>
                <a:spcPts val="0"/>
              </a:spcAft>
              <a:buClr>
                <a:srgbClr val="292929"/>
              </a:buClr>
              <a:buSzPts val="1525"/>
              <a:buFont typeface="Georgia"/>
              <a:buAutoNum type="arabicPeriod"/>
            </a:pPr>
            <a:r>
              <a:rPr b="1" lang="en" sz="1525" u="sng">
                <a:solidFill>
                  <a:srgbClr val="292929"/>
                </a:solidFill>
                <a:highlight>
                  <a:srgbClr val="FFFFFF"/>
                </a:highlight>
              </a:rPr>
              <a:t>Visualization</a:t>
            </a:r>
            <a:br>
              <a:rPr b="1" lang="en" sz="1525">
                <a:solidFill>
                  <a:srgbClr val="292929"/>
                </a:solidFill>
                <a:highlight>
                  <a:srgbClr val="FFFFFF"/>
                </a:highlight>
              </a:rPr>
            </a:br>
            <a:r>
              <a:rPr b="1" lang="en" sz="1525">
                <a:solidFill>
                  <a:srgbClr val="292929"/>
                </a:solidFill>
                <a:highlight>
                  <a:srgbClr val="FFFFFF"/>
                </a:highlight>
              </a:rPr>
              <a:t>Everything that can be learned from visualization. This will help to visually understand which features are more suitable for solving the problem.</a:t>
            </a:r>
            <a:endParaRPr b="1" sz="1525">
              <a:solidFill>
                <a:srgbClr val="292929"/>
              </a:solidFill>
              <a:highlight>
                <a:srgbClr val="FFFFFF"/>
              </a:highlight>
            </a:endParaRPr>
          </a:p>
          <a:p>
            <a:pPr indent="0" lvl="0" marL="0" rtl="0" algn="l">
              <a:spcBef>
                <a:spcPts val="0"/>
              </a:spcBef>
              <a:spcAft>
                <a:spcPts val="1200"/>
              </a:spcAft>
              <a:buSzPts val="605"/>
              <a:buNone/>
            </a:pPr>
            <a:r>
              <a:t/>
            </a:r>
            <a:endParaRPr sz="989"/>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225450" y="419875"/>
            <a:ext cx="8520600" cy="3397200"/>
          </a:xfrm>
          <a:prstGeom prst="rect">
            <a:avLst/>
          </a:prstGeom>
        </p:spPr>
        <p:txBody>
          <a:bodyPr anchorCtr="0" anchor="t" bIns="91425" lIns="91425" spcFirstLastPara="1" rIns="91425" wrap="square" tIns="91425">
            <a:noAutofit/>
          </a:bodyPr>
          <a:lstStyle/>
          <a:p>
            <a:pPr indent="0" lvl="0" marL="457200" rtl="0" algn="l">
              <a:lnSpc>
                <a:spcPct val="190909"/>
              </a:lnSpc>
              <a:spcBef>
                <a:spcPts val="1700"/>
              </a:spcBef>
              <a:spcAft>
                <a:spcPts val="0"/>
              </a:spcAft>
              <a:buNone/>
            </a:pPr>
            <a:r>
              <a:rPr b="1" lang="en" sz="1425" u="sng">
                <a:solidFill>
                  <a:srgbClr val="292929"/>
                </a:solidFill>
                <a:highlight>
                  <a:srgbClr val="FFFFFF"/>
                </a:highlight>
              </a:rPr>
              <a:t>3. </a:t>
            </a:r>
            <a:r>
              <a:rPr b="1" lang="en" sz="1425" u="sng">
                <a:solidFill>
                  <a:srgbClr val="292929"/>
                </a:solidFill>
                <a:highlight>
                  <a:srgbClr val="FFFFFF"/>
                </a:highlight>
              </a:rPr>
              <a:t>Feature Engineering</a:t>
            </a:r>
            <a:br>
              <a:rPr b="1" lang="en" sz="1425">
                <a:solidFill>
                  <a:srgbClr val="292929"/>
                </a:solidFill>
                <a:highlight>
                  <a:srgbClr val="FFFFFF"/>
                </a:highlight>
              </a:rPr>
            </a:br>
            <a:r>
              <a:rPr b="1" lang="en" sz="1425">
                <a:solidFill>
                  <a:srgbClr val="292929"/>
                </a:solidFill>
                <a:highlight>
                  <a:srgbClr val="FFFFFF"/>
                </a:highlight>
              </a:rPr>
              <a:t>At this step, we will select features based on the previous steps and combine them into one data frame.</a:t>
            </a:r>
            <a:endParaRPr b="1" sz="1425">
              <a:solidFill>
                <a:srgbClr val="292929"/>
              </a:solidFill>
              <a:highlight>
                <a:srgbClr val="FFFFFF"/>
              </a:highlight>
            </a:endParaRPr>
          </a:p>
          <a:p>
            <a:pPr indent="0" lvl="0" marL="457200" rtl="0" algn="l">
              <a:lnSpc>
                <a:spcPct val="190909"/>
              </a:lnSpc>
              <a:spcBef>
                <a:spcPts val="1700"/>
              </a:spcBef>
              <a:spcAft>
                <a:spcPts val="0"/>
              </a:spcAft>
              <a:buNone/>
            </a:pPr>
            <a:r>
              <a:rPr b="1" lang="en" sz="1425" u="sng">
                <a:solidFill>
                  <a:srgbClr val="292929"/>
                </a:solidFill>
                <a:highlight>
                  <a:srgbClr val="FFFFFF"/>
                </a:highlight>
              </a:rPr>
              <a:t>4.Modeling</a:t>
            </a:r>
            <a:br>
              <a:rPr b="1" lang="en" sz="1425">
                <a:solidFill>
                  <a:srgbClr val="292929"/>
                </a:solidFill>
                <a:highlight>
                  <a:srgbClr val="FFFFFF"/>
                </a:highlight>
              </a:rPr>
            </a:br>
            <a:r>
              <a:rPr b="1" lang="en" sz="1425">
                <a:solidFill>
                  <a:srgbClr val="292929"/>
                </a:solidFill>
                <a:highlight>
                  <a:srgbClr val="FFFFFF"/>
                </a:highlight>
              </a:rPr>
              <a:t>We will use four machine learning algorithms: Logistic Regression, Random Forest, Decision tree. Then we’ll compare them based on metrics: Accuracy and F1.</a:t>
            </a:r>
            <a:endParaRPr b="1" sz="1425">
              <a:solidFill>
                <a:srgbClr val="292929"/>
              </a:solidFill>
              <a:highlight>
                <a:srgbClr val="FFFFFF"/>
              </a:highlight>
            </a:endParaRPr>
          </a:p>
          <a:p>
            <a:pPr indent="0" lvl="0" marL="457200" rtl="0" algn="l">
              <a:lnSpc>
                <a:spcPct val="190909"/>
              </a:lnSpc>
              <a:spcBef>
                <a:spcPts val="1700"/>
              </a:spcBef>
              <a:spcAft>
                <a:spcPts val="0"/>
              </a:spcAft>
              <a:buNone/>
            </a:pPr>
            <a:r>
              <a:rPr b="1" lang="en" sz="1425" u="sng">
                <a:solidFill>
                  <a:srgbClr val="292929"/>
                </a:solidFill>
                <a:highlight>
                  <a:srgbClr val="FFFFFF"/>
                </a:highlight>
              </a:rPr>
              <a:t>5.Model Evaluation and Validation</a:t>
            </a:r>
            <a:br>
              <a:rPr b="1" lang="en" sz="1425">
                <a:solidFill>
                  <a:srgbClr val="292929"/>
                </a:solidFill>
                <a:highlight>
                  <a:srgbClr val="FFFFFF"/>
                </a:highlight>
              </a:rPr>
            </a:br>
            <a:r>
              <a:rPr b="1" lang="en" sz="1425">
                <a:solidFill>
                  <a:srgbClr val="292929"/>
                </a:solidFill>
                <a:highlight>
                  <a:srgbClr val="FFFFFF"/>
                </a:highlight>
              </a:rPr>
              <a:t>At this step, we provide some discussion about the final parameters of the model.</a:t>
            </a:r>
            <a:endParaRPr b="1" sz="1425">
              <a:solidFill>
                <a:srgbClr val="29292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188450" y="272000"/>
            <a:ext cx="8520600" cy="339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100">
                <a:highlight>
                  <a:schemeClr val="lt1"/>
                </a:highlight>
              </a:rPr>
              <a:t>For this project, </a:t>
            </a:r>
            <a:r>
              <a:rPr b="1" lang="en" sz="2100" u="sng">
                <a:highlight>
                  <a:schemeClr val="lt1"/>
                </a:highlight>
              </a:rPr>
              <a:t>we have to classify customers who have churned</a:t>
            </a:r>
            <a:r>
              <a:rPr b="1" lang="en" sz="2100">
                <a:highlight>
                  <a:schemeClr val="lt1"/>
                </a:highlight>
              </a:rPr>
              <a:t>. Not only we will classify these customers but </a:t>
            </a:r>
            <a:r>
              <a:rPr b="1" lang="en" sz="2100" u="sng">
                <a:highlight>
                  <a:schemeClr val="lt1"/>
                </a:highlight>
              </a:rPr>
              <a:t>we will build a model that would make predictions.</a:t>
            </a:r>
            <a:endParaRPr b="1" sz="2100" u="sng">
              <a:highlight>
                <a:schemeClr val="lt1"/>
              </a:highlight>
            </a:endParaRPr>
          </a:p>
          <a:p>
            <a:pPr indent="0" lvl="0" marL="0" rtl="0" algn="l">
              <a:spcBef>
                <a:spcPts val="600"/>
              </a:spcBef>
              <a:spcAft>
                <a:spcPts val="0"/>
              </a:spcAft>
              <a:buClr>
                <a:schemeClr val="dk1"/>
              </a:buClr>
              <a:buSzPts val="1100"/>
              <a:buFont typeface="Arial"/>
              <a:buNone/>
            </a:pPr>
            <a:r>
              <a:t/>
            </a:r>
            <a:endParaRPr b="1" sz="2100" u="sng">
              <a:highlight>
                <a:schemeClr val="lt1"/>
              </a:highlight>
            </a:endParaRPr>
          </a:p>
          <a:p>
            <a:pPr indent="0" lvl="0" marL="0" rtl="0" algn="l">
              <a:spcBef>
                <a:spcPts val="600"/>
              </a:spcBef>
              <a:spcAft>
                <a:spcPts val="0"/>
              </a:spcAft>
              <a:buNone/>
            </a:pPr>
            <a:r>
              <a:rPr b="1" lang="en" sz="2100">
                <a:highlight>
                  <a:schemeClr val="lt1"/>
                </a:highlight>
              </a:rPr>
              <a:t>The approach taken to this problem was to firstly define what churn is. This was </a:t>
            </a:r>
            <a:r>
              <a:rPr b="1" lang="en" sz="2100" u="sng">
                <a:highlight>
                  <a:schemeClr val="lt1"/>
                </a:highlight>
              </a:rPr>
              <a:t>defined by using the event of 'Cancellation Confirmation'. If the user cancelled their service, they were defined as churn.</a:t>
            </a:r>
            <a:endParaRPr b="1" sz="2100" u="sng">
              <a:highlight>
                <a:schemeClr val="lt1"/>
              </a:highlight>
            </a:endParaRPr>
          </a:p>
          <a:p>
            <a:pPr indent="0" lvl="0" marL="0" rtl="0" algn="l">
              <a:spcBef>
                <a:spcPts val="600"/>
              </a:spcBef>
              <a:spcAft>
                <a:spcPts val="0"/>
              </a:spcAft>
              <a:buClr>
                <a:schemeClr val="dk1"/>
              </a:buClr>
              <a:buSzPts val="1100"/>
              <a:buFont typeface="Arial"/>
              <a:buNone/>
            </a:pPr>
            <a:r>
              <a:t/>
            </a:r>
            <a:endParaRPr b="1" sz="2100">
              <a:highlight>
                <a:schemeClr val="lt1"/>
              </a:highlight>
            </a:endParaRPr>
          </a:p>
          <a:p>
            <a:pPr indent="0" lvl="0" marL="0" rtl="0" algn="l">
              <a:spcBef>
                <a:spcPts val="600"/>
              </a:spcBef>
              <a:spcAft>
                <a:spcPts val="0"/>
              </a:spcAft>
              <a:buClr>
                <a:schemeClr val="dk1"/>
              </a:buClr>
              <a:buSzPts val="1100"/>
              <a:buFont typeface="Arial"/>
              <a:buNone/>
            </a:pPr>
            <a:r>
              <a:rPr b="1" lang="en" sz="2100">
                <a:highlight>
                  <a:schemeClr val="lt1"/>
                </a:highlight>
              </a:rPr>
              <a:t>After defining churn, </a:t>
            </a:r>
            <a:r>
              <a:rPr b="1" lang="en" sz="2100" u="sng">
                <a:highlight>
                  <a:schemeClr val="lt1"/>
                </a:highlight>
              </a:rPr>
              <a:t>some features were extracted such as gender and level.</a:t>
            </a:r>
            <a:r>
              <a:rPr b="1" lang="en" sz="2100">
                <a:highlight>
                  <a:schemeClr val="lt1"/>
                </a:highlight>
              </a:rPr>
              <a:t> These features were used and a model was trained and it was used to make predictions.</a:t>
            </a:r>
            <a:endParaRPr b="1" sz="2100">
              <a:highlight>
                <a:schemeClr val="lt1"/>
              </a:highlight>
            </a:endParaRPr>
          </a:p>
          <a:p>
            <a:pPr indent="0" lvl="0" marL="0" rtl="0" algn="l">
              <a:spcBef>
                <a:spcPts val="500"/>
              </a:spcBef>
              <a:spcAft>
                <a:spcPts val="1200"/>
              </a:spcAft>
              <a:buNone/>
            </a:pPr>
            <a:r>
              <a:t/>
            </a:r>
            <a:endParaRPr b="1" sz="2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122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u="sng"/>
              <a:t>Snapshot of our dataset.</a:t>
            </a:r>
            <a:endParaRPr b="1" u="sng"/>
          </a:p>
        </p:txBody>
      </p:sp>
      <p:pic>
        <p:nvPicPr>
          <p:cNvPr id="106" name="Google Shape;106;p21"/>
          <p:cNvPicPr preferRelativeResize="0"/>
          <p:nvPr/>
        </p:nvPicPr>
        <p:blipFill>
          <a:blip r:embed="rId3">
            <a:alphaModFix/>
          </a:blip>
          <a:stretch>
            <a:fillRect/>
          </a:stretch>
        </p:blipFill>
        <p:spPr>
          <a:xfrm>
            <a:off x="311688" y="2737950"/>
            <a:ext cx="6429375" cy="1466850"/>
          </a:xfrm>
          <a:prstGeom prst="rect">
            <a:avLst/>
          </a:prstGeom>
          <a:noFill/>
          <a:ln>
            <a:noFill/>
          </a:ln>
        </p:spPr>
      </p:pic>
      <p:pic>
        <p:nvPicPr>
          <p:cNvPr id="107" name="Google Shape;107;p21"/>
          <p:cNvPicPr preferRelativeResize="0"/>
          <p:nvPr/>
        </p:nvPicPr>
        <p:blipFill>
          <a:blip r:embed="rId4">
            <a:alphaModFix/>
          </a:blip>
          <a:stretch>
            <a:fillRect/>
          </a:stretch>
        </p:blipFill>
        <p:spPr>
          <a:xfrm>
            <a:off x="311700" y="951625"/>
            <a:ext cx="8712676" cy="163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