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73" r:id="rId4"/>
    <p:sldId id="274" r:id="rId5"/>
    <p:sldId id="277" r:id="rId6"/>
    <p:sldId id="275" r:id="rId7"/>
    <p:sldId id="276" r:id="rId8"/>
    <p:sldId id="267" r:id="rId9"/>
    <p:sldId id="268" r:id="rId10"/>
    <p:sldId id="259" r:id="rId11"/>
    <p:sldId id="269" r:id="rId12"/>
    <p:sldId id="270" r:id="rId13"/>
    <p:sldId id="271" r:id="rId14"/>
    <p:sldId id="262" r:id="rId15"/>
    <p:sldId id="278" r:id="rId16"/>
    <p:sldId id="265" r:id="rId17"/>
    <p:sldId id="279" r:id="rId18"/>
    <p:sldId id="263" r:id="rId19"/>
    <p:sldId id="264" r:id="rId20"/>
    <p:sldId id="280" r:id="rId21"/>
    <p:sldId id="257" r:id="rId22"/>
    <p:sldId id="281" r:id="rId23"/>
    <p:sldId id="258" r:id="rId24"/>
    <p:sldId id="260" r:id="rId25"/>
    <p:sldId id="26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2" autoAdjust="0"/>
    <p:restoredTop sz="94660"/>
  </p:normalViewPr>
  <p:slideViewPr>
    <p:cSldViewPr snapToGrid="0">
      <p:cViewPr>
        <p:scale>
          <a:sx n="70" d="100"/>
          <a:sy n="70" d="100"/>
        </p:scale>
        <p:origin x="500"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7C9CB-D4A2-4ED2-BF1F-BEF3677698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D140F4-2C06-4025-97E9-B2C770A292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C1171F-511F-4559-A0BF-1857A2745947}"/>
              </a:ext>
            </a:extLst>
          </p:cNvPr>
          <p:cNvSpPr>
            <a:spLocks noGrp="1"/>
          </p:cNvSpPr>
          <p:nvPr>
            <p:ph type="dt" sz="half" idx="10"/>
          </p:nvPr>
        </p:nvSpPr>
        <p:spPr/>
        <p:txBody>
          <a:bodyPr/>
          <a:lstStyle/>
          <a:p>
            <a:fld id="{81C48FBC-CE82-43C3-A633-2C20207996C0}" type="datetimeFigureOut">
              <a:rPr lang="en-US" smtClean="0"/>
              <a:t>4/13/2022</a:t>
            </a:fld>
            <a:endParaRPr lang="en-US"/>
          </a:p>
        </p:txBody>
      </p:sp>
      <p:sp>
        <p:nvSpPr>
          <p:cNvPr id="5" name="Footer Placeholder 4">
            <a:extLst>
              <a:ext uri="{FF2B5EF4-FFF2-40B4-BE49-F238E27FC236}">
                <a16:creationId xmlns:a16="http://schemas.microsoft.com/office/drawing/2014/main" id="{B558E5FA-4473-493D-BBE6-C0C804393E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732C3-366D-4227-ADF1-CE8C17F21552}"/>
              </a:ext>
            </a:extLst>
          </p:cNvPr>
          <p:cNvSpPr>
            <a:spLocks noGrp="1"/>
          </p:cNvSpPr>
          <p:nvPr>
            <p:ph type="sldNum" sz="quarter" idx="12"/>
          </p:nvPr>
        </p:nvSpPr>
        <p:spPr/>
        <p:txBody>
          <a:bodyPr/>
          <a:lstStyle/>
          <a:p>
            <a:fld id="{B44B28BA-BED2-4DB7-AF97-103C3DC75B91}" type="slidenum">
              <a:rPr lang="en-US" smtClean="0"/>
              <a:t>‹#›</a:t>
            </a:fld>
            <a:endParaRPr lang="en-US"/>
          </a:p>
        </p:txBody>
      </p:sp>
    </p:spTree>
    <p:extLst>
      <p:ext uri="{BB962C8B-B14F-4D97-AF65-F5344CB8AC3E}">
        <p14:creationId xmlns:p14="http://schemas.microsoft.com/office/powerpoint/2010/main" val="2331372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CBDBD-35AF-4C52-9AC8-811D116D09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F8853C-5102-4BD3-8566-258F4A80C8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6C7759-EBAA-4BA4-8AB6-FE679BA65E66}"/>
              </a:ext>
            </a:extLst>
          </p:cNvPr>
          <p:cNvSpPr>
            <a:spLocks noGrp="1"/>
          </p:cNvSpPr>
          <p:nvPr>
            <p:ph type="dt" sz="half" idx="10"/>
          </p:nvPr>
        </p:nvSpPr>
        <p:spPr/>
        <p:txBody>
          <a:bodyPr/>
          <a:lstStyle/>
          <a:p>
            <a:fld id="{81C48FBC-CE82-43C3-A633-2C20207996C0}" type="datetimeFigureOut">
              <a:rPr lang="en-US" smtClean="0"/>
              <a:t>4/13/2022</a:t>
            </a:fld>
            <a:endParaRPr lang="en-US"/>
          </a:p>
        </p:txBody>
      </p:sp>
      <p:sp>
        <p:nvSpPr>
          <p:cNvPr id="5" name="Footer Placeholder 4">
            <a:extLst>
              <a:ext uri="{FF2B5EF4-FFF2-40B4-BE49-F238E27FC236}">
                <a16:creationId xmlns:a16="http://schemas.microsoft.com/office/drawing/2014/main" id="{B0A17883-978F-4510-ABFC-A77E551DB9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7A8BA8-CBDB-43C9-A735-00F3499BD2AB}"/>
              </a:ext>
            </a:extLst>
          </p:cNvPr>
          <p:cNvSpPr>
            <a:spLocks noGrp="1"/>
          </p:cNvSpPr>
          <p:nvPr>
            <p:ph type="sldNum" sz="quarter" idx="12"/>
          </p:nvPr>
        </p:nvSpPr>
        <p:spPr/>
        <p:txBody>
          <a:bodyPr/>
          <a:lstStyle/>
          <a:p>
            <a:fld id="{B44B28BA-BED2-4DB7-AF97-103C3DC75B91}" type="slidenum">
              <a:rPr lang="en-US" smtClean="0"/>
              <a:t>‹#›</a:t>
            </a:fld>
            <a:endParaRPr lang="en-US"/>
          </a:p>
        </p:txBody>
      </p:sp>
    </p:spTree>
    <p:extLst>
      <p:ext uri="{BB962C8B-B14F-4D97-AF65-F5344CB8AC3E}">
        <p14:creationId xmlns:p14="http://schemas.microsoft.com/office/powerpoint/2010/main" val="931860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8AED38-2EF0-4BB4-9C29-F1F550C107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498DDA-CA0D-4CEF-AD78-D1EA9FAD89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602FB1-BA6F-4162-985D-D80037A62E3B}"/>
              </a:ext>
            </a:extLst>
          </p:cNvPr>
          <p:cNvSpPr>
            <a:spLocks noGrp="1"/>
          </p:cNvSpPr>
          <p:nvPr>
            <p:ph type="dt" sz="half" idx="10"/>
          </p:nvPr>
        </p:nvSpPr>
        <p:spPr/>
        <p:txBody>
          <a:bodyPr/>
          <a:lstStyle/>
          <a:p>
            <a:fld id="{81C48FBC-CE82-43C3-A633-2C20207996C0}" type="datetimeFigureOut">
              <a:rPr lang="en-US" smtClean="0"/>
              <a:t>4/13/2022</a:t>
            </a:fld>
            <a:endParaRPr lang="en-US"/>
          </a:p>
        </p:txBody>
      </p:sp>
      <p:sp>
        <p:nvSpPr>
          <p:cNvPr id="5" name="Footer Placeholder 4">
            <a:extLst>
              <a:ext uri="{FF2B5EF4-FFF2-40B4-BE49-F238E27FC236}">
                <a16:creationId xmlns:a16="http://schemas.microsoft.com/office/drawing/2014/main" id="{F8C2C271-9E16-4830-9669-496D97AD4E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6C8838-EAFB-47EE-B98E-9CD7B5D1634D}"/>
              </a:ext>
            </a:extLst>
          </p:cNvPr>
          <p:cNvSpPr>
            <a:spLocks noGrp="1"/>
          </p:cNvSpPr>
          <p:nvPr>
            <p:ph type="sldNum" sz="quarter" idx="12"/>
          </p:nvPr>
        </p:nvSpPr>
        <p:spPr/>
        <p:txBody>
          <a:bodyPr/>
          <a:lstStyle/>
          <a:p>
            <a:fld id="{B44B28BA-BED2-4DB7-AF97-103C3DC75B91}" type="slidenum">
              <a:rPr lang="en-US" smtClean="0"/>
              <a:t>‹#›</a:t>
            </a:fld>
            <a:endParaRPr lang="en-US"/>
          </a:p>
        </p:txBody>
      </p:sp>
    </p:spTree>
    <p:extLst>
      <p:ext uri="{BB962C8B-B14F-4D97-AF65-F5344CB8AC3E}">
        <p14:creationId xmlns:p14="http://schemas.microsoft.com/office/powerpoint/2010/main" val="340879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D58F2-3452-44A3-AF01-73B5AC2476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8E0FB2-6D89-4F71-868A-EBB7511D9F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ED801A-F422-4C09-8813-8C1493A337DB}"/>
              </a:ext>
            </a:extLst>
          </p:cNvPr>
          <p:cNvSpPr>
            <a:spLocks noGrp="1"/>
          </p:cNvSpPr>
          <p:nvPr>
            <p:ph type="dt" sz="half" idx="10"/>
          </p:nvPr>
        </p:nvSpPr>
        <p:spPr/>
        <p:txBody>
          <a:bodyPr/>
          <a:lstStyle/>
          <a:p>
            <a:fld id="{81C48FBC-CE82-43C3-A633-2C20207996C0}" type="datetimeFigureOut">
              <a:rPr lang="en-US" smtClean="0"/>
              <a:t>4/13/2022</a:t>
            </a:fld>
            <a:endParaRPr lang="en-US"/>
          </a:p>
        </p:txBody>
      </p:sp>
      <p:sp>
        <p:nvSpPr>
          <p:cNvPr id="5" name="Footer Placeholder 4">
            <a:extLst>
              <a:ext uri="{FF2B5EF4-FFF2-40B4-BE49-F238E27FC236}">
                <a16:creationId xmlns:a16="http://schemas.microsoft.com/office/drawing/2014/main" id="{01A1C340-A346-4688-9AD1-C07FDCBE7B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C938F1-EEAF-401B-83B2-CA48F3741917}"/>
              </a:ext>
            </a:extLst>
          </p:cNvPr>
          <p:cNvSpPr>
            <a:spLocks noGrp="1"/>
          </p:cNvSpPr>
          <p:nvPr>
            <p:ph type="sldNum" sz="quarter" idx="12"/>
          </p:nvPr>
        </p:nvSpPr>
        <p:spPr/>
        <p:txBody>
          <a:bodyPr/>
          <a:lstStyle/>
          <a:p>
            <a:fld id="{B44B28BA-BED2-4DB7-AF97-103C3DC75B91}" type="slidenum">
              <a:rPr lang="en-US" smtClean="0"/>
              <a:t>‹#›</a:t>
            </a:fld>
            <a:endParaRPr lang="en-US"/>
          </a:p>
        </p:txBody>
      </p:sp>
    </p:spTree>
    <p:extLst>
      <p:ext uri="{BB962C8B-B14F-4D97-AF65-F5344CB8AC3E}">
        <p14:creationId xmlns:p14="http://schemas.microsoft.com/office/powerpoint/2010/main" val="2064785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03B83-0459-48BA-9A1D-B8802B261D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363CA8-D33C-4F77-A356-48BE1C2528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254E5D-6BCF-4706-B1C7-E8269590E726}"/>
              </a:ext>
            </a:extLst>
          </p:cNvPr>
          <p:cNvSpPr>
            <a:spLocks noGrp="1"/>
          </p:cNvSpPr>
          <p:nvPr>
            <p:ph type="dt" sz="half" idx="10"/>
          </p:nvPr>
        </p:nvSpPr>
        <p:spPr/>
        <p:txBody>
          <a:bodyPr/>
          <a:lstStyle/>
          <a:p>
            <a:fld id="{81C48FBC-CE82-43C3-A633-2C20207996C0}" type="datetimeFigureOut">
              <a:rPr lang="en-US" smtClean="0"/>
              <a:t>4/13/2022</a:t>
            </a:fld>
            <a:endParaRPr lang="en-US"/>
          </a:p>
        </p:txBody>
      </p:sp>
      <p:sp>
        <p:nvSpPr>
          <p:cNvPr id="5" name="Footer Placeholder 4">
            <a:extLst>
              <a:ext uri="{FF2B5EF4-FFF2-40B4-BE49-F238E27FC236}">
                <a16:creationId xmlns:a16="http://schemas.microsoft.com/office/drawing/2014/main" id="{FCBC31DD-276B-42D7-9CBB-07BE765344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CB466F-6B00-4830-BA2C-B70F0D459BA9}"/>
              </a:ext>
            </a:extLst>
          </p:cNvPr>
          <p:cNvSpPr>
            <a:spLocks noGrp="1"/>
          </p:cNvSpPr>
          <p:nvPr>
            <p:ph type="sldNum" sz="quarter" idx="12"/>
          </p:nvPr>
        </p:nvSpPr>
        <p:spPr/>
        <p:txBody>
          <a:bodyPr/>
          <a:lstStyle/>
          <a:p>
            <a:fld id="{B44B28BA-BED2-4DB7-AF97-103C3DC75B91}" type="slidenum">
              <a:rPr lang="en-US" smtClean="0"/>
              <a:t>‹#›</a:t>
            </a:fld>
            <a:endParaRPr lang="en-US"/>
          </a:p>
        </p:txBody>
      </p:sp>
    </p:spTree>
    <p:extLst>
      <p:ext uri="{BB962C8B-B14F-4D97-AF65-F5344CB8AC3E}">
        <p14:creationId xmlns:p14="http://schemas.microsoft.com/office/powerpoint/2010/main" val="1545813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E15BA-AB15-471E-9158-91F78CBC91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A3D931-361D-4A39-A48E-0E97694135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E75BEE-98E5-469A-A57C-3B79A16185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19359E-BE17-4B78-937F-BB621C1B181C}"/>
              </a:ext>
            </a:extLst>
          </p:cNvPr>
          <p:cNvSpPr>
            <a:spLocks noGrp="1"/>
          </p:cNvSpPr>
          <p:nvPr>
            <p:ph type="dt" sz="half" idx="10"/>
          </p:nvPr>
        </p:nvSpPr>
        <p:spPr/>
        <p:txBody>
          <a:bodyPr/>
          <a:lstStyle/>
          <a:p>
            <a:fld id="{81C48FBC-CE82-43C3-A633-2C20207996C0}" type="datetimeFigureOut">
              <a:rPr lang="en-US" smtClean="0"/>
              <a:t>4/13/2022</a:t>
            </a:fld>
            <a:endParaRPr lang="en-US"/>
          </a:p>
        </p:txBody>
      </p:sp>
      <p:sp>
        <p:nvSpPr>
          <p:cNvPr id="6" name="Footer Placeholder 5">
            <a:extLst>
              <a:ext uri="{FF2B5EF4-FFF2-40B4-BE49-F238E27FC236}">
                <a16:creationId xmlns:a16="http://schemas.microsoft.com/office/drawing/2014/main" id="{2563DF22-E965-4F91-A583-762F9FEC5D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2C4C86-FDF8-4412-A49A-A1ABE91B32EF}"/>
              </a:ext>
            </a:extLst>
          </p:cNvPr>
          <p:cNvSpPr>
            <a:spLocks noGrp="1"/>
          </p:cNvSpPr>
          <p:nvPr>
            <p:ph type="sldNum" sz="quarter" idx="12"/>
          </p:nvPr>
        </p:nvSpPr>
        <p:spPr/>
        <p:txBody>
          <a:bodyPr/>
          <a:lstStyle/>
          <a:p>
            <a:fld id="{B44B28BA-BED2-4DB7-AF97-103C3DC75B91}" type="slidenum">
              <a:rPr lang="en-US" smtClean="0"/>
              <a:t>‹#›</a:t>
            </a:fld>
            <a:endParaRPr lang="en-US"/>
          </a:p>
        </p:txBody>
      </p:sp>
    </p:spTree>
    <p:extLst>
      <p:ext uri="{BB962C8B-B14F-4D97-AF65-F5344CB8AC3E}">
        <p14:creationId xmlns:p14="http://schemas.microsoft.com/office/powerpoint/2010/main" val="38467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F62E7-B172-488B-A23D-54D5502A02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B329BB-9AAD-4AFE-BEFB-36122BEAC7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9100AD-EF4C-44BF-A188-72E782B489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C96E8E-51FD-4B0D-8705-2777C5D4B4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7EEDE8-1183-4D95-A6A2-9DDE34B2B8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798F8F-792C-424C-9F52-2F19C83E952B}"/>
              </a:ext>
            </a:extLst>
          </p:cNvPr>
          <p:cNvSpPr>
            <a:spLocks noGrp="1"/>
          </p:cNvSpPr>
          <p:nvPr>
            <p:ph type="dt" sz="half" idx="10"/>
          </p:nvPr>
        </p:nvSpPr>
        <p:spPr/>
        <p:txBody>
          <a:bodyPr/>
          <a:lstStyle/>
          <a:p>
            <a:fld id="{81C48FBC-CE82-43C3-A633-2C20207996C0}" type="datetimeFigureOut">
              <a:rPr lang="en-US" smtClean="0"/>
              <a:t>4/13/2022</a:t>
            </a:fld>
            <a:endParaRPr lang="en-US"/>
          </a:p>
        </p:txBody>
      </p:sp>
      <p:sp>
        <p:nvSpPr>
          <p:cNvPr id="8" name="Footer Placeholder 7">
            <a:extLst>
              <a:ext uri="{FF2B5EF4-FFF2-40B4-BE49-F238E27FC236}">
                <a16:creationId xmlns:a16="http://schemas.microsoft.com/office/drawing/2014/main" id="{28E15F88-D900-4A46-8FA1-9238D34540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46A4C1-63A6-4AC6-AA41-571F7FE585B6}"/>
              </a:ext>
            </a:extLst>
          </p:cNvPr>
          <p:cNvSpPr>
            <a:spLocks noGrp="1"/>
          </p:cNvSpPr>
          <p:nvPr>
            <p:ph type="sldNum" sz="quarter" idx="12"/>
          </p:nvPr>
        </p:nvSpPr>
        <p:spPr/>
        <p:txBody>
          <a:bodyPr/>
          <a:lstStyle/>
          <a:p>
            <a:fld id="{B44B28BA-BED2-4DB7-AF97-103C3DC75B91}" type="slidenum">
              <a:rPr lang="en-US" smtClean="0"/>
              <a:t>‹#›</a:t>
            </a:fld>
            <a:endParaRPr lang="en-US"/>
          </a:p>
        </p:txBody>
      </p:sp>
    </p:spTree>
    <p:extLst>
      <p:ext uri="{BB962C8B-B14F-4D97-AF65-F5344CB8AC3E}">
        <p14:creationId xmlns:p14="http://schemas.microsoft.com/office/powerpoint/2010/main" val="1682902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FA8C9-71C6-4E9E-8BD0-9C89B876E6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9D7E77-2906-443D-973B-4F1216B36367}"/>
              </a:ext>
            </a:extLst>
          </p:cNvPr>
          <p:cNvSpPr>
            <a:spLocks noGrp="1"/>
          </p:cNvSpPr>
          <p:nvPr>
            <p:ph type="dt" sz="half" idx="10"/>
          </p:nvPr>
        </p:nvSpPr>
        <p:spPr/>
        <p:txBody>
          <a:bodyPr/>
          <a:lstStyle/>
          <a:p>
            <a:fld id="{81C48FBC-CE82-43C3-A633-2C20207996C0}" type="datetimeFigureOut">
              <a:rPr lang="en-US" smtClean="0"/>
              <a:t>4/13/2022</a:t>
            </a:fld>
            <a:endParaRPr lang="en-US"/>
          </a:p>
        </p:txBody>
      </p:sp>
      <p:sp>
        <p:nvSpPr>
          <p:cNvPr id="4" name="Footer Placeholder 3">
            <a:extLst>
              <a:ext uri="{FF2B5EF4-FFF2-40B4-BE49-F238E27FC236}">
                <a16:creationId xmlns:a16="http://schemas.microsoft.com/office/drawing/2014/main" id="{76671AD0-FFD3-4A05-A91C-3EEFBBF4A5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6D1C37-043B-4123-B939-BC58B85E6973}"/>
              </a:ext>
            </a:extLst>
          </p:cNvPr>
          <p:cNvSpPr>
            <a:spLocks noGrp="1"/>
          </p:cNvSpPr>
          <p:nvPr>
            <p:ph type="sldNum" sz="quarter" idx="12"/>
          </p:nvPr>
        </p:nvSpPr>
        <p:spPr/>
        <p:txBody>
          <a:bodyPr/>
          <a:lstStyle/>
          <a:p>
            <a:fld id="{B44B28BA-BED2-4DB7-AF97-103C3DC75B91}" type="slidenum">
              <a:rPr lang="en-US" smtClean="0"/>
              <a:t>‹#›</a:t>
            </a:fld>
            <a:endParaRPr lang="en-US"/>
          </a:p>
        </p:txBody>
      </p:sp>
    </p:spTree>
    <p:extLst>
      <p:ext uri="{BB962C8B-B14F-4D97-AF65-F5344CB8AC3E}">
        <p14:creationId xmlns:p14="http://schemas.microsoft.com/office/powerpoint/2010/main" val="2566800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6D9481-2769-4044-9B8B-4C8FD7C97307}"/>
              </a:ext>
            </a:extLst>
          </p:cNvPr>
          <p:cNvSpPr>
            <a:spLocks noGrp="1"/>
          </p:cNvSpPr>
          <p:nvPr>
            <p:ph type="dt" sz="half" idx="10"/>
          </p:nvPr>
        </p:nvSpPr>
        <p:spPr/>
        <p:txBody>
          <a:bodyPr/>
          <a:lstStyle/>
          <a:p>
            <a:fld id="{81C48FBC-CE82-43C3-A633-2C20207996C0}" type="datetimeFigureOut">
              <a:rPr lang="en-US" smtClean="0"/>
              <a:t>4/13/2022</a:t>
            </a:fld>
            <a:endParaRPr lang="en-US"/>
          </a:p>
        </p:txBody>
      </p:sp>
      <p:sp>
        <p:nvSpPr>
          <p:cNvPr id="3" name="Footer Placeholder 2">
            <a:extLst>
              <a:ext uri="{FF2B5EF4-FFF2-40B4-BE49-F238E27FC236}">
                <a16:creationId xmlns:a16="http://schemas.microsoft.com/office/drawing/2014/main" id="{B64D1F76-F92F-489C-92EE-671A414FC8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4719EE-AC5F-49BE-BAB7-FCC567E07074}"/>
              </a:ext>
            </a:extLst>
          </p:cNvPr>
          <p:cNvSpPr>
            <a:spLocks noGrp="1"/>
          </p:cNvSpPr>
          <p:nvPr>
            <p:ph type="sldNum" sz="quarter" idx="12"/>
          </p:nvPr>
        </p:nvSpPr>
        <p:spPr/>
        <p:txBody>
          <a:bodyPr/>
          <a:lstStyle/>
          <a:p>
            <a:fld id="{B44B28BA-BED2-4DB7-AF97-103C3DC75B91}" type="slidenum">
              <a:rPr lang="en-US" smtClean="0"/>
              <a:t>‹#›</a:t>
            </a:fld>
            <a:endParaRPr lang="en-US"/>
          </a:p>
        </p:txBody>
      </p:sp>
    </p:spTree>
    <p:extLst>
      <p:ext uri="{BB962C8B-B14F-4D97-AF65-F5344CB8AC3E}">
        <p14:creationId xmlns:p14="http://schemas.microsoft.com/office/powerpoint/2010/main" val="59161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0AAB3-B09E-4DAE-8AC5-2FC9E2DA63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C836D4-E837-4657-8B78-2307A92A96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353C4C-8051-482B-9DD9-25738D1B90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1AF83D-1D25-4795-B129-8A64C04156BB}"/>
              </a:ext>
            </a:extLst>
          </p:cNvPr>
          <p:cNvSpPr>
            <a:spLocks noGrp="1"/>
          </p:cNvSpPr>
          <p:nvPr>
            <p:ph type="dt" sz="half" idx="10"/>
          </p:nvPr>
        </p:nvSpPr>
        <p:spPr/>
        <p:txBody>
          <a:bodyPr/>
          <a:lstStyle/>
          <a:p>
            <a:fld id="{81C48FBC-CE82-43C3-A633-2C20207996C0}" type="datetimeFigureOut">
              <a:rPr lang="en-US" smtClean="0"/>
              <a:t>4/13/2022</a:t>
            </a:fld>
            <a:endParaRPr lang="en-US"/>
          </a:p>
        </p:txBody>
      </p:sp>
      <p:sp>
        <p:nvSpPr>
          <p:cNvPr id="6" name="Footer Placeholder 5">
            <a:extLst>
              <a:ext uri="{FF2B5EF4-FFF2-40B4-BE49-F238E27FC236}">
                <a16:creationId xmlns:a16="http://schemas.microsoft.com/office/drawing/2014/main" id="{DEC79C69-60C4-450B-B37F-2AA7601D00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D7931B-71DA-4227-9E1A-E9F76FD73A02}"/>
              </a:ext>
            </a:extLst>
          </p:cNvPr>
          <p:cNvSpPr>
            <a:spLocks noGrp="1"/>
          </p:cNvSpPr>
          <p:nvPr>
            <p:ph type="sldNum" sz="quarter" idx="12"/>
          </p:nvPr>
        </p:nvSpPr>
        <p:spPr/>
        <p:txBody>
          <a:bodyPr/>
          <a:lstStyle/>
          <a:p>
            <a:fld id="{B44B28BA-BED2-4DB7-AF97-103C3DC75B91}" type="slidenum">
              <a:rPr lang="en-US" smtClean="0"/>
              <a:t>‹#›</a:t>
            </a:fld>
            <a:endParaRPr lang="en-US"/>
          </a:p>
        </p:txBody>
      </p:sp>
    </p:spTree>
    <p:extLst>
      <p:ext uri="{BB962C8B-B14F-4D97-AF65-F5344CB8AC3E}">
        <p14:creationId xmlns:p14="http://schemas.microsoft.com/office/powerpoint/2010/main" val="4003790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EEB72-0567-40CA-A535-3B53AC5959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BCD6D2-64C7-473E-A19D-B90464BE05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2EF2F1-8ECD-482A-9449-87797AFE0D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07E8BA-4222-4F44-9C36-8A783A2C4D1E}"/>
              </a:ext>
            </a:extLst>
          </p:cNvPr>
          <p:cNvSpPr>
            <a:spLocks noGrp="1"/>
          </p:cNvSpPr>
          <p:nvPr>
            <p:ph type="dt" sz="half" idx="10"/>
          </p:nvPr>
        </p:nvSpPr>
        <p:spPr/>
        <p:txBody>
          <a:bodyPr/>
          <a:lstStyle/>
          <a:p>
            <a:fld id="{81C48FBC-CE82-43C3-A633-2C20207996C0}" type="datetimeFigureOut">
              <a:rPr lang="en-US" smtClean="0"/>
              <a:t>4/13/2022</a:t>
            </a:fld>
            <a:endParaRPr lang="en-US"/>
          </a:p>
        </p:txBody>
      </p:sp>
      <p:sp>
        <p:nvSpPr>
          <p:cNvPr id="6" name="Footer Placeholder 5">
            <a:extLst>
              <a:ext uri="{FF2B5EF4-FFF2-40B4-BE49-F238E27FC236}">
                <a16:creationId xmlns:a16="http://schemas.microsoft.com/office/drawing/2014/main" id="{478393B5-95C2-4A35-87AB-C70956A6AE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F3BE82-241C-4D76-B60A-F75E71E0403F}"/>
              </a:ext>
            </a:extLst>
          </p:cNvPr>
          <p:cNvSpPr>
            <a:spLocks noGrp="1"/>
          </p:cNvSpPr>
          <p:nvPr>
            <p:ph type="sldNum" sz="quarter" idx="12"/>
          </p:nvPr>
        </p:nvSpPr>
        <p:spPr/>
        <p:txBody>
          <a:bodyPr/>
          <a:lstStyle/>
          <a:p>
            <a:fld id="{B44B28BA-BED2-4DB7-AF97-103C3DC75B91}" type="slidenum">
              <a:rPr lang="en-US" smtClean="0"/>
              <a:t>‹#›</a:t>
            </a:fld>
            <a:endParaRPr lang="en-US"/>
          </a:p>
        </p:txBody>
      </p:sp>
    </p:spTree>
    <p:extLst>
      <p:ext uri="{BB962C8B-B14F-4D97-AF65-F5344CB8AC3E}">
        <p14:creationId xmlns:p14="http://schemas.microsoft.com/office/powerpoint/2010/main" val="3289096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4B38FB-2F11-4C6F-AC83-C7D7147B77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BA42DB-9431-45F5-B7FB-60D157BC66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2155C-1EE2-4F8E-911E-E753726EC4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C48FBC-CE82-43C3-A633-2C20207996C0}" type="datetimeFigureOut">
              <a:rPr lang="en-US" smtClean="0"/>
              <a:t>4/13/2022</a:t>
            </a:fld>
            <a:endParaRPr lang="en-US"/>
          </a:p>
        </p:txBody>
      </p:sp>
      <p:sp>
        <p:nvSpPr>
          <p:cNvPr id="5" name="Footer Placeholder 4">
            <a:extLst>
              <a:ext uri="{FF2B5EF4-FFF2-40B4-BE49-F238E27FC236}">
                <a16:creationId xmlns:a16="http://schemas.microsoft.com/office/drawing/2014/main" id="{91E830F9-24FB-4B0C-A7C4-06CCDAED35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C7D53F-4109-449A-9EE9-60A9C00935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B28BA-BED2-4DB7-AF97-103C3DC75B91}" type="slidenum">
              <a:rPr lang="en-US" smtClean="0"/>
              <a:t>‹#›</a:t>
            </a:fld>
            <a:endParaRPr lang="en-US"/>
          </a:p>
        </p:txBody>
      </p:sp>
    </p:spTree>
    <p:extLst>
      <p:ext uri="{BB962C8B-B14F-4D97-AF65-F5344CB8AC3E}">
        <p14:creationId xmlns:p14="http://schemas.microsoft.com/office/powerpoint/2010/main" val="2859914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A03F5-0E89-4377-9278-54BBB9A92D2D}"/>
              </a:ext>
            </a:extLst>
          </p:cNvPr>
          <p:cNvSpPr>
            <a:spLocks noGrp="1"/>
          </p:cNvSpPr>
          <p:nvPr>
            <p:ph type="ctrTitle"/>
          </p:nvPr>
        </p:nvSpPr>
        <p:spPr/>
        <p:txBody>
          <a:bodyPr/>
          <a:lstStyle/>
          <a:p>
            <a:br>
              <a:rPr lang="en-US" dirty="0"/>
            </a:br>
            <a:endParaRPr lang="en-US" dirty="0"/>
          </a:p>
        </p:txBody>
      </p:sp>
      <p:sp>
        <p:nvSpPr>
          <p:cNvPr id="3" name="Subtitle 2">
            <a:extLst>
              <a:ext uri="{FF2B5EF4-FFF2-40B4-BE49-F238E27FC236}">
                <a16:creationId xmlns:a16="http://schemas.microsoft.com/office/drawing/2014/main" id="{1EA681F2-9B9F-42FB-B343-F116B4BC3342}"/>
              </a:ext>
            </a:extLst>
          </p:cNvPr>
          <p:cNvSpPr>
            <a:spLocks noGrp="1"/>
          </p:cNvSpPr>
          <p:nvPr>
            <p:ph type="subTitle" idx="1"/>
          </p:nvPr>
        </p:nvSpPr>
        <p:spPr>
          <a:xfrm>
            <a:off x="1524000" y="2419282"/>
            <a:ext cx="9144000" cy="1655762"/>
          </a:xfrm>
        </p:spPr>
        <p:txBody>
          <a:bodyPr>
            <a:normAutofit/>
          </a:bodyPr>
          <a:lstStyle/>
          <a:p>
            <a:endParaRPr lang="en-US" sz="1800" dirty="0">
              <a:effectLst/>
              <a:latin typeface="Calibri" panose="020F0502020204030204" pitchFamily="34" charset="0"/>
              <a:ea typeface="Calibri" panose="020F0502020204030204" pitchFamily="34" charset="0"/>
            </a:endParaRPr>
          </a:p>
          <a:p>
            <a:r>
              <a:rPr lang="en-US" sz="4000" dirty="0">
                <a:effectLst/>
                <a:latin typeface="Calibri" panose="020F0502020204030204" pitchFamily="34" charset="0"/>
                <a:ea typeface="Calibri" panose="020F0502020204030204" pitchFamily="34" charset="0"/>
              </a:rPr>
              <a:t>Novartis/PROTECT adjuvant RCC analysis</a:t>
            </a:r>
            <a:endParaRPr lang="en-US" sz="4000" dirty="0"/>
          </a:p>
        </p:txBody>
      </p:sp>
    </p:spTree>
    <p:extLst>
      <p:ext uri="{BB962C8B-B14F-4D97-AF65-F5344CB8AC3E}">
        <p14:creationId xmlns:p14="http://schemas.microsoft.com/office/powerpoint/2010/main" val="829469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F45A8-450F-494F-86F0-1682F6D0261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1A22023-7311-43A3-B994-FB75BAAB4CE9}"/>
              </a:ext>
            </a:extLst>
          </p:cNvPr>
          <p:cNvPicPr>
            <a:picLocks noGrp="1" noChangeAspect="1"/>
          </p:cNvPicPr>
          <p:nvPr>
            <p:ph idx="1"/>
          </p:nvPr>
        </p:nvPicPr>
        <p:blipFill>
          <a:blip r:embed="rId2"/>
          <a:stretch>
            <a:fillRect/>
          </a:stretch>
        </p:blipFill>
        <p:spPr>
          <a:xfrm>
            <a:off x="7324637" y="2143101"/>
            <a:ext cx="4114800" cy="4057650"/>
          </a:xfrm>
        </p:spPr>
      </p:pic>
      <p:pic>
        <p:nvPicPr>
          <p:cNvPr id="7" name="Picture 6">
            <a:extLst>
              <a:ext uri="{FF2B5EF4-FFF2-40B4-BE49-F238E27FC236}">
                <a16:creationId xmlns:a16="http://schemas.microsoft.com/office/drawing/2014/main" id="{59CC29B9-EF6C-4F60-A5D7-51B37A9A468F}"/>
              </a:ext>
            </a:extLst>
          </p:cNvPr>
          <p:cNvPicPr>
            <a:picLocks noChangeAspect="1"/>
          </p:cNvPicPr>
          <p:nvPr/>
        </p:nvPicPr>
        <p:blipFill>
          <a:blip r:embed="rId3"/>
          <a:stretch>
            <a:fillRect/>
          </a:stretch>
        </p:blipFill>
        <p:spPr>
          <a:xfrm>
            <a:off x="2115085" y="2040436"/>
            <a:ext cx="4057650" cy="4010025"/>
          </a:xfrm>
          <a:prstGeom prst="rect">
            <a:avLst/>
          </a:prstGeom>
        </p:spPr>
      </p:pic>
    </p:spTree>
    <p:extLst>
      <p:ext uri="{BB962C8B-B14F-4D97-AF65-F5344CB8AC3E}">
        <p14:creationId xmlns:p14="http://schemas.microsoft.com/office/powerpoint/2010/main" val="3356940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05E27-4C3C-4B87-B65F-34930226217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3B2D51A-1439-4D4E-9C40-9925D4437BD7}"/>
              </a:ext>
            </a:extLst>
          </p:cNvPr>
          <p:cNvPicPr>
            <a:picLocks noGrp="1" noChangeAspect="1"/>
          </p:cNvPicPr>
          <p:nvPr>
            <p:ph idx="1"/>
          </p:nvPr>
        </p:nvPicPr>
        <p:blipFill>
          <a:blip r:embed="rId2"/>
          <a:stretch>
            <a:fillRect/>
          </a:stretch>
        </p:blipFill>
        <p:spPr>
          <a:xfrm>
            <a:off x="1871020" y="1738313"/>
            <a:ext cx="3990975" cy="4048125"/>
          </a:xfrm>
        </p:spPr>
      </p:pic>
      <p:pic>
        <p:nvPicPr>
          <p:cNvPr id="7" name="Picture 6">
            <a:extLst>
              <a:ext uri="{FF2B5EF4-FFF2-40B4-BE49-F238E27FC236}">
                <a16:creationId xmlns:a16="http://schemas.microsoft.com/office/drawing/2014/main" id="{125FCCD0-3AC7-4784-9655-9F608C30CFA4}"/>
              </a:ext>
            </a:extLst>
          </p:cNvPr>
          <p:cNvPicPr>
            <a:picLocks noChangeAspect="1"/>
          </p:cNvPicPr>
          <p:nvPr/>
        </p:nvPicPr>
        <p:blipFill>
          <a:blip r:embed="rId3"/>
          <a:stretch>
            <a:fillRect/>
          </a:stretch>
        </p:blipFill>
        <p:spPr>
          <a:xfrm>
            <a:off x="7221342" y="1738313"/>
            <a:ext cx="4057650" cy="4000500"/>
          </a:xfrm>
          <a:prstGeom prst="rect">
            <a:avLst/>
          </a:prstGeom>
        </p:spPr>
      </p:pic>
    </p:spTree>
    <p:extLst>
      <p:ext uri="{BB962C8B-B14F-4D97-AF65-F5344CB8AC3E}">
        <p14:creationId xmlns:p14="http://schemas.microsoft.com/office/powerpoint/2010/main" val="3508295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B85C6-4F44-4ABA-A3E3-90A166F5633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FA749A1-0394-4ABE-8C0B-429606D8D378}"/>
              </a:ext>
            </a:extLst>
          </p:cNvPr>
          <p:cNvPicPr>
            <a:picLocks noGrp="1" noChangeAspect="1"/>
          </p:cNvPicPr>
          <p:nvPr>
            <p:ph idx="1"/>
          </p:nvPr>
        </p:nvPicPr>
        <p:blipFill>
          <a:blip r:embed="rId2"/>
          <a:stretch>
            <a:fillRect/>
          </a:stretch>
        </p:blipFill>
        <p:spPr>
          <a:xfrm>
            <a:off x="2755080" y="2030849"/>
            <a:ext cx="4133850" cy="4105275"/>
          </a:xfrm>
        </p:spPr>
      </p:pic>
    </p:spTree>
    <p:extLst>
      <p:ext uri="{BB962C8B-B14F-4D97-AF65-F5344CB8AC3E}">
        <p14:creationId xmlns:p14="http://schemas.microsoft.com/office/powerpoint/2010/main" val="970673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71667-0B01-488C-955E-720C15B1C782}"/>
              </a:ext>
            </a:extLst>
          </p:cNvPr>
          <p:cNvSpPr>
            <a:spLocks noGrp="1"/>
          </p:cNvSpPr>
          <p:nvPr>
            <p:ph type="title"/>
          </p:nvPr>
        </p:nvSpPr>
        <p:spPr/>
        <p:txBody>
          <a:bodyPr/>
          <a:lstStyle/>
          <a:p>
            <a:r>
              <a:rPr lang="en-US" dirty="0"/>
              <a:t>Hierarchical  </a:t>
            </a:r>
            <a:br>
              <a:rPr lang="en-US" dirty="0"/>
            </a:br>
            <a:r>
              <a:rPr lang="en-US" dirty="0"/>
              <a:t>Clustering plot</a:t>
            </a:r>
          </a:p>
        </p:txBody>
      </p:sp>
      <p:sp>
        <p:nvSpPr>
          <p:cNvPr id="3" name="Content Placeholder 2">
            <a:extLst>
              <a:ext uri="{FF2B5EF4-FFF2-40B4-BE49-F238E27FC236}">
                <a16:creationId xmlns:a16="http://schemas.microsoft.com/office/drawing/2014/main" id="{4C48E654-F892-40B9-B826-537F27736F7B}"/>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BB8C7D98-A041-4970-B29A-B5466A7B9C5A}"/>
              </a:ext>
            </a:extLst>
          </p:cNvPr>
          <p:cNvPicPr>
            <a:picLocks noChangeAspect="1"/>
          </p:cNvPicPr>
          <p:nvPr/>
        </p:nvPicPr>
        <p:blipFill>
          <a:blip r:embed="rId2"/>
          <a:stretch>
            <a:fillRect/>
          </a:stretch>
        </p:blipFill>
        <p:spPr>
          <a:xfrm>
            <a:off x="4323520" y="-36209"/>
            <a:ext cx="7868479" cy="6907171"/>
          </a:xfrm>
          <a:prstGeom prst="rect">
            <a:avLst/>
          </a:prstGeom>
        </p:spPr>
      </p:pic>
    </p:spTree>
    <p:extLst>
      <p:ext uri="{BB962C8B-B14F-4D97-AF65-F5344CB8AC3E}">
        <p14:creationId xmlns:p14="http://schemas.microsoft.com/office/powerpoint/2010/main" val="4055944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18FF2-3AD3-466B-81AA-2156E55EF685}"/>
              </a:ext>
            </a:extLst>
          </p:cNvPr>
          <p:cNvSpPr>
            <a:spLocks noGrp="1"/>
          </p:cNvSpPr>
          <p:nvPr>
            <p:ph type="title"/>
          </p:nvPr>
        </p:nvSpPr>
        <p:spPr>
          <a:xfrm>
            <a:off x="1007165" y="923717"/>
            <a:ext cx="10515600" cy="668545"/>
          </a:xfrm>
        </p:spPr>
        <p:txBody>
          <a:bodyPr>
            <a:normAutofit fontScale="90000"/>
          </a:bodyPr>
          <a:lstStyle/>
          <a:p>
            <a:r>
              <a:rPr lang="en-US" dirty="0"/>
              <a:t>1. Leave one out classification </a:t>
            </a:r>
            <a:br>
              <a:rPr lang="en-US" dirty="0"/>
            </a:br>
            <a:r>
              <a:rPr lang="en-US" dirty="0"/>
              <a:t> </a:t>
            </a:r>
            <a:r>
              <a:rPr lang="en-US" sz="3900" dirty="0"/>
              <a:t>Tissue Naïve Approach-  No reference DMRs</a:t>
            </a:r>
            <a:br>
              <a:rPr lang="en-US" dirty="0"/>
            </a:br>
            <a:br>
              <a:rPr lang="en-US" dirty="0"/>
            </a:br>
            <a:endParaRPr lang="en-US" dirty="0"/>
          </a:p>
        </p:txBody>
      </p:sp>
      <p:sp>
        <p:nvSpPr>
          <p:cNvPr id="7" name="Content Placeholder 6">
            <a:extLst>
              <a:ext uri="{FF2B5EF4-FFF2-40B4-BE49-F238E27FC236}">
                <a16:creationId xmlns:a16="http://schemas.microsoft.com/office/drawing/2014/main" id="{0D3ACED1-019D-4EDE-895B-E60FA5A42ED6}"/>
              </a:ext>
            </a:extLst>
          </p:cNvPr>
          <p:cNvSpPr>
            <a:spLocks noGrp="1"/>
          </p:cNvSpPr>
          <p:nvPr>
            <p:ph idx="1"/>
          </p:nvPr>
        </p:nvSpPr>
        <p:spPr>
          <a:xfrm>
            <a:off x="838200" y="1592262"/>
            <a:ext cx="7292009" cy="4351338"/>
          </a:xfrm>
        </p:spPr>
        <p:txBody>
          <a:bodyPr/>
          <a:lstStyle/>
          <a:p>
            <a:pPr marL="0" indent="0">
              <a:buNone/>
            </a:pPr>
            <a:r>
              <a:rPr lang="en-US" dirty="0">
                <a:latin typeface="+mj-lt"/>
              </a:rPr>
              <a:t>Case: Short DFS Plasma samples</a:t>
            </a:r>
          </a:p>
          <a:p>
            <a:pPr marL="0" indent="0">
              <a:buNone/>
            </a:pPr>
            <a:r>
              <a:rPr lang="en-US" dirty="0">
                <a:latin typeface="+mj-lt"/>
              </a:rPr>
              <a:t>Control: Long DFS Plasma samples</a:t>
            </a:r>
          </a:p>
        </p:txBody>
      </p:sp>
      <p:pic>
        <p:nvPicPr>
          <p:cNvPr id="9" name="Picture 8">
            <a:extLst>
              <a:ext uri="{FF2B5EF4-FFF2-40B4-BE49-F238E27FC236}">
                <a16:creationId xmlns:a16="http://schemas.microsoft.com/office/drawing/2014/main" id="{80D6F732-9189-4A6B-8A99-847CF294E1BB}"/>
              </a:ext>
            </a:extLst>
          </p:cNvPr>
          <p:cNvPicPr>
            <a:picLocks noChangeAspect="1"/>
          </p:cNvPicPr>
          <p:nvPr/>
        </p:nvPicPr>
        <p:blipFill rotWithShape="1">
          <a:blip r:embed="rId2"/>
          <a:srcRect l="2340" b="1745"/>
          <a:stretch/>
        </p:blipFill>
        <p:spPr>
          <a:xfrm>
            <a:off x="3130826" y="2580585"/>
            <a:ext cx="4120805" cy="3949424"/>
          </a:xfrm>
          <a:prstGeom prst="rect">
            <a:avLst/>
          </a:prstGeom>
        </p:spPr>
      </p:pic>
      <p:sp>
        <p:nvSpPr>
          <p:cNvPr id="6" name="TextBox 5">
            <a:extLst>
              <a:ext uri="{FF2B5EF4-FFF2-40B4-BE49-F238E27FC236}">
                <a16:creationId xmlns:a16="http://schemas.microsoft.com/office/drawing/2014/main" id="{45FE5451-6DA8-4AFF-883C-EFC40D25FF0D}"/>
              </a:ext>
            </a:extLst>
          </p:cNvPr>
          <p:cNvSpPr txBox="1"/>
          <p:nvPr/>
        </p:nvSpPr>
        <p:spPr>
          <a:xfrm>
            <a:off x="8217176" y="2799245"/>
            <a:ext cx="6097656" cy="477054"/>
          </a:xfrm>
          <a:prstGeom prst="rect">
            <a:avLst/>
          </a:prstGeom>
          <a:noFill/>
        </p:spPr>
        <p:txBody>
          <a:bodyPr wrap="square">
            <a:spAutoFit/>
          </a:bodyPr>
          <a:lstStyle/>
          <a:p>
            <a:r>
              <a:rPr lang="en-US" sz="2500" dirty="0">
                <a:latin typeface="+mj-lt"/>
              </a:rPr>
              <a:t>AUC=0.5 </a:t>
            </a:r>
            <a:endParaRPr lang="en-US" sz="2500" dirty="0"/>
          </a:p>
        </p:txBody>
      </p:sp>
    </p:spTree>
    <p:extLst>
      <p:ext uri="{BB962C8B-B14F-4D97-AF65-F5344CB8AC3E}">
        <p14:creationId xmlns:p14="http://schemas.microsoft.com/office/powerpoint/2010/main" val="1813275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99EBA-46C9-4BC8-A8DD-16E560A4D070}"/>
              </a:ext>
            </a:extLst>
          </p:cNvPr>
          <p:cNvSpPr>
            <a:spLocks noGrp="1"/>
          </p:cNvSpPr>
          <p:nvPr>
            <p:ph type="title"/>
          </p:nvPr>
        </p:nvSpPr>
        <p:spPr/>
        <p:txBody>
          <a:bodyPr/>
          <a:lstStyle/>
          <a:p>
            <a:r>
              <a:rPr lang="en-US" dirty="0"/>
              <a:t>Methylation scores</a:t>
            </a:r>
          </a:p>
        </p:txBody>
      </p:sp>
      <p:pic>
        <p:nvPicPr>
          <p:cNvPr id="5" name="Content Placeholder 4">
            <a:extLst>
              <a:ext uri="{FF2B5EF4-FFF2-40B4-BE49-F238E27FC236}">
                <a16:creationId xmlns:a16="http://schemas.microsoft.com/office/drawing/2014/main" id="{1C6974B9-083D-475E-9E04-135777CD1665}"/>
              </a:ext>
            </a:extLst>
          </p:cNvPr>
          <p:cNvPicPr>
            <a:picLocks noGrp="1" noChangeAspect="1"/>
          </p:cNvPicPr>
          <p:nvPr>
            <p:ph idx="1"/>
          </p:nvPr>
        </p:nvPicPr>
        <p:blipFill>
          <a:blip r:embed="rId2"/>
          <a:stretch>
            <a:fillRect/>
          </a:stretch>
        </p:blipFill>
        <p:spPr>
          <a:xfrm>
            <a:off x="-120674" y="1942834"/>
            <a:ext cx="12433348" cy="4149853"/>
          </a:xfrm>
        </p:spPr>
      </p:pic>
    </p:spTree>
    <p:extLst>
      <p:ext uri="{BB962C8B-B14F-4D97-AF65-F5344CB8AC3E}">
        <p14:creationId xmlns:p14="http://schemas.microsoft.com/office/powerpoint/2010/main" val="2083738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EE37A-7BF3-4317-B8D7-E700E9BFF3E4}"/>
              </a:ext>
            </a:extLst>
          </p:cNvPr>
          <p:cNvSpPr>
            <a:spLocks noGrp="1"/>
          </p:cNvSpPr>
          <p:nvPr>
            <p:ph type="title"/>
          </p:nvPr>
        </p:nvSpPr>
        <p:spPr>
          <a:xfrm>
            <a:off x="1017105" y="712995"/>
            <a:ext cx="10515600" cy="1325563"/>
          </a:xfrm>
        </p:spPr>
        <p:txBody>
          <a:bodyPr>
            <a:normAutofit fontScale="90000"/>
          </a:bodyPr>
          <a:lstStyle/>
          <a:p>
            <a:pPr marL="0" indent="0">
              <a:buNone/>
            </a:pPr>
            <a:r>
              <a:rPr lang="en-US" dirty="0"/>
              <a:t>2.  Leave one out classification </a:t>
            </a:r>
            <a:br>
              <a:rPr lang="en-US" dirty="0"/>
            </a:br>
            <a:r>
              <a:rPr lang="en-US" sz="3900" dirty="0"/>
              <a:t>Tissue limited approach</a:t>
            </a:r>
            <a:br>
              <a:rPr lang="en-US" sz="3900" dirty="0"/>
            </a:br>
            <a:br>
              <a:rPr lang="en-US" dirty="0"/>
            </a:br>
            <a:r>
              <a:rPr lang="en-US" sz="2200" dirty="0"/>
              <a:t>Limit DMRs in the classification model to Clear cell Tissue vs WBC DMRs (p &lt;=0.05)</a:t>
            </a:r>
            <a:br>
              <a:rPr lang="en-US" sz="2200" dirty="0"/>
            </a:br>
            <a:r>
              <a:rPr lang="en-US" sz="2200" dirty="0">
                <a:latin typeface="+mj-lt"/>
              </a:rPr>
              <a:t>Case: Short DFS Plasma samples</a:t>
            </a:r>
            <a:br>
              <a:rPr lang="en-US" sz="2200" dirty="0">
                <a:latin typeface="+mj-lt"/>
              </a:rPr>
            </a:br>
            <a:r>
              <a:rPr lang="en-US" sz="2200" dirty="0">
                <a:latin typeface="+mj-lt"/>
              </a:rPr>
              <a:t>Control: Long DFS Plasma samples</a:t>
            </a:r>
            <a:br>
              <a:rPr lang="en-US" sz="1600" dirty="0">
                <a:latin typeface="+mj-lt"/>
              </a:rPr>
            </a:br>
            <a:endParaRPr lang="en-US" sz="2600" dirty="0"/>
          </a:p>
        </p:txBody>
      </p:sp>
      <p:pic>
        <p:nvPicPr>
          <p:cNvPr id="5" name="Content Placeholder 4">
            <a:extLst>
              <a:ext uri="{FF2B5EF4-FFF2-40B4-BE49-F238E27FC236}">
                <a16:creationId xmlns:a16="http://schemas.microsoft.com/office/drawing/2014/main" id="{A1AA31E0-F998-4C88-9186-2EB7E6777E0E}"/>
              </a:ext>
            </a:extLst>
          </p:cNvPr>
          <p:cNvPicPr>
            <a:picLocks noGrp="1" noChangeAspect="1"/>
          </p:cNvPicPr>
          <p:nvPr>
            <p:ph idx="1"/>
          </p:nvPr>
        </p:nvPicPr>
        <p:blipFill>
          <a:blip r:embed="rId2"/>
          <a:stretch>
            <a:fillRect/>
          </a:stretch>
        </p:blipFill>
        <p:spPr>
          <a:xfrm>
            <a:off x="1832114" y="2445027"/>
            <a:ext cx="4057650" cy="4133850"/>
          </a:xfrm>
        </p:spPr>
      </p:pic>
      <p:sp>
        <p:nvSpPr>
          <p:cNvPr id="6" name="TextBox 5">
            <a:extLst>
              <a:ext uri="{FF2B5EF4-FFF2-40B4-BE49-F238E27FC236}">
                <a16:creationId xmlns:a16="http://schemas.microsoft.com/office/drawing/2014/main" id="{701AD06B-E4CE-403E-A7E3-049D7E5509D0}"/>
              </a:ext>
            </a:extLst>
          </p:cNvPr>
          <p:cNvSpPr txBox="1"/>
          <p:nvPr/>
        </p:nvSpPr>
        <p:spPr>
          <a:xfrm>
            <a:off x="6877878" y="2633870"/>
            <a:ext cx="2604052" cy="369332"/>
          </a:xfrm>
          <a:prstGeom prst="rect">
            <a:avLst/>
          </a:prstGeom>
          <a:noFill/>
        </p:spPr>
        <p:txBody>
          <a:bodyPr wrap="square" rtlCol="0">
            <a:spAutoFit/>
          </a:bodyPr>
          <a:lstStyle/>
          <a:p>
            <a:r>
              <a:rPr lang="en-US" dirty="0"/>
              <a:t>AUC= 0.506</a:t>
            </a:r>
          </a:p>
        </p:txBody>
      </p:sp>
    </p:spTree>
    <p:extLst>
      <p:ext uri="{BB962C8B-B14F-4D97-AF65-F5344CB8AC3E}">
        <p14:creationId xmlns:p14="http://schemas.microsoft.com/office/powerpoint/2010/main" val="707805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F7496-EF53-459A-AE32-4E03D88353B8}"/>
              </a:ext>
            </a:extLst>
          </p:cNvPr>
          <p:cNvSpPr>
            <a:spLocks noGrp="1"/>
          </p:cNvSpPr>
          <p:nvPr>
            <p:ph type="title"/>
          </p:nvPr>
        </p:nvSpPr>
        <p:spPr/>
        <p:txBody>
          <a:bodyPr/>
          <a:lstStyle/>
          <a:p>
            <a:r>
              <a:rPr lang="en-US" dirty="0"/>
              <a:t>Methylation scores</a:t>
            </a:r>
          </a:p>
        </p:txBody>
      </p:sp>
      <p:pic>
        <p:nvPicPr>
          <p:cNvPr id="5" name="Content Placeholder 4">
            <a:extLst>
              <a:ext uri="{FF2B5EF4-FFF2-40B4-BE49-F238E27FC236}">
                <a16:creationId xmlns:a16="http://schemas.microsoft.com/office/drawing/2014/main" id="{44D0EA9C-332E-405E-950A-E7E572C96A20}"/>
              </a:ext>
            </a:extLst>
          </p:cNvPr>
          <p:cNvPicPr>
            <a:picLocks noGrp="1" noChangeAspect="1"/>
          </p:cNvPicPr>
          <p:nvPr>
            <p:ph idx="1"/>
          </p:nvPr>
        </p:nvPicPr>
        <p:blipFill>
          <a:blip r:embed="rId2"/>
          <a:stretch>
            <a:fillRect/>
          </a:stretch>
        </p:blipFill>
        <p:spPr>
          <a:xfrm>
            <a:off x="150973" y="2181308"/>
            <a:ext cx="11913234" cy="4026451"/>
          </a:xfrm>
        </p:spPr>
      </p:pic>
    </p:spTree>
    <p:extLst>
      <p:ext uri="{BB962C8B-B14F-4D97-AF65-F5344CB8AC3E}">
        <p14:creationId xmlns:p14="http://schemas.microsoft.com/office/powerpoint/2010/main" val="2348301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546E9-C804-401E-9F62-FB9EE3AC9450}"/>
              </a:ext>
            </a:extLst>
          </p:cNvPr>
          <p:cNvSpPr>
            <a:spLocks noGrp="1"/>
          </p:cNvSpPr>
          <p:nvPr>
            <p:ph type="title"/>
          </p:nvPr>
        </p:nvSpPr>
        <p:spPr>
          <a:xfrm>
            <a:off x="407504" y="365126"/>
            <a:ext cx="11609298" cy="1266606"/>
          </a:xfrm>
        </p:spPr>
        <p:txBody>
          <a:bodyPr>
            <a:normAutofit fontScale="90000"/>
          </a:bodyPr>
          <a:lstStyle/>
          <a:p>
            <a:r>
              <a:rPr lang="en-US" dirty="0"/>
              <a:t>Relative Methylation Scores </a:t>
            </a:r>
            <a:br>
              <a:rPr lang="en-US" dirty="0"/>
            </a:br>
            <a:r>
              <a:rPr lang="en-US" sz="2800" dirty="0"/>
              <a:t>N</a:t>
            </a:r>
            <a:r>
              <a:rPr lang="en-US" sz="2800" dirty="0">
                <a:effectLst/>
                <a:ea typeface="Calibri" panose="020F0502020204030204" pitchFamily="34" charset="0"/>
              </a:rPr>
              <a:t>ormalized sum of reads in plasma at CC Tissue vs WBC, Up sites(DMRs higher in cases</a:t>
            </a:r>
            <a:r>
              <a:rPr lang="en-US" sz="2400" dirty="0">
                <a:effectLst/>
                <a:ea typeface="Calibri" panose="020F0502020204030204" pitchFamily="34" charset="0"/>
              </a:rPr>
              <a:t>) </a:t>
            </a:r>
            <a:br>
              <a:rPr lang="en-US" sz="2400" dirty="0">
                <a:effectLst/>
                <a:ea typeface="Calibri" panose="020F0502020204030204" pitchFamily="34" charset="0"/>
              </a:rPr>
            </a:br>
            <a:br>
              <a:rPr lang="en-US" sz="2200" dirty="0"/>
            </a:br>
            <a:r>
              <a:rPr lang="en-US" sz="2200" dirty="0"/>
              <a:t>Case: Short DFS samples</a:t>
            </a:r>
            <a:br>
              <a:rPr lang="en-US" sz="2200" dirty="0"/>
            </a:br>
            <a:r>
              <a:rPr lang="en-US" sz="2200" dirty="0"/>
              <a:t>Controls: Long DFS samples</a:t>
            </a:r>
          </a:p>
        </p:txBody>
      </p:sp>
      <p:pic>
        <p:nvPicPr>
          <p:cNvPr id="5" name="Content Placeholder 4">
            <a:extLst>
              <a:ext uri="{FF2B5EF4-FFF2-40B4-BE49-F238E27FC236}">
                <a16:creationId xmlns:a16="http://schemas.microsoft.com/office/drawing/2014/main" id="{0DAC3F6A-05D4-459D-A88C-B0CCDA35C731}"/>
              </a:ext>
            </a:extLst>
          </p:cNvPr>
          <p:cNvPicPr>
            <a:picLocks noGrp="1" noChangeAspect="1"/>
          </p:cNvPicPr>
          <p:nvPr>
            <p:ph idx="1"/>
          </p:nvPr>
        </p:nvPicPr>
        <p:blipFill>
          <a:blip r:embed="rId2"/>
          <a:stretch>
            <a:fillRect/>
          </a:stretch>
        </p:blipFill>
        <p:spPr>
          <a:xfrm>
            <a:off x="1308673" y="2473324"/>
            <a:ext cx="4124325" cy="4019550"/>
          </a:xfrm>
        </p:spPr>
      </p:pic>
      <p:pic>
        <p:nvPicPr>
          <p:cNvPr id="6" name="Picture 5">
            <a:extLst>
              <a:ext uri="{FF2B5EF4-FFF2-40B4-BE49-F238E27FC236}">
                <a16:creationId xmlns:a16="http://schemas.microsoft.com/office/drawing/2014/main" id="{7934DDFB-0108-4C11-AC06-23B93D126D34}"/>
              </a:ext>
            </a:extLst>
          </p:cNvPr>
          <p:cNvPicPr>
            <a:picLocks noChangeAspect="1"/>
          </p:cNvPicPr>
          <p:nvPr/>
        </p:nvPicPr>
        <p:blipFill>
          <a:blip r:embed="rId3"/>
          <a:stretch>
            <a:fillRect/>
          </a:stretch>
        </p:blipFill>
        <p:spPr>
          <a:xfrm>
            <a:off x="6730427" y="2550963"/>
            <a:ext cx="4152900" cy="4133850"/>
          </a:xfrm>
          <a:prstGeom prst="rect">
            <a:avLst/>
          </a:prstGeom>
        </p:spPr>
      </p:pic>
      <p:sp>
        <p:nvSpPr>
          <p:cNvPr id="8" name="Title 1">
            <a:extLst>
              <a:ext uri="{FF2B5EF4-FFF2-40B4-BE49-F238E27FC236}">
                <a16:creationId xmlns:a16="http://schemas.microsoft.com/office/drawing/2014/main" id="{8319DDF9-64FF-40B6-8818-696DBD306ABE}"/>
              </a:ext>
            </a:extLst>
          </p:cNvPr>
          <p:cNvSpPr txBox="1">
            <a:spLocks/>
          </p:cNvSpPr>
          <p:nvPr/>
        </p:nvSpPr>
        <p:spPr>
          <a:xfrm>
            <a:off x="7863901" y="1631732"/>
            <a:ext cx="415290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3000" dirty="0"/>
              <a:t>AUC = 0.35</a:t>
            </a:r>
          </a:p>
        </p:txBody>
      </p:sp>
      <p:sp>
        <p:nvSpPr>
          <p:cNvPr id="7" name="TextBox 6">
            <a:extLst>
              <a:ext uri="{FF2B5EF4-FFF2-40B4-BE49-F238E27FC236}">
                <a16:creationId xmlns:a16="http://schemas.microsoft.com/office/drawing/2014/main" id="{44576FCF-9162-47E1-837C-4ED9CFDFEC1F}"/>
              </a:ext>
            </a:extLst>
          </p:cNvPr>
          <p:cNvSpPr txBox="1"/>
          <p:nvPr/>
        </p:nvSpPr>
        <p:spPr>
          <a:xfrm>
            <a:off x="4862284" y="1882686"/>
            <a:ext cx="3001617" cy="369332"/>
          </a:xfrm>
          <a:prstGeom prst="rect">
            <a:avLst/>
          </a:prstGeom>
          <a:noFill/>
        </p:spPr>
        <p:txBody>
          <a:bodyPr wrap="square" rtlCol="0">
            <a:spAutoFit/>
          </a:bodyPr>
          <a:lstStyle/>
          <a:p>
            <a:r>
              <a:rPr lang="en-US" dirty="0"/>
              <a:t>1364 Up DMRs</a:t>
            </a:r>
          </a:p>
        </p:txBody>
      </p:sp>
    </p:spTree>
    <p:extLst>
      <p:ext uri="{BB962C8B-B14F-4D97-AF65-F5344CB8AC3E}">
        <p14:creationId xmlns:p14="http://schemas.microsoft.com/office/powerpoint/2010/main" val="487594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BF1CE4E-7277-40CB-BEFB-C3E51662229E}"/>
              </a:ext>
            </a:extLst>
          </p:cNvPr>
          <p:cNvPicPr>
            <a:picLocks noChangeAspect="1"/>
          </p:cNvPicPr>
          <p:nvPr/>
        </p:nvPicPr>
        <p:blipFill>
          <a:blip r:embed="rId2"/>
          <a:stretch>
            <a:fillRect/>
          </a:stretch>
        </p:blipFill>
        <p:spPr>
          <a:xfrm>
            <a:off x="2810400" y="2102991"/>
            <a:ext cx="4057650" cy="4114800"/>
          </a:xfrm>
          <a:prstGeom prst="rect">
            <a:avLst/>
          </a:prstGeom>
        </p:spPr>
      </p:pic>
      <p:sp>
        <p:nvSpPr>
          <p:cNvPr id="4" name="Title 3">
            <a:extLst>
              <a:ext uri="{FF2B5EF4-FFF2-40B4-BE49-F238E27FC236}">
                <a16:creationId xmlns:a16="http://schemas.microsoft.com/office/drawing/2014/main" id="{F04636CD-2883-432C-9972-6BAE4A0E74B4}"/>
              </a:ext>
            </a:extLst>
          </p:cNvPr>
          <p:cNvSpPr>
            <a:spLocks noGrp="1"/>
          </p:cNvSpPr>
          <p:nvPr>
            <p:ph type="title"/>
          </p:nvPr>
        </p:nvSpPr>
        <p:spPr>
          <a:xfrm>
            <a:off x="346384" y="777428"/>
            <a:ext cx="11262520" cy="1325563"/>
          </a:xfrm>
        </p:spPr>
        <p:txBody>
          <a:bodyPr>
            <a:normAutofit fontScale="90000"/>
          </a:bodyPr>
          <a:lstStyle/>
          <a:p>
            <a:r>
              <a:rPr lang="en-US" sz="2800" dirty="0"/>
              <a:t>N</a:t>
            </a:r>
            <a:r>
              <a:rPr lang="en-US" sz="2800" dirty="0">
                <a:effectLst/>
                <a:ea typeface="Calibri" panose="020F0502020204030204" pitchFamily="34" charset="0"/>
              </a:rPr>
              <a:t>ormalized sum of reads at CC Tissue vs WBC, Down sites (DMRs higher in controls)</a:t>
            </a:r>
            <a:br>
              <a:rPr lang="en-US" sz="2800" dirty="0">
                <a:effectLst/>
                <a:ea typeface="Calibri" panose="020F0502020204030204" pitchFamily="34" charset="0"/>
              </a:rPr>
            </a:br>
            <a:br>
              <a:rPr lang="en-US" sz="2800" dirty="0">
                <a:effectLst/>
                <a:ea typeface="Calibri" panose="020F0502020204030204" pitchFamily="34" charset="0"/>
              </a:rPr>
            </a:br>
            <a:r>
              <a:rPr lang="en-US" sz="2200" dirty="0"/>
              <a:t>Case: Short DFS samples</a:t>
            </a:r>
            <a:br>
              <a:rPr lang="en-US" sz="2200" dirty="0"/>
            </a:br>
            <a:r>
              <a:rPr lang="en-US" sz="2200" dirty="0"/>
              <a:t>Controls: Long DFS samples</a:t>
            </a:r>
            <a:br>
              <a:rPr lang="en-US" sz="2200" dirty="0"/>
            </a:br>
            <a:r>
              <a:rPr lang="en-US" sz="2200" dirty="0"/>
              <a:t>                                                      23 Down DMRs</a:t>
            </a:r>
            <a:br>
              <a:rPr lang="en-US" sz="1050" dirty="0"/>
            </a:br>
            <a:endParaRPr lang="en-US" sz="2200" dirty="0"/>
          </a:p>
        </p:txBody>
      </p:sp>
    </p:spTree>
    <p:extLst>
      <p:ext uri="{BB962C8B-B14F-4D97-AF65-F5344CB8AC3E}">
        <p14:creationId xmlns:p14="http://schemas.microsoft.com/office/powerpoint/2010/main" val="2833553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29DF1-9ED8-49AD-8425-382F9AEF19A4}"/>
              </a:ext>
            </a:extLst>
          </p:cNvPr>
          <p:cNvSpPr>
            <a:spLocks noGrp="1"/>
          </p:cNvSpPr>
          <p:nvPr>
            <p:ph type="ctrTitle"/>
          </p:nvPr>
        </p:nvSpPr>
        <p:spPr>
          <a:xfrm>
            <a:off x="387626" y="1122363"/>
            <a:ext cx="10280374" cy="2306637"/>
          </a:xfrm>
        </p:spPr>
        <p:txBody>
          <a:bodyPr>
            <a:normAutofit/>
          </a:bodyPr>
          <a:lstStyle/>
          <a:p>
            <a:pPr algn="l"/>
            <a:r>
              <a:rPr lang="en-US" sz="3000" dirty="0"/>
              <a:t>DATA</a:t>
            </a:r>
            <a:br>
              <a:rPr lang="en-US" dirty="0"/>
            </a:br>
            <a:r>
              <a:rPr lang="en-US" sz="1800" dirty="0">
                <a:effectLst/>
                <a:latin typeface="Calibri" panose="020F0502020204030204" pitchFamily="34" charset="0"/>
                <a:ea typeface="Calibri" panose="020F0502020204030204" pitchFamily="34" charset="0"/>
              </a:rPr>
              <a:t>14 samples with disease-free survival (DFS) &lt; 1 year  (Short)</a:t>
            </a:r>
            <a:br>
              <a:rPr lang="en-US" sz="1800" dirty="0">
                <a:effectLst/>
                <a:latin typeface="Calibri" panose="020F0502020204030204" pitchFamily="34" charset="0"/>
                <a:ea typeface="Calibri" panose="020F0502020204030204" pitchFamily="34" charset="0"/>
              </a:rPr>
            </a:br>
            <a:r>
              <a:rPr lang="en-US" sz="1800" dirty="0">
                <a:effectLst/>
                <a:latin typeface="Calibri" panose="020F0502020204030204" pitchFamily="34" charset="0"/>
                <a:ea typeface="Calibri" panose="020F0502020204030204" pitchFamily="34" charset="0"/>
              </a:rPr>
              <a:t>50 samples with disease-free survival ~5 years (Long)</a:t>
            </a:r>
            <a:br>
              <a:rPr lang="en-US" sz="1800" dirty="0">
                <a:effectLst/>
                <a:latin typeface="Calibri" panose="020F0502020204030204" pitchFamily="34" charset="0"/>
                <a:ea typeface="Calibri" panose="020F0502020204030204" pitchFamily="34" charset="0"/>
              </a:rPr>
            </a:br>
            <a:r>
              <a:rPr lang="en-US" sz="1800" dirty="0">
                <a:effectLst/>
                <a:latin typeface="Calibri" panose="020F0502020204030204" pitchFamily="34" charset="0"/>
                <a:ea typeface="Calibri" panose="020F0502020204030204" pitchFamily="34" charset="0"/>
              </a:rPr>
              <a:t>Sample collection time point- 8 weeks after surgery</a:t>
            </a:r>
            <a:br>
              <a:rPr lang="en-US" sz="1800" dirty="0">
                <a:effectLst/>
                <a:latin typeface="Calibri" panose="020F0502020204030204" pitchFamily="34" charset="0"/>
                <a:ea typeface="Calibri" panose="020F0502020204030204" pitchFamily="34" charset="0"/>
              </a:rPr>
            </a:br>
            <a:endParaRPr lang="en-US" dirty="0"/>
          </a:p>
        </p:txBody>
      </p:sp>
      <p:sp>
        <p:nvSpPr>
          <p:cNvPr id="5" name="TextBox 4">
            <a:extLst>
              <a:ext uri="{FF2B5EF4-FFF2-40B4-BE49-F238E27FC236}">
                <a16:creationId xmlns:a16="http://schemas.microsoft.com/office/drawing/2014/main" id="{EEBCAE45-0848-449E-9379-CF8651DD2B64}"/>
              </a:ext>
            </a:extLst>
          </p:cNvPr>
          <p:cNvSpPr txBox="1"/>
          <p:nvPr/>
        </p:nvSpPr>
        <p:spPr>
          <a:xfrm>
            <a:off x="387626" y="3429000"/>
            <a:ext cx="7136295" cy="2862322"/>
          </a:xfrm>
          <a:prstGeom prst="rect">
            <a:avLst/>
          </a:prstGeom>
          <a:noFill/>
        </p:spPr>
        <p:txBody>
          <a:bodyPr wrap="square" rtlCol="0">
            <a:spAutoFit/>
          </a:bodyPr>
          <a:lstStyle/>
          <a:p>
            <a:r>
              <a:rPr lang="en-US" dirty="0"/>
              <a:t>We are trying to classify Short vs Long DFS </a:t>
            </a:r>
            <a:r>
              <a:rPr lang="en-US" dirty="0" err="1"/>
              <a:t>MeDIP</a:t>
            </a:r>
            <a:r>
              <a:rPr lang="en-US" dirty="0"/>
              <a:t> samples using  </a:t>
            </a:r>
          </a:p>
          <a:p>
            <a:pPr marL="285750" indent="-285750">
              <a:buFont typeface="Arial" panose="020B0604020202020204" pitchFamily="34" charset="0"/>
              <a:buChar char="•"/>
            </a:pPr>
            <a:r>
              <a:rPr lang="en-US" dirty="0"/>
              <a:t>Classification using Tissue Naïve Leave Out Approach </a:t>
            </a:r>
          </a:p>
          <a:p>
            <a:pPr marL="285750" indent="-285750">
              <a:buFont typeface="Arial" panose="020B0604020202020204" pitchFamily="34" charset="0"/>
              <a:buChar char="•"/>
            </a:pPr>
            <a:r>
              <a:rPr lang="en-US" dirty="0"/>
              <a:t>Classification using Tissue Limited Leave Out Approach </a:t>
            </a:r>
          </a:p>
          <a:p>
            <a:pPr marL="285750" indent="-285750">
              <a:buFont typeface="Arial" panose="020B0604020202020204" pitchFamily="34" charset="0"/>
              <a:buChar char="•"/>
            </a:pPr>
            <a:r>
              <a:rPr lang="en-US" dirty="0"/>
              <a:t>Compare </a:t>
            </a:r>
            <a:r>
              <a:rPr lang="en-US" dirty="0" err="1"/>
              <a:t>rpkm</a:t>
            </a:r>
            <a:r>
              <a:rPr lang="en-US" dirty="0"/>
              <a:t> boxplots of Long vs Short samples at Tissue DMRs</a:t>
            </a:r>
          </a:p>
          <a:p>
            <a:pPr marL="285750" indent="-285750">
              <a:buFont typeface="Arial" panose="020B0604020202020204" pitchFamily="34" charset="0"/>
              <a:buChar char="•"/>
            </a:pPr>
            <a:r>
              <a:rPr lang="en-US" dirty="0"/>
              <a:t>Compare Relative Methylation Scores in Short vs Long plasma samples</a:t>
            </a:r>
          </a:p>
          <a:p>
            <a:r>
              <a:rPr lang="en-US" dirty="0"/>
              <a:t>The classification accuracy was 0.5 for both the models.</a:t>
            </a:r>
          </a:p>
          <a:p>
            <a:r>
              <a:rPr lang="en-US" dirty="0"/>
              <a:t> </a:t>
            </a:r>
            <a:r>
              <a:rPr lang="en-US" dirty="0" err="1"/>
              <a:t>Rpkm</a:t>
            </a:r>
            <a:r>
              <a:rPr lang="en-US" dirty="0"/>
              <a:t> boxplots of the plasma samples do not have a significant difference in the mean values at the  Tissue sites</a:t>
            </a:r>
          </a:p>
          <a:p>
            <a:r>
              <a:rPr lang="en-US" dirty="0"/>
              <a:t>None of the techniques classified Short vs Long Plasma samples effectively</a:t>
            </a:r>
          </a:p>
          <a:p>
            <a:endParaRPr lang="en-US" dirty="0"/>
          </a:p>
        </p:txBody>
      </p:sp>
    </p:spTree>
    <p:extLst>
      <p:ext uri="{BB962C8B-B14F-4D97-AF65-F5344CB8AC3E}">
        <p14:creationId xmlns:p14="http://schemas.microsoft.com/office/powerpoint/2010/main" val="2382202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8F6B1-6359-41D8-99AA-5DAC95EC4F31}"/>
              </a:ext>
            </a:extLst>
          </p:cNvPr>
          <p:cNvSpPr>
            <a:spLocks noGrp="1"/>
          </p:cNvSpPr>
          <p:nvPr>
            <p:ph type="title"/>
          </p:nvPr>
        </p:nvSpPr>
        <p:spPr/>
        <p:txBody>
          <a:bodyPr/>
          <a:lstStyle/>
          <a:p>
            <a:r>
              <a:rPr lang="en-US" dirty="0"/>
              <a:t>Portion score (case/control score ratio)</a:t>
            </a:r>
          </a:p>
        </p:txBody>
      </p:sp>
      <p:pic>
        <p:nvPicPr>
          <p:cNvPr id="5" name="Content Placeholder 4">
            <a:extLst>
              <a:ext uri="{FF2B5EF4-FFF2-40B4-BE49-F238E27FC236}">
                <a16:creationId xmlns:a16="http://schemas.microsoft.com/office/drawing/2014/main" id="{EEF0C185-CD42-4C16-A1FF-29A99A5B5EF2}"/>
              </a:ext>
            </a:extLst>
          </p:cNvPr>
          <p:cNvPicPr>
            <a:picLocks noGrp="1" noChangeAspect="1"/>
          </p:cNvPicPr>
          <p:nvPr>
            <p:ph idx="1"/>
          </p:nvPr>
        </p:nvPicPr>
        <p:blipFill>
          <a:blip r:embed="rId2"/>
          <a:stretch>
            <a:fillRect/>
          </a:stretch>
        </p:blipFill>
        <p:spPr>
          <a:xfrm>
            <a:off x="6430823" y="2180362"/>
            <a:ext cx="4200525" cy="4019550"/>
          </a:xfrm>
        </p:spPr>
      </p:pic>
      <p:pic>
        <p:nvPicPr>
          <p:cNvPr id="6" name="Content Placeholder 4">
            <a:extLst>
              <a:ext uri="{FF2B5EF4-FFF2-40B4-BE49-F238E27FC236}">
                <a16:creationId xmlns:a16="http://schemas.microsoft.com/office/drawing/2014/main" id="{D07E1174-87F2-4172-AEBA-ED0C0A03D1A6}"/>
              </a:ext>
            </a:extLst>
          </p:cNvPr>
          <p:cNvPicPr>
            <a:picLocks noChangeAspect="1"/>
          </p:cNvPicPr>
          <p:nvPr/>
        </p:nvPicPr>
        <p:blipFill>
          <a:blip r:embed="rId3"/>
          <a:stretch>
            <a:fillRect/>
          </a:stretch>
        </p:blipFill>
        <p:spPr>
          <a:xfrm>
            <a:off x="1560652" y="2180362"/>
            <a:ext cx="4038600" cy="4133850"/>
          </a:xfrm>
          <a:prstGeom prst="rect">
            <a:avLst/>
          </a:prstGeom>
        </p:spPr>
      </p:pic>
      <p:sp>
        <p:nvSpPr>
          <p:cNvPr id="7" name="TextBox 6">
            <a:extLst>
              <a:ext uri="{FF2B5EF4-FFF2-40B4-BE49-F238E27FC236}">
                <a16:creationId xmlns:a16="http://schemas.microsoft.com/office/drawing/2014/main" id="{DA0136AB-7A7C-45F3-92FF-C82B0101B374}"/>
              </a:ext>
            </a:extLst>
          </p:cNvPr>
          <p:cNvSpPr txBox="1"/>
          <p:nvPr/>
        </p:nvSpPr>
        <p:spPr>
          <a:xfrm>
            <a:off x="7106478" y="1480930"/>
            <a:ext cx="1739348" cy="369332"/>
          </a:xfrm>
          <a:prstGeom prst="rect">
            <a:avLst/>
          </a:prstGeom>
          <a:noFill/>
        </p:spPr>
        <p:txBody>
          <a:bodyPr wrap="square" rtlCol="0">
            <a:spAutoFit/>
          </a:bodyPr>
          <a:lstStyle/>
          <a:p>
            <a:r>
              <a:rPr lang="en-US" dirty="0"/>
              <a:t>AUC: 0.529</a:t>
            </a:r>
          </a:p>
        </p:txBody>
      </p:sp>
    </p:spTree>
    <p:extLst>
      <p:ext uri="{BB962C8B-B14F-4D97-AF65-F5344CB8AC3E}">
        <p14:creationId xmlns:p14="http://schemas.microsoft.com/office/powerpoint/2010/main" val="2391199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96DB5-958C-4333-962F-043521756472}"/>
              </a:ext>
            </a:extLst>
          </p:cNvPr>
          <p:cNvSpPr>
            <a:spLocks noGrp="1"/>
          </p:cNvSpPr>
          <p:nvPr>
            <p:ph type="title"/>
          </p:nvPr>
        </p:nvSpPr>
        <p:spPr>
          <a:xfrm>
            <a:off x="400877" y="24570"/>
            <a:ext cx="8822635" cy="6962639"/>
          </a:xfrm>
        </p:spPr>
        <p:txBody>
          <a:bodyPr>
            <a:normAutofit/>
          </a:bodyPr>
          <a:lstStyle/>
          <a:p>
            <a:r>
              <a:rPr lang="en-US" dirty="0"/>
              <a:t>3.Tissue Derived approach </a:t>
            </a:r>
            <a:br>
              <a:rPr lang="en-US" dirty="0"/>
            </a:br>
            <a:r>
              <a:rPr lang="en-US" sz="2800" dirty="0"/>
              <a:t>  </a:t>
            </a:r>
            <a:br>
              <a:rPr lang="en-US" sz="2800" dirty="0"/>
            </a:br>
            <a:r>
              <a:rPr lang="en-US" sz="2500" dirty="0"/>
              <a:t>Evaluate whether the tissue-derived DMRs (CC Tissue vs WBC) correlate with </a:t>
            </a:r>
            <a:r>
              <a:rPr lang="en-US" sz="2500" dirty="0" err="1"/>
              <a:t>cfDNA</a:t>
            </a:r>
            <a:r>
              <a:rPr lang="en-US" sz="2500" dirty="0"/>
              <a:t> RPKM at those sites:</a:t>
            </a:r>
            <a:br>
              <a:rPr lang="en-US" sz="2500" dirty="0"/>
            </a:br>
            <a:br>
              <a:rPr lang="en-US" sz="2500" dirty="0"/>
            </a:br>
            <a:r>
              <a:rPr lang="en-US" sz="2500" dirty="0"/>
              <a:t>Steps:</a:t>
            </a:r>
            <a:br>
              <a:rPr lang="en-US" sz="2500" dirty="0"/>
            </a:br>
            <a:r>
              <a:rPr lang="en-US" sz="2500" dirty="0"/>
              <a:t>*Find the differentially methylated regions in CC Tissue vs WBC</a:t>
            </a:r>
            <a:br>
              <a:rPr lang="en-US" sz="2500" dirty="0"/>
            </a:br>
            <a:r>
              <a:rPr lang="en-US" sz="2500" dirty="0"/>
              <a:t>*Select Up and Down DMRs with p&lt;0.05. Up DMRs are higher in CC samples and Down DMRs in WBC </a:t>
            </a:r>
            <a:br>
              <a:rPr lang="en-US" sz="2500" dirty="0"/>
            </a:br>
            <a:r>
              <a:rPr lang="en-US" sz="2500" dirty="0"/>
              <a:t>Up DMRs :- </a:t>
            </a:r>
            <a:r>
              <a:rPr lang="en-US" sz="2500" dirty="0" err="1"/>
              <a:t>logFC</a:t>
            </a:r>
            <a:r>
              <a:rPr lang="en-US" sz="2500" dirty="0"/>
              <a:t>&gt;0</a:t>
            </a:r>
            <a:br>
              <a:rPr lang="en-US" sz="2500" dirty="0"/>
            </a:br>
            <a:r>
              <a:rPr lang="en-US" sz="2500" dirty="0"/>
              <a:t>Down DMRs:- </a:t>
            </a:r>
            <a:r>
              <a:rPr lang="en-US" sz="2500" dirty="0" err="1"/>
              <a:t>logFC</a:t>
            </a:r>
            <a:r>
              <a:rPr lang="en-US" sz="2500" dirty="0"/>
              <a:t>&lt;0</a:t>
            </a:r>
            <a:br>
              <a:rPr lang="en-US" sz="2500" dirty="0"/>
            </a:br>
            <a:r>
              <a:rPr lang="en-US" sz="2500" dirty="0"/>
              <a:t>*Plot separate boxplots for Up and Down DMRs at the selected sites, using the RPKM values in Plasma samples.</a:t>
            </a:r>
            <a:br>
              <a:rPr lang="en-US" sz="2500" dirty="0"/>
            </a:br>
            <a:r>
              <a:rPr lang="en-US" sz="2500" dirty="0"/>
              <a:t>We are hoping to see higher </a:t>
            </a:r>
            <a:r>
              <a:rPr lang="en-US" sz="2500" dirty="0" err="1"/>
              <a:t>rpkm</a:t>
            </a:r>
            <a:r>
              <a:rPr lang="en-US" sz="2500" dirty="0"/>
              <a:t> values in Short DFS plasma samples in the Up regions and higher </a:t>
            </a:r>
            <a:r>
              <a:rPr lang="en-US" sz="2500" dirty="0" err="1"/>
              <a:t>rpkm</a:t>
            </a:r>
            <a:r>
              <a:rPr lang="en-US" sz="2500" dirty="0"/>
              <a:t> values in Long DFS samples in the Down regions</a:t>
            </a:r>
            <a:br>
              <a:rPr lang="en-US" sz="2500" dirty="0"/>
            </a:br>
            <a:r>
              <a:rPr lang="en-US" sz="2500" dirty="0"/>
              <a:t>* Generate boxplots with more stringent cut offs for p values and </a:t>
            </a:r>
            <a:r>
              <a:rPr lang="en-US" sz="2500" dirty="0" err="1"/>
              <a:t>logFC</a:t>
            </a:r>
            <a:r>
              <a:rPr lang="en-US" sz="2500" dirty="0"/>
              <a:t> values</a:t>
            </a:r>
            <a:br>
              <a:rPr lang="en-US" sz="2500" dirty="0"/>
            </a:br>
            <a:endParaRPr lang="en-US" sz="2500" dirty="0"/>
          </a:p>
        </p:txBody>
      </p:sp>
    </p:spTree>
    <p:extLst>
      <p:ext uri="{BB962C8B-B14F-4D97-AF65-F5344CB8AC3E}">
        <p14:creationId xmlns:p14="http://schemas.microsoft.com/office/powerpoint/2010/main" val="3276772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D347A-73A0-4048-BD69-432B8E0E04DE}"/>
              </a:ext>
            </a:extLst>
          </p:cNvPr>
          <p:cNvSpPr>
            <a:spLocks noGrp="1"/>
          </p:cNvSpPr>
          <p:nvPr>
            <p:ph type="title"/>
          </p:nvPr>
        </p:nvSpPr>
        <p:spPr>
          <a:xfrm>
            <a:off x="838200" y="-151710"/>
            <a:ext cx="10515600" cy="1325563"/>
          </a:xfrm>
        </p:spPr>
        <p:txBody>
          <a:bodyPr>
            <a:normAutofit/>
          </a:bodyPr>
          <a:lstStyle/>
          <a:p>
            <a:r>
              <a:rPr lang="en-US" sz="3500" dirty="0"/>
              <a:t>Up DMRs  (p&lt;0.05, </a:t>
            </a:r>
            <a:r>
              <a:rPr lang="en-US" sz="3500" dirty="0" err="1"/>
              <a:t>logFC</a:t>
            </a:r>
            <a:r>
              <a:rPr lang="en-US" sz="3500" dirty="0"/>
              <a:t>&gt;=1)</a:t>
            </a:r>
          </a:p>
        </p:txBody>
      </p:sp>
      <p:pic>
        <p:nvPicPr>
          <p:cNvPr id="4" name="Content Placeholder 4">
            <a:extLst>
              <a:ext uri="{FF2B5EF4-FFF2-40B4-BE49-F238E27FC236}">
                <a16:creationId xmlns:a16="http://schemas.microsoft.com/office/drawing/2014/main" id="{8E9BC543-847D-4F54-9D28-69C63A77102E}"/>
              </a:ext>
            </a:extLst>
          </p:cNvPr>
          <p:cNvPicPr>
            <a:picLocks noChangeAspect="1"/>
          </p:cNvPicPr>
          <p:nvPr/>
        </p:nvPicPr>
        <p:blipFill>
          <a:blip r:embed="rId2"/>
          <a:stretch>
            <a:fillRect/>
          </a:stretch>
        </p:blipFill>
        <p:spPr>
          <a:xfrm>
            <a:off x="3438940" y="854765"/>
            <a:ext cx="8464828" cy="6110355"/>
          </a:xfrm>
          <a:prstGeom prst="rect">
            <a:avLst/>
          </a:prstGeom>
        </p:spPr>
      </p:pic>
      <p:sp>
        <p:nvSpPr>
          <p:cNvPr id="6" name="TextBox 5">
            <a:extLst>
              <a:ext uri="{FF2B5EF4-FFF2-40B4-BE49-F238E27FC236}">
                <a16:creationId xmlns:a16="http://schemas.microsoft.com/office/drawing/2014/main" id="{0DA9B12C-EE88-44D1-85D0-8E13A3436E6A}"/>
              </a:ext>
            </a:extLst>
          </p:cNvPr>
          <p:cNvSpPr txBox="1"/>
          <p:nvPr/>
        </p:nvSpPr>
        <p:spPr>
          <a:xfrm>
            <a:off x="1073425" y="2349869"/>
            <a:ext cx="3001617" cy="369332"/>
          </a:xfrm>
          <a:prstGeom prst="rect">
            <a:avLst/>
          </a:prstGeom>
          <a:noFill/>
        </p:spPr>
        <p:txBody>
          <a:bodyPr wrap="square" rtlCol="0">
            <a:spAutoFit/>
          </a:bodyPr>
          <a:lstStyle/>
          <a:p>
            <a:r>
              <a:rPr lang="en-US" sz="1800" dirty="0">
                <a:latin typeface="Consolas" panose="020B0609020204030204" pitchFamily="49" charset="0"/>
              </a:rPr>
              <a:t>175401</a:t>
            </a:r>
            <a:r>
              <a:rPr lang="en-US" dirty="0"/>
              <a:t> Up DMRs</a:t>
            </a:r>
          </a:p>
        </p:txBody>
      </p:sp>
    </p:spTree>
    <p:extLst>
      <p:ext uri="{BB962C8B-B14F-4D97-AF65-F5344CB8AC3E}">
        <p14:creationId xmlns:p14="http://schemas.microsoft.com/office/powerpoint/2010/main" val="3724328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1DEE5-4CF5-4CF5-A363-95CB6ECAFEB8}"/>
              </a:ext>
            </a:extLst>
          </p:cNvPr>
          <p:cNvSpPr>
            <a:spLocks noGrp="1"/>
          </p:cNvSpPr>
          <p:nvPr>
            <p:ph type="title"/>
          </p:nvPr>
        </p:nvSpPr>
        <p:spPr>
          <a:xfrm>
            <a:off x="838200" y="365126"/>
            <a:ext cx="10515600" cy="954224"/>
          </a:xfrm>
        </p:spPr>
        <p:txBody>
          <a:bodyPr/>
          <a:lstStyle/>
          <a:p>
            <a:r>
              <a:rPr lang="en-US" dirty="0"/>
              <a:t>Up DMRs  (p&lt;0.001, </a:t>
            </a:r>
            <a:r>
              <a:rPr lang="en-US" dirty="0" err="1"/>
              <a:t>logFC</a:t>
            </a:r>
            <a:r>
              <a:rPr lang="en-US" dirty="0"/>
              <a:t>&gt;=2)</a:t>
            </a:r>
          </a:p>
        </p:txBody>
      </p:sp>
      <p:pic>
        <p:nvPicPr>
          <p:cNvPr id="5" name="Content Placeholder 4">
            <a:extLst>
              <a:ext uri="{FF2B5EF4-FFF2-40B4-BE49-F238E27FC236}">
                <a16:creationId xmlns:a16="http://schemas.microsoft.com/office/drawing/2014/main" id="{649C8CD3-EAE3-451B-876D-71454CF84C02}"/>
              </a:ext>
            </a:extLst>
          </p:cNvPr>
          <p:cNvPicPr>
            <a:picLocks noGrp="1" noChangeAspect="1"/>
          </p:cNvPicPr>
          <p:nvPr>
            <p:ph idx="1"/>
          </p:nvPr>
        </p:nvPicPr>
        <p:blipFill>
          <a:blip r:embed="rId2"/>
          <a:stretch>
            <a:fillRect/>
          </a:stretch>
        </p:blipFill>
        <p:spPr>
          <a:xfrm>
            <a:off x="3144077" y="1319350"/>
            <a:ext cx="8209723" cy="5306695"/>
          </a:xfrm>
        </p:spPr>
      </p:pic>
      <p:sp>
        <p:nvSpPr>
          <p:cNvPr id="7" name="TextBox 6">
            <a:extLst>
              <a:ext uri="{FF2B5EF4-FFF2-40B4-BE49-F238E27FC236}">
                <a16:creationId xmlns:a16="http://schemas.microsoft.com/office/drawing/2014/main" id="{DB8EACB6-F859-4675-8C12-0F83ABA96EC9}"/>
              </a:ext>
            </a:extLst>
          </p:cNvPr>
          <p:cNvSpPr txBox="1"/>
          <p:nvPr/>
        </p:nvSpPr>
        <p:spPr>
          <a:xfrm>
            <a:off x="971550" y="3244334"/>
            <a:ext cx="6097656" cy="369332"/>
          </a:xfrm>
          <a:prstGeom prst="rect">
            <a:avLst/>
          </a:prstGeom>
          <a:noFill/>
        </p:spPr>
        <p:txBody>
          <a:bodyPr wrap="square">
            <a:spAutoFit/>
          </a:bodyPr>
          <a:lstStyle/>
          <a:p>
            <a:r>
              <a:rPr lang="en-US" dirty="0"/>
              <a:t>7892 Up DMRs</a:t>
            </a:r>
          </a:p>
        </p:txBody>
      </p:sp>
    </p:spTree>
    <p:extLst>
      <p:ext uri="{BB962C8B-B14F-4D97-AF65-F5344CB8AC3E}">
        <p14:creationId xmlns:p14="http://schemas.microsoft.com/office/powerpoint/2010/main" val="4096082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76640-6398-4803-9B51-8069E85515F8}"/>
              </a:ext>
            </a:extLst>
          </p:cNvPr>
          <p:cNvSpPr>
            <a:spLocks noGrp="1"/>
          </p:cNvSpPr>
          <p:nvPr>
            <p:ph type="title"/>
          </p:nvPr>
        </p:nvSpPr>
        <p:spPr/>
        <p:txBody>
          <a:bodyPr/>
          <a:lstStyle/>
          <a:p>
            <a:r>
              <a:rPr lang="en-US" dirty="0"/>
              <a:t>Down DMRs , p cut off &lt;0.05</a:t>
            </a:r>
          </a:p>
        </p:txBody>
      </p:sp>
      <p:pic>
        <p:nvPicPr>
          <p:cNvPr id="7" name="Content Placeholder 6">
            <a:extLst>
              <a:ext uri="{FF2B5EF4-FFF2-40B4-BE49-F238E27FC236}">
                <a16:creationId xmlns:a16="http://schemas.microsoft.com/office/drawing/2014/main" id="{01362A16-E278-4548-B657-1F6EC39DA566}"/>
              </a:ext>
            </a:extLst>
          </p:cNvPr>
          <p:cNvPicPr>
            <a:picLocks noGrp="1" noChangeAspect="1"/>
          </p:cNvPicPr>
          <p:nvPr>
            <p:ph idx="1"/>
          </p:nvPr>
        </p:nvPicPr>
        <p:blipFill rotWithShape="1">
          <a:blip r:embed="rId2"/>
          <a:srcRect l="734" t="2142" r="533" b="1"/>
          <a:stretch/>
        </p:blipFill>
        <p:spPr>
          <a:xfrm>
            <a:off x="3607389" y="1389132"/>
            <a:ext cx="7746411" cy="5138530"/>
          </a:xfrm>
        </p:spPr>
      </p:pic>
      <p:sp>
        <p:nvSpPr>
          <p:cNvPr id="6" name="TextBox 5">
            <a:extLst>
              <a:ext uri="{FF2B5EF4-FFF2-40B4-BE49-F238E27FC236}">
                <a16:creationId xmlns:a16="http://schemas.microsoft.com/office/drawing/2014/main" id="{B4B5198A-609F-4228-95FE-A2C77575DB3A}"/>
              </a:ext>
            </a:extLst>
          </p:cNvPr>
          <p:cNvSpPr txBox="1"/>
          <p:nvPr/>
        </p:nvSpPr>
        <p:spPr>
          <a:xfrm>
            <a:off x="698224" y="2639876"/>
            <a:ext cx="6366012" cy="369332"/>
          </a:xfrm>
          <a:prstGeom prst="rect">
            <a:avLst/>
          </a:prstGeom>
          <a:noFill/>
        </p:spPr>
        <p:txBody>
          <a:bodyPr wrap="square">
            <a:spAutoFit/>
          </a:bodyPr>
          <a:lstStyle/>
          <a:p>
            <a:r>
              <a:rPr lang="en-US" dirty="0"/>
              <a:t>150539 Down DMRs</a:t>
            </a:r>
          </a:p>
        </p:txBody>
      </p:sp>
      <p:sp>
        <p:nvSpPr>
          <p:cNvPr id="8" name="TextBox 7">
            <a:extLst>
              <a:ext uri="{FF2B5EF4-FFF2-40B4-BE49-F238E27FC236}">
                <a16:creationId xmlns:a16="http://schemas.microsoft.com/office/drawing/2014/main" id="{5746F044-D543-4B18-AEFC-AB081BD56CDD}"/>
              </a:ext>
            </a:extLst>
          </p:cNvPr>
          <p:cNvSpPr txBox="1"/>
          <p:nvPr/>
        </p:nvSpPr>
        <p:spPr>
          <a:xfrm>
            <a:off x="397565" y="4008470"/>
            <a:ext cx="3881121" cy="1754326"/>
          </a:xfrm>
          <a:prstGeom prst="rect">
            <a:avLst/>
          </a:prstGeom>
          <a:noFill/>
        </p:spPr>
        <p:txBody>
          <a:bodyPr wrap="square">
            <a:spAutoFit/>
          </a:bodyPr>
          <a:lstStyle/>
          <a:p>
            <a:endParaRPr lang="en-US" dirty="0"/>
          </a:p>
          <a:p>
            <a:r>
              <a:rPr lang="en-US" dirty="0"/>
              <a:t>        Wilcoxon rank sum test with continuity correction</a:t>
            </a:r>
          </a:p>
          <a:p>
            <a:r>
              <a:rPr lang="en-US" dirty="0"/>
              <a:t>W = 2.6932e+12, p-value &lt; 2.2e-16</a:t>
            </a:r>
          </a:p>
          <a:p>
            <a:r>
              <a:rPr lang="en-US" dirty="0"/>
              <a:t>alternative hypothesis: true location shift is not equal to 0x</a:t>
            </a:r>
          </a:p>
        </p:txBody>
      </p:sp>
    </p:spTree>
    <p:extLst>
      <p:ext uri="{BB962C8B-B14F-4D97-AF65-F5344CB8AC3E}">
        <p14:creationId xmlns:p14="http://schemas.microsoft.com/office/powerpoint/2010/main" val="1289960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072F1-C7FD-4C3A-A314-111C810F7407}"/>
              </a:ext>
            </a:extLst>
          </p:cNvPr>
          <p:cNvSpPr>
            <a:spLocks noGrp="1"/>
          </p:cNvSpPr>
          <p:nvPr>
            <p:ph type="title"/>
          </p:nvPr>
        </p:nvSpPr>
        <p:spPr/>
        <p:txBody>
          <a:bodyPr/>
          <a:lstStyle/>
          <a:p>
            <a:r>
              <a:rPr lang="en-US" dirty="0"/>
              <a:t>Down DMRs p cut off&lt;0.001, </a:t>
            </a:r>
            <a:r>
              <a:rPr lang="en-US" dirty="0" err="1"/>
              <a:t>LogFC</a:t>
            </a:r>
            <a:r>
              <a:rPr lang="en-US" dirty="0"/>
              <a:t>&lt;-2</a:t>
            </a:r>
          </a:p>
        </p:txBody>
      </p:sp>
      <p:pic>
        <p:nvPicPr>
          <p:cNvPr id="7" name="Content Placeholder 6">
            <a:extLst>
              <a:ext uri="{FF2B5EF4-FFF2-40B4-BE49-F238E27FC236}">
                <a16:creationId xmlns:a16="http://schemas.microsoft.com/office/drawing/2014/main" id="{ADA7922D-3BD4-44C0-BA25-68CF1D3BE9F7}"/>
              </a:ext>
            </a:extLst>
          </p:cNvPr>
          <p:cNvPicPr>
            <a:picLocks noGrp="1" noChangeAspect="1"/>
          </p:cNvPicPr>
          <p:nvPr>
            <p:ph idx="1"/>
          </p:nvPr>
        </p:nvPicPr>
        <p:blipFill>
          <a:blip r:embed="rId2"/>
          <a:stretch>
            <a:fillRect/>
          </a:stretch>
        </p:blipFill>
        <p:spPr>
          <a:xfrm>
            <a:off x="3428778" y="1362603"/>
            <a:ext cx="8519159" cy="5209785"/>
          </a:xfrm>
        </p:spPr>
      </p:pic>
      <p:sp>
        <p:nvSpPr>
          <p:cNvPr id="5" name="TextBox 4">
            <a:extLst>
              <a:ext uri="{FF2B5EF4-FFF2-40B4-BE49-F238E27FC236}">
                <a16:creationId xmlns:a16="http://schemas.microsoft.com/office/drawing/2014/main" id="{75EA2F53-C428-4219-8C51-B476241FC035}"/>
              </a:ext>
            </a:extLst>
          </p:cNvPr>
          <p:cNvSpPr txBox="1"/>
          <p:nvPr/>
        </p:nvSpPr>
        <p:spPr>
          <a:xfrm>
            <a:off x="0" y="2491022"/>
            <a:ext cx="3970793" cy="2031325"/>
          </a:xfrm>
          <a:prstGeom prst="rect">
            <a:avLst/>
          </a:prstGeom>
          <a:noFill/>
        </p:spPr>
        <p:txBody>
          <a:bodyPr wrap="square">
            <a:spAutoFit/>
          </a:bodyPr>
          <a:lstStyle/>
          <a:p>
            <a:endParaRPr lang="en-US" dirty="0"/>
          </a:p>
          <a:p>
            <a:r>
              <a:rPr lang="en-US" dirty="0"/>
              <a:t>        Wilcoxon rank sum test with continuity correction</a:t>
            </a:r>
          </a:p>
          <a:p>
            <a:endParaRPr lang="en-US" dirty="0"/>
          </a:p>
          <a:p>
            <a:r>
              <a:rPr lang="en-US" dirty="0"/>
              <a:t>W = 726108320, p-value &lt; 2.2e-16</a:t>
            </a:r>
          </a:p>
          <a:p>
            <a:r>
              <a:rPr lang="en-US" dirty="0"/>
              <a:t>alternative hypothesis: true location shift is not equal to 0</a:t>
            </a:r>
          </a:p>
        </p:txBody>
      </p:sp>
      <p:sp>
        <p:nvSpPr>
          <p:cNvPr id="6" name="TextBox 5">
            <a:extLst>
              <a:ext uri="{FF2B5EF4-FFF2-40B4-BE49-F238E27FC236}">
                <a16:creationId xmlns:a16="http://schemas.microsoft.com/office/drawing/2014/main" id="{E1D92930-557B-4782-B8F5-3D635185877A}"/>
              </a:ext>
            </a:extLst>
          </p:cNvPr>
          <p:cNvSpPr txBox="1"/>
          <p:nvPr/>
        </p:nvSpPr>
        <p:spPr>
          <a:xfrm>
            <a:off x="1152939" y="1622951"/>
            <a:ext cx="6122504" cy="369332"/>
          </a:xfrm>
          <a:prstGeom prst="rect">
            <a:avLst/>
          </a:prstGeom>
          <a:noFill/>
        </p:spPr>
        <p:txBody>
          <a:bodyPr wrap="square">
            <a:spAutoFit/>
          </a:bodyPr>
          <a:lstStyle/>
          <a:p>
            <a:r>
              <a:rPr lang="en-US" sz="1800" dirty="0">
                <a:latin typeface="Consolas" panose="020B0609020204030204" pitchFamily="49" charset="0"/>
              </a:rPr>
              <a:t>1559 Down DMRs</a:t>
            </a:r>
            <a:endParaRPr lang="en-US" dirty="0"/>
          </a:p>
        </p:txBody>
      </p:sp>
    </p:spTree>
    <p:extLst>
      <p:ext uri="{BB962C8B-B14F-4D97-AF65-F5344CB8AC3E}">
        <p14:creationId xmlns:p14="http://schemas.microsoft.com/office/powerpoint/2010/main" val="4284174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AAE05-91B8-43D3-85A1-D12997E7809F}"/>
              </a:ext>
            </a:extLst>
          </p:cNvPr>
          <p:cNvSpPr>
            <a:spLocks noGrp="1"/>
          </p:cNvSpPr>
          <p:nvPr>
            <p:ph type="title"/>
          </p:nvPr>
        </p:nvSpPr>
        <p:spPr/>
        <p:txBody>
          <a:bodyPr/>
          <a:lstStyle/>
          <a:p>
            <a:r>
              <a:rPr lang="en-US" dirty="0"/>
              <a:t>QC Plots</a:t>
            </a:r>
            <a:br>
              <a:rPr lang="en-US" dirty="0"/>
            </a:br>
            <a:r>
              <a:rPr lang="en-US" sz="3000" dirty="0"/>
              <a:t>Main Chr Unique reads</a:t>
            </a:r>
          </a:p>
        </p:txBody>
      </p:sp>
      <p:pic>
        <p:nvPicPr>
          <p:cNvPr id="5" name="Content Placeholder 4">
            <a:extLst>
              <a:ext uri="{FF2B5EF4-FFF2-40B4-BE49-F238E27FC236}">
                <a16:creationId xmlns:a16="http://schemas.microsoft.com/office/drawing/2014/main" id="{9C009625-891B-461D-8862-099621488D63}"/>
              </a:ext>
            </a:extLst>
          </p:cNvPr>
          <p:cNvPicPr>
            <a:picLocks noGrp="1" noChangeAspect="1"/>
          </p:cNvPicPr>
          <p:nvPr>
            <p:ph idx="1"/>
          </p:nvPr>
        </p:nvPicPr>
        <p:blipFill>
          <a:blip r:embed="rId2"/>
          <a:stretch>
            <a:fillRect/>
          </a:stretch>
        </p:blipFill>
        <p:spPr>
          <a:xfrm>
            <a:off x="838200" y="1851150"/>
            <a:ext cx="10515600" cy="4300287"/>
          </a:xfrm>
        </p:spPr>
      </p:pic>
      <p:sp>
        <p:nvSpPr>
          <p:cNvPr id="6" name="TextBox 5">
            <a:extLst>
              <a:ext uri="{FF2B5EF4-FFF2-40B4-BE49-F238E27FC236}">
                <a16:creationId xmlns:a16="http://schemas.microsoft.com/office/drawing/2014/main" id="{4856BB3A-D8E1-497F-9183-D6F98A5F65D4}"/>
              </a:ext>
            </a:extLst>
          </p:cNvPr>
          <p:cNvSpPr txBox="1"/>
          <p:nvPr/>
        </p:nvSpPr>
        <p:spPr>
          <a:xfrm>
            <a:off x="838200" y="6123543"/>
            <a:ext cx="8186530" cy="369332"/>
          </a:xfrm>
          <a:prstGeom prst="rect">
            <a:avLst/>
          </a:prstGeom>
          <a:noFill/>
        </p:spPr>
        <p:txBody>
          <a:bodyPr wrap="square" rtlCol="0">
            <a:spAutoFit/>
          </a:bodyPr>
          <a:lstStyle/>
          <a:p>
            <a:r>
              <a:rPr lang="en-US" dirty="0"/>
              <a:t>Removed Samples NP127, NP15, NP105, NP117 from further analyses</a:t>
            </a:r>
          </a:p>
        </p:txBody>
      </p:sp>
    </p:spTree>
    <p:extLst>
      <p:ext uri="{BB962C8B-B14F-4D97-AF65-F5344CB8AC3E}">
        <p14:creationId xmlns:p14="http://schemas.microsoft.com/office/powerpoint/2010/main" val="999215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79310-B014-4989-83DB-BAE07B1BD5AD}"/>
              </a:ext>
            </a:extLst>
          </p:cNvPr>
          <p:cNvSpPr>
            <a:spLocks noGrp="1"/>
          </p:cNvSpPr>
          <p:nvPr>
            <p:ph type="title"/>
          </p:nvPr>
        </p:nvSpPr>
        <p:spPr/>
        <p:txBody>
          <a:bodyPr/>
          <a:lstStyle/>
          <a:p>
            <a:r>
              <a:rPr lang="en-US" dirty="0"/>
              <a:t>Alignment Rate</a:t>
            </a:r>
          </a:p>
        </p:txBody>
      </p:sp>
      <p:pic>
        <p:nvPicPr>
          <p:cNvPr id="5" name="Content Placeholder 4">
            <a:extLst>
              <a:ext uri="{FF2B5EF4-FFF2-40B4-BE49-F238E27FC236}">
                <a16:creationId xmlns:a16="http://schemas.microsoft.com/office/drawing/2014/main" id="{2B366187-5521-4191-9B7B-E316D595DD5F}"/>
              </a:ext>
            </a:extLst>
          </p:cNvPr>
          <p:cNvPicPr>
            <a:picLocks noGrp="1" noChangeAspect="1"/>
          </p:cNvPicPr>
          <p:nvPr>
            <p:ph idx="1"/>
          </p:nvPr>
        </p:nvPicPr>
        <p:blipFill>
          <a:blip r:embed="rId2"/>
          <a:stretch>
            <a:fillRect/>
          </a:stretch>
        </p:blipFill>
        <p:spPr>
          <a:xfrm>
            <a:off x="470452" y="1690688"/>
            <a:ext cx="10515600" cy="4325951"/>
          </a:xfrm>
        </p:spPr>
      </p:pic>
    </p:spTree>
    <p:extLst>
      <p:ext uri="{BB962C8B-B14F-4D97-AF65-F5344CB8AC3E}">
        <p14:creationId xmlns:p14="http://schemas.microsoft.com/office/powerpoint/2010/main" val="2278364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92DF-ACB4-4F4A-883B-773CA4028262}"/>
              </a:ext>
            </a:extLst>
          </p:cNvPr>
          <p:cNvSpPr>
            <a:spLocks noGrp="1"/>
          </p:cNvSpPr>
          <p:nvPr>
            <p:ph type="title"/>
          </p:nvPr>
        </p:nvSpPr>
        <p:spPr/>
        <p:txBody>
          <a:bodyPr/>
          <a:lstStyle/>
          <a:p>
            <a:r>
              <a:rPr lang="en-US" dirty="0"/>
              <a:t>Duplication plot</a:t>
            </a:r>
          </a:p>
        </p:txBody>
      </p:sp>
      <p:pic>
        <p:nvPicPr>
          <p:cNvPr id="5" name="Content Placeholder 4">
            <a:extLst>
              <a:ext uri="{FF2B5EF4-FFF2-40B4-BE49-F238E27FC236}">
                <a16:creationId xmlns:a16="http://schemas.microsoft.com/office/drawing/2014/main" id="{1C4B199E-2A1A-4C04-BF50-F366E86A85B6}"/>
              </a:ext>
            </a:extLst>
          </p:cNvPr>
          <p:cNvPicPr>
            <a:picLocks noGrp="1" noChangeAspect="1"/>
          </p:cNvPicPr>
          <p:nvPr>
            <p:ph idx="1"/>
          </p:nvPr>
        </p:nvPicPr>
        <p:blipFill>
          <a:blip r:embed="rId2"/>
          <a:stretch>
            <a:fillRect/>
          </a:stretch>
        </p:blipFill>
        <p:spPr>
          <a:xfrm>
            <a:off x="559905" y="1515643"/>
            <a:ext cx="10515600" cy="4335198"/>
          </a:xfrm>
        </p:spPr>
      </p:pic>
    </p:spTree>
    <p:extLst>
      <p:ext uri="{BB962C8B-B14F-4D97-AF65-F5344CB8AC3E}">
        <p14:creationId xmlns:p14="http://schemas.microsoft.com/office/powerpoint/2010/main" val="2420260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1B890-EA03-41D0-81E0-AD2E1DA510C5}"/>
              </a:ext>
            </a:extLst>
          </p:cNvPr>
          <p:cNvSpPr>
            <a:spLocks noGrp="1"/>
          </p:cNvSpPr>
          <p:nvPr>
            <p:ph type="title"/>
          </p:nvPr>
        </p:nvSpPr>
        <p:spPr/>
        <p:txBody>
          <a:bodyPr/>
          <a:lstStyle/>
          <a:p>
            <a:r>
              <a:rPr lang="en-US" dirty="0"/>
              <a:t>Insert sizes</a:t>
            </a:r>
          </a:p>
        </p:txBody>
      </p:sp>
      <p:pic>
        <p:nvPicPr>
          <p:cNvPr id="5" name="Content Placeholder 4">
            <a:extLst>
              <a:ext uri="{FF2B5EF4-FFF2-40B4-BE49-F238E27FC236}">
                <a16:creationId xmlns:a16="http://schemas.microsoft.com/office/drawing/2014/main" id="{1AACCF1C-47B7-41AE-A53A-7CDB45E0DE10}"/>
              </a:ext>
            </a:extLst>
          </p:cNvPr>
          <p:cNvPicPr>
            <a:picLocks noGrp="1" noChangeAspect="1"/>
          </p:cNvPicPr>
          <p:nvPr>
            <p:ph idx="1"/>
          </p:nvPr>
        </p:nvPicPr>
        <p:blipFill>
          <a:blip r:embed="rId2"/>
          <a:stretch>
            <a:fillRect/>
          </a:stretch>
        </p:blipFill>
        <p:spPr>
          <a:xfrm>
            <a:off x="407504" y="1480931"/>
            <a:ext cx="10946296" cy="4688950"/>
          </a:xfrm>
        </p:spPr>
      </p:pic>
    </p:spTree>
    <p:extLst>
      <p:ext uri="{BB962C8B-B14F-4D97-AF65-F5344CB8AC3E}">
        <p14:creationId xmlns:p14="http://schemas.microsoft.com/office/powerpoint/2010/main" val="347476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44783-D165-4E69-B301-DC6FB14B51C6}"/>
              </a:ext>
            </a:extLst>
          </p:cNvPr>
          <p:cNvSpPr>
            <a:spLocks noGrp="1"/>
          </p:cNvSpPr>
          <p:nvPr>
            <p:ph type="title"/>
          </p:nvPr>
        </p:nvSpPr>
        <p:spPr/>
        <p:txBody>
          <a:bodyPr/>
          <a:lstStyle/>
          <a:p>
            <a:r>
              <a:rPr lang="en-US" dirty="0"/>
              <a:t>CpG Enrichment</a:t>
            </a:r>
          </a:p>
        </p:txBody>
      </p:sp>
      <p:pic>
        <p:nvPicPr>
          <p:cNvPr id="5" name="Content Placeholder 4">
            <a:extLst>
              <a:ext uri="{FF2B5EF4-FFF2-40B4-BE49-F238E27FC236}">
                <a16:creationId xmlns:a16="http://schemas.microsoft.com/office/drawing/2014/main" id="{62E7C4B0-D7C4-4684-946D-CBF3FF492401}"/>
              </a:ext>
            </a:extLst>
          </p:cNvPr>
          <p:cNvPicPr>
            <a:picLocks noGrp="1" noChangeAspect="1"/>
          </p:cNvPicPr>
          <p:nvPr>
            <p:ph idx="1"/>
          </p:nvPr>
        </p:nvPicPr>
        <p:blipFill>
          <a:blip r:embed="rId2"/>
          <a:stretch>
            <a:fillRect/>
          </a:stretch>
        </p:blipFill>
        <p:spPr>
          <a:xfrm>
            <a:off x="708991" y="1442639"/>
            <a:ext cx="10515600" cy="4342057"/>
          </a:xfrm>
        </p:spPr>
      </p:pic>
    </p:spTree>
    <p:extLst>
      <p:ext uri="{BB962C8B-B14F-4D97-AF65-F5344CB8AC3E}">
        <p14:creationId xmlns:p14="http://schemas.microsoft.com/office/powerpoint/2010/main" val="1549982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14D3B-B87F-4D5F-A264-23EE7722E0BC}"/>
              </a:ext>
            </a:extLst>
          </p:cNvPr>
          <p:cNvSpPr>
            <a:spLocks noGrp="1"/>
          </p:cNvSpPr>
          <p:nvPr>
            <p:ph type="title"/>
          </p:nvPr>
        </p:nvSpPr>
        <p:spPr/>
        <p:txBody>
          <a:bodyPr/>
          <a:lstStyle/>
          <a:p>
            <a:r>
              <a:rPr lang="en-US" dirty="0"/>
              <a:t>Principal Component Analysis</a:t>
            </a:r>
          </a:p>
        </p:txBody>
      </p:sp>
      <p:pic>
        <p:nvPicPr>
          <p:cNvPr id="5" name="Content Placeholder 4">
            <a:extLst>
              <a:ext uri="{FF2B5EF4-FFF2-40B4-BE49-F238E27FC236}">
                <a16:creationId xmlns:a16="http://schemas.microsoft.com/office/drawing/2014/main" id="{70D617B5-E0FB-4EC3-ACEB-FBF020BD52ED}"/>
              </a:ext>
            </a:extLst>
          </p:cNvPr>
          <p:cNvPicPr>
            <a:picLocks noGrp="1" noChangeAspect="1"/>
          </p:cNvPicPr>
          <p:nvPr>
            <p:ph idx="1"/>
          </p:nvPr>
        </p:nvPicPr>
        <p:blipFill>
          <a:blip r:embed="rId2"/>
          <a:stretch>
            <a:fillRect/>
          </a:stretch>
        </p:blipFill>
        <p:spPr>
          <a:xfrm>
            <a:off x="1485072" y="1956110"/>
            <a:ext cx="4152900" cy="3990975"/>
          </a:xfrm>
        </p:spPr>
      </p:pic>
      <p:pic>
        <p:nvPicPr>
          <p:cNvPr id="7" name="Picture 6">
            <a:extLst>
              <a:ext uri="{FF2B5EF4-FFF2-40B4-BE49-F238E27FC236}">
                <a16:creationId xmlns:a16="http://schemas.microsoft.com/office/drawing/2014/main" id="{09AEACAD-B390-4989-97F9-865CAEB385EE}"/>
              </a:ext>
            </a:extLst>
          </p:cNvPr>
          <p:cNvPicPr>
            <a:picLocks noChangeAspect="1"/>
          </p:cNvPicPr>
          <p:nvPr/>
        </p:nvPicPr>
        <p:blipFill>
          <a:blip r:embed="rId3"/>
          <a:stretch>
            <a:fillRect/>
          </a:stretch>
        </p:blipFill>
        <p:spPr>
          <a:xfrm>
            <a:off x="6554030" y="1918010"/>
            <a:ext cx="3971925" cy="4029075"/>
          </a:xfrm>
          <a:prstGeom prst="rect">
            <a:avLst/>
          </a:prstGeom>
        </p:spPr>
      </p:pic>
    </p:spTree>
    <p:extLst>
      <p:ext uri="{BB962C8B-B14F-4D97-AF65-F5344CB8AC3E}">
        <p14:creationId xmlns:p14="http://schemas.microsoft.com/office/powerpoint/2010/main" val="784155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B4905-2648-4083-AF7C-D3FF648E9A8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C3D8576-9FAA-4FB9-9EC3-FD9DCC6A99B9}"/>
              </a:ext>
            </a:extLst>
          </p:cNvPr>
          <p:cNvPicPr>
            <a:picLocks noGrp="1" noChangeAspect="1"/>
          </p:cNvPicPr>
          <p:nvPr>
            <p:ph idx="1"/>
          </p:nvPr>
        </p:nvPicPr>
        <p:blipFill>
          <a:blip r:embed="rId2"/>
          <a:stretch>
            <a:fillRect/>
          </a:stretch>
        </p:blipFill>
        <p:spPr>
          <a:xfrm>
            <a:off x="838200" y="1809922"/>
            <a:ext cx="4133850" cy="4124325"/>
          </a:xfrm>
        </p:spPr>
      </p:pic>
      <p:pic>
        <p:nvPicPr>
          <p:cNvPr id="7" name="Picture 6">
            <a:extLst>
              <a:ext uri="{FF2B5EF4-FFF2-40B4-BE49-F238E27FC236}">
                <a16:creationId xmlns:a16="http://schemas.microsoft.com/office/drawing/2014/main" id="{C296FEFE-8DD0-44A9-A56C-9CA5D8EE27EF}"/>
              </a:ext>
            </a:extLst>
          </p:cNvPr>
          <p:cNvPicPr>
            <a:picLocks noChangeAspect="1"/>
          </p:cNvPicPr>
          <p:nvPr/>
        </p:nvPicPr>
        <p:blipFill>
          <a:blip r:embed="rId3"/>
          <a:stretch>
            <a:fillRect/>
          </a:stretch>
        </p:blipFill>
        <p:spPr>
          <a:xfrm>
            <a:off x="6192520" y="1857547"/>
            <a:ext cx="4114800" cy="4076700"/>
          </a:xfrm>
          <a:prstGeom prst="rect">
            <a:avLst/>
          </a:prstGeom>
        </p:spPr>
      </p:pic>
    </p:spTree>
    <p:extLst>
      <p:ext uri="{BB962C8B-B14F-4D97-AF65-F5344CB8AC3E}">
        <p14:creationId xmlns:p14="http://schemas.microsoft.com/office/powerpoint/2010/main" val="470706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2071</TotalTime>
  <Words>600</Words>
  <Application>Microsoft Office PowerPoint</Application>
  <PresentationFormat>Widescreen</PresentationFormat>
  <Paragraphs>52</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Consolas</vt:lpstr>
      <vt:lpstr>Office Theme</vt:lpstr>
      <vt:lpstr> </vt:lpstr>
      <vt:lpstr>DATA 14 samples with disease-free survival (DFS) &lt; 1 year  (Short) 50 samples with disease-free survival ~5 years (Long) Sample collection time point- 8 weeks after surgery </vt:lpstr>
      <vt:lpstr>QC Plots Main Chr Unique reads</vt:lpstr>
      <vt:lpstr>Alignment Rate</vt:lpstr>
      <vt:lpstr>Duplication plot</vt:lpstr>
      <vt:lpstr>Insert sizes</vt:lpstr>
      <vt:lpstr>CpG Enrichment</vt:lpstr>
      <vt:lpstr>Principal Component Analysis</vt:lpstr>
      <vt:lpstr>PowerPoint Presentation</vt:lpstr>
      <vt:lpstr>PowerPoint Presentation</vt:lpstr>
      <vt:lpstr>PowerPoint Presentation</vt:lpstr>
      <vt:lpstr>PowerPoint Presentation</vt:lpstr>
      <vt:lpstr>Hierarchical   Clustering plot</vt:lpstr>
      <vt:lpstr>1. Leave one out classification   Tissue Naïve Approach-  No reference DMRs  </vt:lpstr>
      <vt:lpstr>Methylation scores</vt:lpstr>
      <vt:lpstr>2.  Leave one out classification  Tissue limited approach  Limit DMRs in the classification model to Clear cell Tissue vs WBC DMRs (p &lt;=0.05) Case: Short DFS Plasma samples Control: Long DFS Plasma samples </vt:lpstr>
      <vt:lpstr>Methylation scores</vt:lpstr>
      <vt:lpstr>Relative Methylation Scores  Normalized sum of reads in plasma at CC Tissue vs WBC, Up sites(DMRs higher in cases)   Case: Short DFS samples Controls: Long DFS samples</vt:lpstr>
      <vt:lpstr>Normalized sum of reads at CC Tissue vs WBC, Down sites (DMRs higher in controls)  Case: Short DFS samples Controls: Long DFS samples                                                       23 Down DMRs </vt:lpstr>
      <vt:lpstr>Portion score (case/control score ratio)</vt:lpstr>
      <vt:lpstr>3.Tissue Derived approach     Evaluate whether the tissue-derived DMRs (CC Tissue vs WBC) correlate with cfDNA RPKM at those sites:  Steps: *Find the differentially methylated regions in CC Tissue vs WBC *Select Up and Down DMRs with p&lt;0.05. Up DMRs are higher in CC samples and Down DMRs in WBC  Up DMRs :- logFC&gt;0 Down DMRs:- logFC&lt;0 *Plot separate boxplots for Up and Down DMRs at the selected sites, using the RPKM values in Plasma samples. We are hoping to see higher rpkm values in Short DFS plasma samples in the Up regions and higher rpkm values in Long DFS samples in the Down regions * Generate boxplots with more stringent cut offs for p values and logFC values </vt:lpstr>
      <vt:lpstr>Up DMRs  (p&lt;0.05, logFC&gt;=1)</vt:lpstr>
      <vt:lpstr>Up DMRs  (p&lt;0.001, logFC&gt;=2)</vt:lpstr>
      <vt:lpstr>Down DMRs , p cut off &lt;0.05</vt:lpstr>
      <vt:lpstr>Down DMRs p cut off&lt;0.001, LogFC&lt;-2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Zacharia, Soumya</dc:creator>
  <cp:lastModifiedBy>Zacharia, Soumya</cp:lastModifiedBy>
  <cp:revision>39</cp:revision>
  <dcterms:created xsi:type="dcterms:W3CDTF">2022-03-03T10:11:05Z</dcterms:created>
  <dcterms:modified xsi:type="dcterms:W3CDTF">2022-04-13T14:04:52Z</dcterms:modified>
</cp:coreProperties>
</file>