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6" r:id="rId5"/>
    <p:sldId id="259" r:id="rId6"/>
    <p:sldId id="260" r:id="rId7"/>
    <p:sldId id="261" r:id="rId8"/>
    <p:sldId id="264" r:id="rId9"/>
    <p:sldId id="267"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44342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64934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120503"/>
            <a:ext cx="4869061" cy="3988594"/>
          </a:xfrm>
          <a:prstGeom prst="rect">
            <a:avLst/>
          </a:prstGeom>
        </p:spPr>
      </p:pic>
      <p:sp>
        <p:nvSpPr>
          <p:cNvPr id="6" name="Text 1"/>
          <p:cNvSpPr/>
          <p:nvPr/>
        </p:nvSpPr>
        <p:spPr>
          <a:xfrm>
            <a:off x="6350437" y="990243"/>
            <a:ext cx="7415927" cy="3193971"/>
          </a:xfrm>
          <a:prstGeom prst="rect">
            <a:avLst/>
          </a:prstGeom>
          <a:noFill/>
          <a:ln/>
        </p:spPr>
        <p:txBody>
          <a:bodyPr wrap="square" rtlCol="0" anchor="t"/>
          <a:lstStyle/>
          <a:p>
            <a:pPr marL="0" indent="0">
              <a:lnSpc>
                <a:spcPts val="8384"/>
              </a:lnSpc>
              <a:buNone/>
            </a:pPr>
            <a:r>
              <a:rPr lang="en-US" sz="6707" dirty="0">
                <a:solidFill>
                  <a:srgbClr val="FFFFFF"/>
                </a:solidFill>
                <a:latin typeface="Roboto" pitchFamily="34" charset="0"/>
                <a:ea typeface="Roboto" pitchFamily="34" charset="-122"/>
                <a:cs typeface="Roboto" pitchFamily="34" charset="-120"/>
              </a:rPr>
              <a:t>Introduction to Fake News Detection</a:t>
            </a:r>
            <a:endParaRPr lang="en-US" sz="6707" dirty="0"/>
          </a:p>
        </p:txBody>
      </p:sp>
      <p:sp>
        <p:nvSpPr>
          <p:cNvPr id="7" name="Text 2"/>
          <p:cNvSpPr/>
          <p:nvPr/>
        </p:nvSpPr>
        <p:spPr>
          <a:xfrm>
            <a:off x="6350437" y="4554498"/>
            <a:ext cx="7415927" cy="1975247"/>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Fake news has </a:t>
            </a:r>
            <a:r>
              <a:rPr lang="en-US" sz="1944">
                <a:solidFill>
                  <a:srgbClr val="CFD0D8"/>
                </a:solidFill>
                <a:latin typeface="Roboto" pitchFamily="34" charset="0"/>
                <a:ea typeface="Roboto" pitchFamily="34" charset="-122"/>
                <a:cs typeface="Roboto" pitchFamily="34" charset="-120"/>
              </a:rPr>
              <a:t>become a </a:t>
            </a:r>
            <a:r>
              <a:rPr lang="en-US" sz="1944" dirty="0">
                <a:solidFill>
                  <a:srgbClr val="CFD0D8"/>
                </a:solidFill>
                <a:latin typeface="Roboto" pitchFamily="34" charset="0"/>
                <a:ea typeface="Roboto" pitchFamily="34" charset="-122"/>
                <a:cs typeface="Roboto" pitchFamily="34" charset="-120"/>
              </a:rPr>
              <a:t>problem in the digital age, with the rapid spread of misinformation online. This presentation will explore  NLTK library, to build a Logistic Regression model for detecting fake news articles.</a:t>
            </a:r>
            <a:endParaRPr lang="en-US" sz="1944" dirty="0"/>
          </a:p>
        </p:txBody>
      </p:sp>
      <p:sp>
        <p:nvSpPr>
          <p:cNvPr id="8" name="Shape 3"/>
          <p:cNvSpPr/>
          <p:nvPr/>
        </p:nvSpPr>
        <p:spPr>
          <a:xfrm>
            <a:off x="6350437" y="6825853"/>
            <a:ext cx="394930" cy="394930"/>
          </a:xfrm>
          <a:prstGeom prst="roundRect">
            <a:avLst>
              <a:gd name="adj" fmla="val 23151155"/>
            </a:avLst>
          </a:prstGeom>
          <a:noFill/>
          <a:ln w="7620">
            <a:solidFill>
              <a:srgbClr val="FFFFFF"/>
            </a:solidFill>
            <a:prstDash val="solid"/>
          </a:ln>
        </p:spPr>
        <p:txBody>
          <a:bodyPr/>
          <a:lstStyle/>
          <a:p>
            <a:endParaRPr lang="en-IN"/>
          </a:p>
        </p:txBody>
      </p:sp>
      <p:pic>
        <p:nvPicPr>
          <p:cNvPr id="9" name="Image 3" descr="preencoded.png"/>
          <p:cNvPicPr>
            <a:picLocks noChangeAspect="1"/>
          </p:cNvPicPr>
          <p:nvPr/>
        </p:nvPicPr>
        <p:blipFill>
          <a:blip r:embed="rId6"/>
          <a:stretch>
            <a:fillRect/>
          </a:stretch>
        </p:blipFill>
        <p:spPr>
          <a:xfrm>
            <a:off x="6358057" y="6833473"/>
            <a:ext cx="379690" cy="379690"/>
          </a:xfrm>
          <a:prstGeom prst="rect">
            <a:avLst/>
          </a:prstGeom>
        </p:spPr>
      </p:pic>
      <p:sp>
        <p:nvSpPr>
          <p:cNvPr id="10" name="Text 4"/>
          <p:cNvSpPr/>
          <p:nvPr/>
        </p:nvSpPr>
        <p:spPr>
          <a:xfrm>
            <a:off x="6868716" y="6807398"/>
            <a:ext cx="2655451" cy="431959"/>
          </a:xfrm>
          <a:prstGeom prst="rect">
            <a:avLst/>
          </a:prstGeom>
          <a:noFill/>
          <a:ln/>
        </p:spPr>
        <p:txBody>
          <a:bodyPr wrap="none" rtlCol="0" anchor="t"/>
          <a:lstStyle/>
          <a:p>
            <a:pPr marL="0" indent="0" algn="l">
              <a:lnSpc>
                <a:spcPts val="3402"/>
              </a:lnSpc>
              <a:buNone/>
            </a:pPr>
            <a:r>
              <a:rPr lang="en-US" sz="2430" b="1" dirty="0">
                <a:solidFill>
                  <a:srgbClr val="CFD0D8"/>
                </a:solidFill>
                <a:latin typeface="Roboto" pitchFamily="34" charset="0"/>
                <a:ea typeface="Roboto" pitchFamily="34" charset="-122"/>
                <a:cs typeface="Roboto" pitchFamily="34" charset="-120"/>
              </a:rPr>
              <a:t>by Soumy Bisht</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671870"/>
            <a:ext cx="4869061" cy="6885742"/>
          </a:xfrm>
          <a:prstGeom prst="rect">
            <a:avLst/>
          </a:prstGeom>
        </p:spPr>
      </p:pic>
      <p:sp>
        <p:nvSpPr>
          <p:cNvPr id="6" name="Text 1"/>
          <p:cNvSpPr/>
          <p:nvPr/>
        </p:nvSpPr>
        <p:spPr>
          <a:xfrm>
            <a:off x="6350437" y="1972985"/>
            <a:ext cx="7415927" cy="1543050"/>
          </a:xfrm>
          <a:prstGeom prst="rect">
            <a:avLst/>
          </a:prstGeom>
          <a:noFill/>
          <a:ln/>
        </p:spPr>
        <p:txBody>
          <a:bodyPr wrap="square" rtlCol="0" anchor="t"/>
          <a:lstStyle/>
          <a:p>
            <a:pPr marL="0" indent="0">
              <a:lnSpc>
                <a:spcPts val="6075"/>
              </a:lnSpc>
              <a:buNone/>
            </a:pPr>
            <a:r>
              <a:rPr lang="en-US" sz="4860" dirty="0">
                <a:solidFill>
                  <a:srgbClr val="FFFFFF"/>
                </a:solidFill>
                <a:latin typeface="Roboto" pitchFamily="34" charset="0"/>
                <a:ea typeface="Roboto" pitchFamily="34" charset="-122"/>
                <a:cs typeface="Roboto" pitchFamily="34" charset="-120"/>
              </a:rPr>
              <a:t>Conclusion and Future Directions</a:t>
            </a:r>
            <a:endParaRPr lang="en-US" sz="4860" dirty="0"/>
          </a:p>
        </p:txBody>
      </p:sp>
      <p:sp>
        <p:nvSpPr>
          <p:cNvPr id="7" name="Text 2"/>
          <p:cNvSpPr/>
          <p:nvPr/>
        </p:nvSpPr>
        <p:spPr>
          <a:xfrm>
            <a:off x="6350437" y="3886319"/>
            <a:ext cx="7415927" cy="2370296"/>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This presentation has outlined a comprehensive approach to detecting fake news using NLTK and Logistic Regression. While the proposed system shows promise, ongoing research and development are needed to address the evolving challenges of fake news and enhance the reliability and scalability of the detection model.</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6228" y="2483525"/>
            <a:ext cx="4893826" cy="3262551"/>
          </a:xfrm>
          <a:prstGeom prst="rect">
            <a:avLst/>
          </a:prstGeom>
        </p:spPr>
      </p:pic>
      <p:sp>
        <p:nvSpPr>
          <p:cNvPr id="6" name="Text 1"/>
          <p:cNvSpPr/>
          <p:nvPr/>
        </p:nvSpPr>
        <p:spPr>
          <a:xfrm>
            <a:off x="6315908" y="653296"/>
            <a:ext cx="7484983" cy="1481376"/>
          </a:xfrm>
          <a:prstGeom prst="rect">
            <a:avLst/>
          </a:prstGeom>
          <a:noFill/>
          <a:ln/>
        </p:spPr>
        <p:txBody>
          <a:bodyPr wrap="square" rtlCol="0" anchor="t"/>
          <a:lstStyle/>
          <a:p>
            <a:pPr marL="0" indent="0">
              <a:lnSpc>
                <a:spcPts val="5832"/>
              </a:lnSpc>
              <a:buNone/>
            </a:pPr>
            <a:r>
              <a:rPr lang="en-US" sz="4666" dirty="0">
                <a:solidFill>
                  <a:srgbClr val="FFFFFF"/>
                </a:solidFill>
                <a:latin typeface="Roboto" pitchFamily="34" charset="0"/>
                <a:ea typeface="Roboto" pitchFamily="34" charset="-122"/>
                <a:cs typeface="Roboto" pitchFamily="34" charset="-120"/>
              </a:rPr>
              <a:t>Understanding the Problem of Fake News</a:t>
            </a:r>
            <a:endParaRPr lang="en-US" sz="4666" dirty="0"/>
          </a:p>
        </p:txBody>
      </p:sp>
      <p:sp>
        <p:nvSpPr>
          <p:cNvPr id="7" name="Shape 2"/>
          <p:cNvSpPr/>
          <p:nvPr/>
        </p:nvSpPr>
        <p:spPr>
          <a:xfrm>
            <a:off x="6315908" y="2756654"/>
            <a:ext cx="533162" cy="533162"/>
          </a:xfrm>
          <a:prstGeom prst="roundRect">
            <a:avLst>
              <a:gd name="adj" fmla="val 20004"/>
            </a:avLst>
          </a:prstGeom>
          <a:solidFill>
            <a:srgbClr val="182567"/>
          </a:solidFill>
          <a:ln w="7620">
            <a:solidFill>
              <a:srgbClr val="313E80"/>
            </a:solidFill>
            <a:prstDash val="solid"/>
          </a:ln>
        </p:spPr>
        <p:txBody>
          <a:bodyPr/>
          <a:lstStyle/>
          <a:p>
            <a:endParaRPr lang="en-IN"/>
          </a:p>
        </p:txBody>
      </p:sp>
      <p:sp>
        <p:nvSpPr>
          <p:cNvPr id="8" name="Text 3"/>
          <p:cNvSpPr/>
          <p:nvPr/>
        </p:nvSpPr>
        <p:spPr>
          <a:xfrm>
            <a:off x="6481405" y="2845475"/>
            <a:ext cx="202049" cy="355521"/>
          </a:xfrm>
          <a:prstGeom prst="rect">
            <a:avLst/>
          </a:prstGeom>
          <a:noFill/>
          <a:ln/>
        </p:spPr>
        <p:txBody>
          <a:bodyPr wrap="none" rtlCol="0" anchor="t"/>
          <a:lstStyle/>
          <a:p>
            <a:pPr marL="0" indent="0" algn="ctr">
              <a:lnSpc>
                <a:spcPts val="2799"/>
              </a:lnSpc>
              <a:buNone/>
            </a:pPr>
            <a:r>
              <a:rPr lang="en-US" sz="2799" dirty="0">
                <a:solidFill>
                  <a:srgbClr val="CFD0D8"/>
                </a:solidFill>
                <a:latin typeface="Roboto" pitchFamily="34" charset="0"/>
                <a:ea typeface="Roboto" pitchFamily="34" charset="-122"/>
                <a:cs typeface="Roboto" pitchFamily="34" charset="-120"/>
              </a:rPr>
              <a:t>1</a:t>
            </a:r>
            <a:endParaRPr lang="en-US" sz="2799" dirty="0"/>
          </a:p>
        </p:txBody>
      </p:sp>
      <p:sp>
        <p:nvSpPr>
          <p:cNvPr id="9" name="Text 4"/>
          <p:cNvSpPr/>
          <p:nvPr/>
        </p:nvSpPr>
        <p:spPr>
          <a:xfrm>
            <a:off x="7086005" y="2756654"/>
            <a:ext cx="2962632" cy="370284"/>
          </a:xfrm>
          <a:prstGeom prst="rect">
            <a:avLst/>
          </a:prstGeom>
          <a:noFill/>
          <a:ln/>
        </p:spPr>
        <p:txBody>
          <a:bodyPr wrap="none" rtlCol="0" anchor="t"/>
          <a:lstStyle/>
          <a:p>
            <a:pPr marL="0" indent="0">
              <a:lnSpc>
                <a:spcPts val="2916"/>
              </a:lnSpc>
              <a:buNone/>
            </a:pPr>
            <a:r>
              <a:rPr lang="en-US" sz="2333" dirty="0">
                <a:solidFill>
                  <a:srgbClr val="CFD0D8"/>
                </a:solidFill>
                <a:latin typeface="Roboto" pitchFamily="34" charset="0"/>
                <a:ea typeface="Roboto" pitchFamily="34" charset="-122"/>
                <a:cs typeface="Roboto" pitchFamily="34" charset="-120"/>
              </a:rPr>
              <a:t>Defining Fake News</a:t>
            </a:r>
            <a:endParaRPr lang="en-US" sz="2333" dirty="0"/>
          </a:p>
        </p:txBody>
      </p:sp>
      <p:sp>
        <p:nvSpPr>
          <p:cNvPr id="10" name="Text 5"/>
          <p:cNvSpPr/>
          <p:nvPr/>
        </p:nvSpPr>
        <p:spPr>
          <a:xfrm>
            <a:off x="7086005" y="3269099"/>
            <a:ext cx="6714887" cy="758428"/>
          </a:xfrm>
          <a:prstGeom prst="rect">
            <a:avLst/>
          </a:prstGeom>
          <a:noFill/>
          <a:ln/>
        </p:spPr>
        <p:txBody>
          <a:bodyPr wrap="square" rtlCol="0" anchor="t"/>
          <a:lstStyle/>
          <a:p>
            <a:pPr marL="0" indent="0">
              <a:lnSpc>
                <a:spcPts val="2986"/>
              </a:lnSpc>
              <a:buNone/>
            </a:pPr>
            <a:r>
              <a:rPr lang="en-US" sz="1866" dirty="0">
                <a:solidFill>
                  <a:srgbClr val="CFD0D8"/>
                </a:solidFill>
                <a:latin typeface="Roboto" pitchFamily="34" charset="0"/>
                <a:ea typeface="Roboto" pitchFamily="34" charset="-122"/>
                <a:cs typeface="Roboto" pitchFamily="34" charset="-120"/>
              </a:rPr>
              <a:t>Fabricated or deliberately misleading information presented as news.</a:t>
            </a:r>
            <a:endParaRPr lang="en-US" sz="1866" dirty="0"/>
          </a:p>
        </p:txBody>
      </p:sp>
      <p:sp>
        <p:nvSpPr>
          <p:cNvPr id="11" name="Shape 6"/>
          <p:cNvSpPr/>
          <p:nvPr/>
        </p:nvSpPr>
        <p:spPr>
          <a:xfrm>
            <a:off x="6315908" y="4531043"/>
            <a:ext cx="533162" cy="533162"/>
          </a:xfrm>
          <a:prstGeom prst="roundRect">
            <a:avLst>
              <a:gd name="adj" fmla="val 20004"/>
            </a:avLst>
          </a:prstGeom>
          <a:solidFill>
            <a:srgbClr val="182567"/>
          </a:solidFill>
          <a:ln w="7620">
            <a:solidFill>
              <a:srgbClr val="313E80"/>
            </a:solidFill>
            <a:prstDash val="solid"/>
          </a:ln>
        </p:spPr>
        <p:txBody>
          <a:bodyPr/>
          <a:lstStyle/>
          <a:p>
            <a:endParaRPr lang="en-IN"/>
          </a:p>
        </p:txBody>
      </p:sp>
      <p:sp>
        <p:nvSpPr>
          <p:cNvPr id="12" name="Text 7"/>
          <p:cNvSpPr/>
          <p:nvPr/>
        </p:nvSpPr>
        <p:spPr>
          <a:xfrm>
            <a:off x="6481405" y="4619863"/>
            <a:ext cx="202049" cy="355521"/>
          </a:xfrm>
          <a:prstGeom prst="rect">
            <a:avLst/>
          </a:prstGeom>
          <a:noFill/>
          <a:ln/>
        </p:spPr>
        <p:txBody>
          <a:bodyPr wrap="none" rtlCol="0" anchor="t"/>
          <a:lstStyle/>
          <a:p>
            <a:pPr marL="0" indent="0" algn="ctr">
              <a:lnSpc>
                <a:spcPts val="2799"/>
              </a:lnSpc>
              <a:buNone/>
            </a:pPr>
            <a:r>
              <a:rPr lang="en-US" sz="2799" dirty="0">
                <a:solidFill>
                  <a:srgbClr val="CFD0D8"/>
                </a:solidFill>
                <a:latin typeface="Roboto" pitchFamily="34" charset="0"/>
                <a:ea typeface="Roboto" pitchFamily="34" charset="-122"/>
                <a:cs typeface="Roboto" pitchFamily="34" charset="-120"/>
              </a:rPr>
              <a:t>2</a:t>
            </a:r>
            <a:endParaRPr lang="en-US" sz="2799" dirty="0"/>
          </a:p>
        </p:txBody>
      </p:sp>
      <p:sp>
        <p:nvSpPr>
          <p:cNvPr id="13" name="Text 8"/>
          <p:cNvSpPr/>
          <p:nvPr/>
        </p:nvSpPr>
        <p:spPr>
          <a:xfrm>
            <a:off x="7086005" y="4531043"/>
            <a:ext cx="3027521" cy="370284"/>
          </a:xfrm>
          <a:prstGeom prst="rect">
            <a:avLst/>
          </a:prstGeom>
          <a:noFill/>
          <a:ln/>
        </p:spPr>
        <p:txBody>
          <a:bodyPr wrap="none" rtlCol="0" anchor="t"/>
          <a:lstStyle/>
          <a:p>
            <a:pPr marL="0" indent="0">
              <a:lnSpc>
                <a:spcPts val="2916"/>
              </a:lnSpc>
              <a:buNone/>
            </a:pPr>
            <a:r>
              <a:rPr lang="en-US" sz="2333" dirty="0">
                <a:solidFill>
                  <a:srgbClr val="CFD0D8"/>
                </a:solidFill>
                <a:latin typeface="Roboto" pitchFamily="34" charset="0"/>
                <a:ea typeface="Roboto" pitchFamily="34" charset="-122"/>
                <a:cs typeface="Roboto" pitchFamily="34" charset="-120"/>
              </a:rPr>
              <a:t>Prevalence and Impact</a:t>
            </a:r>
            <a:endParaRPr lang="en-US" sz="2333" dirty="0"/>
          </a:p>
        </p:txBody>
      </p:sp>
      <p:sp>
        <p:nvSpPr>
          <p:cNvPr id="14" name="Text 9"/>
          <p:cNvSpPr/>
          <p:nvPr/>
        </p:nvSpPr>
        <p:spPr>
          <a:xfrm>
            <a:off x="7086005" y="5043488"/>
            <a:ext cx="6714887" cy="758428"/>
          </a:xfrm>
          <a:prstGeom prst="rect">
            <a:avLst/>
          </a:prstGeom>
          <a:noFill/>
          <a:ln/>
        </p:spPr>
        <p:txBody>
          <a:bodyPr wrap="square" rtlCol="0" anchor="t"/>
          <a:lstStyle/>
          <a:p>
            <a:pPr marL="0" indent="0">
              <a:lnSpc>
                <a:spcPts val="2986"/>
              </a:lnSpc>
              <a:buNone/>
            </a:pPr>
            <a:r>
              <a:rPr lang="en-US" sz="1866" dirty="0">
                <a:solidFill>
                  <a:srgbClr val="CFD0D8"/>
                </a:solidFill>
                <a:latin typeface="Roboto" pitchFamily="34" charset="0"/>
                <a:ea typeface="Roboto" pitchFamily="34" charset="-122"/>
                <a:cs typeface="Roboto" pitchFamily="34" charset="-120"/>
              </a:rPr>
              <a:t>Fake news can have severe consequences, influencing public opinion, political discourse, and even social stability.</a:t>
            </a:r>
            <a:endParaRPr lang="en-US" sz="1866" dirty="0"/>
          </a:p>
        </p:txBody>
      </p:sp>
      <p:sp>
        <p:nvSpPr>
          <p:cNvPr id="15" name="Shape 10"/>
          <p:cNvSpPr/>
          <p:nvPr/>
        </p:nvSpPr>
        <p:spPr>
          <a:xfrm>
            <a:off x="6315908" y="6305431"/>
            <a:ext cx="533162" cy="533162"/>
          </a:xfrm>
          <a:prstGeom prst="roundRect">
            <a:avLst>
              <a:gd name="adj" fmla="val 20004"/>
            </a:avLst>
          </a:prstGeom>
          <a:solidFill>
            <a:srgbClr val="182567"/>
          </a:solidFill>
          <a:ln w="7620">
            <a:solidFill>
              <a:srgbClr val="313E80"/>
            </a:solidFill>
            <a:prstDash val="solid"/>
          </a:ln>
        </p:spPr>
        <p:txBody>
          <a:bodyPr/>
          <a:lstStyle/>
          <a:p>
            <a:endParaRPr lang="en-IN"/>
          </a:p>
        </p:txBody>
      </p:sp>
      <p:sp>
        <p:nvSpPr>
          <p:cNvPr id="16" name="Text 11"/>
          <p:cNvSpPr/>
          <p:nvPr/>
        </p:nvSpPr>
        <p:spPr>
          <a:xfrm>
            <a:off x="6481405" y="6394252"/>
            <a:ext cx="202049" cy="355521"/>
          </a:xfrm>
          <a:prstGeom prst="rect">
            <a:avLst/>
          </a:prstGeom>
          <a:noFill/>
          <a:ln/>
        </p:spPr>
        <p:txBody>
          <a:bodyPr wrap="none" rtlCol="0" anchor="t"/>
          <a:lstStyle/>
          <a:p>
            <a:pPr marL="0" indent="0" algn="ctr">
              <a:lnSpc>
                <a:spcPts val="2799"/>
              </a:lnSpc>
              <a:buNone/>
            </a:pPr>
            <a:r>
              <a:rPr lang="en-US" sz="2799" dirty="0">
                <a:solidFill>
                  <a:srgbClr val="CFD0D8"/>
                </a:solidFill>
                <a:latin typeface="Roboto" pitchFamily="34" charset="0"/>
                <a:ea typeface="Roboto" pitchFamily="34" charset="-122"/>
                <a:cs typeface="Roboto" pitchFamily="34" charset="-120"/>
              </a:rPr>
              <a:t>3</a:t>
            </a:r>
            <a:endParaRPr lang="en-US" sz="2799" dirty="0"/>
          </a:p>
        </p:txBody>
      </p:sp>
      <p:sp>
        <p:nvSpPr>
          <p:cNvPr id="17" name="Text 12"/>
          <p:cNvSpPr/>
          <p:nvPr/>
        </p:nvSpPr>
        <p:spPr>
          <a:xfrm>
            <a:off x="7086005" y="6305431"/>
            <a:ext cx="3133487" cy="370284"/>
          </a:xfrm>
          <a:prstGeom prst="rect">
            <a:avLst/>
          </a:prstGeom>
          <a:noFill/>
          <a:ln/>
        </p:spPr>
        <p:txBody>
          <a:bodyPr wrap="none" rtlCol="0" anchor="t"/>
          <a:lstStyle/>
          <a:p>
            <a:pPr marL="0" indent="0">
              <a:lnSpc>
                <a:spcPts val="2916"/>
              </a:lnSpc>
              <a:buNone/>
            </a:pPr>
            <a:r>
              <a:rPr lang="en-US" sz="2333" dirty="0">
                <a:solidFill>
                  <a:srgbClr val="CFD0D8"/>
                </a:solidFill>
                <a:latin typeface="Roboto" pitchFamily="34" charset="0"/>
                <a:ea typeface="Roboto" pitchFamily="34" charset="-122"/>
                <a:cs typeface="Roboto" pitchFamily="34" charset="-120"/>
              </a:rPr>
              <a:t>Challenges in Detection</a:t>
            </a:r>
            <a:endParaRPr lang="en-US" sz="2333" dirty="0"/>
          </a:p>
        </p:txBody>
      </p:sp>
      <p:sp>
        <p:nvSpPr>
          <p:cNvPr id="18" name="Text 13"/>
          <p:cNvSpPr/>
          <p:nvPr/>
        </p:nvSpPr>
        <p:spPr>
          <a:xfrm>
            <a:off x="7086005" y="6817876"/>
            <a:ext cx="6714887" cy="758428"/>
          </a:xfrm>
          <a:prstGeom prst="rect">
            <a:avLst/>
          </a:prstGeom>
          <a:noFill/>
          <a:ln/>
        </p:spPr>
        <p:txBody>
          <a:bodyPr wrap="square" rtlCol="0" anchor="t"/>
          <a:lstStyle/>
          <a:p>
            <a:pPr marL="0" indent="0">
              <a:lnSpc>
                <a:spcPts val="2986"/>
              </a:lnSpc>
              <a:buNone/>
            </a:pPr>
            <a:r>
              <a:rPr lang="en-US" sz="1866" dirty="0">
                <a:solidFill>
                  <a:srgbClr val="CFD0D8"/>
                </a:solidFill>
                <a:latin typeface="Roboto" pitchFamily="34" charset="0"/>
                <a:ea typeface="Roboto" pitchFamily="34" charset="-122"/>
                <a:cs typeface="Roboto" pitchFamily="34" charset="-120"/>
              </a:rPr>
              <a:t>The rapid spread of fake news, complex language patterns, and evolving tactics make it a challenging problem to solve.</a:t>
            </a:r>
            <a:endParaRPr lang="en-US" sz="186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a:p>
        </p:txBody>
      </p:sp>
      <p:sp>
        <p:nvSpPr>
          <p:cNvPr id="4" name="Text 1"/>
          <p:cNvSpPr/>
          <p:nvPr/>
        </p:nvSpPr>
        <p:spPr>
          <a:xfrm>
            <a:off x="864037" y="2203013"/>
            <a:ext cx="12839343" cy="771525"/>
          </a:xfrm>
          <a:prstGeom prst="rect">
            <a:avLst/>
          </a:prstGeom>
          <a:noFill/>
          <a:ln/>
        </p:spPr>
        <p:txBody>
          <a:bodyPr wrap="none" rtlCol="0" anchor="t"/>
          <a:lstStyle/>
          <a:p>
            <a:pPr marL="0" indent="0">
              <a:lnSpc>
                <a:spcPts val="6075"/>
              </a:lnSpc>
              <a:buNone/>
            </a:pPr>
            <a:r>
              <a:rPr lang="en-US" sz="4860" dirty="0">
                <a:solidFill>
                  <a:srgbClr val="FFFFFF"/>
                </a:solidFill>
                <a:latin typeface="Roboto" pitchFamily="34" charset="0"/>
                <a:ea typeface="Roboto" pitchFamily="34" charset="-122"/>
                <a:cs typeface="Roboto" pitchFamily="34" charset="-120"/>
              </a:rPr>
              <a:t>Natural Language Processing (NLP) with NLTK</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dirty="0">
                <a:solidFill>
                  <a:srgbClr val="FFFFFF"/>
                </a:solidFill>
                <a:latin typeface="Roboto" pitchFamily="34" charset="0"/>
                <a:ea typeface="Roboto" pitchFamily="34" charset="-122"/>
                <a:cs typeface="Roboto" pitchFamily="34" charset="-120"/>
              </a:rPr>
              <a:t>NLTK Overview</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The Natural Language Toolkit (NLTK) is a powerful Python library for working with human language data.</a:t>
            </a:r>
            <a:endParaRPr lang="en-US" sz="1944" dirty="0"/>
          </a:p>
        </p:txBody>
      </p:sp>
      <p:sp>
        <p:nvSpPr>
          <p:cNvPr id="7" name="Text 4"/>
          <p:cNvSpPr/>
          <p:nvPr/>
        </p:nvSpPr>
        <p:spPr>
          <a:xfrm>
            <a:off x="7973123" y="3591639"/>
            <a:ext cx="2598234" cy="385763"/>
          </a:xfrm>
          <a:prstGeom prst="rect">
            <a:avLst/>
          </a:prstGeom>
          <a:noFill/>
          <a:ln/>
        </p:spPr>
        <p:txBody>
          <a:bodyPr wrap="none" rtlCol="0" anchor="t"/>
          <a:lstStyle/>
          <a:p>
            <a:pPr marL="0" indent="0">
              <a:lnSpc>
                <a:spcPts val="3038"/>
              </a:lnSpc>
              <a:buNone/>
            </a:pPr>
            <a:r>
              <a:rPr lang="en-US" sz="2430" dirty="0">
                <a:solidFill>
                  <a:srgbClr val="FFFFFF"/>
                </a:solidFill>
                <a:latin typeface="Roboto" pitchFamily="34" charset="0"/>
                <a:ea typeface="Roboto" pitchFamily="34" charset="-122"/>
                <a:cs typeface="Roboto" pitchFamily="34" charset="-120"/>
              </a:rPr>
              <a:t>Key NLP Tasks</a:t>
            </a:r>
            <a:endParaRPr lang="en-US" sz="2430" dirty="0"/>
          </a:p>
        </p:txBody>
      </p:sp>
      <p:sp>
        <p:nvSpPr>
          <p:cNvPr id="8" name="Text 5"/>
          <p:cNvSpPr/>
          <p:nvPr/>
        </p:nvSpPr>
        <p:spPr>
          <a:xfrm>
            <a:off x="7973123" y="4224218"/>
            <a:ext cx="4137101" cy="1580198"/>
          </a:xfrm>
          <a:prstGeom prst="rect">
            <a:avLst/>
          </a:prstGeom>
          <a:noFill/>
          <a:ln/>
        </p:spPr>
        <p:txBody>
          <a:bodyPr wrap="square" rtlCol="0" anchor="t"/>
          <a:lstStyle/>
          <a:p>
            <a:pPr marL="0" indent="0">
              <a:lnSpc>
                <a:spcPts val="3110"/>
              </a:lnSpc>
              <a:buNone/>
            </a:pPr>
            <a:r>
              <a:rPr lang="en-US" sz="1944" dirty="0">
                <a:solidFill>
                  <a:srgbClr val="CFD0D8"/>
                </a:solidFill>
                <a:latin typeface="Roboto" pitchFamily="34" charset="0"/>
                <a:ea typeface="Roboto" pitchFamily="34" charset="-122"/>
                <a:cs typeface="Roboto" pitchFamily="34" charset="-120"/>
              </a:rPr>
              <a:t>Tokenization, stopword removal, stemming, and sentiment analysis are crucial for fake news detection.</a:t>
            </a:r>
            <a:endParaRPr lang="en-US" sz="1944" dirty="0"/>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endParaRPr lang="en-US" sz="2430" dirty="0"/>
          </a:p>
        </p:txBody>
      </p:sp>
      <p:sp>
        <p:nvSpPr>
          <p:cNvPr id="10" name="Text 7"/>
          <p:cNvSpPr/>
          <p:nvPr/>
        </p:nvSpPr>
        <p:spPr>
          <a:xfrm>
            <a:off x="9881354" y="4224218"/>
            <a:ext cx="3898821" cy="1580198"/>
          </a:xfrm>
          <a:prstGeom prst="rect">
            <a:avLst/>
          </a:prstGeom>
          <a:noFill/>
          <a:ln/>
        </p:spPr>
        <p:txBody>
          <a:bodyPr wrap="square" rtlCol="0" anchor="t"/>
          <a:lstStyle/>
          <a:p>
            <a:pPr marL="0" indent="0">
              <a:lnSpc>
                <a:spcPts val="3110"/>
              </a:lnSpc>
              <a:buNone/>
            </a:pP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9418"/>
            <a:ext cx="14630400" cy="8229600"/>
          </a:xfrm>
          <a:prstGeom prst="rect">
            <a:avLst/>
          </a:prstGeom>
          <a:solidFill>
            <a:srgbClr val="000018">
              <a:alpha val="75000"/>
            </a:srgbClr>
          </a:solidFill>
          <a:ln/>
        </p:spPr>
        <p:txBody>
          <a:bodyPr/>
          <a:lstStyle/>
          <a:p>
            <a:r>
              <a:rPr lang="en-US" dirty="0">
                <a:solidFill>
                  <a:schemeClr val="bg1"/>
                </a:solidFill>
              </a:rPr>
              <a:t>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											</a:t>
            </a:r>
          </a:p>
          <a:p>
            <a:r>
              <a:rPr lang="en-IN" dirty="0">
                <a:solidFill>
                  <a:schemeClr val="bg1"/>
                </a:solidFill>
              </a:rPr>
              <a:t>											</a:t>
            </a:r>
            <a:endParaRPr lang="en-IN" sz="2800" dirty="0">
              <a:solidFill>
                <a:schemeClr val="bg1"/>
              </a:solidFill>
            </a:endParaRPr>
          </a:p>
          <a:p>
            <a:endParaRPr lang="en-IN" sz="2800" dirty="0">
              <a:solidFill>
                <a:schemeClr val="bg1"/>
              </a:solidFill>
            </a:endParaRPr>
          </a:p>
          <a:p>
            <a:r>
              <a:rPr lang="en-IN" sz="2800" dirty="0">
                <a:solidFill>
                  <a:schemeClr val="bg1"/>
                </a:solidFill>
              </a:rPr>
              <a:t>											</a:t>
            </a:r>
          </a:p>
        </p:txBody>
      </p:sp>
      <p:sp>
        <p:nvSpPr>
          <p:cNvPr id="4" name="Text 1"/>
          <p:cNvSpPr/>
          <p:nvPr/>
        </p:nvSpPr>
        <p:spPr>
          <a:xfrm>
            <a:off x="864037" y="2203013"/>
            <a:ext cx="12839343" cy="771525"/>
          </a:xfrm>
          <a:prstGeom prst="rect">
            <a:avLst/>
          </a:prstGeom>
          <a:noFill/>
          <a:ln/>
        </p:spPr>
        <p:txBody>
          <a:bodyPr wrap="none" rtlCol="0" anchor="t"/>
          <a:lstStyle/>
          <a:p>
            <a:pPr marL="0" indent="0">
              <a:lnSpc>
                <a:spcPts val="6075"/>
              </a:lnSpc>
              <a:buNone/>
            </a:pPr>
            <a:r>
              <a:rPr lang="en-US" sz="4860" dirty="0">
                <a:solidFill>
                  <a:srgbClr val="FFFFFF"/>
                </a:solidFill>
                <a:latin typeface="Roboto" pitchFamily="34" charset="0"/>
                <a:ea typeface="Roboto" pitchFamily="34" charset="-122"/>
                <a:cs typeface="Roboto" pitchFamily="34" charset="-120"/>
              </a:rPr>
              <a:t>Some of the Libraries used :</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dirty="0">
                <a:solidFill>
                  <a:srgbClr val="FFFFFF"/>
                </a:solidFill>
                <a:latin typeface="Roboto" pitchFamily="34" charset="0"/>
                <a:ea typeface="Roboto" pitchFamily="34" charset="-122"/>
                <a:cs typeface="Roboto" pitchFamily="34" charset="-120"/>
              </a:rPr>
              <a:t>Pandas Library</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chemeClr val="bg1"/>
                </a:solidFill>
              </a:rPr>
              <a:t>This library is used for creating data frames for dataset and storing of data.</a:t>
            </a:r>
          </a:p>
        </p:txBody>
      </p:sp>
      <p:sp>
        <p:nvSpPr>
          <p:cNvPr id="7" name="Text 4"/>
          <p:cNvSpPr/>
          <p:nvPr/>
        </p:nvSpPr>
        <p:spPr>
          <a:xfrm>
            <a:off x="5441795" y="3591639"/>
            <a:ext cx="2319454" cy="385763"/>
          </a:xfrm>
          <a:prstGeom prst="rect">
            <a:avLst/>
          </a:prstGeom>
          <a:noFill/>
          <a:ln/>
        </p:spPr>
        <p:txBody>
          <a:bodyPr wrap="none" rtlCol="0" anchor="t"/>
          <a:lstStyle/>
          <a:p>
            <a:pPr marL="0" indent="0">
              <a:lnSpc>
                <a:spcPts val="3038"/>
              </a:lnSpc>
              <a:buNone/>
            </a:pPr>
            <a:r>
              <a:rPr lang="en-US" sz="2430" dirty="0" err="1">
                <a:solidFill>
                  <a:srgbClr val="FFFFFF"/>
                </a:solidFill>
                <a:latin typeface="Roboto" pitchFamily="34" charset="0"/>
                <a:ea typeface="Roboto" pitchFamily="34" charset="-122"/>
                <a:cs typeface="Roboto" pitchFamily="34" charset="-120"/>
              </a:rPr>
              <a:t>Numpy</a:t>
            </a:r>
            <a:r>
              <a:rPr lang="en-US" sz="2430" dirty="0">
                <a:solidFill>
                  <a:srgbClr val="FFFFFF"/>
                </a:solidFill>
                <a:latin typeface="Roboto" pitchFamily="34" charset="0"/>
                <a:ea typeface="Roboto" pitchFamily="34" charset="-122"/>
                <a:cs typeface="Roboto" pitchFamily="34" charset="-120"/>
              </a:rPr>
              <a:t> library</a:t>
            </a:r>
            <a:endParaRPr lang="en-US" sz="2430" dirty="0"/>
          </a:p>
        </p:txBody>
      </p:sp>
      <p:sp>
        <p:nvSpPr>
          <p:cNvPr id="8" name="Text 5"/>
          <p:cNvSpPr/>
          <p:nvPr/>
        </p:nvSpPr>
        <p:spPr>
          <a:xfrm>
            <a:off x="5352586" y="4224218"/>
            <a:ext cx="3490332" cy="1580198"/>
          </a:xfrm>
          <a:prstGeom prst="rect">
            <a:avLst/>
          </a:prstGeom>
          <a:noFill/>
          <a:ln/>
        </p:spPr>
        <p:txBody>
          <a:bodyPr wrap="square" rtlCol="0" anchor="t"/>
          <a:lstStyle/>
          <a:p>
            <a:pPr marL="0" indent="0">
              <a:lnSpc>
                <a:spcPts val="3110"/>
              </a:lnSpc>
              <a:buNone/>
            </a:pPr>
            <a:r>
              <a:rPr lang="en-US" sz="1944" dirty="0">
                <a:solidFill>
                  <a:schemeClr val="bg1"/>
                </a:solidFill>
              </a:rPr>
              <a:t>This is library is used for creating </a:t>
            </a:r>
            <a:r>
              <a:rPr lang="en-US" sz="1944" dirty="0" err="1">
                <a:solidFill>
                  <a:schemeClr val="bg1"/>
                </a:solidFill>
              </a:rPr>
              <a:t>numpy</a:t>
            </a:r>
            <a:r>
              <a:rPr lang="en-US" sz="1944" dirty="0">
                <a:solidFill>
                  <a:schemeClr val="bg1"/>
                </a:solidFill>
              </a:rPr>
              <a:t> arrays and array manipulation.</a:t>
            </a:r>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endParaRPr lang="en-US" sz="2430" dirty="0"/>
          </a:p>
        </p:txBody>
      </p:sp>
      <p:sp>
        <p:nvSpPr>
          <p:cNvPr id="10" name="Text 7"/>
          <p:cNvSpPr/>
          <p:nvPr/>
        </p:nvSpPr>
        <p:spPr>
          <a:xfrm>
            <a:off x="9881354" y="4224218"/>
            <a:ext cx="3898821" cy="1580198"/>
          </a:xfrm>
          <a:prstGeom prst="rect">
            <a:avLst/>
          </a:prstGeom>
          <a:noFill/>
          <a:ln/>
        </p:spPr>
        <p:txBody>
          <a:bodyPr wrap="square" rtlCol="0" anchor="t"/>
          <a:lstStyle/>
          <a:p>
            <a:pPr marL="0" indent="0">
              <a:lnSpc>
                <a:spcPts val="3110"/>
              </a:lnSpc>
              <a:buNone/>
            </a:pPr>
            <a:endParaRPr lang="en-US" sz="1944" dirty="0"/>
          </a:p>
        </p:txBody>
      </p:sp>
      <p:sp>
        <p:nvSpPr>
          <p:cNvPr id="12" name="Text 4">
            <a:extLst>
              <a:ext uri="{FF2B5EF4-FFF2-40B4-BE49-F238E27FC236}">
                <a16:creationId xmlns:a16="http://schemas.microsoft.com/office/drawing/2014/main" id="{BA841D26-8E57-ABF2-064A-B8E1F1B5FFC0}"/>
              </a:ext>
            </a:extLst>
          </p:cNvPr>
          <p:cNvSpPr/>
          <p:nvPr/>
        </p:nvSpPr>
        <p:spPr>
          <a:xfrm>
            <a:off x="9881354" y="3591639"/>
            <a:ext cx="3433201" cy="523160"/>
          </a:xfrm>
          <a:prstGeom prst="rect">
            <a:avLst/>
          </a:prstGeom>
          <a:noFill/>
          <a:ln/>
        </p:spPr>
        <p:txBody>
          <a:bodyPr wrap="none" rtlCol="0" anchor="t"/>
          <a:lstStyle/>
          <a:p>
            <a:pPr marL="0" indent="0">
              <a:lnSpc>
                <a:spcPts val="3038"/>
              </a:lnSpc>
              <a:buNone/>
            </a:pPr>
            <a:r>
              <a:rPr lang="en-US" sz="2430" dirty="0">
                <a:solidFill>
                  <a:srgbClr val="FFFFFF"/>
                </a:solidFill>
                <a:latin typeface="Roboto" pitchFamily="34" charset="0"/>
                <a:ea typeface="Roboto" pitchFamily="34" charset="-122"/>
                <a:cs typeface="Roboto" pitchFamily="34" charset="-120"/>
              </a:rPr>
              <a:t>RE library</a:t>
            </a:r>
            <a:endParaRPr lang="en-US" sz="2430" dirty="0"/>
          </a:p>
        </p:txBody>
      </p:sp>
      <p:sp>
        <p:nvSpPr>
          <p:cNvPr id="13" name="Text 5">
            <a:extLst>
              <a:ext uri="{FF2B5EF4-FFF2-40B4-BE49-F238E27FC236}">
                <a16:creationId xmlns:a16="http://schemas.microsoft.com/office/drawing/2014/main" id="{96798FFA-2DDA-D67A-3CFF-DEB638AA01F8}"/>
              </a:ext>
            </a:extLst>
          </p:cNvPr>
          <p:cNvSpPr/>
          <p:nvPr/>
        </p:nvSpPr>
        <p:spPr>
          <a:xfrm>
            <a:off x="9867544" y="4224218"/>
            <a:ext cx="3647734" cy="1580198"/>
          </a:xfrm>
          <a:prstGeom prst="rect">
            <a:avLst/>
          </a:prstGeom>
          <a:noFill/>
          <a:ln/>
        </p:spPr>
        <p:txBody>
          <a:bodyPr wrap="square" rtlCol="0" anchor="t"/>
          <a:lstStyle/>
          <a:p>
            <a:pPr marL="0" indent="0">
              <a:lnSpc>
                <a:spcPts val="3110"/>
              </a:lnSpc>
              <a:buNone/>
            </a:pPr>
            <a:r>
              <a:rPr lang="en-US" sz="1944" dirty="0">
                <a:solidFill>
                  <a:schemeClr val="bg1"/>
                </a:solidFill>
              </a:rPr>
              <a:t>It is a regular expression library which is used to search for a text in a document.</a:t>
            </a:r>
          </a:p>
        </p:txBody>
      </p:sp>
    </p:spTree>
    <p:extLst>
      <p:ext uri="{BB962C8B-B14F-4D97-AF65-F5344CB8AC3E}">
        <p14:creationId xmlns:p14="http://schemas.microsoft.com/office/powerpoint/2010/main" val="29194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19392" y="1732717"/>
            <a:ext cx="4935498" cy="4764048"/>
          </a:xfrm>
          <a:prstGeom prst="rect">
            <a:avLst/>
          </a:prstGeom>
        </p:spPr>
      </p:pic>
      <p:sp>
        <p:nvSpPr>
          <p:cNvPr id="6" name="Text 1"/>
          <p:cNvSpPr/>
          <p:nvPr/>
        </p:nvSpPr>
        <p:spPr>
          <a:xfrm>
            <a:off x="771168" y="607576"/>
            <a:ext cx="7601664" cy="1377077"/>
          </a:xfrm>
          <a:prstGeom prst="rect">
            <a:avLst/>
          </a:prstGeom>
          <a:noFill/>
          <a:ln/>
        </p:spPr>
        <p:txBody>
          <a:bodyPr wrap="square" rtlCol="0" anchor="t"/>
          <a:lstStyle/>
          <a:p>
            <a:pPr marL="0" indent="0">
              <a:lnSpc>
                <a:spcPts val="5422"/>
              </a:lnSpc>
              <a:buNone/>
            </a:pPr>
            <a:r>
              <a:rPr lang="en-US" sz="4338" dirty="0">
                <a:solidFill>
                  <a:srgbClr val="FFFFFF"/>
                </a:solidFill>
                <a:latin typeface="Roboto" pitchFamily="34" charset="0"/>
                <a:ea typeface="Roboto" pitchFamily="34" charset="-122"/>
                <a:cs typeface="Roboto" pitchFamily="34" charset="-120"/>
              </a:rPr>
              <a:t>Feature Engineering for Fake News Detection</a:t>
            </a:r>
            <a:endParaRPr lang="en-US" sz="4338" dirty="0"/>
          </a:p>
        </p:txBody>
      </p:sp>
      <p:sp>
        <p:nvSpPr>
          <p:cNvPr id="7" name="Shape 2"/>
          <p:cNvSpPr/>
          <p:nvPr/>
        </p:nvSpPr>
        <p:spPr>
          <a:xfrm>
            <a:off x="1079659" y="2315170"/>
            <a:ext cx="44053" cy="5306854"/>
          </a:xfrm>
          <a:prstGeom prst="roundRect">
            <a:avLst>
              <a:gd name="adj" fmla="val 225099"/>
            </a:avLst>
          </a:prstGeom>
          <a:solidFill>
            <a:srgbClr val="313E80"/>
          </a:solidFill>
          <a:ln/>
        </p:spPr>
        <p:txBody>
          <a:bodyPr/>
          <a:lstStyle/>
          <a:p>
            <a:endParaRPr lang="en-IN"/>
          </a:p>
        </p:txBody>
      </p:sp>
      <p:sp>
        <p:nvSpPr>
          <p:cNvPr id="8" name="Shape 3"/>
          <p:cNvSpPr/>
          <p:nvPr/>
        </p:nvSpPr>
        <p:spPr>
          <a:xfrm>
            <a:off x="1349573" y="2788920"/>
            <a:ext cx="771168" cy="44053"/>
          </a:xfrm>
          <a:prstGeom prst="roundRect">
            <a:avLst>
              <a:gd name="adj" fmla="val 225099"/>
            </a:avLst>
          </a:prstGeom>
          <a:solidFill>
            <a:srgbClr val="313E80"/>
          </a:solidFill>
          <a:ln/>
        </p:spPr>
        <p:txBody>
          <a:bodyPr/>
          <a:lstStyle/>
          <a:p>
            <a:endParaRPr lang="en-IN"/>
          </a:p>
        </p:txBody>
      </p:sp>
      <p:sp>
        <p:nvSpPr>
          <p:cNvPr id="9" name="Shape 4"/>
          <p:cNvSpPr/>
          <p:nvPr/>
        </p:nvSpPr>
        <p:spPr>
          <a:xfrm>
            <a:off x="853797" y="2563058"/>
            <a:ext cx="495776" cy="495776"/>
          </a:xfrm>
          <a:prstGeom prst="roundRect">
            <a:avLst>
              <a:gd name="adj" fmla="val 20002"/>
            </a:avLst>
          </a:prstGeom>
          <a:solidFill>
            <a:srgbClr val="182567"/>
          </a:solidFill>
          <a:ln w="7620">
            <a:solidFill>
              <a:srgbClr val="313E80"/>
            </a:solidFill>
            <a:prstDash val="solid"/>
          </a:ln>
        </p:spPr>
        <p:txBody>
          <a:bodyPr/>
          <a:lstStyle/>
          <a:p>
            <a:endParaRPr lang="en-IN"/>
          </a:p>
        </p:txBody>
      </p:sp>
      <p:sp>
        <p:nvSpPr>
          <p:cNvPr id="10" name="Text 5"/>
          <p:cNvSpPr/>
          <p:nvPr/>
        </p:nvSpPr>
        <p:spPr>
          <a:xfrm>
            <a:off x="1007745" y="2645688"/>
            <a:ext cx="187881" cy="330517"/>
          </a:xfrm>
          <a:prstGeom prst="rect">
            <a:avLst/>
          </a:prstGeom>
          <a:noFill/>
          <a:ln/>
        </p:spPr>
        <p:txBody>
          <a:bodyPr wrap="none" rtlCol="0" anchor="t"/>
          <a:lstStyle/>
          <a:p>
            <a:pPr marL="0" indent="0" algn="ctr">
              <a:lnSpc>
                <a:spcPts val="2603"/>
              </a:lnSpc>
              <a:buNone/>
            </a:pPr>
            <a:r>
              <a:rPr lang="en-US" sz="2603" dirty="0">
                <a:solidFill>
                  <a:srgbClr val="CFD0D8"/>
                </a:solidFill>
                <a:latin typeface="Roboto" pitchFamily="34" charset="0"/>
                <a:ea typeface="Roboto" pitchFamily="34" charset="-122"/>
                <a:cs typeface="Roboto" pitchFamily="34" charset="-120"/>
              </a:rPr>
              <a:t>1</a:t>
            </a:r>
            <a:endParaRPr lang="en-US" sz="2603" dirty="0"/>
          </a:p>
        </p:txBody>
      </p:sp>
      <p:sp>
        <p:nvSpPr>
          <p:cNvPr id="11" name="Text 6"/>
          <p:cNvSpPr/>
          <p:nvPr/>
        </p:nvSpPr>
        <p:spPr>
          <a:xfrm>
            <a:off x="2313623" y="2535436"/>
            <a:ext cx="2754511" cy="344329"/>
          </a:xfrm>
          <a:prstGeom prst="rect">
            <a:avLst/>
          </a:prstGeom>
          <a:noFill/>
          <a:ln/>
        </p:spPr>
        <p:txBody>
          <a:bodyPr wrap="none" rtlCol="0" anchor="t"/>
          <a:lstStyle/>
          <a:p>
            <a:pPr marL="0" indent="0" algn="l">
              <a:lnSpc>
                <a:spcPts val="2711"/>
              </a:lnSpc>
              <a:buNone/>
            </a:pPr>
            <a:r>
              <a:rPr lang="en-US" sz="2169" dirty="0">
                <a:solidFill>
                  <a:srgbClr val="CFD0D8"/>
                </a:solidFill>
                <a:latin typeface="Roboto" pitchFamily="34" charset="0"/>
                <a:ea typeface="Roboto" pitchFamily="34" charset="-122"/>
                <a:cs typeface="Roboto" pitchFamily="34" charset="-120"/>
              </a:rPr>
              <a:t>Text-based Features</a:t>
            </a:r>
            <a:endParaRPr lang="en-US" sz="2169" dirty="0"/>
          </a:p>
        </p:txBody>
      </p:sp>
      <p:sp>
        <p:nvSpPr>
          <p:cNvPr id="12" name="Text 7"/>
          <p:cNvSpPr/>
          <p:nvPr/>
        </p:nvSpPr>
        <p:spPr>
          <a:xfrm>
            <a:off x="2313623" y="3011924"/>
            <a:ext cx="6059210" cy="705088"/>
          </a:xfrm>
          <a:prstGeom prst="rect">
            <a:avLst/>
          </a:prstGeom>
          <a:noFill/>
          <a:ln/>
        </p:spPr>
        <p:txBody>
          <a:bodyPr wrap="square" rtlCol="0" anchor="t"/>
          <a:lstStyle/>
          <a:p>
            <a:pPr marL="0" indent="0" algn="l">
              <a:lnSpc>
                <a:spcPts val="2776"/>
              </a:lnSpc>
              <a:buNone/>
            </a:pPr>
            <a:r>
              <a:rPr lang="en-US" sz="1735" dirty="0">
                <a:solidFill>
                  <a:srgbClr val="CFD0D8"/>
                </a:solidFill>
                <a:latin typeface="Roboto" pitchFamily="34" charset="0"/>
                <a:ea typeface="Roboto" pitchFamily="34" charset="-122"/>
                <a:cs typeface="Roboto" pitchFamily="34" charset="-120"/>
              </a:rPr>
              <a:t>Analyze the linguistic patterns, sentiment, and writing style of news articles.</a:t>
            </a:r>
            <a:endParaRPr lang="en-US" sz="1735" dirty="0"/>
          </a:p>
        </p:txBody>
      </p:sp>
      <p:sp>
        <p:nvSpPr>
          <p:cNvPr id="13" name="Shape 8"/>
          <p:cNvSpPr/>
          <p:nvPr/>
        </p:nvSpPr>
        <p:spPr>
          <a:xfrm>
            <a:off x="1349573" y="4631293"/>
            <a:ext cx="771168" cy="44053"/>
          </a:xfrm>
          <a:prstGeom prst="roundRect">
            <a:avLst>
              <a:gd name="adj" fmla="val 225099"/>
            </a:avLst>
          </a:prstGeom>
          <a:solidFill>
            <a:srgbClr val="313E80"/>
          </a:solidFill>
          <a:ln/>
        </p:spPr>
        <p:txBody>
          <a:bodyPr/>
          <a:lstStyle/>
          <a:p>
            <a:endParaRPr lang="en-IN"/>
          </a:p>
        </p:txBody>
      </p:sp>
      <p:sp>
        <p:nvSpPr>
          <p:cNvPr id="14" name="Shape 9"/>
          <p:cNvSpPr/>
          <p:nvPr/>
        </p:nvSpPr>
        <p:spPr>
          <a:xfrm>
            <a:off x="853797" y="4405432"/>
            <a:ext cx="495776" cy="495776"/>
          </a:xfrm>
          <a:prstGeom prst="roundRect">
            <a:avLst>
              <a:gd name="adj" fmla="val 20002"/>
            </a:avLst>
          </a:prstGeom>
          <a:solidFill>
            <a:srgbClr val="182567"/>
          </a:solidFill>
          <a:ln w="7620">
            <a:solidFill>
              <a:srgbClr val="313E80"/>
            </a:solidFill>
            <a:prstDash val="solid"/>
          </a:ln>
        </p:spPr>
        <p:txBody>
          <a:bodyPr/>
          <a:lstStyle/>
          <a:p>
            <a:endParaRPr lang="en-IN"/>
          </a:p>
        </p:txBody>
      </p:sp>
      <p:sp>
        <p:nvSpPr>
          <p:cNvPr id="15" name="Text 10"/>
          <p:cNvSpPr/>
          <p:nvPr/>
        </p:nvSpPr>
        <p:spPr>
          <a:xfrm>
            <a:off x="1007745" y="4488061"/>
            <a:ext cx="187881" cy="330517"/>
          </a:xfrm>
          <a:prstGeom prst="rect">
            <a:avLst/>
          </a:prstGeom>
          <a:noFill/>
          <a:ln/>
        </p:spPr>
        <p:txBody>
          <a:bodyPr wrap="none" rtlCol="0" anchor="t"/>
          <a:lstStyle/>
          <a:p>
            <a:pPr marL="0" indent="0" algn="ctr">
              <a:lnSpc>
                <a:spcPts val="2603"/>
              </a:lnSpc>
              <a:buNone/>
            </a:pPr>
            <a:r>
              <a:rPr lang="en-US" sz="2603" dirty="0">
                <a:solidFill>
                  <a:srgbClr val="CFD0D8"/>
                </a:solidFill>
                <a:latin typeface="Roboto" pitchFamily="34" charset="0"/>
                <a:ea typeface="Roboto" pitchFamily="34" charset="-122"/>
                <a:cs typeface="Roboto" pitchFamily="34" charset="-120"/>
              </a:rPr>
              <a:t>2</a:t>
            </a:r>
            <a:endParaRPr lang="en-US" sz="2603" dirty="0"/>
          </a:p>
        </p:txBody>
      </p:sp>
      <p:sp>
        <p:nvSpPr>
          <p:cNvPr id="16" name="Text 11"/>
          <p:cNvSpPr/>
          <p:nvPr/>
        </p:nvSpPr>
        <p:spPr>
          <a:xfrm>
            <a:off x="2313623" y="4377809"/>
            <a:ext cx="2754511" cy="344329"/>
          </a:xfrm>
          <a:prstGeom prst="rect">
            <a:avLst/>
          </a:prstGeom>
          <a:noFill/>
          <a:ln/>
        </p:spPr>
        <p:txBody>
          <a:bodyPr wrap="none" rtlCol="0" anchor="t"/>
          <a:lstStyle/>
          <a:p>
            <a:pPr marL="0" indent="0" algn="l">
              <a:lnSpc>
                <a:spcPts val="2711"/>
              </a:lnSpc>
              <a:buNone/>
            </a:pPr>
            <a:r>
              <a:rPr lang="en-US" sz="2169" dirty="0">
                <a:solidFill>
                  <a:srgbClr val="CFD0D8"/>
                </a:solidFill>
                <a:latin typeface="Roboto" pitchFamily="34" charset="0"/>
                <a:ea typeface="Roboto" pitchFamily="34" charset="-122"/>
                <a:cs typeface="Roboto" pitchFamily="34" charset="-120"/>
              </a:rPr>
              <a:t>Metadata Features</a:t>
            </a:r>
            <a:endParaRPr lang="en-US" sz="2169" dirty="0"/>
          </a:p>
        </p:txBody>
      </p:sp>
      <p:sp>
        <p:nvSpPr>
          <p:cNvPr id="17" name="Text 12"/>
          <p:cNvSpPr/>
          <p:nvPr/>
        </p:nvSpPr>
        <p:spPr>
          <a:xfrm>
            <a:off x="2313623" y="4854297"/>
            <a:ext cx="6059210" cy="705088"/>
          </a:xfrm>
          <a:prstGeom prst="rect">
            <a:avLst/>
          </a:prstGeom>
          <a:noFill/>
          <a:ln/>
        </p:spPr>
        <p:txBody>
          <a:bodyPr wrap="square" rtlCol="0" anchor="t"/>
          <a:lstStyle/>
          <a:p>
            <a:pPr marL="0" indent="0" algn="l">
              <a:lnSpc>
                <a:spcPts val="2776"/>
              </a:lnSpc>
              <a:buNone/>
            </a:pPr>
            <a:r>
              <a:rPr lang="en-US" sz="1735" dirty="0">
                <a:solidFill>
                  <a:srgbClr val="CFD0D8"/>
                </a:solidFill>
                <a:latin typeface="Roboto" pitchFamily="34" charset="0"/>
                <a:ea typeface="Roboto" pitchFamily="34" charset="-122"/>
                <a:cs typeface="Roboto" pitchFamily="34" charset="-120"/>
              </a:rPr>
              <a:t>Incorporate information about the source, author, and publication date of articles.</a:t>
            </a:r>
            <a:endParaRPr lang="en-US" sz="1735" dirty="0"/>
          </a:p>
        </p:txBody>
      </p:sp>
      <p:sp>
        <p:nvSpPr>
          <p:cNvPr id="18" name="Shape 13"/>
          <p:cNvSpPr/>
          <p:nvPr/>
        </p:nvSpPr>
        <p:spPr>
          <a:xfrm>
            <a:off x="1349573" y="6473666"/>
            <a:ext cx="771168" cy="44053"/>
          </a:xfrm>
          <a:prstGeom prst="roundRect">
            <a:avLst>
              <a:gd name="adj" fmla="val 225099"/>
            </a:avLst>
          </a:prstGeom>
          <a:solidFill>
            <a:srgbClr val="313E80"/>
          </a:solidFill>
          <a:ln/>
        </p:spPr>
        <p:txBody>
          <a:bodyPr/>
          <a:lstStyle/>
          <a:p>
            <a:endParaRPr lang="en-IN"/>
          </a:p>
        </p:txBody>
      </p:sp>
      <p:sp>
        <p:nvSpPr>
          <p:cNvPr id="19" name="Shape 14"/>
          <p:cNvSpPr/>
          <p:nvPr/>
        </p:nvSpPr>
        <p:spPr>
          <a:xfrm>
            <a:off x="853797" y="6247805"/>
            <a:ext cx="495776" cy="495776"/>
          </a:xfrm>
          <a:prstGeom prst="roundRect">
            <a:avLst>
              <a:gd name="adj" fmla="val 20002"/>
            </a:avLst>
          </a:prstGeom>
          <a:solidFill>
            <a:srgbClr val="182567"/>
          </a:solidFill>
          <a:ln w="7620">
            <a:solidFill>
              <a:srgbClr val="313E80"/>
            </a:solidFill>
            <a:prstDash val="solid"/>
          </a:ln>
        </p:spPr>
        <p:txBody>
          <a:bodyPr/>
          <a:lstStyle/>
          <a:p>
            <a:endParaRPr lang="en-IN"/>
          </a:p>
        </p:txBody>
      </p:sp>
      <p:sp>
        <p:nvSpPr>
          <p:cNvPr id="20" name="Text 15"/>
          <p:cNvSpPr/>
          <p:nvPr/>
        </p:nvSpPr>
        <p:spPr>
          <a:xfrm>
            <a:off x="1007745" y="6330434"/>
            <a:ext cx="187881" cy="330517"/>
          </a:xfrm>
          <a:prstGeom prst="rect">
            <a:avLst/>
          </a:prstGeom>
          <a:noFill/>
          <a:ln/>
        </p:spPr>
        <p:txBody>
          <a:bodyPr wrap="none" rtlCol="0" anchor="t"/>
          <a:lstStyle/>
          <a:p>
            <a:pPr marL="0" indent="0" algn="ctr">
              <a:lnSpc>
                <a:spcPts val="2603"/>
              </a:lnSpc>
              <a:buNone/>
            </a:pPr>
            <a:r>
              <a:rPr lang="en-US" sz="2603" dirty="0">
                <a:solidFill>
                  <a:srgbClr val="CFD0D8"/>
                </a:solidFill>
                <a:latin typeface="Roboto" pitchFamily="34" charset="0"/>
                <a:ea typeface="Roboto" pitchFamily="34" charset="-122"/>
                <a:cs typeface="Roboto" pitchFamily="34" charset="-120"/>
              </a:rPr>
              <a:t>3</a:t>
            </a:r>
            <a:endParaRPr lang="en-US" sz="2603" dirty="0"/>
          </a:p>
        </p:txBody>
      </p:sp>
      <p:sp>
        <p:nvSpPr>
          <p:cNvPr id="21" name="Text 16"/>
          <p:cNvSpPr/>
          <p:nvPr/>
        </p:nvSpPr>
        <p:spPr>
          <a:xfrm>
            <a:off x="2313623" y="6220182"/>
            <a:ext cx="3017996" cy="344329"/>
          </a:xfrm>
          <a:prstGeom prst="rect">
            <a:avLst/>
          </a:prstGeom>
          <a:noFill/>
          <a:ln/>
        </p:spPr>
        <p:txBody>
          <a:bodyPr wrap="none" rtlCol="0" anchor="t"/>
          <a:lstStyle/>
          <a:p>
            <a:pPr marL="0" indent="0" algn="l">
              <a:lnSpc>
                <a:spcPts val="2711"/>
              </a:lnSpc>
              <a:buNone/>
            </a:pPr>
            <a:r>
              <a:rPr lang="en-US" sz="2169" dirty="0">
                <a:solidFill>
                  <a:srgbClr val="CFD0D8"/>
                </a:solidFill>
                <a:latin typeface="Roboto" pitchFamily="34" charset="0"/>
                <a:ea typeface="Roboto" pitchFamily="34" charset="-122"/>
                <a:cs typeface="Roboto" pitchFamily="34" charset="-120"/>
              </a:rPr>
              <a:t>Network-based Features</a:t>
            </a:r>
            <a:endParaRPr lang="en-US" sz="2169" dirty="0"/>
          </a:p>
        </p:txBody>
      </p:sp>
      <p:sp>
        <p:nvSpPr>
          <p:cNvPr id="22" name="Text 17"/>
          <p:cNvSpPr/>
          <p:nvPr/>
        </p:nvSpPr>
        <p:spPr>
          <a:xfrm>
            <a:off x="2313623" y="6696670"/>
            <a:ext cx="6059210" cy="705088"/>
          </a:xfrm>
          <a:prstGeom prst="rect">
            <a:avLst/>
          </a:prstGeom>
          <a:noFill/>
          <a:ln/>
        </p:spPr>
        <p:txBody>
          <a:bodyPr wrap="square" rtlCol="0" anchor="t"/>
          <a:lstStyle/>
          <a:p>
            <a:pPr marL="0" indent="0" algn="l">
              <a:lnSpc>
                <a:spcPts val="2776"/>
              </a:lnSpc>
              <a:buNone/>
            </a:pPr>
            <a:r>
              <a:rPr lang="en-US" sz="1735" dirty="0">
                <a:solidFill>
                  <a:srgbClr val="CFD0D8"/>
                </a:solidFill>
                <a:latin typeface="Roboto" pitchFamily="34" charset="0"/>
                <a:ea typeface="Roboto" pitchFamily="34" charset="-122"/>
                <a:cs typeface="Roboto" pitchFamily="34" charset="-120"/>
              </a:rPr>
              <a:t>Examine the sharing and spreading patterns of news articles on social media.</a:t>
            </a:r>
            <a:endParaRPr lang="en-US" sz="17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644843" y="669250"/>
            <a:ext cx="5470684" cy="575786"/>
          </a:xfrm>
          <a:prstGeom prst="rect">
            <a:avLst/>
          </a:prstGeom>
          <a:noFill/>
          <a:ln/>
        </p:spPr>
        <p:txBody>
          <a:bodyPr wrap="none" rtlCol="0" anchor="t"/>
          <a:lstStyle/>
          <a:p>
            <a:pPr marL="0" indent="0">
              <a:lnSpc>
                <a:spcPts val="4534"/>
              </a:lnSpc>
              <a:buNone/>
            </a:pPr>
            <a:r>
              <a:rPr lang="en-US" sz="3627" dirty="0">
                <a:solidFill>
                  <a:srgbClr val="FFFFFF"/>
                </a:solidFill>
                <a:latin typeface="Roboto" pitchFamily="34" charset="0"/>
                <a:ea typeface="Roboto" pitchFamily="34" charset="-122"/>
                <a:cs typeface="Roboto" pitchFamily="34" charset="-120"/>
              </a:rPr>
              <a:t>Logistic Regression Model</a:t>
            </a:r>
            <a:endParaRPr lang="en-US" sz="3627" dirty="0"/>
          </a:p>
        </p:txBody>
      </p:sp>
      <p:sp>
        <p:nvSpPr>
          <p:cNvPr id="8" name="Text 3"/>
          <p:cNvSpPr/>
          <p:nvPr/>
        </p:nvSpPr>
        <p:spPr>
          <a:xfrm>
            <a:off x="836652" y="1713190"/>
            <a:ext cx="2303264" cy="287893"/>
          </a:xfrm>
          <a:prstGeom prst="rect">
            <a:avLst/>
          </a:prstGeom>
          <a:noFill/>
          <a:ln/>
        </p:spPr>
        <p:txBody>
          <a:bodyPr wrap="none" rtlCol="0" anchor="t"/>
          <a:lstStyle/>
          <a:p>
            <a:pPr marL="0" indent="0">
              <a:lnSpc>
                <a:spcPts val="2267"/>
              </a:lnSpc>
              <a:buNone/>
            </a:pPr>
            <a:endParaRPr lang="en-US" sz="1814" dirty="0"/>
          </a:p>
        </p:txBody>
      </p:sp>
      <p:sp>
        <p:nvSpPr>
          <p:cNvPr id="9" name="Text 4"/>
          <p:cNvSpPr/>
          <p:nvPr/>
        </p:nvSpPr>
        <p:spPr>
          <a:xfrm>
            <a:off x="836652" y="2111573"/>
            <a:ext cx="7470696" cy="589598"/>
          </a:xfrm>
          <a:prstGeom prst="rect">
            <a:avLst/>
          </a:prstGeom>
          <a:noFill/>
          <a:ln/>
        </p:spPr>
        <p:txBody>
          <a:bodyPr wrap="square" rtlCol="0" anchor="t"/>
          <a:lstStyle/>
          <a:p>
            <a:pPr marL="0" indent="0">
              <a:lnSpc>
                <a:spcPts val="2322"/>
              </a:lnSpc>
              <a:buNone/>
            </a:pPr>
            <a:endParaRPr lang="en-US" sz="1451" dirty="0"/>
          </a:p>
        </p:txBody>
      </p:sp>
      <p:sp>
        <p:nvSpPr>
          <p:cNvPr id="11" name="Text 6"/>
          <p:cNvSpPr/>
          <p:nvPr/>
        </p:nvSpPr>
        <p:spPr>
          <a:xfrm>
            <a:off x="836652" y="3268980"/>
            <a:ext cx="2303264" cy="287893"/>
          </a:xfrm>
          <a:prstGeom prst="rect">
            <a:avLst/>
          </a:prstGeom>
          <a:noFill/>
          <a:ln/>
        </p:spPr>
        <p:txBody>
          <a:bodyPr wrap="none" rtlCol="0" anchor="t"/>
          <a:lstStyle/>
          <a:p>
            <a:pPr marL="0" indent="0">
              <a:lnSpc>
                <a:spcPts val="2267"/>
              </a:lnSpc>
              <a:buNone/>
            </a:pPr>
            <a:endParaRPr lang="en-US" sz="1814" dirty="0"/>
          </a:p>
        </p:txBody>
      </p:sp>
      <p:sp>
        <p:nvSpPr>
          <p:cNvPr id="12" name="Text 7"/>
          <p:cNvSpPr/>
          <p:nvPr/>
        </p:nvSpPr>
        <p:spPr>
          <a:xfrm>
            <a:off x="836652" y="3667363"/>
            <a:ext cx="7470696" cy="589598"/>
          </a:xfrm>
          <a:prstGeom prst="rect">
            <a:avLst/>
          </a:prstGeom>
          <a:noFill/>
          <a:ln/>
        </p:spPr>
        <p:txBody>
          <a:bodyPr wrap="square" rtlCol="0" anchor="t"/>
          <a:lstStyle/>
          <a:p>
            <a:pPr marL="0" indent="0">
              <a:lnSpc>
                <a:spcPts val="2322"/>
              </a:lnSpc>
              <a:buNone/>
            </a:pPr>
            <a:endParaRPr lang="en-US" sz="1451" dirty="0"/>
          </a:p>
        </p:txBody>
      </p:sp>
      <p:sp>
        <p:nvSpPr>
          <p:cNvPr id="14" name="Text 9"/>
          <p:cNvSpPr/>
          <p:nvPr/>
        </p:nvSpPr>
        <p:spPr>
          <a:xfrm>
            <a:off x="836652" y="4824770"/>
            <a:ext cx="2303264" cy="287893"/>
          </a:xfrm>
          <a:prstGeom prst="rect">
            <a:avLst/>
          </a:prstGeom>
          <a:noFill/>
          <a:ln/>
        </p:spPr>
        <p:txBody>
          <a:bodyPr wrap="none" rtlCol="0" anchor="t"/>
          <a:lstStyle/>
          <a:p>
            <a:pPr marL="0" indent="0">
              <a:lnSpc>
                <a:spcPts val="2267"/>
              </a:lnSpc>
              <a:buNone/>
            </a:pPr>
            <a:endParaRPr lang="en-US" sz="1814" dirty="0"/>
          </a:p>
        </p:txBody>
      </p:sp>
      <p:sp>
        <p:nvSpPr>
          <p:cNvPr id="15" name="Text 10"/>
          <p:cNvSpPr/>
          <p:nvPr/>
        </p:nvSpPr>
        <p:spPr>
          <a:xfrm>
            <a:off x="836652" y="5223153"/>
            <a:ext cx="7470696" cy="589598"/>
          </a:xfrm>
          <a:prstGeom prst="rect">
            <a:avLst/>
          </a:prstGeom>
          <a:noFill/>
          <a:ln/>
        </p:spPr>
        <p:txBody>
          <a:bodyPr wrap="square" rtlCol="0" anchor="t"/>
          <a:lstStyle/>
          <a:p>
            <a:pPr marL="0" indent="0">
              <a:lnSpc>
                <a:spcPts val="2322"/>
              </a:lnSpc>
              <a:buNone/>
            </a:pPr>
            <a:endParaRPr lang="en-US" sz="1451" dirty="0"/>
          </a:p>
        </p:txBody>
      </p:sp>
      <p:sp>
        <p:nvSpPr>
          <p:cNvPr id="16" name="Shape 11"/>
          <p:cNvSpPr/>
          <p:nvPr/>
        </p:nvSpPr>
        <p:spPr>
          <a:xfrm>
            <a:off x="453033" y="1957233"/>
            <a:ext cx="7854315" cy="4423326"/>
          </a:xfrm>
          <a:prstGeom prst="roundRect">
            <a:avLst>
              <a:gd name="adj" fmla="val 6046"/>
            </a:avLst>
          </a:prstGeom>
          <a:solidFill>
            <a:srgbClr val="182567"/>
          </a:solidFill>
          <a:ln w="7620">
            <a:solidFill>
              <a:srgbClr val="313E80"/>
            </a:solidFill>
            <a:prstDash val="solid"/>
          </a:ln>
        </p:spPr>
        <p:txBody>
          <a:bodyPr/>
          <a:lstStyle/>
          <a:p>
            <a:endParaRPr lang="en-US" b="0" i="0" dirty="0">
              <a:solidFill>
                <a:schemeClr val="bg1"/>
              </a:solidFill>
              <a:effectLst/>
              <a:latin typeface="Arial" panose="020B0604020202020204" pitchFamily="34" charset="0"/>
              <a:cs typeface="Arial" panose="020B0604020202020204" pitchFamily="34" charset="0"/>
            </a:endParaRPr>
          </a:p>
          <a:p>
            <a:r>
              <a:rPr lang="en-US" b="0" i="0" dirty="0">
                <a:solidFill>
                  <a:schemeClr val="bg1"/>
                </a:solidFill>
                <a:effectLst/>
                <a:latin typeface="Arial" panose="020B0604020202020204" pitchFamily="34" charset="0"/>
                <a:cs typeface="Arial" panose="020B0604020202020204" pitchFamily="34" charset="0"/>
              </a:rPr>
              <a:t>Logistic regression is one of the types of regression analysis technique, which gets used when the dependent variable is discrete. </a:t>
            </a:r>
          </a:p>
          <a:p>
            <a:r>
              <a:rPr lang="en-US" b="0" i="0" dirty="0">
                <a:solidFill>
                  <a:schemeClr val="bg1"/>
                </a:solidFill>
                <a:effectLst/>
                <a:latin typeface="Arial" panose="020B0604020202020204" pitchFamily="34" charset="0"/>
                <a:cs typeface="Arial" panose="020B0604020202020204" pitchFamily="34" charset="0"/>
              </a:rPr>
              <a:t>Example: 0 or 1, true or false, etc. This means the target variable can have only two values, and a sigmoid curve denotes the relation between the target variable and the independent variable.</a:t>
            </a:r>
          </a:p>
          <a:p>
            <a:endParaRPr lang="en-US" b="0" i="0" dirty="0">
              <a:solidFill>
                <a:schemeClr val="bg1"/>
              </a:solidFill>
              <a:effectLst/>
              <a:latin typeface="Arial" panose="020B0604020202020204" pitchFamily="34" charset="0"/>
              <a:cs typeface="Arial" panose="020B0604020202020204" pitchFamily="34" charset="0"/>
            </a:endParaRPr>
          </a:p>
          <a:p>
            <a:r>
              <a:rPr lang="en-US" b="0" i="0" dirty="0">
                <a:solidFill>
                  <a:schemeClr val="bg1"/>
                </a:solidFill>
                <a:effectLst/>
                <a:latin typeface="Arial" panose="020B0604020202020204" pitchFamily="34" charset="0"/>
                <a:cs typeface="Arial" panose="020B0604020202020204" pitchFamily="34" charset="0"/>
              </a:rPr>
              <a:t>Logistic function is used in Logistic Regression to measure the relationship between the target variable and independent variables. Below is the equation that denotes the logistic regression.</a:t>
            </a:r>
          </a:p>
          <a:p>
            <a:endParaRPr lang="en-US"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a:p>
            <a:r>
              <a:rPr lang="en-IN" dirty="0"/>
              <a:t>	  </a:t>
            </a:r>
          </a:p>
        </p:txBody>
      </p:sp>
      <p:sp>
        <p:nvSpPr>
          <p:cNvPr id="17" name="Text 12"/>
          <p:cNvSpPr/>
          <p:nvPr/>
        </p:nvSpPr>
        <p:spPr>
          <a:xfrm>
            <a:off x="836652" y="6380559"/>
            <a:ext cx="2303264" cy="287893"/>
          </a:xfrm>
          <a:prstGeom prst="rect">
            <a:avLst/>
          </a:prstGeom>
          <a:noFill/>
          <a:ln/>
        </p:spPr>
        <p:txBody>
          <a:bodyPr wrap="none" rtlCol="0" anchor="t"/>
          <a:lstStyle/>
          <a:p>
            <a:pPr marL="0" indent="0">
              <a:lnSpc>
                <a:spcPts val="2267"/>
              </a:lnSpc>
              <a:buNone/>
            </a:pPr>
            <a:endParaRPr lang="en-US" sz="1814" dirty="0"/>
          </a:p>
        </p:txBody>
      </p:sp>
      <p:sp>
        <p:nvSpPr>
          <p:cNvPr id="18" name="Text 13"/>
          <p:cNvSpPr/>
          <p:nvPr/>
        </p:nvSpPr>
        <p:spPr>
          <a:xfrm>
            <a:off x="836652" y="6778943"/>
            <a:ext cx="7470696" cy="589598"/>
          </a:xfrm>
          <a:prstGeom prst="rect">
            <a:avLst/>
          </a:prstGeom>
          <a:noFill/>
          <a:ln/>
        </p:spPr>
        <p:txBody>
          <a:bodyPr wrap="square" rtlCol="0" anchor="t"/>
          <a:lstStyle/>
          <a:p>
            <a:pPr marL="0" indent="0">
              <a:lnSpc>
                <a:spcPts val="2322"/>
              </a:lnSpc>
              <a:buNone/>
            </a:pPr>
            <a:endParaRPr lang="en-US" sz="1451" dirty="0"/>
          </a:p>
        </p:txBody>
      </p:sp>
      <p:pic>
        <p:nvPicPr>
          <p:cNvPr id="20" name="Picture 4" descr="Logistic Regression in Machine Learning - Javatpoint">
            <a:extLst>
              <a:ext uri="{FF2B5EF4-FFF2-40B4-BE49-F238E27FC236}">
                <a16:creationId xmlns:a16="http://schemas.microsoft.com/office/drawing/2014/main" id="{83A6737F-792D-8160-9230-021328869D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6956" y="2111573"/>
            <a:ext cx="4654476" cy="3397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black background with a black square&#10;&#10;Description automatically generated with medium confidence">
            <a:extLst>
              <a:ext uri="{FF2B5EF4-FFF2-40B4-BE49-F238E27FC236}">
                <a16:creationId xmlns:a16="http://schemas.microsoft.com/office/drawing/2014/main" id="{81991714-12ED-D88A-FFDE-6E7E6362AF08}"/>
              </a:ext>
            </a:extLst>
          </p:cNvPr>
          <p:cNvPicPr>
            <a:picLocks noChangeAspect="1"/>
          </p:cNvPicPr>
          <p:nvPr/>
        </p:nvPicPr>
        <p:blipFill>
          <a:blip r:embed="rId6"/>
          <a:stretch>
            <a:fillRect/>
          </a:stretch>
        </p:blipFill>
        <p:spPr>
          <a:xfrm>
            <a:off x="2277638" y="5043368"/>
            <a:ext cx="2750468" cy="11708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a:p>
        </p:txBody>
      </p:sp>
      <p:sp>
        <p:nvSpPr>
          <p:cNvPr id="4" name="Text 1"/>
          <p:cNvSpPr/>
          <p:nvPr/>
        </p:nvSpPr>
        <p:spPr>
          <a:xfrm>
            <a:off x="864037" y="1486972"/>
            <a:ext cx="9363551" cy="771525"/>
          </a:xfrm>
          <a:prstGeom prst="rect">
            <a:avLst/>
          </a:prstGeom>
          <a:noFill/>
          <a:ln/>
        </p:spPr>
        <p:txBody>
          <a:bodyPr wrap="none" rtlCol="0" anchor="t"/>
          <a:lstStyle/>
          <a:p>
            <a:pPr marL="0" indent="0">
              <a:lnSpc>
                <a:spcPts val="6075"/>
              </a:lnSpc>
              <a:buNone/>
            </a:pPr>
            <a:r>
              <a:rPr lang="en-US" sz="4860" dirty="0">
                <a:solidFill>
                  <a:srgbClr val="FFFFFF"/>
                </a:solidFill>
                <a:latin typeface="Roboto" pitchFamily="34" charset="0"/>
                <a:ea typeface="Roboto" pitchFamily="34" charset="-122"/>
                <a:cs typeface="Roboto" pitchFamily="34" charset="-120"/>
              </a:rPr>
              <a:t>Training and Evaluating the Model</a:t>
            </a:r>
            <a:endParaRPr lang="en-US" sz="4860" dirty="0"/>
          </a:p>
        </p:txBody>
      </p:sp>
      <p:pic>
        <p:nvPicPr>
          <p:cNvPr id="5" name="Image 1" descr="preencoded.png"/>
          <p:cNvPicPr>
            <a:picLocks noChangeAspect="1"/>
          </p:cNvPicPr>
          <p:nvPr/>
        </p:nvPicPr>
        <p:blipFill>
          <a:blip r:embed="rId4"/>
          <a:stretch>
            <a:fillRect/>
          </a:stretch>
        </p:blipFill>
        <p:spPr>
          <a:xfrm>
            <a:off x="864037" y="2628781"/>
            <a:ext cx="3225522" cy="987504"/>
          </a:xfrm>
          <a:prstGeom prst="rect">
            <a:avLst/>
          </a:prstGeom>
        </p:spPr>
      </p:pic>
      <p:sp>
        <p:nvSpPr>
          <p:cNvPr id="6" name="Text 2"/>
          <p:cNvSpPr/>
          <p:nvPr/>
        </p:nvSpPr>
        <p:spPr>
          <a:xfrm>
            <a:off x="1110853" y="3986570"/>
            <a:ext cx="2731889" cy="385763"/>
          </a:xfrm>
          <a:prstGeom prst="rect">
            <a:avLst/>
          </a:prstGeom>
          <a:noFill/>
          <a:ln/>
        </p:spPr>
        <p:txBody>
          <a:bodyPr wrap="none" rtlCol="0" anchor="t"/>
          <a:lstStyle/>
          <a:p>
            <a:pPr marL="0" indent="0" algn="l">
              <a:lnSpc>
                <a:spcPts val="3038"/>
              </a:lnSpc>
              <a:buNone/>
            </a:pPr>
            <a:r>
              <a:rPr lang="en-US" sz="2430" dirty="0">
                <a:solidFill>
                  <a:srgbClr val="CFD0D8"/>
                </a:solidFill>
                <a:latin typeface="Roboto" pitchFamily="34" charset="0"/>
                <a:ea typeface="Roboto" pitchFamily="34" charset="-122"/>
                <a:cs typeface="Roboto" pitchFamily="34" charset="-120"/>
              </a:rPr>
              <a:t>Data Preparation</a:t>
            </a:r>
            <a:endParaRPr lang="en-US" sz="2430" dirty="0"/>
          </a:p>
        </p:txBody>
      </p:sp>
      <p:sp>
        <p:nvSpPr>
          <p:cNvPr id="7" name="Text 3"/>
          <p:cNvSpPr/>
          <p:nvPr/>
        </p:nvSpPr>
        <p:spPr>
          <a:xfrm>
            <a:off x="1110853" y="4520446"/>
            <a:ext cx="2731889" cy="1185148"/>
          </a:xfrm>
          <a:prstGeom prst="rect">
            <a:avLst/>
          </a:prstGeom>
          <a:noFill/>
          <a:ln/>
        </p:spPr>
        <p:txBody>
          <a:bodyPr wrap="square" rtlCol="0" anchor="t"/>
          <a:lstStyle/>
          <a:p>
            <a:pPr marL="0" indent="0" algn="l">
              <a:lnSpc>
                <a:spcPts val="3110"/>
              </a:lnSpc>
              <a:buNone/>
            </a:pPr>
            <a:r>
              <a:rPr lang="en-US" sz="1944" dirty="0">
                <a:solidFill>
                  <a:srgbClr val="CFD0D8"/>
                </a:solidFill>
                <a:latin typeface="Roboto" pitchFamily="34" charset="0"/>
                <a:ea typeface="Roboto" pitchFamily="34" charset="-122"/>
                <a:cs typeface="Roboto" pitchFamily="34" charset="-120"/>
              </a:rPr>
              <a:t>Gather and preprocess a dataset of real and fake news articles.</a:t>
            </a:r>
            <a:endParaRPr lang="en-US" sz="1944" dirty="0"/>
          </a:p>
        </p:txBody>
      </p:sp>
      <p:pic>
        <p:nvPicPr>
          <p:cNvPr id="8" name="Image 2" descr="preencoded.png"/>
          <p:cNvPicPr>
            <a:picLocks noChangeAspect="1"/>
          </p:cNvPicPr>
          <p:nvPr/>
        </p:nvPicPr>
        <p:blipFill>
          <a:blip r:embed="rId5"/>
          <a:stretch>
            <a:fillRect/>
          </a:stretch>
        </p:blipFill>
        <p:spPr>
          <a:xfrm>
            <a:off x="4089559" y="2628781"/>
            <a:ext cx="3225641" cy="987504"/>
          </a:xfrm>
          <a:prstGeom prst="rect">
            <a:avLst/>
          </a:prstGeom>
        </p:spPr>
      </p:pic>
      <p:sp>
        <p:nvSpPr>
          <p:cNvPr id="9" name="Text 4"/>
          <p:cNvSpPr/>
          <p:nvPr/>
        </p:nvSpPr>
        <p:spPr>
          <a:xfrm>
            <a:off x="4336375" y="3986570"/>
            <a:ext cx="2732008" cy="385763"/>
          </a:xfrm>
          <a:prstGeom prst="rect">
            <a:avLst/>
          </a:prstGeom>
          <a:noFill/>
          <a:ln/>
        </p:spPr>
        <p:txBody>
          <a:bodyPr wrap="none" rtlCol="0" anchor="t"/>
          <a:lstStyle/>
          <a:p>
            <a:pPr marL="0" indent="0" algn="l">
              <a:lnSpc>
                <a:spcPts val="3038"/>
              </a:lnSpc>
              <a:buNone/>
            </a:pPr>
            <a:r>
              <a:rPr lang="en-US" sz="2430" dirty="0">
                <a:solidFill>
                  <a:srgbClr val="CFD0D8"/>
                </a:solidFill>
                <a:latin typeface="Roboto" pitchFamily="34" charset="0"/>
                <a:ea typeface="Roboto" pitchFamily="34" charset="-122"/>
                <a:cs typeface="Roboto" pitchFamily="34" charset="-120"/>
              </a:rPr>
              <a:t>Model Training</a:t>
            </a:r>
            <a:endParaRPr lang="en-US" sz="2430" dirty="0"/>
          </a:p>
        </p:txBody>
      </p:sp>
      <p:sp>
        <p:nvSpPr>
          <p:cNvPr id="10" name="Text 5"/>
          <p:cNvSpPr/>
          <p:nvPr/>
        </p:nvSpPr>
        <p:spPr>
          <a:xfrm>
            <a:off x="4336375" y="4520446"/>
            <a:ext cx="2732008" cy="1185148"/>
          </a:xfrm>
          <a:prstGeom prst="rect">
            <a:avLst/>
          </a:prstGeom>
          <a:noFill/>
          <a:ln/>
        </p:spPr>
        <p:txBody>
          <a:bodyPr wrap="square" rtlCol="0" anchor="t"/>
          <a:lstStyle/>
          <a:p>
            <a:pPr marL="0" indent="0" algn="l">
              <a:lnSpc>
                <a:spcPts val="3110"/>
              </a:lnSpc>
              <a:buNone/>
            </a:pPr>
            <a:r>
              <a:rPr lang="en-US" sz="1944" dirty="0">
                <a:solidFill>
                  <a:srgbClr val="CFD0D8"/>
                </a:solidFill>
                <a:latin typeface="Roboto" pitchFamily="34" charset="0"/>
                <a:ea typeface="Roboto" pitchFamily="34" charset="-122"/>
                <a:cs typeface="Roboto" pitchFamily="34" charset="-120"/>
              </a:rPr>
              <a:t>Train the Logistic Regression model on the prepared dataset.</a:t>
            </a:r>
            <a:endParaRPr lang="en-US" sz="1944" dirty="0"/>
          </a:p>
        </p:txBody>
      </p:sp>
      <p:pic>
        <p:nvPicPr>
          <p:cNvPr id="11" name="Image 3" descr="preencoded.png"/>
          <p:cNvPicPr>
            <a:picLocks noChangeAspect="1"/>
          </p:cNvPicPr>
          <p:nvPr/>
        </p:nvPicPr>
        <p:blipFill>
          <a:blip r:embed="rId6"/>
          <a:stretch>
            <a:fillRect/>
          </a:stretch>
        </p:blipFill>
        <p:spPr>
          <a:xfrm>
            <a:off x="7315200" y="2628781"/>
            <a:ext cx="3225522" cy="987504"/>
          </a:xfrm>
          <a:prstGeom prst="rect">
            <a:avLst/>
          </a:prstGeom>
        </p:spPr>
      </p:pic>
      <p:sp>
        <p:nvSpPr>
          <p:cNvPr id="12" name="Text 6"/>
          <p:cNvSpPr/>
          <p:nvPr/>
        </p:nvSpPr>
        <p:spPr>
          <a:xfrm>
            <a:off x="7562017" y="3986570"/>
            <a:ext cx="2731889" cy="385763"/>
          </a:xfrm>
          <a:prstGeom prst="rect">
            <a:avLst/>
          </a:prstGeom>
          <a:noFill/>
          <a:ln/>
        </p:spPr>
        <p:txBody>
          <a:bodyPr wrap="none" rtlCol="0" anchor="t"/>
          <a:lstStyle/>
          <a:p>
            <a:pPr marL="0" indent="0" algn="l">
              <a:lnSpc>
                <a:spcPts val="3038"/>
              </a:lnSpc>
              <a:buNone/>
            </a:pPr>
            <a:r>
              <a:rPr lang="en-US" sz="2430" dirty="0">
                <a:solidFill>
                  <a:srgbClr val="CFD0D8"/>
                </a:solidFill>
                <a:latin typeface="Roboto" pitchFamily="34" charset="0"/>
                <a:ea typeface="Roboto" pitchFamily="34" charset="-122"/>
                <a:cs typeface="Roboto" pitchFamily="34" charset="-120"/>
              </a:rPr>
              <a:t>Model Evaluation</a:t>
            </a:r>
            <a:endParaRPr lang="en-US" sz="2430" dirty="0"/>
          </a:p>
        </p:txBody>
      </p:sp>
      <p:sp>
        <p:nvSpPr>
          <p:cNvPr id="13" name="Text 7"/>
          <p:cNvSpPr/>
          <p:nvPr/>
        </p:nvSpPr>
        <p:spPr>
          <a:xfrm>
            <a:off x="7562017" y="4520446"/>
            <a:ext cx="2731889" cy="1975247"/>
          </a:xfrm>
          <a:prstGeom prst="rect">
            <a:avLst/>
          </a:prstGeom>
          <a:noFill/>
          <a:ln/>
        </p:spPr>
        <p:txBody>
          <a:bodyPr wrap="square" rtlCol="0" anchor="t"/>
          <a:lstStyle/>
          <a:p>
            <a:pPr marL="0" indent="0" algn="l">
              <a:lnSpc>
                <a:spcPts val="3110"/>
              </a:lnSpc>
              <a:buNone/>
            </a:pPr>
            <a:r>
              <a:rPr lang="en-US" sz="1944" dirty="0">
                <a:solidFill>
                  <a:srgbClr val="CFD0D8"/>
                </a:solidFill>
                <a:latin typeface="Roboto" pitchFamily="34" charset="0"/>
                <a:ea typeface="Roboto" pitchFamily="34" charset="-122"/>
                <a:cs typeface="Roboto" pitchFamily="34" charset="-120"/>
              </a:rPr>
              <a:t>Assess the model's performance using metrics like accuracy, precision, recall, and F1-score.</a:t>
            </a:r>
            <a:endParaRPr lang="en-US" sz="1944" dirty="0"/>
          </a:p>
        </p:txBody>
      </p:sp>
      <p:pic>
        <p:nvPicPr>
          <p:cNvPr id="14" name="Image 4" descr="preencoded.png"/>
          <p:cNvPicPr>
            <a:picLocks noChangeAspect="1"/>
          </p:cNvPicPr>
          <p:nvPr/>
        </p:nvPicPr>
        <p:blipFill>
          <a:blip r:embed="rId7"/>
          <a:stretch>
            <a:fillRect/>
          </a:stretch>
        </p:blipFill>
        <p:spPr>
          <a:xfrm>
            <a:off x="10540722" y="2628781"/>
            <a:ext cx="3225641" cy="987504"/>
          </a:xfrm>
          <a:prstGeom prst="rect">
            <a:avLst/>
          </a:prstGeom>
        </p:spPr>
      </p:pic>
      <p:sp>
        <p:nvSpPr>
          <p:cNvPr id="15" name="Text 8"/>
          <p:cNvSpPr/>
          <p:nvPr/>
        </p:nvSpPr>
        <p:spPr>
          <a:xfrm>
            <a:off x="10787539" y="3986570"/>
            <a:ext cx="2732008" cy="385763"/>
          </a:xfrm>
          <a:prstGeom prst="rect">
            <a:avLst/>
          </a:prstGeom>
          <a:noFill/>
          <a:ln/>
        </p:spPr>
        <p:txBody>
          <a:bodyPr wrap="none" rtlCol="0" anchor="t"/>
          <a:lstStyle/>
          <a:p>
            <a:pPr marL="0" indent="0" algn="l">
              <a:lnSpc>
                <a:spcPts val="3038"/>
              </a:lnSpc>
              <a:buNone/>
            </a:pPr>
            <a:r>
              <a:rPr lang="en-US" sz="2430" dirty="0">
                <a:solidFill>
                  <a:srgbClr val="CFD0D8"/>
                </a:solidFill>
                <a:latin typeface="Roboto" pitchFamily="34" charset="0"/>
                <a:ea typeface="Roboto" pitchFamily="34" charset="-122"/>
                <a:cs typeface="Roboto" pitchFamily="34" charset="-120"/>
              </a:rPr>
              <a:t>Model Refinement</a:t>
            </a:r>
            <a:endParaRPr lang="en-US" sz="2430" dirty="0"/>
          </a:p>
        </p:txBody>
      </p:sp>
      <p:sp>
        <p:nvSpPr>
          <p:cNvPr id="16" name="Text 9"/>
          <p:cNvSpPr/>
          <p:nvPr/>
        </p:nvSpPr>
        <p:spPr>
          <a:xfrm>
            <a:off x="10787539" y="4520446"/>
            <a:ext cx="2732008" cy="1975247"/>
          </a:xfrm>
          <a:prstGeom prst="rect">
            <a:avLst/>
          </a:prstGeom>
          <a:noFill/>
          <a:ln/>
        </p:spPr>
        <p:txBody>
          <a:bodyPr wrap="square" rtlCol="0" anchor="t"/>
          <a:lstStyle/>
          <a:p>
            <a:pPr marL="0" indent="0" algn="l">
              <a:lnSpc>
                <a:spcPts val="3110"/>
              </a:lnSpc>
              <a:buNone/>
            </a:pPr>
            <a:r>
              <a:rPr lang="en-US" sz="1944" dirty="0">
                <a:solidFill>
                  <a:srgbClr val="CFD0D8"/>
                </a:solidFill>
                <a:latin typeface="Roboto" pitchFamily="34" charset="0"/>
                <a:ea typeface="Roboto" pitchFamily="34" charset="-122"/>
                <a:cs typeface="Roboto" pitchFamily="34" charset="-120"/>
              </a:rPr>
              <a:t>Iteratively improve the model by adjusting hyperparameters or engineering additional features.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77272"/>
            <a:ext cx="14630400" cy="8229600"/>
          </a:xfrm>
          <a:prstGeom prst="rect">
            <a:avLst/>
          </a:prstGeom>
          <a:solidFill>
            <a:srgbClr val="000018">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635675" y="782122"/>
            <a:ext cx="7872651" cy="1135142"/>
          </a:xfrm>
          <a:prstGeom prst="rect">
            <a:avLst/>
          </a:prstGeom>
          <a:noFill/>
          <a:ln/>
        </p:spPr>
        <p:txBody>
          <a:bodyPr wrap="square" rtlCol="0" anchor="t"/>
          <a:lstStyle/>
          <a:p>
            <a:pPr marL="0" indent="0">
              <a:lnSpc>
                <a:spcPts val="4469"/>
              </a:lnSpc>
              <a:buNone/>
            </a:pPr>
            <a:r>
              <a:rPr lang="en-US" sz="3575" dirty="0">
                <a:solidFill>
                  <a:schemeClr val="bg1"/>
                </a:solidFill>
              </a:rPr>
              <a:t>EVALUATION METRICS TERMS:	</a:t>
            </a:r>
          </a:p>
        </p:txBody>
      </p:sp>
      <p:sp>
        <p:nvSpPr>
          <p:cNvPr id="7" name="Shape 2"/>
          <p:cNvSpPr/>
          <p:nvPr/>
        </p:nvSpPr>
        <p:spPr>
          <a:xfrm>
            <a:off x="635675" y="2393990"/>
            <a:ext cx="408623" cy="408623"/>
          </a:xfrm>
          <a:prstGeom prst="roundRect">
            <a:avLst>
              <a:gd name="adj" fmla="val 20003"/>
            </a:avLst>
          </a:prstGeom>
          <a:solidFill>
            <a:srgbClr val="182567"/>
          </a:solidFill>
          <a:ln w="7620">
            <a:solidFill>
              <a:srgbClr val="313E80"/>
            </a:solidFill>
            <a:prstDash val="solid"/>
          </a:ln>
        </p:spPr>
        <p:txBody>
          <a:bodyPr/>
          <a:lstStyle/>
          <a:p>
            <a:endParaRPr lang="en-IN"/>
          </a:p>
        </p:txBody>
      </p:sp>
      <p:sp>
        <p:nvSpPr>
          <p:cNvPr id="8" name="Text 3"/>
          <p:cNvSpPr/>
          <p:nvPr/>
        </p:nvSpPr>
        <p:spPr>
          <a:xfrm>
            <a:off x="762476" y="2462093"/>
            <a:ext cx="154900" cy="272415"/>
          </a:xfrm>
          <a:prstGeom prst="rect">
            <a:avLst/>
          </a:prstGeom>
          <a:noFill/>
          <a:ln/>
        </p:spPr>
        <p:txBody>
          <a:bodyPr wrap="none" rtlCol="0" anchor="t"/>
          <a:lstStyle/>
          <a:p>
            <a:pPr marL="0" indent="0" algn="ctr">
              <a:lnSpc>
                <a:spcPts val="2145"/>
              </a:lnSpc>
              <a:buNone/>
            </a:pPr>
            <a:r>
              <a:rPr lang="en-US" sz="2145" dirty="0">
                <a:solidFill>
                  <a:srgbClr val="CFD0D8"/>
                </a:solidFill>
                <a:latin typeface="Roboto" pitchFamily="34" charset="0"/>
                <a:ea typeface="Roboto" pitchFamily="34" charset="-122"/>
                <a:cs typeface="Roboto" pitchFamily="34" charset="-120"/>
              </a:rPr>
              <a:t>1</a:t>
            </a:r>
            <a:endParaRPr lang="en-US" sz="2145" dirty="0"/>
          </a:p>
        </p:txBody>
      </p:sp>
      <p:sp>
        <p:nvSpPr>
          <p:cNvPr id="9" name="Text 4"/>
          <p:cNvSpPr/>
          <p:nvPr/>
        </p:nvSpPr>
        <p:spPr>
          <a:xfrm>
            <a:off x="1225868" y="2393990"/>
            <a:ext cx="2583180" cy="283726"/>
          </a:xfrm>
          <a:prstGeom prst="rect">
            <a:avLst/>
          </a:prstGeom>
          <a:noFill/>
          <a:ln/>
        </p:spPr>
        <p:txBody>
          <a:bodyPr wrap="none" rtlCol="0" anchor="t"/>
          <a:lstStyle/>
          <a:p>
            <a:pPr marL="0" indent="0">
              <a:lnSpc>
                <a:spcPts val="2235"/>
              </a:lnSpc>
              <a:buNone/>
            </a:pPr>
            <a:r>
              <a:rPr lang="en-US" sz="1788" dirty="0">
                <a:solidFill>
                  <a:srgbClr val="CFD0D8"/>
                </a:solidFill>
                <a:latin typeface="Roboto" pitchFamily="34" charset="0"/>
                <a:ea typeface="Roboto" pitchFamily="34" charset="-122"/>
                <a:cs typeface="Roboto" pitchFamily="34" charset="-120"/>
              </a:rPr>
              <a:t>Accuracy Score:</a:t>
            </a:r>
            <a:endParaRPr lang="en-US" sz="1788" dirty="0"/>
          </a:p>
        </p:txBody>
      </p:sp>
      <p:sp>
        <p:nvSpPr>
          <p:cNvPr id="10" name="Text 5"/>
          <p:cNvSpPr/>
          <p:nvPr/>
        </p:nvSpPr>
        <p:spPr>
          <a:xfrm>
            <a:off x="1225868" y="2786658"/>
            <a:ext cx="7282458" cy="581263"/>
          </a:xfrm>
          <a:prstGeom prst="rect">
            <a:avLst/>
          </a:prstGeom>
          <a:noFill/>
          <a:ln/>
        </p:spPr>
        <p:txBody>
          <a:bodyPr wrap="square" rtlCol="0" anchor="t"/>
          <a:lstStyle/>
          <a:p>
            <a:pPr marL="0" indent="0">
              <a:lnSpc>
                <a:spcPts val="2288"/>
              </a:lnSpc>
              <a:buNone/>
            </a:pPr>
            <a:r>
              <a:rPr lang="en-US" sz="1430" dirty="0">
                <a:solidFill>
                  <a:schemeClr val="bg2"/>
                </a:solidFill>
                <a:latin typeface="Roboto" panose="02000000000000000000" pitchFamily="2" charset="0"/>
                <a:ea typeface="Roboto" panose="02000000000000000000" pitchFamily="2" charset="0"/>
                <a:cs typeface="Roboto" panose="02000000000000000000" pitchFamily="2" charset="0"/>
              </a:rPr>
              <a:t>It is a measure of how often our model is  able to make the correct predictions. </a:t>
            </a:r>
          </a:p>
        </p:txBody>
      </p:sp>
      <p:sp>
        <p:nvSpPr>
          <p:cNvPr id="11" name="Shape 6"/>
          <p:cNvSpPr/>
          <p:nvPr/>
        </p:nvSpPr>
        <p:spPr>
          <a:xfrm>
            <a:off x="635675" y="3753802"/>
            <a:ext cx="408623" cy="408623"/>
          </a:xfrm>
          <a:prstGeom prst="roundRect">
            <a:avLst>
              <a:gd name="adj" fmla="val 20003"/>
            </a:avLst>
          </a:prstGeom>
          <a:solidFill>
            <a:srgbClr val="182567"/>
          </a:solidFill>
          <a:ln w="7620">
            <a:solidFill>
              <a:srgbClr val="313E80"/>
            </a:solidFill>
            <a:prstDash val="solid"/>
          </a:ln>
        </p:spPr>
        <p:txBody>
          <a:bodyPr/>
          <a:lstStyle/>
          <a:p>
            <a:endParaRPr lang="en-IN"/>
          </a:p>
        </p:txBody>
      </p:sp>
      <p:sp>
        <p:nvSpPr>
          <p:cNvPr id="12" name="Text 7"/>
          <p:cNvSpPr/>
          <p:nvPr/>
        </p:nvSpPr>
        <p:spPr>
          <a:xfrm>
            <a:off x="762476" y="3821906"/>
            <a:ext cx="154900" cy="272415"/>
          </a:xfrm>
          <a:prstGeom prst="rect">
            <a:avLst/>
          </a:prstGeom>
          <a:noFill/>
          <a:ln/>
        </p:spPr>
        <p:txBody>
          <a:bodyPr wrap="none" rtlCol="0" anchor="t"/>
          <a:lstStyle/>
          <a:p>
            <a:pPr marL="0" indent="0" algn="ctr">
              <a:lnSpc>
                <a:spcPts val="2145"/>
              </a:lnSpc>
              <a:buNone/>
            </a:pPr>
            <a:r>
              <a:rPr lang="en-US" sz="2145" dirty="0">
                <a:solidFill>
                  <a:srgbClr val="CFD0D8"/>
                </a:solidFill>
                <a:latin typeface="Roboto" pitchFamily="34" charset="0"/>
                <a:ea typeface="Roboto" pitchFamily="34" charset="-122"/>
                <a:cs typeface="Roboto" pitchFamily="34" charset="-120"/>
              </a:rPr>
              <a:t>2</a:t>
            </a:r>
            <a:endParaRPr lang="en-US" sz="2145" dirty="0"/>
          </a:p>
        </p:txBody>
      </p:sp>
      <p:sp>
        <p:nvSpPr>
          <p:cNvPr id="13" name="Text 8"/>
          <p:cNvSpPr/>
          <p:nvPr/>
        </p:nvSpPr>
        <p:spPr>
          <a:xfrm>
            <a:off x="1225868" y="3753802"/>
            <a:ext cx="2270403" cy="283726"/>
          </a:xfrm>
          <a:prstGeom prst="rect">
            <a:avLst/>
          </a:prstGeom>
          <a:noFill/>
          <a:ln/>
        </p:spPr>
        <p:txBody>
          <a:bodyPr wrap="none" rtlCol="0" anchor="t"/>
          <a:lstStyle/>
          <a:p>
            <a:pPr marL="0" indent="0">
              <a:lnSpc>
                <a:spcPts val="2235"/>
              </a:lnSpc>
              <a:buNone/>
            </a:pPr>
            <a:r>
              <a:rPr lang="en-US" sz="1788" dirty="0">
                <a:solidFill>
                  <a:srgbClr val="CFD0D8"/>
                </a:solidFill>
                <a:latin typeface="Roboto" pitchFamily="34" charset="0"/>
                <a:ea typeface="Roboto" pitchFamily="34" charset="-122"/>
                <a:cs typeface="Roboto" pitchFamily="34" charset="-120"/>
              </a:rPr>
              <a:t>Precision Score: </a:t>
            </a:r>
            <a:endParaRPr lang="en-US" sz="1788" dirty="0"/>
          </a:p>
        </p:txBody>
      </p:sp>
      <p:sp>
        <p:nvSpPr>
          <p:cNvPr id="14" name="Text 9"/>
          <p:cNvSpPr/>
          <p:nvPr/>
        </p:nvSpPr>
        <p:spPr>
          <a:xfrm>
            <a:off x="1225868" y="4146471"/>
            <a:ext cx="7282458" cy="581263"/>
          </a:xfrm>
          <a:prstGeom prst="rect">
            <a:avLst/>
          </a:prstGeom>
          <a:noFill/>
          <a:ln/>
        </p:spPr>
        <p:txBody>
          <a:bodyPr wrap="square" rtlCol="0" anchor="t"/>
          <a:lstStyle/>
          <a:p>
            <a:pPr marL="0" indent="0">
              <a:lnSpc>
                <a:spcPts val="2288"/>
              </a:lnSpc>
              <a:buNone/>
            </a:pPr>
            <a:r>
              <a:rPr lang="en-US" sz="1430" dirty="0">
                <a:solidFill>
                  <a:srgbClr val="CFD0D8"/>
                </a:solidFill>
                <a:latin typeface="Roboto" pitchFamily="34" charset="0"/>
                <a:ea typeface="Roboto" pitchFamily="34" charset="-122"/>
                <a:cs typeface="Roboto" pitchFamily="34" charset="-120"/>
              </a:rPr>
              <a:t>It measures the accuracy of positive predictions or how often our model is  able to make correct positive predictions.</a:t>
            </a:r>
            <a:endParaRPr lang="en-US" sz="1430" dirty="0"/>
          </a:p>
        </p:txBody>
      </p:sp>
      <p:sp>
        <p:nvSpPr>
          <p:cNvPr id="15" name="Shape 10"/>
          <p:cNvSpPr/>
          <p:nvPr/>
        </p:nvSpPr>
        <p:spPr>
          <a:xfrm>
            <a:off x="635675" y="5113615"/>
            <a:ext cx="408623" cy="408623"/>
          </a:xfrm>
          <a:prstGeom prst="roundRect">
            <a:avLst>
              <a:gd name="adj" fmla="val 20003"/>
            </a:avLst>
          </a:prstGeom>
          <a:solidFill>
            <a:srgbClr val="182567"/>
          </a:solidFill>
          <a:ln w="7620">
            <a:solidFill>
              <a:srgbClr val="313E80"/>
            </a:solidFill>
            <a:prstDash val="solid"/>
          </a:ln>
        </p:spPr>
        <p:txBody>
          <a:bodyPr/>
          <a:lstStyle/>
          <a:p>
            <a:endParaRPr lang="en-IN"/>
          </a:p>
        </p:txBody>
      </p:sp>
      <p:sp>
        <p:nvSpPr>
          <p:cNvPr id="16" name="Text 11"/>
          <p:cNvSpPr/>
          <p:nvPr/>
        </p:nvSpPr>
        <p:spPr>
          <a:xfrm>
            <a:off x="762476" y="5181719"/>
            <a:ext cx="154900" cy="272415"/>
          </a:xfrm>
          <a:prstGeom prst="rect">
            <a:avLst/>
          </a:prstGeom>
          <a:noFill/>
          <a:ln/>
        </p:spPr>
        <p:txBody>
          <a:bodyPr wrap="none" rtlCol="0" anchor="t"/>
          <a:lstStyle/>
          <a:p>
            <a:pPr marL="0" indent="0" algn="ctr">
              <a:lnSpc>
                <a:spcPts val="2145"/>
              </a:lnSpc>
              <a:buNone/>
            </a:pPr>
            <a:r>
              <a:rPr lang="en-US" sz="2145" dirty="0">
                <a:solidFill>
                  <a:srgbClr val="CFD0D8"/>
                </a:solidFill>
                <a:latin typeface="Roboto" pitchFamily="34" charset="0"/>
                <a:ea typeface="Roboto" pitchFamily="34" charset="-122"/>
                <a:cs typeface="Roboto" pitchFamily="34" charset="-120"/>
              </a:rPr>
              <a:t>3</a:t>
            </a:r>
            <a:endParaRPr lang="en-US" sz="2145" dirty="0"/>
          </a:p>
        </p:txBody>
      </p:sp>
      <p:sp>
        <p:nvSpPr>
          <p:cNvPr id="17" name="Text 12"/>
          <p:cNvSpPr/>
          <p:nvPr/>
        </p:nvSpPr>
        <p:spPr>
          <a:xfrm>
            <a:off x="1225868" y="5113615"/>
            <a:ext cx="2303383" cy="283726"/>
          </a:xfrm>
          <a:prstGeom prst="rect">
            <a:avLst/>
          </a:prstGeom>
          <a:noFill/>
          <a:ln/>
        </p:spPr>
        <p:txBody>
          <a:bodyPr wrap="none" rtlCol="0" anchor="t"/>
          <a:lstStyle/>
          <a:p>
            <a:pPr marL="0" indent="0">
              <a:lnSpc>
                <a:spcPts val="2235"/>
              </a:lnSpc>
              <a:buNone/>
            </a:pPr>
            <a:r>
              <a:rPr lang="en-US" sz="1788" dirty="0">
                <a:solidFill>
                  <a:srgbClr val="CFD0D8"/>
                </a:solidFill>
                <a:latin typeface="Roboto" pitchFamily="34" charset="0"/>
                <a:ea typeface="Roboto" pitchFamily="34" charset="-122"/>
                <a:cs typeface="Roboto" pitchFamily="34" charset="-120"/>
              </a:rPr>
              <a:t>Recall Score:</a:t>
            </a:r>
            <a:endParaRPr lang="en-US" sz="1788" dirty="0"/>
          </a:p>
        </p:txBody>
      </p:sp>
      <p:sp>
        <p:nvSpPr>
          <p:cNvPr id="18" name="Text 13"/>
          <p:cNvSpPr/>
          <p:nvPr/>
        </p:nvSpPr>
        <p:spPr>
          <a:xfrm>
            <a:off x="1225868" y="5506283"/>
            <a:ext cx="7282458" cy="581263"/>
          </a:xfrm>
          <a:prstGeom prst="rect">
            <a:avLst/>
          </a:prstGeom>
          <a:noFill/>
          <a:ln/>
        </p:spPr>
        <p:txBody>
          <a:bodyPr wrap="square" rtlCol="0" anchor="t"/>
          <a:lstStyle/>
          <a:p>
            <a:pPr marL="0" indent="0">
              <a:lnSpc>
                <a:spcPts val="2288"/>
              </a:lnSpc>
              <a:buNone/>
            </a:pPr>
            <a:endParaRPr lang="en-US" sz="1430" dirty="0"/>
          </a:p>
        </p:txBody>
      </p:sp>
      <p:sp>
        <p:nvSpPr>
          <p:cNvPr id="19" name="Shape 14"/>
          <p:cNvSpPr/>
          <p:nvPr/>
        </p:nvSpPr>
        <p:spPr>
          <a:xfrm>
            <a:off x="635675" y="6473428"/>
            <a:ext cx="408623" cy="408623"/>
          </a:xfrm>
          <a:prstGeom prst="roundRect">
            <a:avLst>
              <a:gd name="adj" fmla="val 20003"/>
            </a:avLst>
          </a:prstGeom>
          <a:solidFill>
            <a:srgbClr val="182567"/>
          </a:solidFill>
          <a:ln w="7620">
            <a:solidFill>
              <a:srgbClr val="313E80"/>
            </a:solidFill>
            <a:prstDash val="solid"/>
          </a:ln>
        </p:spPr>
        <p:txBody>
          <a:bodyPr/>
          <a:lstStyle/>
          <a:p>
            <a:endParaRPr lang="en-IN"/>
          </a:p>
        </p:txBody>
      </p:sp>
      <p:sp>
        <p:nvSpPr>
          <p:cNvPr id="20" name="Text 15"/>
          <p:cNvSpPr/>
          <p:nvPr/>
        </p:nvSpPr>
        <p:spPr>
          <a:xfrm>
            <a:off x="762476" y="6541532"/>
            <a:ext cx="154900" cy="272415"/>
          </a:xfrm>
          <a:prstGeom prst="rect">
            <a:avLst/>
          </a:prstGeom>
          <a:noFill/>
          <a:ln/>
        </p:spPr>
        <p:txBody>
          <a:bodyPr wrap="none" rtlCol="0" anchor="t"/>
          <a:lstStyle/>
          <a:p>
            <a:pPr marL="0" indent="0" algn="ctr">
              <a:lnSpc>
                <a:spcPts val="2145"/>
              </a:lnSpc>
              <a:buNone/>
            </a:pPr>
            <a:r>
              <a:rPr lang="en-US" sz="2145" dirty="0">
                <a:solidFill>
                  <a:srgbClr val="CFD0D8"/>
                </a:solidFill>
                <a:latin typeface="Roboto" pitchFamily="34" charset="0"/>
                <a:ea typeface="Roboto" pitchFamily="34" charset="-122"/>
                <a:cs typeface="Roboto" pitchFamily="34" charset="-120"/>
              </a:rPr>
              <a:t>4</a:t>
            </a:r>
            <a:endParaRPr lang="en-US" sz="2145" dirty="0"/>
          </a:p>
        </p:txBody>
      </p:sp>
      <p:sp>
        <p:nvSpPr>
          <p:cNvPr id="21" name="Text 16"/>
          <p:cNvSpPr/>
          <p:nvPr/>
        </p:nvSpPr>
        <p:spPr>
          <a:xfrm>
            <a:off x="1225868" y="6473428"/>
            <a:ext cx="2461379" cy="283726"/>
          </a:xfrm>
          <a:prstGeom prst="rect">
            <a:avLst/>
          </a:prstGeom>
          <a:noFill/>
          <a:ln/>
        </p:spPr>
        <p:txBody>
          <a:bodyPr wrap="none" rtlCol="0" anchor="t"/>
          <a:lstStyle/>
          <a:p>
            <a:pPr marL="0" indent="0">
              <a:lnSpc>
                <a:spcPts val="2235"/>
              </a:lnSpc>
              <a:buNone/>
            </a:pPr>
            <a:r>
              <a:rPr lang="en-US" sz="1788" dirty="0">
                <a:solidFill>
                  <a:srgbClr val="CFD0D8"/>
                </a:solidFill>
                <a:latin typeface="Roboto" pitchFamily="34" charset="0"/>
                <a:ea typeface="Roboto" pitchFamily="34" charset="-122"/>
                <a:cs typeface="Roboto" pitchFamily="34" charset="-120"/>
              </a:rPr>
              <a:t>F1 Score:</a:t>
            </a:r>
            <a:endParaRPr lang="en-US" sz="1788" dirty="0"/>
          </a:p>
        </p:txBody>
      </p:sp>
      <p:sp>
        <p:nvSpPr>
          <p:cNvPr id="22" name="Text 17"/>
          <p:cNvSpPr/>
          <p:nvPr/>
        </p:nvSpPr>
        <p:spPr>
          <a:xfrm>
            <a:off x="1225868" y="6866096"/>
            <a:ext cx="7282458" cy="581263"/>
          </a:xfrm>
          <a:prstGeom prst="rect">
            <a:avLst/>
          </a:prstGeom>
          <a:noFill/>
          <a:ln/>
        </p:spPr>
        <p:txBody>
          <a:bodyPr wrap="square" rtlCol="0" anchor="t"/>
          <a:lstStyle/>
          <a:p>
            <a:pPr marL="0" indent="0">
              <a:lnSpc>
                <a:spcPts val="2288"/>
              </a:lnSpc>
              <a:buNone/>
            </a:pPr>
            <a:r>
              <a:rPr lang="en-US" sz="1430" dirty="0">
                <a:solidFill>
                  <a:schemeClr val="bg2"/>
                </a:solidFill>
                <a:latin typeface="Roboto" panose="02000000000000000000" pitchFamily="2" charset="0"/>
                <a:ea typeface="Roboto" panose="02000000000000000000" pitchFamily="2" charset="0"/>
                <a:cs typeface="Roboto" panose="02000000000000000000" pitchFamily="2" charset="0"/>
              </a:rPr>
              <a:t>It is the weighted average of precision and recall score. It is used when we need to combine precision and recall into a single unit.</a:t>
            </a:r>
          </a:p>
        </p:txBody>
      </p:sp>
      <p:sp>
        <p:nvSpPr>
          <p:cNvPr id="24" name="Text 13">
            <a:extLst>
              <a:ext uri="{FF2B5EF4-FFF2-40B4-BE49-F238E27FC236}">
                <a16:creationId xmlns:a16="http://schemas.microsoft.com/office/drawing/2014/main" id="{EC7B113E-3ABA-5D29-92F4-F7E7E83D9513}"/>
              </a:ext>
            </a:extLst>
          </p:cNvPr>
          <p:cNvSpPr/>
          <p:nvPr/>
        </p:nvSpPr>
        <p:spPr>
          <a:xfrm>
            <a:off x="1225868" y="5658683"/>
            <a:ext cx="7434858" cy="581263"/>
          </a:xfrm>
          <a:prstGeom prst="rect">
            <a:avLst/>
          </a:prstGeom>
          <a:noFill/>
          <a:ln/>
        </p:spPr>
        <p:txBody>
          <a:bodyPr wrap="square" rtlCol="0" anchor="t"/>
          <a:lstStyle/>
          <a:p>
            <a:pPr marL="0" indent="0">
              <a:lnSpc>
                <a:spcPts val="2288"/>
              </a:lnSpc>
              <a:buNone/>
            </a:pPr>
            <a:r>
              <a:rPr lang="en-US" sz="1430" dirty="0">
                <a:solidFill>
                  <a:schemeClr val="bg2"/>
                </a:solidFill>
                <a:latin typeface="Roboto" panose="02000000000000000000" pitchFamily="2" charset="0"/>
                <a:ea typeface="Roboto" panose="02000000000000000000" pitchFamily="2" charset="0"/>
                <a:cs typeface="Roboto" panose="02000000000000000000" pitchFamily="2" charset="0"/>
              </a:rPr>
              <a:t>It tells us how often our model </a:t>
            </a:r>
            <a:r>
              <a:rPr lang="en-US" sz="1430">
                <a:solidFill>
                  <a:schemeClr val="bg2"/>
                </a:solidFill>
                <a:latin typeface="Roboto" panose="02000000000000000000" pitchFamily="2" charset="0"/>
                <a:ea typeface="Roboto" panose="02000000000000000000" pitchFamily="2" charset="0"/>
                <a:cs typeface="Roboto" panose="02000000000000000000" pitchFamily="2" charset="0"/>
              </a:rPr>
              <a:t>is  able </a:t>
            </a:r>
            <a:r>
              <a:rPr lang="en-US" sz="1430" dirty="0">
                <a:solidFill>
                  <a:schemeClr val="bg2"/>
                </a:solidFill>
                <a:latin typeface="Roboto" panose="02000000000000000000" pitchFamily="2" charset="0"/>
                <a:ea typeface="Roboto" panose="02000000000000000000" pitchFamily="2" charset="0"/>
                <a:cs typeface="Roboto" panose="02000000000000000000" pitchFamily="2" charset="0"/>
              </a:rPr>
              <a:t>to identify the positive prediction cases.</a:t>
            </a:r>
          </a:p>
        </p:txBody>
      </p:sp>
      <p:pic>
        <p:nvPicPr>
          <p:cNvPr id="26" name="Picture 25" descr="A math equations with black text&#10;&#10;Description automatically generated with medium confidence">
            <a:extLst>
              <a:ext uri="{FF2B5EF4-FFF2-40B4-BE49-F238E27FC236}">
                <a16:creationId xmlns:a16="http://schemas.microsoft.com/office/drawing/2014/main" id="{E133AAF1-456A-B1B2-3313-7B58DF893547}"/>
              </a:ext>
            </a:extLst>
          </p:cNvPr>
          <p:cNvPicPr>
            <a:picLocks noChangeAspect="1"/>
          </p:cNvPicPr>
          <p:nvPr/>
        </p:nvPicPr>
        <p:blipFill>
          <a:blip r:embed="rId5"/>
          <a:stretch>
            <a:fillRect/>
          </a:stretch>
        </p:blipFill>
        <p:spPr>
          <a:xfrm>
            <a:off x="9886594" y="1851360"/>
            <a:ext cx="3981329" cy="49625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1052" y="2699385"/>
            <a:ext cx="5032296" cy="2830711"/>
          </a:xfrm>
          <a:prstGeom prst="rect">
            <a:avLst/>
          </a:prstGeom>
        </p:spPr>
      </p:pic>
      <p:sp>
        <p:nvSpPr>
          <p:cNvPr id="6" name="Text 1"/>
          <p:cNvSpPr/>
          <p:nvPr/>
        </p:nvSpPr>
        <p:spPr>
          <a:xfrm>
            <a:off x="635675" y="782122"/>
            <a:ext cx="7872651" cy="1135142"/>
          </a:xfrm>
          <a:prstGeom prst="rect">
            <a:avLst/>
          </a:prstGeom>
          <a:noFill/>
          <a:ln/>
        </p:spPr>
        <p:txBody>
          <a:bodyPr wrap="square" rtlCol="0" anchor="t"/>
          <a:lstStyle/>
          <a:p>
            <a:pPr marL="0" indent="0">
              <a:lnSpc>
                <a:spcPts val="4469"/>
              </a:lnSpc>
              <a:buNone/>
            </a:pPr>
            <a:r>
              <a:rPr lang="en-US" sz="3575" dirty="0">
                <a:solidFill>
                  <a:srgbClr val="FFFFFF"/>
                </a:solidFill>
                <a:latin typeface="Roboto" pitchFamily="34" charset="0"/>
                <a:ea typeface="Roboto" pitchFamily="34" charset="-122"/>
                <a:cs typeface="Roboto" pitchFamily="34" charset="-120"/>
              </a:rPr>
              <a:t>Limitations and Challenges of the Approach</a:t>
            </a:r>
            <a:endParaRPr lang="en-US" sz="3575" dirty="0"/>
          </a:p>
        </p:txBody>
      </p:sp>
      <p:sp>
        <p:nvSpPr>
          <p:cNvPr id="7" name="Shape 2"/>
          <p:cNvSpPr/>
          <p:nvPr/>
        </p:nvSpPr>
        <p:spPr>
          <a:xfrm>
            <a:off x="635675" y="2393990"/>
            <a:ext cx="408623" cy="408623"/>
          </a:xfrm>
          <a:prstGeom prst="roundRect">
            <a:avLst>
              <a:gd name="adj" fmla="val 20003"/>
            </a:avLst>
          </a:prstGeom>
          <a:solidFill>
            <a:srgbClr val="182567"/>
          </a:solidFill>
          <a:ln w="7620">
            <a:solidFill>
              <a:srgbClr val="313E80"/>
            </a:solidFill>
            <a:prstDash val="solid"/>
          </a:ln>
        </p:spPr>
        <p:txBody>
          <a:bodyPr/>
          <a:lstStyle/>
          <a:p>
            <a:endParaRPr lang="en-IN"/>
          </a:p>
        </p:txBody>
      </p:sp>
      <p:sp>
        <p:nvSpPr>
          <p:cNvPr id="8" name="Text 3"/>
          <p:cNvSpPr/>
          <p:nvPr/>
        </p:nvSpPr>
        <p:spPr>
          <a:xfrm>
            <a:off x="762476" y="2462093"/>
            <a:ext cx="154900" cy="272415"/>
          </a:xfrm>
          <a:prstGeom prst="rect">
            <a:avLst/>
          </a:prstGeom>
          <a:noFill/>
          <a:ln/>
        </p:spPr>
        <p:txBody>
          <a:bodyPr wrap="none" rtlCol="0" anchor="t"/>
          <a:lstStyle/>
          <a:p>
            <a:pPr marL="0" indent="0" algn="ctr">
              <a:lnSpc>
                <a:spcPts val="2145"/>
              </a:lnSpc>
              <a:buNone/>
            </a:pPr>
            <a:r>
              <a:rPr lang="en-US" sz="2145" dirty="0">
                <a:solidFill>
                  <a:srgbClr val="CFD0D8"/>
                </a:solidFill>
                <a:latin typeface="Roboto" pitchFamily="34" charset="0"/>
                <a:ea typeface="Roboto" pitchFamily="34" charset="-122"/>
                <a:cs typeface="Roboto" pitchFamily="34" charset="-120"/>
              </a:rPr>
              <a:t>1</a:t>
            </a:r>
            <a:endParaRPr lang="en-US" sz="2145" dirty="0"/>
          </a:p>
        </p:txBody>
      </p:sp>
      <p:sp>
        <p:nvSpPr>
          <p:cNvPr id="9" name="Text 4"/>
          <p:cNvSpPr/>
          <p:nvPr/>
        </p:nvSpPr>
        <p:spPr>
          <a:xfrm>
            <a:off x="1225868" y="2393990"/>
            <a:ext cx="2583180" cy="283726"/>
          </a:xfrm>
          <a:prstGeom prst="rect">
            <a:avLst/>
          </a:prstGeom>
          <a:noFill/>
          <a:ln/>
        </p:spPr>
        <p:txBody>
          <a:bodyPr wrap="none" rtlCol="0" anchor="t"/>
          <a:lstStyle/>
          <a:p>
            <a:pPr marL="0" indent="0">
              <a:lnSpc>
                <a:spcPts val="2235"/>
              </a:lnSpc>
              <a:buNone/>
            </a:pPr>
            <a:r>
              <a:rPr lang="en-US" sz="1788" dirty="0">
                <a:solidFill>
                  <a:srgbClr val="CFD0D8"/>
                </a:solidFill>
                <a:latin typeface="Roboto" pitchFamily="34" charset="0"/>
                <a:ea typeface="Roboto" pitchFamily="34" charset="-122"/>
                <a:cs typeface="Roboto" pitchFamily="34" charset="-120"/>
              </a:rPr>
              <a:t>Reliance on Training Data</a:t>
            </a:r>
            <a:endParaRPr lang="en-US" sz="1788" dirty="0"/>
          </a:p>
        </p:txBody>
      </p:sp>
      <p:sp>
        <p:nvSpPr>
          <p:cNvPr id="10" name="Text 5"/>
          <p:cNvSpPr/>
          <p:nvPr/>
        </p:nvSpPr>
        <p:spPr>
          <a:xfrm>
            <a:off x="1225868" y="2786658"/>
            <a:ext cx="7282458" cy="581263"/>
          </a:xfrm>
          <a:prstGeom prst="rect">
            <a:avLst/>
          </a:prstGeom>
          <a:noFill/>
          <a:ln/>
        </p:spPr>
        <p:txBody>
          <a:bodyPr wrap="square" rtlCol="0" anchor="t"/>
          <a:lstStyle/>
          <a:p>
            <a:pPr marL="0" indent="0">
              <a:lnSpc>
                <a:spcPts val="2288"/>
              </a:lnSpc>
              <a:buNone/>
            </a:pPr>
            <a:r>
              <a:rPr lang="en-US" sz="1430" dirty="0">
                <a:solidFill>
                  <a:srgbClr val="CFD0D8"/>
                </a:solidFill>
                <a:latin typeface="Roboto" pitchFamily="34" charset="0"/>
                <a:ea typeface="Roboto" pitchFamily="34" charset="-122"/>
                <a:cs typeface="Roboto" pitchFamily="34" charset="-120"/>
              </a:rPr>
              <a:t>The model's performance is heavily dependent on the quality and diversity of the training dataset.</a:t>
            </a:r>
            <a:endParaRPr lang="en-US" sz="1430" dirty="0"/>
          </a:p>
        </p:txBody>
      </p:sp>
      <p:sp>
        <p:nvSpPr>
          <p:cNvPr id="11" name="Shape 6"/>
          <p:cNvSpPr/>
          <p:nvPr/>
        </p:nvSpPr>
        <p:spPr>
          <a:xfrm>
            <a:off x="635675" y="3753802"/>
            <a:ext cx="408623" cy="408623"/>
          </a:xfrm>
          <a:prstGeom prst="roundRect">
            <a:avLst>
              <a:gd name="adj" fmla="val 20003"/>
            </a:avLst>
          </a:prstGeom>
          <a:solidFill>
            <a:srgbClr val="182567"/>
          </a:solidFill>
          <a:ln w="7620">
            <a:solidFill>
              <a:srgbClr val="313E80"/>
            </a:solidFill>
            <a:prstDash val="solid"/>
          </a:ln>
        </p:spPr>
        <p:txBody>
          <a:bodyPr/>
          <a:lstStyle/>
          <a:p>
            <a:endParaRPr lang="en-IN"/>
          </a:p>
        </p:txBody>
      </p:sp>
      <p:sp>
        <p:nvSpPr>
          <p:cNvPr id="12" name="Text 7"/>
          <p:cNvSpPr/>
          <p:nvPr/>
        </p:nvSpPr>
        <p:spPr>
          <a:xfrm>
            <a:off x="762476" y="3821906"/>
            <a:ext cx="154900" cy="272415"/>
          </a:xfrm>
          <a:prstGeom prst="rect">
            <a:avLst/>
          </a:prstGeom>
          <a:noFill/>
          <a:ln/>
        </p:spPr>
        <p:txBody>
          <a:bodyPr wrap="none" rtlCol="0" anchor="t"/>
          <a:lstStyle/>
          <a:p>
            <a:pPr marL="0" indent="0" algn="ctr">
              <a:lnSpc>
                <a:spcPts val="2145"/>
              </a:lnSpc>
              <a:buNone/>
            </a:pPr>
            <a:r>
              <a:rPr lang="en-US" sz="2145" dirty="0">
                <a:solidFill>
                  <a:srgbClr val="CFD0D8"/>
                </a:solidFill>
                <a:latin typeface="Roboto" pitchFamily="34" charset="0"/>
                <a:ea typeface="Roboto" pitchFamily="34" charset="-122"/>
                <a:cs typeface="Roboto" pitchFamily="34" charset="-120"/>
              </a:rPr>
              <a:t>2</a:t>
            </a:r>
            <a:endParaRPr lang="en-US" sz="2145" dirty="0"/>
          </a:p>
        </p:txBody>
      </p:sp>
      <p:sp>
        <p:nvSpPr>
          <p:cNvPr id="13" name="Text 8"/>
          <p:cNvSpPr/>
          <p:nvPr/>
        </p:nvSpPr>
        <p:spPr>
          <a:xfrm>
            <a:off x="1225868" y="3753802"/>
            <a:ext cx="2270403" cy="283726"/>
          </a:xfrm>
          <a:prstGeom prst="rect">
            <a:avLst/>
          </a:prstGeom>
          <a:noFill/>
          <a:ln/>
        </p:spPr>
        <p:txBody>
          <a:bodyPr wrap="none" rtlCol="0" anchor="t"/>
          <a:lstStyle/>
          <a:p>
            <a:pPr marL="0" indent="0">
              <a:lnSpc>
                <a:spcPts val="2235"/>
              </a:lnSpc>
              <a:buNone/>
            </a:pPr>
            <a:r>
              <a:rPr lang="en-US" sz="1788" dirty="0">
                <a:solidFill>
                  <a:srgbClr val="CFD0D8"/>
                </a:solidFill>
                <a:latin typeface="Roboto" pitchFamily="34" charset="0"/>
                <a:ea typeface="Roboto" pitchFamily="34" charset="-122"/>
                <a:cs typeface="Roboto" pitchFamily="34" charset="-120"/>
              </a:rPr>
              <a:t>Potential for Bias</a:t>
            </a:r>
            <a:endParaRPr lang="en-US" sz="1788" dirty="0"/>
          </a:p>
        </p:txBody>
      </p:sp>
      <p:sp>
        <p:nvSpPr>
          <p:cNvPr id="14" name="Text 9"/>
          <p:cNvSpPr/>
          <p:nvPr/>
        </p:nvSpPr>
        <p:spPr>
          <a:xfrm>
            <a:off x="1225868" y="4146471"/>
            <a:ext cx="7282458" cy="581263"/>
          </a:xfrm>
          <a:prstGeom prst="rect">
            <a:avLst/>
          </a:prstGeom>
          <a:noFill/>
          <a:ln/>
        </p:spPr>
        <p:txBody>
          <a:bodyPr wrap="square" rtlCol="0" anchor="t"/>
          <a:lstStyle/>
          <a:p>
            <a:pPr marL="0" indent="0">
              <a:lnSpc>
                <a:spcPts val="2288"/>
              </a:lnSpc>
              <a:buNone/>
            </a:pPr>
            <a:r>
              <a:rPr lang="en-US" sz="1430" dirty="0">
                <a:solidFill>
                  <a:srgbClr val="CFD0D8"/>
                </a:solidFill>
                <a:latin typeface="Roboto" pitchFamily="34" charset="0"/>
                <a:ea typeface="Roboto" pitchFamily="34" charset="-122"/>
                <a:cs typeface="Roboto" pitchFamily="34" charset="-120"/>
              </a:rPr>
              <a:t>The model may inherit biases present in the training data or the feature engineering process.</a:t>
            </a:r>
            <a:endParaRPr lang="en-US" sz="1430" dirty="0"/>
          </a:p>
        </p:txBody>
      </p:sp>
      <p:sp>
        <p:nvSpPr>
          <p:cNvPr id="15" name="Shape 10"/>
          <p:cNvSpPr/>
          <p:nvPr/>
        </p:nvSpPr>
        <p:spPr>
          <a:xfrm>
            <a:off x="635675" y="5113615"/>
            <a:ext cx="408623" cy="408623"/>
          </a:xfrm>
          <a:prstGeom prst="roundRect">
            <a:avLst>
              <a:gd name="adj" fmla="val 20003"/>
            </a:avLst>
          </a:prstGeom>
          <a:solidFill>
            <a:srgbClr val="182567"/>
          </a:solidFill>
          <a:ln w="7620">
            <a:solidFill>
              <a:srgbClr val="313E80"/>
            </a:solidFill>
            <a:prstDash val="solid"/>
          </a:ln>
        </p:spPr>
        <p:txBody>
          <a:bodyPr/>
          <a:lstStyle/>
          <a:p>
            <a:endParaRPr lang="en-IN"/>
          </a:p>
        </p:txBody>
      </p:sp>
      <p:sp>
        <p:nvSpPr>
          <p:cNvPr id="16" name="Text 11"/>
          <p:cNvSpPr/>
          <p:nvPr/>
        </p:nvSpPr>
        <p:spPr>
          <a:xfrm>
            <a:off x="762476" y="5181719"/>
            <a:ext cx="154900" cy="272415"/>
          </a:xfrm>
          <a:prstGeom prst="rect">
            <a:avLst/>
          </a:prstGeom>
          <a:noFill/>
          <a:ln/>
        </p:spPr>
        <p:txBody>
          <a:bodyPr wrap="none" rtlCol="0" anchor="t"/>
          <a:lstStyle/>
          <a:p>
            <a:pPr marL="0" indent="0" algn="ctr">
              <a:lnSpc>
                <a:spcPts val="2145"/>
              </a:lnSpc>
              <a:buNone/>
            </a:pPr>
            <a:r>
              <a:rPr lang="en-US" sz="2145" dirty="0">
                <a:solidFill>
                  <a:srgbClr val="CFD0D8"/>
                </a:solidFill>
                <a:latin typeface="Roboto" pitchFamily="34" charset="0"/>
                <a:ea typeface="Roboto" pitchFamily="34" charset="-122"/>
                <a:cs typeface="Roboto" pitchFamily="34" charset="-120"/>
              </a:rPr>
              <a:t>3</a:t>
            </a:r>
            <a:endParaRPr lang="en-US" sz="2145" dirty="0"/>
          </a:p>
        </p:txBody>
      </p:sp>
      <p:sp>
        <p:nvSpPr>
          <p:cNvPr id="17" name="Text 12"/>
          <p:cNvSpPr/>
          <p:nvPr/>
        </p:nvSpPr>
        <p:spPr>
          <a:xfrm>
            <a:off x="1225868" y="5113615"/>
            <a:ext cx="2303383" cy="283726"/>
          </a:xfrm>
          <a:prstGeom prst="rect">
            <a:avLst/>
          </a:prstGeom>
          <a:noFill/>
          <a:ln/>
        </p:spPr>
        <p:txBody>
          <a:bodyPr wrap="none" rtlCol="0" anchor="t"/>
          <a:lstStyle/>
          <a:p>
            <a:pPr marL="0" indent="0">
              <a:lnSpc>
                <a:spcPts val="2235"/>
              </a:lnSpc>
              <a:buNone/>
            </a:pPr>
            <a:r>
              <a:rPr lang="en-US" sz="1788" dirty="0">
                <a:solidFill>
                  <a:srgbClr val="CFD0D8"/>
                </a:solidFill>
                <a:latin typeface="Roboto" pitchFamily="34" charset="0"/>
                <a:ea typeface="Roboto" pitchFamily="34" charset="-122"/>
                <a:cs typeface="Roboto" pitchFamily="34" charset="-120"/>
              </a:rPr>
              <a:t>Adaptability to Change</a:t>
            </a:r>
            <a:endParaRPr lang="en-US" sz="1788" dirty="0"/>
          </a:p>
        </p:txBody>
      </p:sp>
      <p:sp>
        <p:nvSpPr>
          <p:cNvPr id="18" name="Text 13"/>
          <p:cNvSpPr/>
          <p:nvPr/>
        </p:nvSpPr>
        <p:spPr>
          <a:xfrm>
            <a:off x="1225868" y="5506283"/>
            <a:ext cx="7282458" cy="581263"/>
          </a:xfrm>
          <a:prstGeom prst="rect">
            <a:avLst/>
          </a:prstGeom>
          <a:noFill/>
          <a:ln/>
        </p:spPr>
        <p:txBody>
          <a:bodyPr wrap="square" rtlCol="0" anchor="t"/>
          <a:lstStyle/>
          <a:p>
            <a:pPr marL="0" indent="0">
              <a:lnSpc>
                <a:spcPts val="2288"/>
              </a:lnSpc>
              <a:buNone/>
            </a:pPr>
            <a:r>
              <a:rPr lang="en-US" sz="1430" dirty="0">
                <a:solidFill>
                  <a:srgbClr val="CFD0D8"/>
                </a:solidFill>
                <a:latin typeface="Roboto" pitchFamily="34" charset="0"/>
                <a:ea typeface="Roboto" pitchFamily="34" charset="-122"/>
                <a:cs typeface="Roboto" pitchFamily="34" charset="-120"/>
              </a:rPr>
              <a:t>Fake news tactics are constantly evolving, requiring the model to be regularly updated and retrained.</a:t>
            </a:r>
            <a:endParaRPr lang="en-US" sz="1430" dirty="0"/>
          </a:p>
        </p:txBody>
      </p:sp>
      <p:sp>
        <p:nvSpPr>
          <p:cNvPr id="19" name="Shape 14"/>
          <p:cNvSpPr/>
          <p:nvPr/>
        </p:nvSpPr>
        <p:spPr>
          <a:xfrm>
            <a:off x="635675" y="6473428"/>
            <a:ext cx="408623" cy="408623"/>
          </a:xfrm>
          <a:prstGeom prst="roundRect">
            <a:avLst>
              <a:gd name="adj" fmla="val 20003"/>
            </a:avLst>
          </a:prstGeom>
          <a:solidFill>
            <a:srgbClr val="182567"/>
          </a:solidFill>
          <a:ln w="7620">
            <a:solidFill>
              <a:srgbClr val="313E80"/>
            </a:solidFill>
            <a:prstDash val="solid"/>
          </a:ln>
        </p:spPr>
        <p:txBody>
          <a:bodyPr/>
          <a:lstStyle/>
          <a:p>
            <a:endParaRPr lang="en-IN"/>
          </a:p>
        </p:txBody>
      </p:sp>
      <p:sp>
        <p:nvSpPr>
          <p:cNvPr id="20" name="Text 15"/>
          <p:cNvSpPr/>
          <p:nvPr/>
        </p:nvSpPr>
        <p:spPr>
          <a:xfrm>
            <a:off x="762476" y="6541532"/>
            <a:ext cx="154900" cy="272415"/>
          </a:xfrm>
          <a:prstGeom prst="rect">
            <a:avLst/>
          </a:prstGeom>
          <a:noFill/>
          <a:ln/>
        </p:spPr>
        <p:txBody>
          <a:bodyPr wrap="none" rtlCol="0" anchor="t"/>
          <a:lstStyle/>
          <a:p>
            <a:pPr marL="0" indent="0" algn="ctr">
              <a:lnSpc>
                <a:spcPts val="2145"/>
              </a:lnSpc>
              <a:buNone/>
            </a:pPr>
            <a:r>
              <a:rPr lang="en-US" sz="2145" dirty="0">
                <a:solidFill>
                  <a:srgbClr val="CFD0D8"/>
                </a:solidFill>
                <a:latin typeface="Roboto" pitchFamily="34" charset="0"/>
                <a:ea typeface="Roboto" pitchFamily="34" charset="-122"/>
                <a:cs typeface="Roboto" pitchFamily="34" charset="-120"/>
              </a:rPr>
              <a:t>4</a:t>
            </a:r>
            <a:endParaRPr lang="en-US" sz="2145" dirty="0"/>
          </a:p>
        </p:txBody>
      </p:sp>
      <p:sp>
        <p:nvSpPr>
          <p:cNvPr id="21" name="Text 16"/>
          <p:cNvSpPr/>
          <p:nvPr/>
        </p:nvSpPr>
        <p:spPr>
          <a:xfrm>
            <a:off x="1225868" y="6473428"/>
            <a:ext cx="2461379" cy="283726"/>
          </a:xfrm>
          <a:prstGeom prst="rect">
            <a:avLst/>
          </a:prstGeom>
          <a:noFill/>
          <a:ln/>
        </p:spPr>
        <p:txBody>
          <a:bodyPr wrap="none" rtlCol="0" anchor="t"/>
          <a:lstStyle/>
          <a:p>
            <a:pPr marL="0" indent="0">
              <a:lnSpc>
                <a:spcPts val="2235"/>
              </a:lnSpc>
              <a:buNone/>
            </a:pPr>
            <a:r>
              <a:rPr lang="en-US" sz="1788" dirty="0">
                <a:solidFill>
                  <a:srgbClr val="CFD0D8"/>
                </a:solidFill>
                <a:latin typeface="Roboto" pitchFamily="34" charset="0"/>
                <a:ea typeface="Roboto" pitchFamily="34" charset="-122"/>
                <a:cs typeface="Roboto" pitchFamily="34" charset="-120"/>
              </a:rPr>
              <a:t>Interpretation of Results</a:t>
            </a:r>
            <a:endParaRPr lang="en-US" sz="1788" dirty="0"/>
          </a:p>
        </p:txBody>
      </p:sp>
      <p:sp>
        <p:nvSpPr>
          <p:cNvPr id="22" name="Text 17"/>
          <p:cNvSpPr/>
          <p:nvPr/>
        </p:nvSpPr>
        <p:spPr>
          <a:xfrm>
            <a:off x="1225868" y="6866096"/>
            <a:ext cx="7282458" cy="581263"/>
          </a:xfrm>
          <a:prstGeom prst="rect">
            <a:avLst/>
          </a:prstGeom>
          <a:noFill/>
          <a:ln/>
        </p:spPr>
        <p:txBody>
          <a:bodyPr wrap="square" rtlCol="0" anchor="t"/>
          <a:lstStyle/>
          <a:p>
            <a:pPr marL="0" indent="0">
              <a:lnSpc>
                <a:spcPts val="2288"/>
              </a:lnSpc>
              <a:buNone/>
            </a:pPr>
            <a:r>
              <a:rPr lang="en-US" sz="1430" dirty="0">
                <a:solidFill>
                  <a:srgbClr val="CFD0D8"/>
                </a:solidFill>
                <a:latin typeface="Roboto" pitchFamily="34" charset="0"/>
                <a:ea typeface="Roboto" pitchFamily="34" charset="-122"/>
                <a:cs typeface="Roboto" pitchFamily="34" charset="-120"/>
              </a:rPr>
              <a:t>The probabilistic nature of the Logistic Regression model may require careful interpretation by users.</a:t>
            </a:r>
            <a:endParaRPr lang="en-US" sz="1430" dirty="0"/>
          </a:p>
        </p:txBody>
      </p:sp>
    </p:spTree>
    <p:extLst>
      <p:ext uri="{BB962C8B-B14F-4D97-AF65-F5344CB8AC3E}">
        <p14:creationId xmlns:p14="http://schemas.microsoft.com/office/powerpoint/2010/main" val="1440817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TotalTime>
  <Words>726</Words>
  <Application>Microsoft Office PowerPoint</Application>
  <PresentationFormat>Custom</PresentationFormat>
  <Paragraphs>107</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Soumy Bisht</cp:lastModifiedBy>
  <cp:revision>11</cp:revision>
  <dcterms:created xsi:type="dcterms:W3CDTF">2024-07-05T17:01:37Z</dcterms:created>
  <dcterms:modified xsi:type="dcterms:W3CDTF">2024-07-07T06:42:18Z</dcterms:modified>
</cp:coreProperties>
</file>