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7" r:id="rId9"/>
    <p:sldId id="262" r:id="rId10"/>
    <p:sldId id="264" r:id="rId11"/>
    <p:sldId id="268" r:id="rId12"/>
    <p:sldId id="269" r:id="rId13"/>
    <p:sldId id="275" r:id="rId14"/>
    <p:sldId id="276" r:id="rId15"/>
    <p:sldId id="277" r:id="rId16"/>
    <p:sldId id="274" r:id="rId17"/>
    <p:sldId id="278" r:id="rId18"/>
    <p:sldId id="279" r:id="rId19"/>
    <p:sldId id="280" r:id="rId20"/>
    <p:sldId id="272" r:id="rId21"/>
    <p:sldId id="281" r:id="rId22"/>
    <p:sldId id="282" r:id="rId23"/>
    <p:sldId id="283" r:id="rId24"/>
    <p:sldId id="266" r:id="rId25"/>
  </p:sldIdLst>
  <p:sldSz cx="9144000" cy="5143500" type="screen16x9"/>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94851"/>
  </p:normalViewPr>
  <p:slideViewPr>
    <p:cSldViewPr snapToGrid="0" snapToObjects="1">
      <p:cViewPr varScale="1">
        <p:scale>
          <a:sx n="162" d="100"/>
          <a:sy n="162"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err="1">
                <a:solidFill>
                  <a:srgbClr val="FFFBF0"/>
                </a:solidFill>
                <a:latin typeface="Times New Roman"/>
                <a:ea typeface="Times New Roman"/>
              </a:rPr>
              <a:t>G.B.Road</a:t>
            </a:r>
            <a:r>
              <a:rPr lang="en" sz="2400" b="0" strike="noStrike" spc="-1" dirty="0">
                <a:solidFill>
                  <a:srgbClr val="FFFBF0"/>
                </a:solidFill>
                <a:latin typeface="Times New Roman"/>
                <a:ea typeface="Times New Roman"/>
              </a:rPr>
              <a:t>, </a:t>
            </a:r>
            <a:r>
              <a:rPr lang="en" sz="2400" b="0" strike="noStrike" spc="-1" dirty="0" err="1">
                <a:solidFill>
                  <a:srgbClr val="FFFBF0"/>
                </a:solidFill>
                <a:latin typeface="Times New Roman"/>
                <a:ea typeface="Times New Roman"/>
              </a:rPr>
              <a:t>Kasarvadavli</a:t>
            </a:r>
            <a:r>
              <a:rPr lang="en" sz="2400" b="0" strike="noStrike" spc="-1" dirty="0">
                <a:solidFill>
                  <a:srgbClr val="FFFBF0"/>
                </a:solidFill>
                <a:latin typeface="Times New Roman"/>
                <a:ea typeface="Times New Roman"/>
              </a:rPr>
              <a:t>,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pc="-1" dirty="0">
                <a:solidFill>
                  <a:srgbClr val="FFFBF0"/>
                </a:solidFill>
                <a:latin typeface="Times New Roman"/>
                <a:ea typeface="Times New Roman"/>
              </a:rPr>
              <a:t>2</a:t>
            </a:r>
            <a:r>
              <a:rPr lang="en" sz="4000" b="1" strike="noStrike" spc="-1" dirty="0">
                <a:solidFill>
                  <a:srgbClr val="FFFBF0"/>
                </a:solidFill>
                <a:latin typeface="Times New Roman"/>
                <a:ea typeface="Times New Roman"/>
              </a:rPr>
              <a:t>. Project Design</a:t>
            </a:r>
            <a:endParaRPr lang="en-IN" sz="4000" b="0" strike="noStrike" spc="-1" dirty="0">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extLst>
      <p:ext uri="{BB962C8B-B14F-4D97-AF65-F5344CB8AC3E}">
        <p14:creationId xmlns:p14="http://schemas.microsoft.com/office/powerpoint/2010/main" val="240442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2</a:t>
            </a:r>
            <a:r>
              <a:rPr lang="en" sz="3000" b="1" strike="noStrike" spc="-1" dirty="0">
                <a:solidFill>
                  <a:srgbClr val="000000"/>
                </a:solidFill>
                <a:latin typeface="Times New Roman"/>
                <a:ea typeface="Times New Roman"/>
              </a:rPr>
              <a:t>.1 Design </a:t>
            </a:r>
            <a:r>
              <a:rPr lang="en" sz="3000" b="1" spc="-1" dirty="0">
                <a:solidFill>
                  <a:srgbClr val="000000"/>
                </a:solidFill>
                <a:latin typeface="Times New Roman"/>
                <a:ea typeface="Times New Roman"/>
              </a:rPr>
              <a:t>o</a:t>
            </a:r>
            <a:r>
              <a:rPr lang="en" sz="3000" b="1" strike="noStrike" spc="-1" dirty="0">
                <a:solidFill>
                  <a:srgbClr val="000000"/>
                </a:solidFill>
                <a:latin typeface="Times New Roman"/>
                <a:ea typeface="Times New Roman"/>
              </a:rPr>
              <a:t>f Modules</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endParaRPr lang="en-IN" b="0" strike="noStrike" spc="-1" dirty="0">
              <a:solidFill>
                <a:srgbClr val="000000"/>
              </a:solidFill>
              <a:latin typeface="Arial"/>
            </a:endParaRPr>
          </a:p>
        </p:txBody>
      </p:sp>
      <p:pic>
        <p:nvPicPr>
          <p:cNvPr id="3" name="Picture 2">
            <a:extLst>
              <a:ext uri="{FF2B5EF4-FFF2-40B4-BE49-F238E27FC236}">
                <a16:creationId xmlns:a16="http://schemas.microsoft.com/office/drawing/2014/main" id="{7CBDA324-0D79-3901-D33E-9ED561AE6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641" y="612720"/>
            <a:ext cx="3931661" cy="4298616"/>
          </a:xfrm>
          <a:prstGeom prst="rect">
            <a:avLst/>
          </a:prstGeom>
        </p:spPr>
      </p:pic>
    </p:spTree>
    <p:extLst>
      <p:ext uri="{BB962C8B-B14F-4D97-AF65-F5344CB8AC3E}">
        <p14:creationId xmlns:p14="http://schemas.microsoft.com/office/powerpoint/2010/main" val="84843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IN" sz="3000" b="1" dirty="0">
                <a:solidFill>
                  <a:srgbClr val="000000"/>
                </a:solidFill>
                <a:latin typeface="Times New Roman" panose="02020603050405020304" pitchFamily="18" charset="0"/>
                <a:cs typeface="Times New Roman" panose="02020603050405020304" pitchFamily="18" charset="0"/>
              </a:rPr>
              <a:t>2.2 </a:t>
            </a:r>
            <a:r>
              <a:rPr lang="en-IN" sz="3000" b="1" spc="-5" dirty="0">
                <a:solidFill>
                  <a:srgbClr val="000000"/>
                </a:solidFill>
                <a:latin typeface="Times New Roman" panose="02020603050405020304" pitchFamily="18" charset="0"/>
                <a:cs typeface="Times New Roman" panose="02020603050405020304" pitchFamily="18" charset="0"/>
              </a:rPr>
              <a:t>Description </a:t>
            </a:r>
            <a:r>
              <a:rPr lang="en-IN" sz="3000" b="1" dirty="0">
                <a:solidFill>
                  <a:srgbClr val="000000"/>
                </a:solidFill>
                <a:latin typeface="Times New Roman" panose="02020603050405020304" pitchFamily="18" charset="0"/>
                <a:cs typeface="Times New Roman" panose="02020603050405020304" pitchFamily="18" charset="0"/>
              </a:rPr>
              <a:t>Of Modules</a:t>
            </a:r>
            <a:endParaRPr lang="en-IN" sz="30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lvl="0">
              <a:lnSpc>
                <a:spcPct val="150000"/>
              </a:lnSpc>
            </a:pPr>
            <a:r>
              <a:rPr lang="en-IN" sz="1600" b="1" dirty="0"/>
              <a:t>INPUT</a:t>
            </a:r>
          </a:p>
          <a:p>
            <a:pPr>
              <a:lnSpc>
                <a:spcPct val="150000"/>
              </a:lnSpc>
            </a:pPr>
            <a:r>
              <a:rPr lang="en-IN" sz="1600" dirty="0"/>
              <a:t>We take input in the form of images. </a:t>
            </a:r>
          </a:p>
          <a:p>
            <a:pPr>
              <a:lnSpc>
                <a:spcPct val="150000"/>
              </a:lnSpc>
            </a:pPr>
            <a:r>
              <a:rPr lang="en-IN" sz="1600" dirty="0"/>
              <a:t> </a:t>
            </a:r>
          </a:p>
          <a:p>
            <a:pPr lvl="0">
              <a:lnSpc>
                <a:spcPct val="150000"/>
              </a:lnSpc>
            </a:pPr>
            <a:r>
              <a:rPr lang="en-IN" sz="1600" b="1" dirty="0"/>
              <a:t>CLEANING DATA</a:t>
            </a:r>
          </a:p>
          <a:p>
            <a:pPr>
              <a:lnSpc>
                <a:spcPct val="150000"/>
              </a:lnSpc>
            </a:pPr>
            <a:r>
              <a:rPr lang="en-IN" sz="1600" dirty="0"/>
              <a:t>A lot of these images may be null, or unreadable. In this stage, we remove such images.</a:t>
            </a:r>
          </a:p>
          <a:p>
            <a:pPr>
              <a:lnSpc>
                <a:spcPct val="150000"/>
              </a:lnSpc>
            </a:pPr>
            <a:r>
              <a:rPr lang="en-IN" sz="1600" dirty="0"/>
              <a:t> </a:t>
            </a:r>
          </a:p>
          <a:p>
            <a:pPr lvl="0">
              <a:lnSpc>
                <a:spcPct val="150000"/>
              </a:lnSpc>
            </a:pPr>
            <a:r>
              <a:rPr lang="en-IN" sz="1600" b="1" dirty="0"/>
              <a:t>PREPROCESSING</a:t>
            </a:r>
          </a:p>
          <a:p>
            <a:pPr>
              <a:lnSpc>
                <a:spcPct val="150000"/>
              </a:lnSpc>
            </a:pPr>
            <a:r>
              <a:rPr lang="en-IN" sz="1600" dirty="0"/>
              <a:t>We need to make all the data uniform so that the model can train on it. Here we set the dimensions and crop the image if it is larger, or pad it with white pixels if it is smaller.</a:t>
            </a:r>
          </a:p>
          <a:p>
            <a:pPr>
              <a:lnSpc>
                <a:spcPct val="150000"/>
              </a:lnSpc>
            </a:pPr>
            <a:r>
              <a:rPr lang="en-IN" sz="1600" dirty="0"/>
              <a:t> </a:t>
            </a:r>
            <a:endParaRPr lang="en-IN" dirty="0"/>
          </a:p>
        </p:txBody>
      </p:sp>
    </p:spTree>
    <p:extLst>
      <p:ext uri="{BB962C8B-B14F-4D97-AF65-F5344CB8AC3E}">
        <p14:creationId xmlns:p14="http://schemas.microsoft.com/office/powerpoint/2010/main" val="519228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IN" sz="3000" b="1" dirty="0">
                <a:solidFill>
                  <a:srgbClr val="000000"/>
                </a:solidFill>
                <a:latin typeface="Times New Roman" panose="02020603050405020304" pitchFamily="18" charset="0"/>
                <a:cs typeface="Times New Roman" panose="02020603050405020304" pitchFamily="18" charset="0"/>
              </a:rPr>
              <a:t>2.2 </a:t>
            </a:r>
            <a:r>
              <a:rPr lang="en-IN" sz="3000" b="1" spc="-5" dirty="0">
                <a:solidFill>
                  <a:srgbClr val="000000"/>
                </a:solidFill>
                <a:latin typeface="Times New Roman" panose="02020603050405020304" pitchFamily="18" charset="0"/>
                <a:cs typeface="Times New Roman" panose="02020603050405020304" pitchFamily="18" charset="0"/>
              </a:rPr>
              <a:t>Description </a:t>
            </a:r>
            <a:r>
              <a:rPr lang="en-IN" sz="3000" b="1" dirty="0">
                <a:solidFill>
                  <a:srgbClr val="000000"/>
                </a:solidFill>
                <a:latin typeface="Times New Roman" panose="02020603050405020304" pitchFamily="18" charset="0"/>
                <a:cs typeface="Times New Roman" panose="02020603050405020304" pitchFamily="18" charset="0"/>
              </a:rPr>
              <a:t>Of Modules</a:t>
            </a:r>
            <a:endParaRPr lang="en-IN" sz="30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50000"/>
              </a:lnSpc>
            </a:pPr>
            <a:r>
              <a:rPr lang="en-IN" sz="1600" b="1" dirty="0"/>
              <a:t>BUILDING MODEL</a:t>
            </a:r>
          </a:p>
          <a:p>
            <a:pPr>
              <a:lnSpc>
                <a:spcPct val="150000"/>
              </a:lnSpc>
            </a:pPr>
            <a:r>
              <a:rPr lang="en-IN" sz="1600" dirty="0"/>
              <a:t>Here is where we add the layers and build the model. We built a CRNN model. (Convolution Recurrent Neural Network)</a:t>
            </a:r>
          </a:p>
          <a:p>
            <a:pPr>
              <a:lnSpc>
                <a:spcPct val="150000"/>
              </a:lnSpc>
            </a:pPr>
            <a:r>
              <a:rPr lang="en-IN" sz="1600" dirty="0"/>
              <a:t> </a:t>
            </a:r>
          </a:p>
          <a:p>
            <a:pPr lvl="0">
              <a:lnSpc>
                <a:spcPct val="150000"/>
              </a:lnSpc>
            </a:pPr>
            <a:r>
              <a:rPr lang="en-IN" sz="1600" b="1" dirty="0"/>
              <a:t>TRAINING MODEL</a:t>
            </a:r>
          </a:p>
          <a:p>
            <a:pPr>
              <a:lnSpc>
                <a:spcPct val="150000"/>
              </a:lnSpc>
            </a:pPr>
            <a:r>
              <a:rPr lang="en-IN" sz="1600" dirty="0"/>
              <a:t>Here we train model on the training set.</a:t>
            </a:r>
          </a:p>
          <a:p>
            <a:pPr>
              <a:lnSpc>
                <a:spcPct val="150000"/>
              </a:lnSpc>
            </a:pPr>
            <a:r>
              <a:rPr lang="en-IN" sz="1600" dirty="0"/>
              <a:t> </a:t>
            </a:r>
          </a:p>
          <a:p>
            <a:pPr lvl="0">
              <a:lnSpc>
                <a:spcPct val="150000"/>
              </a:lnSpc>
            </a:pPr>
            <a:r>
              <a:rPr lang="en-IN" sz="1600" b="1" dirty="0"/>
              <a:t>PREDICTIONS</a:t>
            </a:r>
          </a:p>
          <a:p>
            <a:pPr>
              <a:lnSpc>
                <a:spcPct val="150000"/>
              </a:lnSpc>
            </a:pPr>
            <a:r>
              <a:rPr lang="en-IN" sz="1600" dirty="0"/>
              <a:t>Based on the model, we predict the result.</a:t>
            </a:r>
          </a:p>
          <a:p>
            <a:pPr>
              <a:lnSpc>
                <a:spcPct val="150000"/>
              </a:lnSpc>
            </a:pPr>
            <a:endParaRPr lang="en-IN" sz="1600" b="0" strike="noStrike" spc="-1" dirty="0">
              <a:solidFill>
                <a:srgbClr val="000000"/>
              </a:solidFill>
              <a:latin typeface="Arial"/>
            </a:endParaRPr>
          </a:p>
        </p:txBody>
      </p:sp>
    </p:spTree>
    <p:extLst>
      <p:ext uri="{BB962C8B-B14F-4D97-AF65-F5344CB8AC3E}">
        <p14:creationId xmlns:p14="http://schemas.microsoft.com/office/powerpoint/2010/main" val="129551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dirty="0">
                <a:solidFill>
                  <a:srgbClr val="FFFBF0"/>
                </a:solidFill>
                <a:latin typeface="Times New Roman"/>
                <a:ea typeface="Times New Roman"/>
              </a:rPr>
              <a:t>3. </a:t>
            </a:r>
            <a:r>
              <a:rPr lang="en" sz="4000" b="1" spc="-1" dirty="0">
                <a:solidFill>
                  <a:srgbClr val="FFFBF0"/>
                </a:solidFill>
                <a:latin typeface="Times New Roman"/>
                <a:ea typeface="Times New Roman"/>
              </a:rPr>
              <a:t>Implementation</a:t>
            </a:r>
            <a:endParaRPr lang="en-IN" sz="4000" b="0" strike="noStrike" spc="-1" dirty="0">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extLst>
      <p:ext uri="{BB962C8B-B14F-4D97-AF65-F5344CB8AC3E}">
        <p14:creationId xmlns:p14="http://schemas.microsoft.com/office/powerpoint/2010/main" val="57725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b="0" strike="noStrike" spc="-1" dirty="0">
                <a:solidFill>
                  <a:srgbClr val="000000"/>
                </a:solidFill>
                <a:latin typeface="Arial"/>
              </a:rPr>
              <a:t>Sigmoid Activation function:</a:t>
            </a:r>
          </a:p>
          <a:p>
            <a:pPr>
              <a:lnSpc>
                <a:spcPct val="115000"/>
              </a:lnSpc>
            </a:pPr>
            <a:endParaRPr lang="en-IN" b="0" strike="noStrike" spc="-1" dirty="0">
              <a:solidFill>
                <a:srgbClr val="000000"/>
              </a:solidFill>
              <a:latin typeface="Arial"/>
            </a:endParaRPr>
          </a:p>
        </p:txBody>
      </p:sp>
      <p:pic>
        <p:nvPicPr>
          <p:cNvPr id="13" name="Picture 12">
            <a:extLst>
              <a:ext uri="{FF2B5EF4-FFF2-40B4-BE49-F238E27FC236}">
                <a16:creationId xmlns:a16="http://schemas.microsoft.com/office/drawing/2014/main" id="{A0DCEF80-6A1A-1930-63EF-AF35F005E20A}"/>
              </a:ext>
            </a:extLst>
          </p:cNvPr>
          <p:cNvPicPr>
            <a:picLocks noChangeAspect="1"/>
          </p:cNvPicPr>
          <p:nvPr/>
        </p:nvPicPr>
        <p:blipFill rotWithShape="1">
          <a:blip r:embed="rId2"/>
          <a:srcRect l="2553" t="22454"/>
          <a:stretch/>
        </p:blipFill>
        <p:spPr bwMode="auto">
          <a:xfrm>
            <a:off x="1669940" y="1581407"/>
            <a:ext cx="5804120" cy="34308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7842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spc="-1" dirty="0">
                <a:solidFill>
                  <a:srgbClr val="000000"/>
                </a:solidFill>
              </a:rPr>
              <a:t>Elu Activation function:</a:t>
            </a:r>
          </a:p>
          <a:p>
            <a:pPr>
              <a:lnSpc>
                <a:spcPct val="115000"/>
              </a:lnSpc>
            </a:pP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71BE516B-E423-A370-188C-535FBD8EBEB4}"/>
              </a:ext>
            </a:extLst>
          </p:cNvPr>
          <p:cNvPicPr>
            <a:picLocks noChangeAspect="1"/>
          </p:cNvPicPr>
          <p:nvPr/>
        </p:nvPicPr>
        <p:blipFill rotWithShape="1">
          <a:blip r:embed="rId2"/>
          <a:srcRect t="19245"/>
          <a:stretch/>
        </p:blipFill>
        <p:spPr bwMode="auto">
          <a:xfrm>
            <a:off x="1561074" y="1572565"/>
            <a:ext cx="6021852" cy="3396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57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spc="-1" dirty="0" err="1">
                <a:solidFill>
                  <a:srgbClr val="000000"/>
                </a:solidFill>
              </a:rPr>
              <a:t>Selu</a:t>
            </a:r>
            <a:r>
              <a:rPr lang="en-IN" sz="1400" spc="-1" dirty="0">
                <a:solidFill>
                  <a:srgbClr val="000000"/>
                </a:solidFill>
              </a:rPr>
              <a:t> Activation function:</a:t>
            </a:r>
          </a:p>
          <a:p>
            <a:pPr>
              <a:lnSpc>
                <a:spcPct val="115000"/>
              </a:lnSpc>
            </a:pP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383C8C6A-6A59-AF6F-0447-340957215C6E}"/>
              </a:ext>
            </a:extLst>
          </p:cNvPr>
          <p:cNvPicPr>
            <a:picLocks noChangeAspect="1"/>
          </p:cNvPicPr>
          <p:nvPr/>
        </p:nvPicPr>
        <p:blipFill rotWithShape="1">
          <a:blip r:embed="rId2"/>
          <a:srcRect l="4084" t="19398"/>
          <a:stretch/>
        </p:blipFill>
        <p:spPr bwMode="auto">
          <a:xfrm>
            <a:off x="1774010" y="1539420"/>
            <a:ext cx="5595620" cy="33413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9997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spc="-1" dirty="0" err="1">
                <a:solidFill>
                  <a:srgbClr val="000000"/>
                </a:solidFill>
              </a:rPr>
              <a:t>Relu</a:t>
            </a:r>
            <a:r>
              <a:rPr lang="en-IN" sz="1400" spc="-1" dirty="0">
                <a:solidFill>
                  <a:srgbClr val="000000"/>
                </a:solidFill>
              </a:rPr>
              <a:t> Activation function:</a:t>
            </a:r>
          </a:p>
          <a:p>
            <a:pPr>
              <a:lnSpc>
                <a:spcPct val="115000"/>
              </a:lnSpc>
            </a:pPr>
            <a:endParaRPr lang="en-IN" sz="1400" spc="-1" dirty="0">
              <a:solidFill>
                <a:srgbClr val="000000"/>
              </a:solidFill>
            </a:endParaRPr>
          </a:p>
          <a:p>
            <a:pPr>
              <a:lnSpc>
                <a:spcPct val="115000"/>
              </a:lnSpc>
            </a:pP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54A41968-2671-FD2A-D098-B03A1B2BD969}"/>
              </a:ext>
            </a:extLst>
          </p:cNvPr>
          <p:cNvPicPr>
            <a:picLocks noChangeAspect="1"/>
          </p:cNvPicPr>
          <p:nvPr/>
        </p:nvPicPr>
        <p:blipFill rotWithShape="1">
          <a:blip r:embed="rId2">
            <a:extLst>
              <a:ext uri="{28A0092B-C50C-407E-A947-70E740481C1C}">
                <a14:useLocalDpi xmlns:a14="http://schemas.microsoft.com/office/drawing/2010/main" val="0"/>
              </a:ext>
            </a:extLst>
          </a:blip>
          <a:srcRect l="2552" t="2676" r="45716"/>
          <a:stretch/>
        </p:blipFill>
        <p:spPr bwMode="auto">
          <a:xfrm>
            <a:off x="1745752" y="1510790"/>
            <a:ext cx="5652135" cy="3381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112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.2 Result</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dirty="0"/>
              <a:t>Sigmoid, </a:t>
            </a:r>
            <a:r>
              <a:rPr lang="en-IN" sz="1400" dirty="0" err="1"/>
              <a:t>Selu</a:t>
            </a:r>
            <a:r>
              <a:rPr lang="en-IN" sz="1400" dirty="0"/>
              <a:t>, Elu, and </a:t>
            </a:r>
            <a:r>
              <a:rPr lang="en-IN" sz="1400" dirty="0" err="1"/>
              <a:t>Relu</a:t>
            </a:r>
            <a:r>
              <a:rPr lang="en-IN" sz="1400" dirty="0"/>
              <a:t> all 4 of these activation functions gave us different accuracies which are summarized with the help of a table below.</a:t>
            </a:r>
          </a:p>
          <a:p>
            <a:pPr>
              <a:lnSpc>
                <a:spcPct val="115000"/>
              </a:lnSpc>
            </a:pPr>
            <a:endParaRPr lang="en-IN" sz="1400" dirty="0"/>
          </a:p>
          <a:p>
            <a:pPr>
              <a:lnSpc>
                <a:spcPct val="115000"/>
              </a:lnSpc>
            </a:pPr>
            <a:endParaRPr lang="en-IN" b="0" strike="noStrike" spc="-1" dirty="0">
              <a:solidFill>
                <a:srgbClr val="000000"/>
              </a:solidFill>
              <a:latin typeface="Arial"/>
            </a:endParaRPr>
          </a:p>
        </p:txBody>
      </p:sp>
      <p:graphicFrame>
        <p:nvGraphicFramePr>
          <p:cNvPr id="2" name="Table 1">
            <a:extLst>
              <a:ext uri="{FF2B5EF4-FFF2-40B4-BE49-F238E27FC236}">
                <a16:creationId xmlns:a16="http://schemas.microsoft.com/office/drawing/2014/main" id="{952CC887-A583-728C-D354-A59EBBD9A0FB}"/>
              </a:ext>
            </a:extLst>
          </p:cNvPr>
          <p:cNvGraphicFramePr>
            <a:graphicFrameLocks noGrp="1"/>
          </p:cNvGraphicFramePr>
          <p:nvPr>
            <p:extLst>
              <p:ext uri="{D42A27DB-BD31-4B8C-83A1-F6EECF244321}">
                <p14:modId xmlns:p14="http://schemas.microsoft.com/office/powerpoint/2010/main" val="2015158481"/>
              </p:ext>
            </p:extLst>
          </p:nvPr>
        </p:nvGraphicFramePr>
        <p:xfrm>
          <a:off x="728881" y="1849656"/>
          <a:ext cx="7517972" cy="2605885"/>
        </p:xfrm>
        <a:graphic>
          <a:graphicData uri="http://schemas.openxmlformats.org/drawingml/2006/table">
            <a:tbl>
              <a:tblPr firstRow="1" firstCol="1" bandRow="1">
                <a:tableStyleId>{5C22544A-7EE6-4342-B048-85BDC9FD1C3A}</a:tableStyleId>
              </a:tblPr>
              <a:tblGrid>
                <a:gridCol w="1275425">
                  <a:extLst>
                    <a:ext uri="{9D8B030D-6E8A-4147-A177-3AD203B41FA5}">
                      <a16:colId xmlns:a16="http://schemas.microsoft.com/office/drawing/2014/main" val="1631617144"/>
                    </a:ext>
                  </a:extLst>
                </a:gridCol>
                <a:gridCol w="3251263">
                  <a:extLst>
                    <a:ext uri="{9D8B030D-6E8A-4147-A177-3AD203B41FA5}">
                      <a16:colId xmlns:a16="http://schemas.microsoft.com/office/drawing/2014/main" val="112254917"/>
                    </a:ext>
                  </a:extLst>
                </a:gridCol>
                <a:gridCol w="2991284">
                  <a:extLst>
                    <a:ext uri="{9D8B030D-6E8A-4147-A177-3AD203B41FA5}">
                      <a16:colId xmlns:a16="http://schemas.microsoft.com/office/drawing/2014/main" val="936124260"/>
                    </a:ext>
                  </a:extLst>
                </a:gridCol>
              </a:tblGrid>
              <a:tr h="521177">
                <a:tc>
                  <a:txBody>
                    <a:bodyPr/>
                    <a:lstStyle/>
                    <a:p>
                      <a:pPr algn="ctr">
                        <a:lnSpc>
                          <a:spcPct val="150000"/>
                        </a:lnSpc>
                      </a:pPr>
                      <a:r>
                        <a:rPr lang="en-IN" sz="1250" dirty="0">
                          <a:solidFill>
                            <a:schemeClr val="tx1"/>
                          </a:solidFill>
                          <a:effectLst/>
                        </a:rPr>
                        <a:t>Sr. No.</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accent2"/>
                    </a:solidFill>
                  </a:tcPr>
                </a:tc>
                <a:tc>
                  <a:txBody>
                    <a:bodyPr/>
                    <a:lstStyle/>
                    <a:p>
                      <a:pPr algn="ctr">
                        <a:lnSpc>
                          <a:spcPct val="150000"/>
                        </a:lnSpc>
                      </a:pPr>
                      <a:r>
                        <a:rPr lang="en-IN" sz="1250" dirty="0">
                          <a:solidFill>
                            <a:schemeClr val="tx1"/>
                          </a:solidFill>
                          <a:effectLst/>
                        </a:rPr>
                        <a:t>Activation Function</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accent2"/>
                    </a:solidFill>
                  </a:tcPr>
                </a:tc>
                <a:tc>
                  <a:txBody>
                    <a:bodyPr/>
                    <a:lstStyle/>
                    <a:p>
                      <a:pPr algn="ctr">
                        <a:lnSpc>
                          <a:spcPct val="150000"/>
                        </a:lnSpc>
                      </a:pPr>
                      <a:r>
                        <a:rPr lang="en-IN" sz="1250" dirty="0">
                          <a:solidFill>
                            <a:schemeClr val="tx1"/>
                          </a:solidFill>
                          <a:effectLst/>
                        </a:rPr>
                        <a:t>Accuracy</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2461275119"/>
                  </a:ext>
                </a:extLst>
              </a:tr>
              <a:tr h="521177">
                <a:tc>
                  <a:txBody>
                    <a:bodyPr/>
                    <a:lstStyle/>
                    <a:p>
                      <a:pPr algn="ctr">
                        <a:lnSpc>
                          <a:spcPct val="150000"/>
                        </a:lnSpc>
                      </a:pPr>
                      <a:r>
                        <a:rPr lang="en-IN" sz="1250" b="0" dirty="0">
                          <a:solidFill>
                            <a:schemeClr val="tx1"/>
                          </a:solidFill>
                          <a:effectLst/>
                        </a:rPr>
                        <a:t>1)</a:t>
                      </a:r>
                      <a:endParaRPr lang="en-IN"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40000"/>
                        <a:lumOff val="60000"/>
                      </a:schemeClr>
                    </a:solidFill>
                  </a:tcPr>
                </a:tc>
                <a:tc>
                  <a:txBody>
                    <a:bodyPr/>
                    <a:lstStyle/>
                    <a:p>
                      <a:pPr algn="ctr">
                        <a:lnSpc>
                          <a:spcPct val="150000"/>
                        </a:lnSpc>
                      </a:pPr>
                      <a:r>
                        <a:rPr lang="en-IN" sz="1250" dirty="0">
                          <a:solidFill>
                            <a:schemeClr val="tx1"/>
                          </a:solidFill>
                          <a:effectLst/>
                        </a:rPr>
                        <a:t>Sigmoid</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40000"/>
                        <a:lumOff val="60000"/>
                      </a:schemeClr>
                    </a:solidFill>
                  </a:tcPr>
                </a:tc>
                <a:tc>
                  <a:txBody>
                    <a:bodyPr/>
                    <a:lstStyle/>
                    <a:p>
                      <a:pPr algn="ctr">
                        <a:lnSpc>
                          <a:spcPct val="150000"/>
                        </a:lnSpc>
                      </a:pPr>
                      <a:r>
                        <a:rPr lang="en-IN" sz="1250" dirty="0">
                          <a:solidFill>
                            <a:schemeClr val="tx1"/>
                          </a:solidFill>
                          <a:effectLst/>
                        </a:rPr>
                        <a:t>5.90%</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40000"/>
                        <a:lumOff val="60000"/>
                      </a:schemeClr>
                    </a:solidFill>
                  </a:tcPr>
                </a:tc>
                <a:extLst>
                  <a:ext uri="{0D108BD9-81ED-4DB2-BD59-A6C34878D82A}">
                    <a16:rowId xmlns:a16="http://schemas.microsoft.com/office/drawing/2014/main" val="1881280150"/>
                  </a:ext>
                </a:extLst>
              </a:tr>
              <a:tr h="521177">
                <a:tc>
                  <a:txBody>
                    <a:bodyPr/>
                    <a:lstStyle/>
                    <a:p>
                      <a:pPr algn="ctr">
                        <a:lnSpc>
                          <a:spcPct val="150000"/>
                        </a:lnSpc>
                      </a:pPr>
                      <a:r>
                        <a:rPr lang="en-IN" sz="1250" b="0" dirty="0">
                          <a:solidFill>
                            <a:schemeClr val="tx1"/>
                          </a:solidFill>
                          <a:effectLst/>
                        </a:rPr>
                        <a:t>2)</a:t>
                      </a:r>
                      <a:endParaRPr lang="en-IN"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60000"/>
                        <a:lumOff val="40000"/>
                      </a:schemeClr>
                    </a:solidFill>
                  </a:tcPr>
                </a:tc>
                <a:tc>
                  <a:txBody>
                    <a:bodyPr/>
                    <a:lstStyle/>
                    <a:p>
                      <a:pPr algn="ctr">
                        <a:lnSpc>
                          <a:spcPct val="150000"/>
                        </a:lnSpc>
                      </a:pPr>
                      <a:r>
                        <a:rPr lang="en-IN" sz="1250" dirty="0">
                          <a:solidFill>
                            <a:schemeClr val="tx1"/>
                          </a:solidFill>
                          <a:effectLst/>
                        </a:rPr>
                        <a:t>Elu</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60000"/>
                        <a:lumOff val="40000"/>
                      </a:schemeClr>
                    </a:solidFill>
                  </a:tcPr>
                </a:tc>
                <a:tc>
                  <a:txBody>
                    <a:bodyPr/>
                    <a:lstStyle/>
                    <a:p>
                      <a:pPr algn="ctr">
                        <a:lnSpc>
                          <a:spcPct val="150000"/>
                        </a:lnSpc>
                      </a:pPr>
                      <a:r>
                        <a:rPr lang="en-IN" sz="1250" dirty="0">
                          <a:solidFill>
                            <a:schemeClr val="tx1"/>
                          </a:solidFill>
                          <a:effectLst/>
                        </a:rPr>
                        <a:t>58.43%</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60000"/>
                        <a:lumOff val="40000"/>
                      </a:schemeClr>
                    </a:solidFill>
                  </a:tcPr>
                </a:tc>
                <a:extLst>
                  <a:ext uri="{0D108BD9-81ED-4DB2-BD59-A6C34878D82A}">
                    <a16:rowId xmlns:a16="http://schemas.microsoft.com/office/drawing/2014/main" val="2732527202"/>
                  </a:ext>
                </a:extLst>
              </a:tr>
              <a:tr h="521177">
                <a:tc>
                  <a:txBody>
                    <a:bodyPr/>
                    <a:lstStyle/>
                    <a:p>
                      <a:pPr algn="ctr">
                        <a:lnSpc>
                          <a:spcPct val="150000"/>
                        </a:lnSpc>
                      </a:pPr>
                      <a:r>
                        <a:rPr lang="en-IN" sz="1250" b="0" dirty="0">
                          <a:solidFill>
                            <a:schemeClr val="accent1"/>
                          </a:solidFill>
                          <a:effectLst/>
                        </a:rPr>
                        <a:t>3)</a:t>
                      </a:r>
                      <a:endParaRPr lang="en-IN" sz="1200" b="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75000"/>
                      </a:schemeClr>
                    </a:solidFill>
                  </a:tcPr>
                </a:tc>
                <a:tc>
                  <a:txBody>
                    <a:bodyPr/>
                    <a:lstStyle/>
                    <a:p>
                      <a:pPr algn="ctr">
                        <a:lnSpc>
                          <a:spcPct val="150000"/>
                        </a:lnSpc>
                      </a:pPr>
                      <a:r>
                        <a:rPr lang="en-IN" sz="1250" dirty="0" err="1">
                          <a:solidFill>
                            <a:schemeClr val="accent1"/>
                          </a:solidFill>
                          <a:effectLst/>
                        </a:rPr>
                        <a:t>Selu</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75000"/>
                      </a:schemeClr>
                    </a:solidFill>
                  </a:tcPr>
                </a:tc>
                <a:tc>
                  <a:txBody>
                    <a:bodyPr/>
                    <a:lstStyle/>
                    <a:p>
                      <a:pPr algn="ctr">
                        <a:lnSpc>
                          <a:spcPct val="150000"/>
                        </a:lnSpc>
                      </a:pPr>
                      <a:r>
                        <a:rPr lang="en-IN" sz="1250" dirty="0">
                          <a:solidFill>
                            <a:schemeClr val="accent1"/>
                          </a:solidFill>
                          <a:effectLst/>
                        </a:rPr>
                        <a:t>71.20%</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3351924038"/>
                  </a:ext>
                </a:extLst>
              </a:tr>
              <a:tr h="521177">
                <a:tc>
                  <a:txBody>
                    <a:bodyPr/>
                    <a:lstStyle/>
                    <a:p>
                      <a:pPr algn="ctr">
                        <a:lnSpc>
                          <a:spcPct val="150000"/>
                        </a:lnSpc>
                      </a:pPr>
                      <a:r>
                        <a:rPr lang="en-IN" sz="1250" b="0" dirty="0">
                          <a:solidFill>
                            <a:schemeClr val="accent1"/>
                          </a:solidFill>
                          <a:effectLst/>
                        </a:rPr>
                        <a:t>4)</a:t>
                      </a:r>
                      <a:endParaRPr lang="en-IN" sz="1200" b="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n-IN" sz="1250" dirty="0" err="1">
                          <a:solidFill>
                            <a:schemeClr val="accent1"/>
                          </a:solidFill>
                          <a:effectLst/>
                        </a:rPr>
                        <a:t>Relu</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n-IN" sz="1250" dirty="0">
                          <a:solidFill>
                            <a:schemeClr val="accent1"/>
                          </a:solidFill>
                          <a:effectLst/>
                        </a:rPr>
                        <a:t>74.97%</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2831383423"/>
                  </a:ext>
                </a:extLst>
              </a:tr>
            </a:tbl>
          </a:graphicData>
        </a:graphic>
      </p:graphicFrame>
      <p:sp>
        <p:nvSpPr>
          <p:cNvPr id="3" name="Rectangle 1">
            <a:extLst>
              <a:ext uri="{FF2B5EF4-FFF2-40B4-BE49-F238E27FC236}">
                <a16:creationId xmlns:a16="http://schemas.microsoft.com/office/drawing/2014/main" id="{7E04E1CA-C6DC-6C40-B3A9-6D4D0493AEAD}"/>
              </a:ext>
            </a:extLst>
          </p:cNvPr>
          <p:cNvSpPr>
            <a:spLocks noChangeArrowheads="1"/>
          </p:cNvSpPr>
          <p:nvPr/>
        </p:nvSpPr>
        <p:spPr bwMode="auto">
          <a:xfrm>
            <a:off x="311760" y="2189816"/>
            <a:ext cx="11010863" cy="91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015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marL="805180" marR="796925" algn="ctr">
              <a:lnSpc>
                <a:spcPct val="100000"/>
              </a:lnSpc>
              <a:spcBef>
                <a:spcPts val="5"/>
              </a:spcBef>
            </a:pPr>
            <a:r>
              <a:rPr lang="en" sz="1800" b="0" strike="noStrike" spc="-1" dirty="0">
                <a:solidFill>
                  <a:srgbClr val="FFFBF0"/>
                </a:solidFill>
                <a:latin typeface="Times New Roman"/>
                <a:ea typeface="Times New Roman"/>
              </a:rPr>
              <a:t> Synopsis on</a:t>
            </a:r>
            <a:br>
              <a:rPr dirty="0"/>
            </a:br>
            <a:r>
              <a:rPr lang="en-US" sz="2400" dirty="0">
                <a:solidFill>
                  <a:schemeClr val="accent1"/>
                </a:solidFill>
              </a:rPr>
              <a:t>Handwritten Text Recognition</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 (Sem-6)</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 sz="1800" b="0" strike="noStrike" spc="-1" dirty="0" err="1">
                <a:solidFill>
                  <a:srgbClr val="FFFBF0"/>
                </a:solidFill>
                <a:latin typeface="Times New Roman" panose="02020603050405020304" pitchFamily="18" charset="0"/>
                <a:ea typeface="Times New Roman"/>
                <a:cs typeface="Times New Roman" panose="02020603050405020304" pitchFamily="18" charset="0"/>
              </a:rPr>
              <a:t>Avishkar</a:t>
            </a:r>
            <a:r>
              <a:rPr lang="en" sz="1800" b="0" strike="noStrike" spc="-1" dirty="0">
                <a:solidFill>
                  <a:srgbClr val="FFFBF0"/>
                </a:solidFill>
                <a:latin typeface="Times New Roman" panose="02020603050405020304" pitchFamily="18" charset="0"/>
                <a:ea typeface="Times New Roman"/>
                <a:cs typeface="Times New Roman" panose="02020603050405020304" pitchFamily="18" charset="0"/>
              </a:rPr>
              <a:t> Dalvi (</a:t>
            </a:r>
            <a:r>
              <a:rPr lang="en-US" dirty="0">
                <a:solidFill>
                  <a:schemeClr val="accent1"/>
                </a:solidFill>
                <a:latin typeface="Times New Roman" panose="02020603050405020304" pitchFamily="18" charset="0"/>
                <a:cs typeface="Times New Roman" panose="02020603050405020304" pitchFamily="18" charset="0"/>
              </a:rPr>
              <a:t>20202002</a:t>
            </a:r>
            <a:r>
              <a:rPr lang="en" sz="1800" b="0" strike="noStrike" spc="-1" dirty="0">
                <a:solidFill>
                  <a:srgbClr val="FFFBF0"/>
                </a:solidFill>
                <a:latin typeface="Times New Roman" panose="02020603050405020304" pitchFamily="18" charset="0"/>
                <a:ea typeface="Times New Roman"/>
                <a:cs typeface="Times New Roman" panose="02020603050405020304" pitchFamily="18" charset="0"/>
              </a:rPr>
              <a:t>)</a:t>
            </a:r>
            <a:br>
              <a:rPr dirty="0">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Riddhi Narkar (19102003) </a:t>
            </a:r>
          </a:p>
          <a:p>
            <a:pPr marL="805180" marR="796925" algn="ctr">
              <a:lnSpc>
                <a:spcPct val="100000"/>
              </a:lnSpc>
              <a:spcBef>
                <a:spcPts val="5"/>
              </a:spcBef>
            </a:pPr>
            <a:r>
              <a:rPr lang="en-IN" dirty="0" err="1">
                <a:solidFill>
                  <a:schemeClr val="accent1"/>
                </a:solidFill>
                <a:latin typeface="Times New Roman" panose="02020603050405020304" pitchFamily="18" charset="0"/>
                <a:cs typeface="Times New Roman" panose="02020603050405020304" pitchFamily="18" charset="0"/>
              </a:rPr>
              <a:t>Soumyojyoti</a:t>
            </a:r>
            <a:r>
              <a:rPr lang="en-IN" dirty="0">
                <a:solidFill>
                  <a:schemeClr val="accent1"/>
                </a:solidFill>
                <a:latin typeface="Times New Roman" panose="02020603050405020304" pitchFamily="18" charset="0"/>
                <a:cs typeface="Times New Roman" panose="02020603050405020304" pitchFamily="18" charset="0"/>
              </a:rPr>
              <a:t> Dutta (19102014)  </a:t>
            </a:r>
          </a:p>
          <a:p>
            <a:pPr marL="805180" marR="796925" algn="ctr">
              <a:lnSpc>
                <a:spcPct val="100000"/>
              </a:lnSpc>
              <a:spcBef>
                <a:spcPts val="5"/>
              </a:spcBef>
            </a:pPr>
            <a:r>
              <a:rPr lang="en-IN" dirty="0" err="1">
                <a:solidFill>
                  <a:schemeClr val="accent1"/>
                </a:solidFill>
                <a:latin typeface="Times New Roman" panose="02020603050405020304" pitchFamily="18" charset="0"/>
                <a:cs typeface="Times New Roman" panose="02020603050405020304" pitchFamily="18" charset="0"/>
              </a:rPr>
              <a:t>Vedang</a:t>
            </a:r>
            <a:r>
              <a:rPr lang="en-IN" dirty="0">
                <a:solidFill>
                  <a:schemeClr val="accent1"/>
                </a:solidFill>
                <a:latin typeface="Times New Roman" panose="02020603050405020304" pitchFamily="18" charset="0"/>
                <a:cs typeface="Times New Roman" panose="02020603050405020304" pitchFamily="18" charset="0"/>
              </a:rPr>
              <a:t> Gore (19102065)</a:t>
            </a:r>
          </a:p>
          <a:p>
            <a:pPr algn="ctr">
              <a:tabLst>
                <a:tab pos="0" algn="l"/>
              </a:tabLst>
            </a:pPr>
            <a:br>
              <a:rPr dirty="0">
                <a:latin typeface="Times New Roman" panose="02020603050405020304" pitchFamily="18" charset="0"/>
                <a:cs typeface="Times New Roman" panose="02020603050405020304" pitchFamily="18" charset="0"/>
              </a:rPr>
            </a:br>
            <a:r>
              <a:rPr lang="en" sz="1800" b="0" strike="noStrike" spc="-1" dirty="0">
                <a:solidFill>
                  <a:srgbClr val="FFFBF0"/>
                </a:solidFill>
                <a:latin typeface="Times New Roman" panose="02020603050405020304" pitchFamily="18" charset="0"/>
                <a:ea typeface="Times New Roman"/>
                <a:cs typeface="Times New Roman" panose="02020603050405020304" pitchFamily="18" charset="0"/>
              </a:rPr>
              <a:t>Under the Guidance of</a:t>
            </a:r>
            <a:br>
              <a:rPr dirty="0">
                <a:latin typeface="Times New Roman" panose="02020603050405020304" pitchFamily="18" charset="0"/>
                <a:cs typeface="Times New Roman" panose="02020603050405020304" pitchFamily="18" charset="0"/>
              </a:rPr>
            </a:br>
            <a:r>
              <a:rPr lang="en-US" spc="-15" dirty="0">
                <a:solidFill>
                  <a:schemeClr val="accent1"/>
                </a:solidFill>
                <a:latin typeface="Times New Roman" panose="02020603050405020304" pitchFamily="18" charset="0"/>
                <a:cs typeface="Times New Roman" panose="02020603050405020304" pitchFamily="18" charset="0"/>
              </a:rPr>
              <a:t>Prof. Deepali </a:t>
            </a:r>
            <a:r>
              <a:rPr lang="en-US" spc="-15" dirty="0" err="1">
                <a:solidFill>
                  <a:schemeClr val="accent1"/>
                </a:solidFill>
                <a:latin typeface="Times New Roman" panose="02020603050405020304" pitchFamily="18" charset="0"/>
                <a:cs typeface="Times New Roman" panose="02020603050405020304" pitchFamily="18" charset="0"/>
              </a:rPr>
              <a:t>Kayande</a:t>
            </a:r>
            <a:endParaRPr lang="en-US" spc="-5" dirty="0">
              <a:solidFill>
                <a:schemeClr val="accent1"/>
              </a:solidFill>
              <a:latin typeface="Times New Roman" panose="02020603050405020304" pitchFamily="18" charset="0"/>
              <a:cs typeface="Times New Roman" panose="02020603050405020304" pitchFamily="18" charset="0"/>
            </a:endParaRPr>
          </a:p>
          <a:p>
            <a:pPr algn="ctr">
              <a:lnSpc>
                <a:spcPct val="100000"/>
              </a:lnSpc>
              <a:tabLst>
                <a:tab pos="0" algn="l"/>
              </a:tabLst>
            </a:pPr>
            <a:br>
              <a:rPr dirty="0">
                <a:latin typeface="Times New Roman" panose="02020603050405020304" pitchFamily="18" charset="0"/>
                <a:cs typeface="Times New Roman" panose="02020603050405020304" pitchFamily="18" charset="0"/>
              </a:rPr>
            </a:br>
            <a:br>
              <a:rPr dirty="0">
                <a:latin typeface="Times New Roman" panose="02020603050405020304" pitchFamily="18" charset="0"/>
                <a:cs typeface="Times New Roman" panose="02020603050405020304" pitchFamily="18" charset="0"/>
              </a:rPr>
            </a:br>
            <a:br>
              <a:rPr dirty="0"/>
            </a:br>
            <a:br>
              <a:rPr dirty="0"/>
            </a:br>
            <a:br>
              <a:rPr dirty="0"/>
            </a:br>
            <a:endParaRPr lang="en-IN" sz="18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.3 Conclusion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1600" dirty="0"/>
              <a:t>On the basis of this comparative study, we thus conclude that for a fixed dataset consisting of 4,00,000 </a:t>
            </a:r>
            <a:r>
              <a:rPr lang="en-IN" sz="1600" dirty="0" err="1"/>
              <a:t>transcripted</a:t>
            </a:r>
            <a:r>
              <a:rPr lang="en-IN" sz="1600" dirty="0"/>
              <a:t> images of uppercase handwriting, and using the CRNN model with CTC loss, we were able to achieve the highest accuracy of 74.97% with the activation function of </a:t>
            </a:r>
            <a:r>
              <a:rPr lang="en-IN" sz="1600" dirty="0" err="1"/>
              <a:t>relu</a:t>
            </a:r>
            <a:r>
              <a:rPr lang="en-IN" sz="1600" dirty="0"/>
              <a:t>, opposed to three other activation functions - </a:t>
            </a:r>
            <a:r>
              <a:rPr lang="en-IN" sz="1600" dirty="0" err="1"/>
              <a:t>selu</a:t>
            </a:r>
            <a:r>
              <a:rPr lang="en-IN" sz="1600" dirty="0"/>
              <a:t>, sigmoid and </a:t>
            </a:r>
            <a:r>
              <a:rPr lang="en-IN" sz="1600" dirty="0" err="1"/>
              <a:t>elu</a:t>
            </a:r>
            <a:r>
              <a:rPr lang="en-IN" sz="1600" dirty="0"/>
              <a:t>.</a:t>
            </a:r>
          </a:p>
          <a:p>
            <a:pPr>
              <a:lnSpc>
                <a:spcPct val="150000"/>
              </a:lnSpc>
            </a:pPr>
            <a:r>
              <a:rPr lang="en-IN" sz="1600" dirty="0"/>
              <a:t> </a:t>
            </a:r>
          </a:p>
          <a:p>
            <a:pPr marL="285750" indent="-285750">
              <a:lnSpc>
                <a:spcPct val="150000"/>
              </a:lnSpc>
              <a:buFont typeface="Arial" panose="020B0604020202020204" pitchFamily="34" charset="0"/>
              <a:buChar char="•"/>
            </a:pPr>
            <a:r>
              <a:rPr lang="en-IN" sz="1600" dirty="0"/>
              <a:t>Thus, </a:t>
            </a:r>
            <a:r>
              <a:rPr lang="en-IN" sz="1600" dirty="0" err="1"/>
              <a:t>relu</a:t>
            </a:r>
            <a:r>
              <a:rPr lang="en-IN" sz="1600" dirty="0"/>
              <a:t> can be a preferred activation function choice when trying to solve a similar problem under the domain of handwritten text recognition.</a:t>
            </a:r>
          </a:p>
          <a:p>
            <a:pPr>
              <a:lnSpc>
                <a:spcPct val="115000"/>
              </a:lnSpc>
            </a:pPr>
            <a:endParaRPr lang="en-IN" b="0" strike="noStrike" spc="-1" dirty="0">
              <a:solidFill>
                <a:srgbClr val="000000"/>
              </a:solidFill>
              <a:latin typeface="Arial"/>
            </a:endParaRPr>
          </a:p>
        </p:txBody>
      </p:sp>
    </p:spTree>
    <p:extLst>
      <p:ext uri="{BB962C8B-B14F-4D97-AF65-F5344CB8AC3E}">
        <p14:creationId xmlns:p14="http://schemas.microsoft.com/office/powerpoint/2010/main" val="1767947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.4 References</a:t>
            </a:r>
            <a:endParaRPr lang="en-IN" sz="3000" b="0" strike="noStrike" spc="-1" dirty="0">
              <a:solidFill>
                <a:srgbClr val="000000"/>
              </a:solidFill>
              <a:latin typeface="Arial"/>
            </a:endParaRPr>
          </a:p>
        </p:txBody>
      </p:sp>
      <p:sp>
        <p:nvSpPr>
          <p:cNvPr id="89" name="TextShape 2"/>
          <p:cNvSpPr txBox="1"/>
          <p:nvPr/>
        </p:nvSpPr>
        <p:spPr>
          <a:xfrm>
            <a:off x="311760" y="1057680"/>
            <a:ext cx="8520120" cy="3396960"/>
          </a:xfrm>
          <a:prstGeom prst="rect">
            <a:avLst/>
          </a:prstGeom>
          <a:noFill/>
          <a:ln>
            <a:noFill/>
          </a:ln>
        </p:spPr>
        <p:txBody>
          <a:bodyPr tIns="91440" bIns="91440">
            <a:noAutofit/>
          </a:bodyPr>
          <a:lstStyle/>
          <a:p>
            <a:pPr>
              <a:lnSpc>
                <a:spcPct val="150000"/>
              </a:lnSpc>
            </a:pPr>
            <a:r>
              <a:rPr lang="en-IN" sz="1100" dirty="0"/>
              <a:t>[1] ﻿ </a:t>
            </a:r>
            <a:r>
              <a:rPr lang="en-IN" sz="1100" dirty="0" err="1"/>
              <a:t>Fathma</a:t>
            </a:r>
            <a:r>
              <a:rPr lang="en-IN" sz="1100" dirty="0"/>
              <a:t> Siddique, </a:t>
            </a:r>
            <a:r>
              <a:rPr lang="en-IN" sz="1100" dirty="0" err="1"/>
              <a:t>Shadman</a:t>
            </a:r>
            <a:r>
              <a:rPr lang="en-IN" sz="1100" dirty="0"/>
              <a:t> </a:t>
            </a:r>
            <a:r>
              <a:rPr lang="en-IN" sz="1100" dirty="0" err="1"/>
              <a:t>Sakib</a:t>
            </a:r>
            <a:r>
              <a:rPr lang="en-IN" sz="1100" dirty="0"/>
              <a:t>, Md. Abu Bakr Siddique, “﻿Recognition of Handwritten Digit using Convolutional Neural Network in Python with </a:t>
            </a:r>
            <a:r>
              <a:rPr lang="en-IN" sz="1100" dirty="0" err="1"/>
              <a:t>Tensorflow</a:t>
            </a:r>
            <a:r>
              <a:rPr lang="en-IN" sz="1100" dirty="0"/>
              <a:t> and Comparison of Performance for Various Hidden Layers”, ﻿International University of Business Agriculture and Technology, Dhaka 1230, Bangladesh.</a:t>
            </a:r>
          </a:p>
          <a:p>
            <a:pPr>
              <a:lnSpc>
                <a:spcPct val="150000"/>
              </a:lnSpc>
            </a:pPr>
            <a:r>
              <a:rPr lang="en-IN" sz="1100" dirty="0"/>
              <a:t> </a:t>
            </a:r>
          </a:p>
          <a:p>
            <a:pPr>
              <a:lnSpc>
                <a:spcPct val="150000"/>
              </a:lnSpc>
            </a:pPr>
            <a:r>
              <a:rPr lang="en-IN" sz="1100" dirty="0"/>
              <a:t>[2] Harald </a:t>
            </a:r>
            <a:r>
              <a:rPr lang="en-IN" sz="1100" dirty="0" err="1"/>
              <a:t>Scheidl</a:t>
            </a:r>
            <a:r>
              <a:rPr lang="en-IN" sz="1100" dirty="0"/>
              <a:t>, 2018, “Handwritten Text Recognition in Historical Documents,” </a:t>
            </a:r>
            <a:r>
              <a:rPr lang="en-IN" sz="1100" dirty="0" err="1"/>
              <a:t>Technische</a:t>
            </a:r>
            <a:r>
              <a:rPr lang="en-IN" sz="1100" dirty="0"/>
              <a:t> Universität Wien.</a:t>
            </a:r>
          </a:p>
          <a:p>
            <a:pPr>
              <a:lnSpc>
                <a:spcPct val="150000"/>
              </a:lnSpc>
            </a:pPr>
            <a:r>
              <a:rPr lang="en-IN" sz="1100" dirty="0"/>
              <a:t> </a:t>
            </a:r>
          </a:p>
          <a:p>
            <a:pPr lvl="0">
              <a:lnSpc>
                <a:spcPct val="150000"/>
              </a:lnSpc>
            </a:pPr>
            <a:r>
              <a:rPr lang="en-IN" sz="1100" dirty="0"/>
              <a:t>[3] Jamshed Memon</a:t>
            </a:r>
            <a:r>
              <a:rPr lang="en-IN" sz="1100" baseline="30000" dirty="0"/>
              <a:t>1</a:t>
            </a:r>
            <a:r>
              <a:rPr lang="en-IN" sz="1100" dirty="0"/>
              <a:t>, </a:t>
            </a:r>
            <a:r>
              <a:rPr lang="en-IN" sz="1100" dirty="0" err="1"/>
              <a:t>Maira</a:t>
            </a:r>
            <a:r>
              <a:rPr lang="en-IN" sz="1100" dirty="0"/>
              <a:t> Sami</a:t>
            </a:r>
            <a:r>
              <a:rPr lang="en-IN" sz="1100" baseline="30000" dirty="0"/>
              <a:t>2</a:t>
            </a:r>
            <a:r>
              <a:rPr lang="en-IN" sz="1100" dirty="0"/>
              <a:t>, Rizwan Ahmed Khan</a:t>
            </a:r>
            <a:r>
              <a:rPr lang="en-IN" sz="1100" baseline="30000" dirty="0"/>
              <a:t>3</a:t>
            </a:r>
            <a:r>
              <a:rPr lang="en-IN" sz="1100" dirty="0"/>
              <a:t> and </a:t>
            </a:r>
            <a:r>
              <a:rPr lang="en-IN" sz="1100" dirty="0" err="1"/>
              <a:t>Mueen</a:t>
            </a:r>
            <a:r>
              <a:rPr lang="en-IN" sz="1100" dirty="0"/>
              <a:t> Uddin</a:t>
            </a:r>
            <a:r>
              <a:rPr lang="en-IN" sz="1100" baseline="30000" dirty="0"/>
              <a:t>4</a:t>
            </a:r>
            <a:r>
              <a:rPr lang="en-IN" sz="1100" dirty="0"/>
              <a:t>, 2020,  “﻿Handwritten Optical Character Recognition (OCR): A Comprehensive Systematic Literature Review (SLR)”, </a:t>
            </a:r>
            <a:r>
              <a:rPr lang="en-IN" sz="1100" baseline="30000" dirty="0"/>
              <a:t>1</a:t>
            </a:r>
            <a:r>
              <a:rPr lang="en-IN" sz="1100" dirty="0"/>
              <a:t>School of Computing, Quest International University Perak, Ipoh 30250, Malaysia, </a:t>
            </a:r>
            <a:r>
              <a:rPr lang="en-IN" sz="1100" baseline="30000" dirty="0"/>
              <a:t>2</a:t>
            </a:r>
            <a:r>
              <a:rPr lang="en-IN" sz="1100" dirty="0"/>
              <a:t>Department of Computer Science, Shaheed Zulfiqar Ali Bhutto Institute of Science and Technology, Karachi 75600, Pakistan, </a:t>
            </a:r>
            <a:r>
              <a:rPr lang="en-IN" sz="1100" baseline="30000" dirty="0"/>
              <a:t>3</a:t>
            </a:r>
            <a:r>
              <a:rPr lang="en-IN" sz="1100" dirty="0"/>
              <a:t>Faculty of IT, Barrett Hodgson University, Karachi 74900, Pakistan, </a:t>
            </a:r>
            <a:r>
              <a:rPr lang="en-IN" sz="1100" baseline="30000" dirty="0"/>
              <a:t>4</a:t>
            </a:r>
            <a:r>
              <a:rPr lang="en-IN" sz="1100" dirty="0"/>
              <a:t>Department of Software Engineering, Faculty of Science and Technology, </a:t>
            </a:r>
            <a:r>
              <a:rPr lang="en-IN" sz="1100" dirty="0" err="1"/>
              <a:t>Ilma</a:t>
            </a:r>
            <a:r>
              <a:rPr lang="en-IN" sz="1100" dirty="0"/>
              <a:t> University, Karachi 75190, Pakistan.</a:t>
            </a:r>
          </a:p>
          <a:p>
            <a:pPr lvl="0">
              <a:lnSpc>
                <a:spcPct val="150000"/>
              </a:lnSpc>
            </a:pPr>
            <a:endParaRPr lang="en-IN" sz="1100" dirty="0"/>
          </a:p>
          <a:p>
            <a:pPr>
              <a:lnSpc>
                <a:spcPct val="150000"/>
              </a:lnSpc>
            </a:pPr>
            <a:r>
              <a:rPr lang="en-IN" sz="1100" dirty="0"/>
              <a:t>[4] </a:t>
            </a:r>
            <a:r>
              <a:rPr lang="en-IN" sz="1100" dirty="0" err="1"/>
              <a:t>Shivangkumar</a:t>
            </a:r>
            <a:r>
              <a:rPr lang="en-IN" sz="1100" dirty="0"/>
              <a:t> R. Patel, ﻿Ms. Jasmine Jha, “﻿Handwritten Character Recognition using Machine Learning Approach - A Survey”, ﻿ from L.J.I.E.T. PG Department Ahmedabad, Gujarat – India, ﻿presented in International Conference on Electrical, Electronics, Signals, Communication and Optimization (EESCO) – 2015.</a:t>
            </a:r>
          </a:p>
          <a:p>
            <a:pPr lvl="0">
              <a:lnSpc>
                <a:spcPct val="150000"/>
              </a:lnSpc>
            </a:pPr>
            <a:endParaRPr lang="en-IN" sz="1100" dirty="0"/>
          </a:p>
          <a:p>
            <a:pPr>
              <a:lnSpc>
                <a:spcPct val="150000"/>
              </a:lnSpc>
            </a:pPr>
            <a:r>
              <a:rPr lang="en-IN" sz="1100" dirty="0"/>
              <a:t> </a:t>
            </a:r>
          </a:p>
          <a:p>
            <a:pPr lvl="0">
              <a:lnSpc>
                <a:spcPct val="150000"/>
              </a:lnSpc>
            </a:pPr>
            <a:r>
              <a:rPr lang="en-IN" sz="1100" dirty="0"/>
              <a:t>﻿ </a:t>
            </a:r>
          </a:p>
          <a:p>
            <a:pPr lvl="0"/>
            <a:r>
              <a:rPr lang="en-IN" sz="1100" dirty="0"/>
              <a:t>﻿</a:t>
            </a:r>
            <a:endParaRPr lang="en-IN" sz="1100" b="0" strike="noStrike" spc="-1" dirty="0">
              <a:solidFill>
                <a:srgbClr val="000000"/>
              </a:solidFill>
              <a:latin typeface="Arial"/>
            </a:endParaRPr>
          </a:p>
        </p:txBody>
      </p:sp>
    </p:spTree>
    <p:extLst>
      <p:ext uri="{BB962C8B-B14F-4D97-AF65-F5344CB8AC3E}">
        <p14:creationId xmlns:p14="http://schemas.microsoft.com/office/powerpoint/2010/main" val="232732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.4 References</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lvl="0">
              <a:lnSpc>
                <a:spcPct val="150000"/>
              </a:lnSpc>
            </a:pPr>
            <a:endParaRPr lang="en-IN" sz="1100" dirty="0"/>
          </a:p>
          <a:p>
            <a:pPr lvl="0">
              <a:lnSpc>
                <a:spcPct val="150000"/>
              </a:lnSpc>
            </a:pPr>
            <a:r>
              <a:rPr lang="en-IN" sz="1100" dirty="0"/>
              <a:t>[5] Rohan Vaidya, Darshan Trivedi, Sagar </a:t>
            </a:r>
            <a:r>
              <a:rPr lang="en-IN" sz="1100" dirty="0" err="1"/>
              <a:t>Satra</a:t>
            </a:r>
            <a:r>
              <a:rPr lang="en-IN" sz="1100" dirty="0"/>
              <a:t>, “﻿Handwritten Character Recognition Using Deep-Learning” ﻿</a:t>
            </a:r>
            <a:r>
              <a:rPr lang="en-IN" sz="1100" dirty="0" err="1"/>
              <a:t>Dwarkadas</a:t>
            </a:r>
            <a:r>
              <a:rPr lang="en-IN" sz="1100" dirty="0"/>
              <a:t> J Sanghvi College of Engineering, Mumbai, India, ﻿Proceedings of the 2nd International Conference on Inventive Communication and Computational Technologies (ICICCT 2018) IEEE Xplore Compliant - Part Number: CFP18BAC-ART; ISBN:978-1-5386-1974-2.</a:t>
            </a:r>
          </a:p>
          <a:p>
            <a:pPr>
              <a:lnSpc>
                <a:spcPct val="150000"/>
              </a:lnSpc>
            </a:pPr>
            <a:r>
              <a:rPr lang="en-IN" sz="1100" dirty="0"/>
              <a:t> </a:t>
            </a:r>
          </a:p>
          <a:p>
            <a:pPr lvl="0">
              <a:lnSpc>
                <a:spcPct val="150000"/>
              </a:lnSpc>
            </a:pPr>
            <a:r>
              <a:rPr lang="en-IN" sz="1100" dirty="0"/>
              <a:t>﻿[6] Monica Patel, Shital P. Thakkar, ﻿“ ﻿Handwritten Character Recognition in English: A Survey”, Department of Electronics and Communication, </a:t>
            </a:r>
            <a:r>
              <a:rPr lang="en-IN" sz="1100" dirty="0" err="1"/>
              <a:t>Dharmsinh</a:t>
            </a:r>
            <a:r>
              <a:rPr lang="en-IN" sz="1100" dirty="0"/>
              <a:t> Desai University, Nadiad, Gujarat, India, ﻿International Journal of Advanced Research in Computer and Communication Engineering Vol. 4, Issue 2, February 2015.</a:t>
            </a:r>
          </a:p>
          <a:p>
            <a:pPr>
              <a:lnSpc>
                <a:spcPct val="150000"/>
              </a:lnSpc>
            </a:pPr>
            <a:r>
              <a:rPr lang="en-IN" sz="1100" dirty="0"/>
              <a:t> </a:t>
            </a:r>
          </a:p>
          <a:p>
            <a:pPr lvl="0">
              <a:lnSpc>
                <a:spcPct val="150000"/>
              </a:lnSpc>
            </a:pPr>
            <a:r>
              <a:rPr lang="en-IN" sz="1100" dirty="0"/>
              <a:t>﻿[7] Ahmed Mahi Obaid</a:t>
            </a:r>
            <a:r>
              <a:rPr lang="en-IN" sz="1100" baseline="30000" dirty="0"/>
              <a:t>1</a:t>
            </a:r>
            <a:r>
              <a:rPr lang="en-IN" sz="1100" dirty="0"/>
              <a:t>, Hazem M. El Bakry</a:t>
            </a:r>
            <a:r>
              <a:rPr lang="en-IN" sz="1100" baseline="30000" dirty="0"/>
              <a:t>2</a:t>
            </a:r>
            <a:r>
              <a:rPr lang="en-IN" sz="1100" dirty="0"/>
              <a:t>, M.A. Eldosuky</a:t>
            </a:r>
            <a:r>
              <a:rPr lang="en-IN" sz="1100" baseline="30000" dirty="0"/>
              <a:t>3</a:t>
            </a:r>
            <a:r>
              <a:rPr lang="en-IN" sz="1100" dirty="0"/>
              <a:t>, A.I. Shehab</a:t>
            </a:r>
            <a:r>
              <a:rPr lang="en-IN" sz="1100" baseline="30000" dirty="0"/>
              <a:t>4</a:t>
            </a:r>
            <a:r>
              <a:rPr lang="en-IN" sz="1100" dirty="0"/>
              <a:t>, “﻿Handwritten Text Recognition System Based on Neural Network”, Dept. Information Systems</a:t>
            </a:r>
            <a:r>
              <a:rPr lang="en-IN" sz="1100" baseline="30000" dirty="0"/>
              <a:t>1, 2, 4</a:t>
            </a:r>
            <a:r>
              <a:rPr lang="en-IN" sz="1100" dirty="0"/>
              <a:t>, Dept. Computer Science</a:t>
            </a:r>
            <a:r>
              <a:rPr lang="en-IN" sz="1100" baseline="30000" dirty="0"/>
              <a:t>3</a:t>
            </a:r>
            <a:r>
              <a:rPr lang="en-IN" sz="1100" dirty="0"/>
              <a:t> Faculty of Computer Science and Information Systems, Mansoura University</a:t>
            </a:r>
            <a:r>
              <a:rPr lang="en-IN" sz="1100" baseline="30000" dirty="0"/>
              <a:t>1, 2, 3, 4</a:t>
            </a:r>
            <a:r>
              <a:rPr lang="en-IN" sz="1100" dirty="0"/>
              <a:t>, Mansoura, Egypt, International Journal of Advanced Research in Computer Science &amp; Technology (IJARCST 2016) 72 Vol. 4, Issue 1 (Jan. - Mar. 2016).</a:t>
            </a:r>
          </a:p>
          <a:p>
            <a:r>
              <a:rPr lang="en-IN" sz="1050" dirty="0"/>
              <a:t> </a:t>
            </a:r>
          </a:p>
          <a:p>
            <a:pPr lvl="0"/>
            <a:r>
              <a:rPr lang="en-IN" sz="1050" dirty="0"/>
              <a:t>﻿</a:t>
            </a:r>
            <a:endParaRPr lang="en-IN" sz="1600" b="0" strike="noStrike" spc="-1" dirty="0">
              <a:solidFill>
                <a:srgbClr val="000000"/>
              </a:solidFill>
              <a:latin typeface="Arial"/>
            </a:endParaRPr>
          </a:p>
        </p:txBody>
      </p:sp>
    </p:spTree>
    <p:extLst>
      <p:ext uri="{BB962C8B-B14F-4D97-AF65-F5344CB8AC3E}">
        <p14:creationId xmlns:p14="http://schemas.microsoft.com/office/powerpoint/2010/main" val="355916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a:solidFill>
                  <a:srgbClr val="FFFBF0"/>
                </a:solidFill>
                <a:latin typeface="Times New Roman"/>
                <a:ea typeface="Times New Roman"/>
              </a:rPr>
              <a:t>1.Project Conception and Initiation</a:t>
            </a:r>
            <a:endParaRPr lang="en-IN" sz="4000" b="0" strike="noStrike" spc="-1">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1.1 Abstract</a:t>
            </a:r>
            <a:endParaRPr lang="en-IN" sz="3000" b="0" strike="noStrike" spc="-1">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a:lnSpc>
                <a:spcPct val="150000"/>
              </a:lnSpc>
            </a:pPr>
            <a:r>
              <a:rPr lang="en-IN" sz="1600" dirty="0">
                <a:latin typeface="+mj-lt"/>
                <a:cs typeface="Times New Roman" panose="02020603050405020304" pitchFamily="18" charset="0"/>
              </a:rPr>
              <a:t>Handwritten Text Recognition (HTR) is a very important field of research in the domain of Machine Learning, Image processing, and  Artificial Intelligence. This is because it often involves decoding human written letters and words in a specific language. This project involves recognition of individual words. We are using ANN (artificial neural network) as it mimics the biological functioning of the brain, and hence is very efficient according to research for this problem statement.  We used a Kaggle dataset with 4L </a:t>
            </a:r>
            <a:r>
              <a:rPr lang="en-IN" sz="1600" dirty="0" err="1">
                <a:latin typeface="+mj-lt"/>
                <a:cs typeface="Times New Roman" panose="02020603050405020304" pitchFamily="18" charset="0"/>
              </a:rPr>
              <a:t>transcripted</a:t>
            </a:r>
            <a:r>
              <a:rPr lang="en-IN" sz="1600" dirty="0">
                <a:latin typeface="+mj-lt"/>
                <a:cs typeface="Times New Roman" panose="02020603050405020304" pitchFamily="18" charset="0"/>
              </a:rPr>
              <a:t> images of names written in capital letters. This is a comparative study by using 4 different activation functions and by keeping the model, algorithm and dataset fixed.  </a:t>
            </a:r>
          </a:p>
          <a:p>
            <a:br>
              <a:rPr lang="en-IN" dirty="0"/>
            </a:br>
            <a:endParaRPr lang="en-IN"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1.2 Objective and Scope</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1600" dirty="0"/>
              <a:t>The objective of this research project is to fix the ML model and algorithm and dataset and change activation functions to get a comparison between these different activation functions. The functions we considered are ‘sigmoid’, ‘</a:t>
            </a:r>
            <a:r>
              <a:rPr lang="en-IN" sz="1600" dirty="0" err="1"/>
              <a:t>selu</a:t>
            </a:r>
            <a:r>
              <a:rPr lang="en-IN" sz="1600" dirty="0"/>
              <a:t>’, ‘</a:t>
            </a:r>
            <a:r>
              <a:rPr lang="en-IN" sz="1600" dirty="0" err="1"/>
              <a:t>elu</a:t>
            </a:r>
            <a:r>
              <a:rPr lang="en-IN" sz="1600" dirty="0"/>
              <a:t>’, and ‘</a:t>
            </a:r>
            <a:r>
              <a:rPr lang="en-IN" sz="1600" dirty="0" err="1"/>
              <a:t>relu</a:t>
            </a:r>
            <a:r>
              <a:rPr lang="en-IN" sz="1600" dirty="0"/>
              <a:t>’. </a:t>
            </a:r>
          </a:p>
          <a:p>
            <a:pPr marL="285750" indent="-285750">
              <a:lnSpc>
                <a:spcPct val="150000"/>
              </a:lnSpc>
              <a:buFont typeface="Arial" panose="020B0604020202020204" pitchFamily="34" charset="0"/>
              <a:buChar char="•"/>
            </a:pPr>
            <a:endParaRPr lang="en-IN" sz="1600" dirty="0"/>
          </a:p>
          <a:p>
            <a:pPr marL="285750" indent="-285750">
              <a:lnSpc>
                <a:spcPct val="150000"/>
              </a:lnSpc>
              <a:buFont typeface="Arial" panose="020B0604020202020204" pitchFamily="34" charset="0"/>
              <a:buChar char="•"/>
            </a:pPr>
            <a:r>
              <a:rPr lang="en-IN" sz="1600" dirty="0"/>
              <a:t>The dataset we used was sourced from Kaggle and contains transcriptions of 400,000 handwritten names. </a:t>
            </a:r>
          </a:p>
          <a:p>
            <a:pPr>
              <a:lnSpc>
                <a:spcPct val="150000"/>
              </a:lnSpc>
            </a:pPr>
            <a:r>
              <a:rPr lang="en-IN" sz="1600" dirty="0"/>
              <a:t> </a:t>
            </a:r>
          </a:p>
          <a:p>
            <a:pPr marL="285750" indent="-285750">
              <a:lnSpc>
                <a:spcPct val="150000"/>
              </a:lnSpc>
              <a:buFont typeface="Arial" panose="020B0604020202020204" pitchFamily="34" charset="0"/>
              <a:buChar char="•"/>
            </a:pPr>
            <a:r>
              <a:rPr lang="en-IN" sz="1600" dirty="0"/>
              <a:t>This project is to developed on validating handwritten words. So it is on the second level of handwritten text recognition.</a:t>
            </a:r>
          </a:p>
          <a:p>
            <a:pPr>
              <a:lnSpc>
                <a:spcPct val="115000"/>
              </a:lnSpc>
            </a:pPr>
            <a:endParaRPr lang="en-IN" sz="16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latin typeface="Times New Roman"/>
                <a:ea typeface="Times New Roman"/>
              </a:rPr>
              <a:t>1.3 Literature Review</a:t>
            </a:r>
            <a:endParaRPr lang="en-IN" sz="3000" b="0" strike="noStrike" spc="-1" dirty="0">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600" spc="-1" dirty="0">
                <a:solidFill>
                  <a:srgbClr val="000000"/>
                </a:solidFill>
                <a:latin typeface="Old Standard TT"/>
                <a:ea typeface="Old Standard TT"/>
              </a:rPr>
              <a:t>.</a:t>
            </a:r>
            <a:r>
              <a:rPr lang="en" sz="1600" b="0" strike="noStrike" spc="-1" dirty="0">
                <a:solidFill>
                  <a:srgbClr val="000000"/>
                </a:solidFill>
                <a:latin typeface="Old Standard TT"/>
                <a:ea typeface="Old Standard TT"/>
              </a:rPr>
              <a:t>   </a:t>
            </a:r>
            <a:endParaRPr lang="en-IN" sz="1600" b="0" strike="noStrike" spc="-1" dirty="0">
              <a:solidFill>
                <a:srgbClr val="000000"/>
              </a:solidFill>
              <a:latin typeface="Arial"/>
            </a:endParaRPr>
          </a:p>
          <a:p>
            <a:pPr>
              <a:lnSpc>
                <a:spcPct val="115000"/>
              </a:lnSpc>
            </a:pPr>
            <a:endParaRPr lang="en-IN" sz="1600" b="0" strike="noStrike" spc="-1" dirty="0">
              <a:solidFill>
                <a:srgbClr val="000000"/>
              </a:solidFill>
              <a:latin typeface="Arial"/>
            </a:endParaRPr>
          </a:p>
        </p:txBody>
      </p:sp>
      <p:graphicFrame>
        <p:nvGraphicFramePr>
          <p:cNvPr id="2" name="Table 1">
            <a:extLst>
              <a:ext uri="{FF2B5EF4-FFF2-40B4-BE49-F238E27FC236}">
                <a16:creationId xmlns:a16="http://schemas.microsoft.com/office/drawing/2014/main" id="{7C746546-1B3B-6E52-A15A-1139A5C3497B}"/>
              </a:ext>
            </a:extLst>
          </p:cNvPr>
          <p:cNvGraphicFramePr>
            <a:graphicFrameLocks noGrp="1"/>
          </p:cNvGraphicFramePr>
          <p:nvPr>
            <p:extLst>
              <p:ext uri="{D42A27DB-BD31-4B8C-83A1-F6EECF244321}">
                <p14:modId xmlns:p14="http://schemas.microsoft.com/office/powerpoint/2010/main" val="4150996515"/>
              </p:ext>
            </p:extLst>
          </p:nvPr>
        </p:nvGraphicFramePr>
        <p:xfrm>
          <a:off x="0" y="1040613"/>
          <a:ext cx="9144000" cy="3979961"/>
        </p:xfrm>
        <a:graphic>
          <a:graphicData uri="http://schemas.openxmlformats.org/drawingml/2006/table">
            <a:tbl>
              <a:tblPr firstRow="1" firstCol="1" bandRow="1">
                <a:tableStyleId>{5C22544A-7EE6-4342-B048-85BDC9FD1C3A}</a:tableStyleId>
              </a:tblPr>
              <a:tblGrid>
                <a:gridCol w="2847374">
                  <a:extLst>
                    <a:ext uri="{9D8B030D-6E8A-4147-A177-3AD203B41FA5}">
                      <a16:colId xmlns:a16="http://schemas.microsoft.com/office/drawing/2014/main" val="3533488426"/>
                    </a:ext>
                  </a:extLst>
                </a:gridCol>
                <a:gridCol w="1254274">
                  <a:extLst>
                    <a:ext uri="{9D8B030D-6E8A-4147-A177-3AD203B41FA5}">
                      <a16:colId xmlns:a16="http://schemas.microsoft.com/office/drawing/2014/main" val="3506885857"/>
                    </a:ext>
                  </a:extLst>
                </a:gridCol>
                <a:gridCol w="1955447">
                  <a:extLst>
                    <a:ext uri="{9D8B030D-6E8A-4147-A177-3AD203B41FA5}">
                      <a16:colId xmlns:a16="http://schemas.microsoft.com/office/drawing/2014/main" val="3598756583"/>
                    </a:ext>
                  </a:extLst>
                </a:gridCol>
                <a:gridCol w="3086905">
                  <a:extLst>
                    <a:ext uri="{9D8B030D-6E8A-4147-A177-3AD203B41FA5}">
                      <a16:colId xmlns:a16="http://schemas.microsoft.com/office/drawing/2014/main" val="2832962416"/>
                    </a:ext>
                  </a:extLst>
                </a:gridCol>
              </a:tblGrid>
              <a:tr h="612098">
                <a:tc>
                  <a:txBody>
                    <a:bodyPr/>
                    <a:lstStyle/>
                    <a:p>
                      <a:pPr marR="1029970" algn="ctr">
                        <a:lnSpc>
                          <a:spcPct val="150000"/>
                        </a:lnSpc>
                      </a:pPr>
                      <a:r>
                        <a:rPr lang="en-IN" sz="1100" dirty="0">
                          <a:solidFill>
                            <a:schemeClr val="tx1"/>
                          </a:solidFill>
                          <a:effectLst/>
                        </a:rPr>
                        <a:t> </a:t>
                      </a:r>
                    </a:p>
                    <a:p>
                      <a:pPr algn="ctr">
                        <a:lnSpc>
                          <a:spcPct val="150000"/>
                        </a:lnSpc>
                      </a:pPr>
                      <a:r>
                        <a:rPr lang="en-IN" sz="1100" dirty="0">
                          <a:solidFill>
                            <a:schemeClr val="tx1"/>
                          </a:solidFill>
                          <a:effectLst/>
                        </a:rPr>
                        <a:t>Research papers</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nchor="ctr"/>
                </a:tc>
                <a:tc>
                  <a:txBody>
                    <a:bodyPr/>
                    <a:lstStyle/>
                    <a:p>
                      <a:pPr algn="ctr">
                        <a:lnSpc>
                          <a:spcPct val="150000"/>
                        </a:lnSpc>
                      </a:pPr>
                      <a:r>
                        <a:rPr lang="en-IN" sz="1100">
                          <a:solidFill>
                            <a:schemeClr val="tx1"/>
                          </a:solidFill>
                          <a:effectLst/>
                        </a:rPr>
                        <a:t>Year Published</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 marR="5087" marT="5087" marB="5087" anchor="ctr"/>
                </a:tc>
                <a:tc>
                  <a:txBody>
                    <a:bodyPr/>
                    <a:lstStyle/>
                    <a:p>
                      <a:pPr algn="ctr">
                        <a:lnSpc>
                          <a:spcPct val="150000"/>
                        </a:lnSpc>
                      </a:pPr>
                      <a:r>
                        <a:rPr lang="en-IN" sz="1100">
                          <a:solidFill>
                            <a:schemeClr val="tx1"/>
                          </a:solidFill>
                          <a:effectLst/>
                        </a:rPr>
                        <a:t>Authors</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nchor="ctr"/>
                </a:tc>
                <a:tc>
                  <a:txBody>
                    <a:bodyPr/>
                    <a:lstStyle/>
                    <a:p>
                      <a:pPr algn="ctr">
                        <a:lnSpc>
                          <a:spcPct val="150000"/>
                        </a:lnSpc>
                      </a:pPr>
                      <a:r>
                        <a:rPr lang="en-IN" sz="1100">
                          <a:solidFill>
                            <a:schemeClr val="tx1"/>
                          </a:solidFill>
                          <a:effectLst/>
                        </a:rPr>
                        <a:t>Abstract</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nchor="ctr"/>
                </a:tc>
                <a:extLst>
                  <a:ext uri="{0D108BD9-81ED-4DB2-BD59-A6C34878D82A}">
                    <a16:rowId xmlns:a16="http://schemas.microsoft.com/office/drawing/2014/main" val="2516746214"/>
                  </a:ext>
                </a:extLst>
              </a:tr>
              <a:tr h="2219882">
                <a:tc>
                  <a:txBody>
                    <a:bodyPr/>
                    <a:lstStyle/>
                    <a:p>
                      <a:pPr>
                        <a:lnSpc>
                          <a:spcPct val="150000"/>
                        </a:lnSpc>
                        <a:spcAft>
                          <a:spcPts val="1200"/>
                        </a:spcAft>
                      </a:pPr>
                      <a:r>
                        <a:rPr lang="en-IN" sz="1100" dirty="0">
                          <a:solidFill>
                            <a:schemeClr val="tx1"/>
                          </a:solidFill>
                          <a:effectLst/>
                        </a:rPr>
                        <a:t>Handwritten Optical Character Recognition (OCR): A Comprehensive Systematic Literature Review (SLR)</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marR="323850" indent="196850" algn="ctr">
                        <a:lnSpc>
                          <a:spcPct val="150000"/>
                        </a:lnSpc>
                      </a:pPr>
                      <a:r>
                        <a:rPr lang="en-IN" sz="1100" dirty="0">
                          <a:solidFill>
                            <a:schemeClr val="tx1"/>
                          </a:solidFill>
                          <a:effectLst/>
                        </a:rPr>
                        <a:t>     2020</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 marR="5087" marT="5087" marB="5087"/>
                </a:tc>
                <a:tc>
                  <a:txBody>
                    <a:bodyPr/>
                    <a:lstStyle/>
                    <a:p>
                      <a:pPr algn="ctr">
                        <a:lnSpc>
                          <a:spcPct val="150000"/>
                        </a:lnSpc>
                      </a:pPr>
                      <a:r>
                        <a:rPr lang="en-IN" sz="1100" dirty="0">
                          <a:solidFill>
                            <a:schemeClr val="tx1"/>
                          </a:solidFill>
                          <a:effectLst/>
                        </a:rPr>
                        <a:t>Jamshed Menon,</a:t>
                      </a:r>
                    </a:p>
                    <a:p>
                      <a:pPr algn="ctr">
                        <a:lnSpc>
                          <a:spcPct val="150000"/>
                        </a:lnSpc>
                      </a:pPr>
                      <a:r>
                        <a:rPr lang="en-IN" sz="1100" dirty="0" err="1">
                          <a:solidFill>
                            <a:schemeClr val="tx1"/>
                          </a:solidFill>
                          <a:effectLst/>
                        </a:rPr>
                        <a:t>Maira</a:t>
                      </a:r>
                      <a:r>
                        <a:rPr lang="en-IN" sz="1100" dirty="0">
                          <a:solidFill>
                            <a:schemeClr val="tx1"/>
                          </a:solidFill>
                          <a:effectLst/>
                        </a:rPr>
                        <a:t> Sami,</a:t>
                      </a:r>
                    </a:p>
                    <a:p>
                      <a:pPr algn="ctr">
                        <a:lnSpc>
                          <a:spcPct val="150000"/>
                        </a:lnSpc>
                      </a:pPr>
                      <a:r>
                        <a:rPr lang="en-IN" sz="1100" dirty="0">
                          <a:solidFill>
                            <a:schemeClr val="tx1"/>
                          </a:solidFill>
                          <a:effectLst/>
                        </a:rPr>
                        <a:t>Rizwan Ahmed Khan,</a:t>
                      </a:r>
                    </a:p>
                    <a:p>
                      <a:pPr algn="ctr">
                        <a:lnSpc>
                          <a:spcPct val="150000"/>
                        </a:lnSpc>
                      </a:pPr>
                      <a:r>
                        <a:rPr lang="en-IN" sz="1100" dirty="0" err="1">
                          <a:solidFill>
                            <a:schemeClr val="tx1"/>
                          </a:solidFill>
                          <a:effectLst/>
                        </a:rPr>
                        <a:t>Mueen</a:t>
                      </a:r>
                      <a:r>
                        <a:rPr lang="en-IN" sz="1100" dirty="0">
                          <a:solidFill>
                            <a:schemeClr val="tx1"/>
                          </a:solidFill>
                          <a:effectLst/>
                        </a:rPr>
                        <a:t> Uddin</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algn="ctr">
                        <a:lnSpc>
                          <a:spcPct val="150000"/>
                        </a:lnSpc>
                      </a:pPr>
                      <a:r>
                        <a:rPr lang="en-IN" sz="1100" dirty="0">
                          <a:solidFill>
                            <a:schemeClr val="tx1"/>
                          </a:solidFill>
                          <a:effectLst/>
                        </a:rPr>
                        <a:t>During last decade, researchers have used AI/ML tools to automatically </a:t>
                      </a:r>
                      <a:r>
                        <a:rPr lang="en-IN" sz="1100" dirty="0" err="1">
                          <a:solidFill>
                            <a:schemeClr val="tx1"/>
                          </a:solidFill>
                          <a:effectLst/>
                        </a:rPr>
                        <a:t>analyze</a:t>
                      </a:r>
                      <a:r>
                        <a:rPr lang="en-IN" sz="1100" dirty="0">
                          <a:solidFill>
                            <a:schemeClr val="tx1"/>
                          </a:solidFill>
                          <a:effectLst/>
                        </a:rPr>
                        <a:t> handwritten and printed documents in order to convert them into electronic format. The objective of this review paper is to summarize research that has been conducted on character recognition of handwritten documents and to provide research directions.</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extLst>
                  <a:ext uri="{0D108BD9-81ED-4DB2-BD59-A6C34878D82A}">
                    <a16:rowId xmlns:a16="http://schemas.microsoft.com/office/drawing/2014/main" val="830192311"/>
                  </a:ext>
                </a:extLst>
              </a:tr>
              <a:tr h="1147981">
                <a:tc>
                  <a:txBody>
                    <a:bodyPr/>
                    <a:lstStyle/>
                    <a:p>
                      <a:pPr algn="ctr">
                        <a:lnSpc>
                          <a:spcPct val="150000"/>
                        </a:lnSpc>
                      </a:pPr>
                      <a:r>
                        <a:rPr lang="en-IN" sz="1100">
                          <a:solidFill>
                            <a:schemeClr val="tx1"/>
                          </a:solidFill>
                          <a:effectLst/>
                        </a:rPr>
                        <a:t>Handwritten Text Recognition in Historical Documents</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algn="ctr">
                        <a:lnSpc>
                          <a:spcPct val="150000"/>
                        </a:lnSpc>
                      </a:pPr>
                      <a:r>
                        <a:rPr lang="en-IN" sz="1100">
                          <a:solidFill>
                            <a:schemeClr val="tx1"/>
                          </a:solidFill>
                          <a:effectLst/>
                        </a:rPr>
                        <a:t>2018</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 marR="5087" marT="5087" marB="5087"/>
                </a:tc>
                <a:tc>
                  <a:txBody>
                    <a:bodyPr/>
                    <a:lstStyle/>
                    <a:p>
                      <a:pPr algn="ctr">
                        <a:lnSpc>
                          <a:spcPct val="150000"/>
                        </a:lnSpc>
                      </a:pPr>
                      <a:r>
                        <a:rPr lang="en-IN" sz="1100">
                          <a:solidFill>
                            <a:schemeClr val="tx1"/>
                          </a:solidFill>
                          <a:effectLst/>
                        </a:rPr>
                        <a:t>Harad Scheidl,</a:t>
                      </a:r>
                    </a:p>
                    <a:p>
                      <a:pPr marL="24130" algn="ctr">
                        <a:lnSpc>
                          <a:spcPct val="150000"/>
                        </a:lnSpc>
                      </a:pPr>
                      <a:r>
                        <a:rPr lang="en-IN" sz="1100">
                          <a:solidFill>
                            <a:schemeClr val="tx1"/>
                          </a:solidFill>
                          <a:effectLst/>
                        </a:rPr>
                        <a:t>Robert Sablatnig</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algn="ctr">
                        <a:lnSpc>
                          <a:spcPct val="150000"/>
                        </a:lnSpc>
                      </a:pPr>
                      <a:r>
                        <a:rPr lang="en-IN" sz="1100" dirty="0">
                          <a:solidFill>
                            <a:schemeClr val="tx1"/>
                          </a:solidFill>
                          <a:effectLst/>
                        </a:rPr>
                        <a:t>HTR is an automatic way to transcribe documents by a computer. The proposed system is based on ANN, i.e. Artificial Neural Networks.</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extLst>
                  <a:ext uri="{0D108BD9-81ED-4DB2-BD59-A6C34878D82A}">
                    <a16:rowId xmlns:a16="http://schemas.microsoft.com/office/drawing/2014/main" val="4047089757"/>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latin typeface="Times New Roman"/>
                <a:ea typeface="Times New Roman"/>
              </a:rPr>
              <a:t>1.3 Literature Review</a:t>
            </a:r>
            <a:endParaRPr lang="en-IN" sz="3000" b="0" strike="noStrike" spc="-1" dirty="0">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endParaRPr lang="en-IN" sz="1600" b="0" strike="noStrike" spc="-1" dirty="0">
              <a:solidFill>
                <a:srgbClr val="000000"/>
              </a:solidFill>
              <a:latin typeface="Arial"/>
            </a:endParaRPr>
          </a:p>
        </p:txBody>
      </p:sp>
      <p:graphicFrame>
        <p:nvGraphicFramePr>
          <p:cNvPr id="2" name="Table 1">
            <a:extLst>
              <a:ext uri="{FF2B5EF4-FFF2-40B4-BE49-F238E27FC236}">
                <a16:creationId xmlns:a16="http://schemas.microsoft.com/office/drawing/2014/main" id="{5A7BB77D-E1E6-9C12-77BC-889D570473FE}"/>
              </a:ext>
            </a:extLst>
          </p:cNvPr>
          <p:cNvGraphicFramePr>
            <a:graphicFrameLocks noGrp="1"/>
          </p:cNvGraphicFramePr>
          <p:nvPr>
            <p:extLst>
              <p:ext uri="{D42A27DB-BD31-4B8C-83A1-F6EECF244321}">
                <p14:modId xmlns:p14="http://schemas.microsoft.com/office/powerpoint/2010/main" val="3830521854"/>
              </p:ext>
            </p:extLst>
          </p:nvPr>
        </p:nvGraphicFramePr>
        <p:xfrm>
          <a:off x="0" y="1150470"/>
          <a:ext cx="9143999" cy="4143294"/>
        </p:xfrm>
        <a:graphic>
          <a:graphicData uri="http://schemas.openxmlformats.org/drawingml/2006/table">
            <a:tbl>
              <a:tblPr firstRow="1" firstCol="1" bandRow="1">
                <a:tableStyleId>{5C22544A-7EE6-4342-B048-85BDC9FD1C3A}</a:tableStyleId>
              </a:tblPr>
              <a:tblGrid>
                <a:gridCol w="2846563">
                  <a:extLst>
                    <a:ext uri="{9D8B030D-6E8A-4147-A177-3AD203B41FA5}">
                      <a16:colId xmlns:a16="http://schemas.microsoft.com/office/drawing/2014/main" val="1408619610"/>
                    </a:ext>
                  </a:extLst>
                </a:gridCol>
                <a:gridCol w="1233886">
                  <a:extLst>
                    <a:ext uri="{9D8B030D-6E8A-4147-A177-3AD203B41FA5}">
                      <a16:colId xmlns:a16="http://schemas.microsoft.com/office/drawing/2014/main" val="1235344166"/>
                    </a:ext>
                  </a:extLst>
                </a:gridCol>
                <a:gridCol w="2098564">
                  <a:extLst>
                    <a:ext uri="{9D8B030D-6E8A-4147-A177-3AD203B41FA5}">
                      <a16:colId xmlns:a16="http://schemas.microsoft.com/office/drawing/2014/main" val="1564445323"/>
                    </a:ext>
                  </a:extLst>
                </a:gridCol>
                <a:gridCol w="2964986">
                  <a:extLst>
                    <a:ext uri="{9D8B030D-6E8A-4147-A177-3AD203B41FA5}">
                      <a16:colId xmlns:a16="http://schemas.microsoft.com/office/drawing/2014/main" val="2558779339"/>
                    </a:ext>
                  </a:extLst>
                </a:gridCol>
              </a:tblGrid>
              <a:tr h="1939365">
                <a:tc>
                  <a:txBody>
                    <a:bodyPr/>
                    <a:lstStyle/>
                    <a:p>
                      <a:pPr algn="ctr">
                        <a:lnSpc>
                          <a:spcPct val="150000"/>
                        </a:lnSpc>
                      </a:pPr>
                      <a:r>
                        <a:rPr lang="en-IN" sz="1100" dirty="0">
                          <a:solidFill>
                            <a:schemeClr val="tx1"/>
                          </a:solidFill>
                          <a:effectLst/>
                        </a:rPr>
                        <a:t>Handwritten Text Recognition System based on Neural Network</a:t>
                      </a:r>
                    </a:p>
                    <a:p>
                      <a:pPr algn="ctr">
                        <a:lnSpc>
                          <a:spcPct val="150000"/>
                        </a:lnSpc>
                      </a:pPr>
                      <a:r>
                        <a:rPr lang="en-IN" sz="1100" dirty="0">
                          <a:solidFill>
                            <a:schemeClr val="tx1"/>
                          </a:solidFill>
                          <a:effectLst/>
                        </a:rPr>
                        <a:t> </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algn="ctr">
                        <a:lnSpc>
                          <a:spcPct val="150000"/>
                        </a:lnSpc>
                      </a:pPr>
                      <a:r>
                        <a:rPr lang="en-IN" sz="1100" b="0" dirty="0">
                          <a:solidFill>
                            <a:schemeClr val="tx1"/>
                          </a:solidFill>
                          <a:effectLst/>
                        </a:rPr>
                        <a:t>2016</a:t>
                      </a:r>
                      <a:endParaRPr lang="en-IN" sz="1100" b="0" dirty="0">
                        <a:solidFill>
                          <a:schemeClr val="tx1"/>
                        </a:solidFill>
                        <a:effectLst/>
                        <a:latin typeface="Times New Roman" panose="02020603050405020304" pitchFamily="18" charset="0"/>
                        <a:ea typeface="Times New Roman" panose="02020603050405020304" pitchFamily="18" charset="0"/>
                      </a:endParaRPr>
                    </a:p>
                  </a:txBody>
                  <a:tcPr marL="4513" marR="4513" marT="4513" marB="4513"/>
                </a:tc>
                <a:tc>
                  <a:txBody>
                    <a:bodyPr/>
                    <a:lstStyle/>
                    <a:p>
                      <a:pPr algn="ctr">
                        <a:lnSpc>
                          <a:spcPct val="150000"/>
                        </a:lnSpc>
                      </a:pPr>
                      <a:r>
                        <a:rPr lang="en-IN" sz="1100" b="0" dirty="0">
                          <a:solidFill>
                            <a:schemeClr val="tx1"/>
                          </a:solidFill>
                          <a:effectLst/>
                        </a:rPr>
                        <a:t>Ahmed Mahi Obaid, </a:t>
                      </a:r>
                      <a:r>
                        <a:rPr lang="en-IN" sz="1100" b="0" dirty="0" err="1">
                          <a:solidFill>
                            <a:schemeClr val="tx1"/>
                          </a:solidFill>
                          <a:effectLst/>
                        </a:rPr>
                        <a:t>IIHazem</a:t>
                      </a:r>
                      <a:r>
                        <a:rPr lang="en-IN" sz="1100" b="0" dirty="0">
                          <a:solidFill>
                            <a:schemeClr val="tx1"/>
                          </a:solidFill>
                          <a:effectLst/>
                        </a:rPr>
                        <a:t> M. El </a:t>
                      </a:r>
                      <a:r>
                        <a:rPr lang="en-IN" sz="1100" b="0" dirty="0" err="1">
                          <a:solidFill>
                            <a:schemeClr val="tx1"/>
                          </a:solidFill>
                          <a:effectLst/>
                        </a:rPr>
                        <a:t>Bakry</a:t>
                      </a:r>
                      <a:r>
                        <a:rPr lang="en-IN" sz="1100" b="0" dirty="0">
                          <a:solidFill>
                            <a:schemeClr val="tx1"/>
                          </a:solidFill>
                          <a:effectLst/>
                        </a:rPr>
                        <a:t>,</a:t>
                      </a:r>
                    </a:p>
                    <a:p>
                      <a:pPr marL="24130" algn="ctr">
                        <a:lnSpc>
                          <a:spcPct val="150000"/>
                        </a:lnSpc>
                      </a:pPr>
                      <a:r>
                        <a:rPr lang="en-IN" sz="1100" b="0" dirty="0">
                          <a:solidFill>
                            <a:schemeClr val="tx1"/>
                          </a:solidFill>
                          <a:effectLst/>
                        </a:rPr>
                        <a:t>IIIM.A. </a:t>
                      </a:r>
                      <a:r>
                        <a:rPr lang="en-IN" sz="1100" b="0" dirty="0" err="1">
                          <a:solidFill>
                            <a:schemeClr val="tx1"/>
                          </a:solidFill>
                          <a:effectLst/>
                        </a:rPr>
                        <a:t>Eldosuky</a:t>
                      </a:r>
                      <a:r>
                        <a:rPr lang="en-IN" sz="1100" b="0" dirty="0">
                          <a:solidFill>
                            <a:schemeClr val="tx1"/>
                          </a:solidFill>
                          <a:effectLst/>
                        </a:rPr>
                        <a:t>, IVA.I. Shehab</a:t>
                      </a:r>
                      <a:endParaRPr lang="en-IN" sz="1100" b="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algn="ctr">
                        <a:lnSpc>
                          <a:spcPct val="150000"/>
                        </a:lnSpc>
                      </a:pPr>
                      <a:r>
                        <a:rPr lang="en-IN" sz="1100" b="0" dirty="0">
                          <a:solidFill>
                            <a:schemeClr val="tx1"/>
                          </a:solidFill>
                          <a:effectLst/>
                        </a:rPr>
                        <a:t>Handwritten text recognition is still an open research issue in the domain of Optical Character Recognition (OCR). This paper proposes an efficient approach towards the development of handwritten text recognition systems. 3-layer Artificial Neural Network (ANN) is utilized in this Paper using supervised learning approach.</a:t>
                      </a:r>
                      <a:endParaRPr lang="en-IN" sz="1100" b="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extLst>
                  <a:ext uri="{0D108BD9-81ED-4DB2-BD59-A6C34878D82A}">
                    <a16:rowId xmlns:a16="http://schemas.microsoft.com/office/drawing/2014/main" val="2368335125"/>
                  </a:ext>
                </a:extLst>
              </a:tr>
              <a:tr h="1939365">
                <a:tc>
                  <a:txBody>
                    <a:bodyPr/>
                    <a:lstStyle/>
                    <a:p>
                      <a:pPr algn="ctr">
                        <a:lnSpc>
                          <a:spcPct val="150000"/>
                        </a:lnSpc>
                      </a:pPr>
                      <a:r>
                        <a:rPr lang="en-IN" sz="1100">
                          <a:solidFill>
                            <a:schemeClr val="tx1"/>
                          </a:solidFill>
                          <a:effectLst/>
                        </a:rPr>
                        <a:t>Handwritten Character Recognition in English: A Survey</a:t>
                      </a:r>
                      <a:endParaRPr lang="en-IN" sz="110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marL="12700" algn="ctr">
                        <a:lnSpc>
                          <a:spcPct val="150000"/>
                        </a:lnSpc>
                      </a:pPr>
                      <a:r>
                        <a:rPr lang="en-IN" sz="1100">
                          <a:solidFill>
                            <a:schemeClr val="tx1"/>
                          </a:solidFill>
                          <a:effectLst/>
                        </a:rPr>
                        <a:t>2015</a:t>
                      </a:r>
                      <a:endParaRPr lang="en-IN" sz="1100">
                        <a:solidFill>
                          <a:schemeClr val="tx1"/>
                        </a:solidFill>
                        <a:effectLst/>
                        <a:latin typeface="Times New Roman" panose="02020603050405020304" pitchFamily="18" charset="0"/>
                        <a:ea typeface="Times New Roman" panose="02020603050405020304" pitchFamily="18" charset="0"/>
                      </a:endParaRPr>
                    </a:p>
                  </a:txBody>
                  <a:tcPr marL="4513" marR="4513" marT="4513" marB="4513"/>
                </a:tc>
                <a:tc>
                  <a:txBody>
                    <a:bodyPr/>
                    <a:lstStyle/>
                    <a:p>
                      <a:pPr marL="12700" algn="ctr">
                        <a:lnSpc>
                          <a:spcPct val="150000"/>
                        </a:lnSpc>
                      </a:pPr>
                      <a:r>
                        <a:rPr lang="en-IN" sz="1100">
                          <a:solidFill>
                            <a:schemeClr val="tx1"/>
                          </a:solidFill>
                          <a:effectLst/>
                        </a:rPr>
                        <a:t>Monica Patel,</a:t>
                      </a:r>
                    </a:p>
                    <a:p>
                      <a:pPr marL="12700" algn="ctr">
                        <a:lnSpc>
                          <a:spcPct val="150000"/>
                        </a:lnSpc>
                      </a:pPr>
                      <a:r>
                        <a:rPr lang="en-IN" sz="1100">
                          <a:solidFill>
                            <a:schemeClr val="tx1"/>
                          </a:solidFill>
                          <a:effectLst/>
                        </a:rPr>
                        <a:t>Shital Thakkar</a:t>
                      </a:r>
                      <a:endParaRPr lang="en-IN" sz="110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algn="ctr">
                        <a:lnSpc>
                          <a:spcPct val="150000"/>
                        </a:lnSpc>
                      </a:pPr>
                      <a:r>
                        <a:rPr lang="en-IN" sz="1100" dirty="0">
                          <a:solidFill>
                            <a:schemeClr val="tx1"/>
                          </a:solidFill>
                          <a:effectLst/>
                        </a:rPr>
                        <a:t>This paper presents a comprehensive review of Handwritten Character Recognition (HCR) in English language. The handwritten character recognition has been applied in variety of applications like Banking sectors, Health care industries and many such organizations where handwritten documents are dealt with.</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extLst>
                  <a:ext uri="{0D108BD9-81ED-4DB2-BD59-A6C34878D82A}">
                    <a16:rowId xmlns:a16="http://schemas.microsoft.com/office/drawing/2014/main" val="3096704276"/>
                  </a:ext>
                </a:extLst>
              </a:tr>
            </a:tbl>
          </a:graphicData>
        </a:graphic>
      </p:graphicFrame>
    </p:spTree>
    <p:extLst>
      <p:ext uri="{BB962C8B-B14F-4D97-AF65-F5344CB8AC3E}">
        <p14:creationId xmlns:p14="http://schemas.microsoft.com/office/powerpoint/2010/main" val="512293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1600" dirty="0"/>
              <a:t>Writing has been an ancient form of art as well as the main medium for written communication throughout history. With the advent of digital media, however, it seems to change. </a:t>
            </a:r>
          </a:p>
          <a:p>
            <a:pPr marL="285750" indent="-285750">
              <a:lnSpc>
                <a:spcPct val="150000"/>
              </a:lnSpc>
              <a:buFont typeface="Arial" panose="020B0604020202020204" pitchFamily="34" charset="0"/>
              <a:buChar char="•"/>
            </a:pPr>
            <a:r>
              <a:rPr lang="en-IN" sz="1600" dirty="0"/>
              <a:t>A lot of people often face slight inconveniences, when they need a text format of a piece of writing. The only possible way out here is to manually type out the information on a digital medium to use it in the digital form. </a:t>
            </a:r>
          </a:p>
          <a:p>
            <a:pPr marL="285750" indent="-285750">
              <a:lnSpc>
                <a:spcPct val="150000"/>
              </a:lnSpc>
              <a:buFont typeface="Arial" panose="020B0604020202020204" pitchFamily="34" charset="0"/>
              <a:buChar char="•"/>
            </a:pPr>
            <a:r>
              <a:rPr lang="en-IN" sz="1600" dirty="0"/>
              <a:t>Our mini project tries to research on the methods which do this efficiently.</a:t>
            </a:r>
          </a:p>
          <a:p>
            <a:pPr marL="114480">
              <a:lnSpc>
                <a:spcPct val="150000"/>
              </a:lnSpc>
              <a:buClr>
                <a:srgbClr val="000000"/>
              </a:buClr>
            </a:pPr>
            <a:endParaRPr lang="en-IN" sz="1600" b="0" strike="noStrike" spc="-1" dirty="0">
              <a:solidFill>
                <a:srgbClr val="000000"/>
              </a:solidFill>
              <a:latin typeface="Arial"/>
            </a:endParaRPr>
          </a:p>
          <a:p>
            <a:pPr marL="114480">
              <a:lnSpc>
                <a:spcPct val="150000"/>
              </a:lnSpc>
              <a:buClr>
                <a:srgbClr val="000000"/>
              </a:buClr>
            </a:pPr>
            <a:r>
              <a:rPr lang="en" sz="1600" b="0" strike="noStrike" spc="-1" dirty="0">
                <a:solidFill>
                  <a:srgbClr val="000000"/>
                </a:solidFill>
                <a:latin typeface="Old Standard TT"/>
                <a:ea typeface="Old Standard TT"/>
              </a:rPr>
              <a:t>                          </a:t>
            </a:r>
            <a:endParaRPr lang="en-IN" sz="1600" b="0" strike="noStrike" spc="-1" dirty="0">
              <a:solidFill>
                <a:srgbClr val="000000"/>
              </a:solidFill>
              <a:latin typeface="Arial"/>
            </a:endParaRPr>
          </a:p>
          <a:p>
            <a:pPr marL="114480">
              <a:lnSpc>
                <a:spcPct val="150000"/>
              </a:lnSpc>
              <a:buClr>
                <a:srgbClr val="000000"/>
              </a:buClr>
            </a:pPr>
            <a:r>
              <a:rPr lang="en" sz="1600" b="0" strike="noStrike" spc="-1" dirty="0">
                <a:solidFill>
                  <a:srgbClr val="000000"/>
                </a:solidFill>
                <a:latin typeface="Old Standard TT"/>
                <a:ea typeface="Old Standard TT"/>
              </a:rPr>
              <a:t>                              </a:t>
            </a:r>
            <a:endParaRPr lang="en-IN" sz="1600" b="0" strike="noStrike" spc="-1" dirty="0">
              <a:solidFill>
                <a:srgbClr val="000000"/>
              </a:solidFill>
              <a:latin typeface="Arial"/>
            </a:endParaRPr>
          </a:p>
          <a:p>
            <a:pPr>
              <a:lnSpc>
                <a:spcPct val="150000"/>
              </a:lnSpc>
            </a:pPr>
            <a:endParaRPr lang="en-IN" sz="16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1.5 Technology stack</a:t>
            </a:r>
            <a:endParaRPr lang="en-IN" sz="3000" b="0" strike="noStrike" spc="-1" dirty="0">
              <a:solidFill>
                <a:srgbClr val="000000"/>
              </a:solidFill>
              <a:latin typeface="Arial"/>
            </a:endParaRPr>
          </a:p>
        </p:txBody>
      </p:sp>
      <p:sp>
        <p:nvSpPr>
          <p:cNvPr id="97" name="TextShape 2"/>
          <p:cNvSpPr txBox="1"/>
          <p:nvPr/>
        </p:nvSpPr>
        <p:spPr>
          <a:xfrm>
            <a:off x="311760" y="1171440"/>
            <a:ext cx="8520120" cy="3396960"/>
          </a:xfrm>
          <a:prstGeom prst="rect">
            <a:avLst/>
          </a:prstGeom>
          <a:noFill/>
          <a:ln>
            <a:noFill/>
          </a:ln>
        </p:spPr>
        <p:txBody>
          <a:bodyPr tIns="91440" bIns="91440">
            <a:noAutofit/>
          </a:bodyPr>
          <a:lstStyle/>
          <a:p>
            <a:pPr marL="342900" indent="-342900">
              <a:lnSpc>
                <a:spcPct val="150000"/>
              </a:lnSpc>
              <a:buFont typeface="+mj-lt"/>
              <a:buAutoNum type="arabicPeriod"/>
            </a:pPr>
            <a:r>
              <a:rPr lang="en-IN" sz="1600" dirty="0"/>
              <a:t> Python</a:t>
            </a:r>
          </a:p>
          <a:p>
            <a:pPr marL="342900" indent="-342900">
              <a:lnSpc>
                <a:spcPct val="150000"/>
              </a:lnSpc>
              <a:buFont typeface="+mj-lt"/>
              <a:buAutoNum type="arabicPeriod"/>
            </a:pPr>
            <a:r>
              <a:rPr lang="en-IN" sz="1600" dirty="0" err="1"/>
              <a:t>Tensorflow</a:t>
            </a:r>
            <a:endParaRPr lang="en-IN" sz="1600" dirty="0"/>
          </a:p>
          <a:p>
            <a:pPr marL="342900" indent="-342900">
              <a:lnSpc>
                <a:spcPct val="150000"/>
              </a:lnSpc>
              <a:buFont typeface="+mj-lt"/>
              <a:buAutoNum type="arabicPeriod"/>
            </a:pPr>
            <a:r>
              <a:rPr lang="en-IN" sz="1600" dirty="0" err="1"/>
              <a:t>Keras</a:t>
            </a:r>
            <a:endParaRPr lang="en-IN" sz="1600" dirty="0"/>
          </a:p>
          <a:p>
            <a:pPr marL="342900" indent="-342900">
              <a:lnSpc>
                <a:spcPct val="150000"/>
              </a:lnSpc>
              <a:buFont typeface="+mj-lt"/>
              <a:buAutoNum type="arabicPeriod"/>
            </a:pPr>
            <a:r>
              <a:rPr lang="en-IN" sz="1600" dirty="0"/>
              <a:t>Flask</a:t>
            </a:r>
          </a:p>
          <a:p>
            <a:pPr>
              <a:lnSpc>
                <a:spcPct val="150000"/>
              </a:lnSpc>
            </a:pPr>
            <a:endParaRPr lang="en-IN" sz="16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TotalTime>
  <Words>1497</Words>
  <Application>Microsoft Macintosh PowerPoint</Application>
  <PresentationFormat>On-screen Show (16:9)</PresentationFormat>
  <Paragraphs>132</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Riddhi Narkar</cp:lastModifiedBy>
  <cp:revision>14</cp:revision>
  <dcterms:modified xsi:type="dcterms:W3CDTF">2022-05-09T17:18:08Z</dcterms:modified>
  <dc:language>en-IN</dc:language>
</cp:coreProperties>
</file>