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87743" y="847534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38544" y="910784"/>
            <a:ext cx="4432935" cy="431165"/>
          </a:xfrm>
          <a:custGeom>
            <a:avLst/>
            <a:gdLst/>
            <a:ahLst/>
            <a:cxnLst/>
            <a:rect l="l" t="t" r="r" b="b"/>
            <a:pathLst>
              <a:path w="4432935" h="431165">
                <a:moveTo>
                  <a:pt x="4432566" y="0"/>
                </a:moveTo>
                <a:lnTo>
                  <a:pt x="0" y="0"/>
                </a:lnTo>
                <a:lnTo>
                  <a:pt x="0" y="430666"/>
                </a:lnTo>
                <a:lnTo>
                  <a:pt x="4432566" y="430666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87743" y="891948"/>
            <a:ext cx="4432935" cy="398780"/>
          </a:xfrm>
          <a:custGeom>
            <a:avLst/>
            <a:gdLst/>
            <a:ahLst/>
            <a:cxnLst/>
            <a:rect l="l" t="t" r="r" b="b"/>
            <a:pathLst>
              <a:path w="4432935" h="398780">
                <a:moveTo>
                  <a:pt x="4432566" y="0"/>
                </a:moveTo>
                <a:lnTo>
                  <a:pt x="0" y="0"/>
                </a:lnTo>
                <a:lnTo>
                  <a:pt x="0" y="347902"/>
                </a:lnTo>
                <a:lnTo>
                  <a:pt x="4008" y="367627"/>
                </a:lnTo>
                <a:lnTo>
                  <a:pt x="14922" y="383779"/>
                </a:lnTo>
                <a:lnTo>
                  <a:pt x="31075" y="394694"/>
                </a:lnTo>
                <a:lnTo>
                  <a:pt x="50800" y="398702"/>
                </a:lnTo>
                <a:lnTo>
                  <a:pt x="4381765" y="398702"/>
                </a:lnTo>
                <a:lnTo>
                  <a:pt x="4401490" y="394694"/>
                </a:lnTo>
                <a:lnTo>
                  <a:pt x="4417643" y="383779"/>
                </a:lnTo>
                <a:lnTo>
                  <a:pt x="4428558" y="367627"/>
                </a:lnTo>
                <a:lnTo>
                  <a:pt x="4432566" y="347902"/>
                </a:lnTo>
                <a:lnTo>
                  <a:pt x="443256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5052" y="950109"/>
            <a:ext cx="269999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267" y="1153450"/>
            <a:ext cx="3993565" cy="133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37966" y="3351784"/>
            <a:ext cx="57594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-12700" y="3351784"/>
            <a:ext cx="15506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05" y="3351784"/>
            <a:ext cx="31813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#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1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052" y="950109"/>
            <a:ext cx="26987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>
                <a:solidFill>
                  <a:srgbClr val="CC0000"/>
                </a:solidFill>
                <a:latin typeface="Tahoma"/>
                <a:cs typeface="Tahoma"/>
              </a:rPr>
              <a:t>Blockchain</a:t>
            </a:r>
            <a:r>
              <a:rPr dirty="0" sz="1400" spc="2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C0000"/>
                </a:solidFill>
                <a:latin typeface="Tahoma"/>
                <a:cs typeface="Tahoma"/>
              </a:rPr>
              <a:t>for</a:t>
            </a:r>
            <a:r>
              <a:rPr dirty="0" sz="1400" spc="2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CC0000"/>
                </a:solidFill>
                <a:latin typeface="Tahoma"/>
                <a:cs typeface="Tahoma"/>
              </a:rPr>
              <a:t>Secure</a:t>
            </a:r>
            <a:r>
              <a:rPr dirty="0" sz="1400" spc="25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C0000"/>
                </a:solidFill>
                <a:latin typeface="Tahoma"/>
                <a:cs typeface="Tahoma"/>
              </a:rPr>
              <a:t>IoT</a:t>
            </a:r>
            <a:r>
              <a:rPr dirty="0" sz="1400" spc="2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C0000"/>
                </a:solidFill>
                <a:latin typeface="Tahoma"/>
                <a:cs typeface="Tahoma"/>
              </a:rPr>
              <a:t>Firmware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791" y="1500732"/>
            <a:ext cx="1893570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Microsoft Sans Serif"/>
                <a:cs typeface="Microsoft Sans Serif"/>
              </a:rPr>
              <a:t>Soumyo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Nath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Tripathy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10">
                <a:latin typeface="Microsoft Sans Serif"/>
                <a:cs typeface="Microsoft Sans Serif"/>
              </a:rPr>
              <a:t>Institute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Engineering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Management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</a:pPr>
            <a:r>
              <a:rPr dirty="0" sz="1100" spc="-35">
                <a:latin typeface="Microsoft Sans Serif"/>
                <a:cs typeface="Microsoft Sans Serif"/>
              </a:rPr>
              <a:t>October</a:t>
            </a:r>
            <a:r>
              <a:rPr dirty="0" sz="1100" spc="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6,</a:t>
            </a:r>
            <a:r>
              <a:rPr dirty="0" sz="1100" spc="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2023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9284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Firmware</a:t>
            </a:r>
            <a:r>
              <a:rPr dirty="0" spc="-10"/>
              <a:t> </a:t>
            </a:r>
            <a:r>
              <a:rPr dirty="0" spc="-30"/>
              <a:t>Update</a:t>
            </a:r>
            <a:r>
              <a:rPr dirty="0" spc="-5"/>
              <a:t> </a:t>
            </a:r>
            <a:r>
              <a:rPr dirty="0" spc="-35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43418"/>
            <a:ext cx="29997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process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consists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four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steps: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207576"/>
            <a:ext cx="114214" cy="1142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1929" y="119464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07314" marR="33020">
              <a:lnSpc>
                <a:spcPct val="102600"/>
              </a:lnSpc>
              <a:spcBef>
                <a:spcPts val="55"/>
              </a:spcBef>
            </a:pPr>
            <a:r>
              <a:rPr dirty="0" spc="-30"/>
              <a:t>Manufacturer </a:t>
            </a:r>
            <a:r>
              <a:rPr dirty="0" spc="-75"/>
              <a:t>signs</a:t>
            </a:r>
            <a:r>
              <a:rPr dirty="0" spc="-70"/>
              <a:t> </a:t>
            </a:r>
            <a:r>
              <a:rPr dirty="0" spc="-45"/>
              <a:t>firmware</a:t>
            </a:r>
            <a:r>
              <a:rPr dirty="0" spc="-40"/>
              <a:t> </a:t>
            </a:r>
            <a:r>
              <a:rPr dirty="0" spc="-45"/>
              <a:t>binary</a:t>
            </a:r>
            <a:r>
              <a:rPr dirty="0" spc="-40"/>
              <a:t> </a:t>
            </a:r>
            <a:r>
              <a:rPr dirty="0" spc="-25"/>
              <a:t>file </a:t>
            </a:r>
            <a:r>
              <a:rPr dirty="0" spc="-5"/>
              <a:t>with </a:t>
            </a:r>
            <a:r>
              <a:rPr dirty="0" spc="-35"/>
              <a:t>private </a:t>
            </a:r>
            <a:r>
              <a:rPr dirty="0" spc="-85"/>
              <a:t>key,</a:t>
            </a:r>
            <a:r>
              <a:rPr dirty="0" spc="-80"/>
              <a:t> </a:t>
            </a:r>
            <a:r>
              <a:rPr dirty="0" spc="-90"/>
              <a:t>pushes</a:t>
            </a:r>
            <a:r>
              <a:rPr dirty="0" spc="-85"/>
              <a:t> </a:t>
            </a:r>
            <a:r>
              <a:rPr dirty="0" spc="10"/>
              <a:t>to </a:t>
            </a:r>
            <a:r>
              <a:rPr dirty="0" spc="-285"/>
              <a:t> </a:t>
            </a:r>
            <a:r>
              <a:rPr dirty="0" spc="-45"/>
              <a:t>blockchain</a:t>
            </a:r>
            <a:r>
              <a:rPr dirty="0" spc="65"/>
              <a:t> </a:t>
            </a:r>
            <a:r>
              <a:rPr dirty="0" spc="-30"/>
              <a:t>through</a:t>
            </a:r>
            <a:r>
              <a:rPr dirty="0" spc="70"/>
              <a:t> </a:t>
            </a:r>
            <a:r>
              <a:rPr dirty="0" spc="-45"/>
              <a:t>smart</a:t>
            </a:r>
            <a:r>
              <a:rPr dirty="0" spc="70"/>
              <a:t> </a:t>
            </a:r>
            <a:r>
              <a:rPr dirty="0" spc="-20"/>
              <a:t>contract.</a:t>
            </a:r>
          </a:p>
          <a:p>
            <a:pPr marL="107314" marR="102235">
              <a:lnSpc>
                <a:spcPct val="102699"/>
              </a:lnSpc>
              <a:spcBef>
                <a:spcPts val="300"/>
              </a:spcBef>
            </a:pPr>
            <a:r>
              <a:rPr dirty="0" spc="-25"/>
              <a:t>Miner</a:t>
            </a:r>
            <a:r>
              <a:rPr dirty="0" spc="70"/>
              <a:t> </a:t>
            </a:r>
            <a:r>
              <a:rPr dirty="0" spc="-45"/>
              <a:t>regularly</a:t>
            </a:r>
            <a:r>
              <a:rPr dirty="0" spc="75"/>
              <a:t> </a:t>
            </a:r>
            <a:r>
              <a:rPr dirty="0" spc="-70"/>
              <a:t>queries</a:t>
            </a:r>
            <a:r>
              <a:rPr dirty="0" spc="70"/>
              <a:t> </a:t>
            </a:r>
            <a:r>
              <a:rPr dirty="0" spc="-20"/>
              <a:t>contract</a:t>
            </a:r>
            <a:r>
              <a:rPr dirty="0" spc="75"/>
              <a:t> </a:t>
            </a:r>
            <a:r>
              <a:rPr dirty="0" spc="10"/>
              <a:t>to</a:t>
            </a:r>
            <a:r>
              <a:rPr dirty="0" spc="70"/>
              <a:t> </a:t>
            </a:r>
            <a:r>
              <a:rPr dirty="0" spc="-70"/>
              <a:t>receive</a:t>
            </a:r>
            <a:r>
              <a:rPr dirty="0" spc="75"/>
              <a:t> </a:t>
            </a:r>
            <a:r>
              <a:rPr dirty="0" spc="-45"/>
              <a:t>most</a:t>
            </a:r>
            <a:r>
              <a:rPr dirty="0" spc="70"/>
              <a:t> </a:t>
            </a:r>
            <a:r>
              <a:rPr dirty="0" spc="-50"/>
              <a:t>recent</a:t>
            </a:r>
            <a:r>
              <a:rPr dirty="0" spc="75"/>
              <a:t> </a:t>
            </a:r>
            <a:r>
              <a:rPr dirty="0" spc="-60"/>
              <a:t>version</a:t>
            </a:r>
            <a:r>
              <a:rPr dirty="0" spc="70"/>
              <a:t> </a:t>
            </a:r>
            <a:r>
              <a:rPr dirty="0" spc="-20"/>
              <a:t>of </a:t>
            </a:r>
            <a:r>
              <a:rPr dirty="0" spc="-275"/>
              <a:t> </a:t>
            </a:r>
            <a:r>
              <a:rPr dirty="0" spc="-40"/>
              <a:t>firmware.</a:t>
            </a:r>
          </a:p>
          <a:p>
            <a:pPr marL="107314">
              <a:lnSpc>
                <a:spcPct val="100000"/>
              </a:lnSpc>
              <a:spcBef>
                <a:spcPts val="330"/>
              </a:spcBef>
            </a:pPr>
            <a:r>
              <a:rPr dirty="0" spc="-25"/>
              <a:t>Miner</a:t>
            </a:r>
            <a:r>
              <a:rPr dirty="0" spc="75"/>
              <a:t> </a:t>
            </a:r>
            <a:r>
              <a:rPr dirty="0" spc="-45"/>
              <a:t>regularly</a:t>
            </a:r>
            <a:r>
              <a:rPr dirty="0" spc="80"/>
              <a:t> </a:t>
            </a:r>
            <a:r>
              <a:rPr dirty="0" spc="-80"/>
              <a:t>checks</a:t>
            </a:r>
            <a:r>
              <a:rPr dirty="0" spc="80"/>
              <a:t> </a:t>
            </a:r>
            <a:r>
              <a:rPr dirty="0" spc="-45"/>
              <a:t>firmware</a:t>
            </a:r>
            <a:r>
              <a:rPr dirty="0" spc="75"/>
              <a:t> </a:t>
            </a:r>
            <a:r>
              <a:rPr dirty="0" spc="-60"/>
              <a:t>version</a:t>
            </a:r>
            <a:r>
              <a:rPr dirty="0" spc="80"/>
              <a:t> </a:t>
            </a:r>
            <a:r>
              <a:rPr dirty="0" spc="-20"/>
              <a:t>of</a:t>
            </a:r>
            <a:r>
              <a:rPr dirty="0" spc="80"/>
              <a:t> </a:t>
            </a:r>
            <a:r>
              <a:rPr dirty="0" spc="-100"/>
              <a:t>sensors</a:t>
            </a:r>
            <a:r>
              <a:rPr dirty="0" spc="80"/>
              <a:t> </a:t>
            </a:r>
            <a:r>
              <a:rPr dirty="0" spc="-65"/>
              <a:t>and</a:t>
            </a:r>
            <a:r>
              <a:rPr dirty="0" spc="75"/>
              <a:t> </a:t>
            </a:r>
            <a:r>
              <a:rPr dirty="0" spc="-40"/>
              <a:t>actuators.</a:t>
            </a:r>
          </a:p>
          <a:p>
            <a:pPr marL="107314" marR="5080">
              <a:lnSpc>
                <a:spcPct val="102600"/>
              </a:lnSpc>
              <a:spcBef>
                <a:spcPts val="300"/>
              </a:spcBef>
            </a:pPr>
            <a:r>
              <a:rPr dirty="0" spc="-60"/>
              <a:t>When</a:t>
            </a:r>
            <a:r>
              <a:rPr dirty="0" spc="70"/>
              <a:t> </a:t>
            </a:r>
            <a:r>
              <a:rPr dirty="0" spc="-30"/>
              <a:t>the</a:t>
            </a:r>
            <a:r>
              <a:rPr dirty="0" spc="70"/>
              <a:t> </a:t>
            </a:r>
            <a:r>
              <a:rPr dirty="0" spc="-45"/>
              <a:t>miner</a:t>
            </a:r>
            <a:r>
              <a:rPr dirty="0" spc="75"/>
              <a:t> </a:t>
            </a:r>
            <a:r>
              <a:rPr dirty="0" spc="-50"/>
              <a:t>notices</a:t>
            </a:r>
            <a:r>
              <a:rPr dirty="0" spc="70"/>
              <a:t> </a:t>
            </a:r>
            <a:r>
              <a:rPr dirty="0" spc="-90"/>
              <a:t>a</a:t>
            </a:r>
            <a:r>
              <a:rPr dirty="0" spc="75"/>
              <a:t> </a:t>
            </a:r>
            <a:r>
              <a:rPr dirty="0" spc="-65"/>
              <a:t>discrepancy,</a:t>
            </a:r>
            <a:r>
              <a:rPr dirty="0" spc="70"/>
              <a:t> </a:t>
            </a:r>
            <a:r>
              <a:rPr dirty="0" spc="45"/>
              <a:t>it</a:t>
            </a:r>
            <a:r>
              <a:rPr dirty="0" spc="70"/>
              <a:t> </a:t>
            </a:r>
            <a:r>
              <a:rPr dirty="0" spc="-25"/>
              <a:t>initiates</a:t>
            </a:r>
            <a:r>
              <a:rPr dirty="0" spc="75"/>
              <a:t> </a:t>
            </a:r>
            <a:r>
              <a:rPr dirty="0" spc="-70"/>
              <a:t>an</a:t>
            </a:r>
            <a:r>
              <a:rPr dirty="0" spc="70"/>
              <a:t> </a:t>
            </a:r>
            <a:r>
              <a:rPr dirty="0" spc="-45"/>
              <a:t>update</a:t>
            </a:r>
            <a:r>
              <a:rPr dirty="0" spc="75"/>
              <a:t> </a:t>
            </a:r>
            <a:r>
              <a:rPr dirty="0" spc="-20"/>
              <a:t>of</a:t>
            </a:r>
            <a:r>
              <a:rPr dirty="0" spc="70"/>
              <a:t> </a:t>
            </a:r>
            <a:r>
              <a:rPr dirty="0" spc="-30"/>
              <a:t>the </a:t>
            </a:r>
            <a:r>
              <a:rPr dirty="0" spc="-275"/>
              <a:t> </a:t>
            </a:r>
            <a:r>
              <a:rPr dirty="0" spc="-70"/>
              <a:t>device</a:t>
            </a:r>
            <a:r>
              <a:rPr dirty="0" spc="65"/>
              <a:t> </a:t>
            </a:r>
            <a:r>
              <a:rPr dirty="0" spc="-40"/>
              <a:t>firmware.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589681"/>
            <a:ext cx="114214" cy="1142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1917" y="157674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1971786"/>
            <a:ext cx="114214" cy="1142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1917" y="1958853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72" y="2181818"/>
            <a:ext cx="114214" cy="11421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1917" y="216888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2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3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3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954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Benefits</a:t>
            </a:r>
            <a:r>
              <a:rPr dirty="0" spc="5"/>
              <a:t> </a:t>
            </a:r>
            <a:r>
              <a:rPr dirty="0" spc="-40"/>
              <a:t>of</a:t>
            </a:r>
            <a:r>
              <a:rPr dirty="0" spc="10"/>
              <a:t> </a:t>
            </a:r>
            <a:r>
              <a:rPr dirty="0" spc="-25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56994"/>
            <a:ext cx="435673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Microsoft Sans Serif"/>
                <a:cs typeface="Microsoft Sans Serif"/>
              </a:rPr>
              <a:t>Our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solution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provides</a:t>
            </a:r>
            <a:r>
              <a:rPr dirty="0" sz="1100" spc="-60">
                <a:latin typeface="Microsoft Sans Serif"/>
                <a:cs typeface="Microsoft Sans Serif"/>
              </a:rPr>
              <a:t> many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benefits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5">
                <a:latin typeface="Microsoft Sans Serif"/>
                <a:cs typeface="Microsoft Sans Serif"/>
              </a:rPr>
              <a:t>manufacturers.</a:t>
            </a:r>
            <a:r>
              <a:rPr dirty="0" sz="1100" spc="204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First, </a:t>
            </a:r>
            <a:r>
              <a:rPr dirty="0" sz="1100" spc="45">
                <a:latin typeface="Microsoft Sans Serif"/>
                <a:cs typeface="Microsoft Sans Serif"/>
              </a:rPr>
              <a:t>it </a:t>
            </a:r>
            <a:r>
              <a:rPr dirty="0" sz="1100" spc="-45">
                <a:latin typeface="Microsoft Sans Serif"/>
                <a:cs typeface="Microsoft Sans Serif"/>
              </a:rPr>
              <a:t>simplifies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version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control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 </a:t>
            </a:r>
            <a:r>
              <a:rPr dirty="0" sz="1100" spc="-75">
                <a:latin typeface="Microsoft Sans Serif"/>
                <a:cs typeface="Microsoft Sans Serif"/>
              </a:rPr>
              <a:t>process.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manufacturer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simply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pushes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onto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 the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becomes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immediately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available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all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gateway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nodes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network.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Copies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 </a:t>
            </a:r>
            <a:r>
              <a:rPr dirty="0" sz="1100" spc="-55">
                <a:latin typeface="Microsoft Sans Serif"/>
                <a:cs typeface="Microsoft Sans Serif"/>
              </a:rPr>
              <a:t>propagate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throughout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network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60">
                <a:latin typeface="Microsoft Sans Serif"/>
                <a:cs typeface="Microsoft Sans Serif"/>
              </a:rPr>
              <a:t>no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involvement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from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manufacturer.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750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Security</a:t>
            </a:r>
            <a:r>
              <a:rPr dirty="0" spc="-30"/>
              <a:t> </a:t>
            </a:r>
            <a:r>
              <a:rPr dirty="0" spc="-3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19338"/>
            <a:ext cx="4350385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three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properties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required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secure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confidentiality, </a:t>
            </a:r>
            <a:r>
              <a:rPr dirty="0" sz="1100" spc="-25">
                <a:latin typeface="Microsoft Sans Serif"/>
                <a:cs typeface="Microsoft Sans Serif"/>
              </a:rPr>
              <a:t> integrity,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availability.</a:t>
            </a:r>
            <a:r>
              <a:rPr dirty="0" sz="1100" spc="22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Currently,</a:t>
            </a:r>
            <a:r>
              <a:rPr dirty="0" sz="1100" spc="21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our</a:t>
            </a:r>
            <a:r>
              <a:rPr dirty="0" sz="1100" spc="2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implementation</a:t>
            </a:r>
            <a:r>
              <a:rPr dirty="0" sz="1100" spc="22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25">
                <a:latin typeface="Microsoft Sans Serif"/>
                <a:cs typeface="Microsoft Sans Serif"/>
              </a:rPr>
              <a:t>this </a:t>
            </a:r>
            <a:r>
              <a:rPr dirty="0" sz="1100" spc="-70">
                <a:latin typeface="Microsoft Sans Serif"/>
                <a:cs typeface="Microsoft Sans Serif"/>
              </a:rPr>
              <a:t>system 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does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 </a:t>
            </a:r>
            <a:r>
              <a:rPr dirty="0" sz="1100" spc="-25">
                <a:latin typeface="Microsoft Sans Serif"/>
                <a:cs typeface="Microsoft Sans Serif"/>
              </a:rPr>
              <a:t>protect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confidentiality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firmware,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but </a:t>
            </a:r>
            <a:r>
              <a:rPr dirty="0" sz="1100" spc="-45">
                <a:latin typeface="Microsoft Sans Serif"/>
                <a:cs typeface="Microsoft Sans Serif"/>
              </a:rPr>
              <a:t>there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-75">
                <a:latin typeface="Microsoft Sans Serif"/>
                <a:cs typeface="Microsoft Sans Serif"/>
              </a:rPr>
              <a:t> several 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methods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incorporating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described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future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work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section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below.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Integrity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guaranteed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229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immutability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5">
                <a:latin typeface="Microsoft Sans Serif"/>
                <a:cs typeface="Microsoft Sans Serif"/>
              </a:rPr>
              <a:t>the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blockchain.</a:t>
            </a:r>
            <a:r>
              <a:rPr dirty="0" sz="1100" spc="-40">
                <a:latin typeface="Microsoft Sans Serif"/>
                <a:cs typeface="Microsoft Sans Serif"/>
              </a:rPr>
              <a:t> 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availability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ensured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35">
                <a:latin typeface="Microsoft Sans Serif"/>
                <a:cs typeface="Microsoft Sans Serif"/>
              </a:rPr>
              <a:t>private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which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limits </a:t>
            </a:r>
            <a:r>
              <a:rPr dirty="0" sz="1100" spc="-20">
                <a:latin typeface="Microsoft Sans Serif"/>
                <a:cs typeface="Microsoft Sans Serif"/>
              </a:rPr>
              <a:t>participant </a:t>
            </a:r>
            <a:r>
              <a:rPr dirty="0" sz="1100" spc="-80">
                <a:latin typeface="Microsoft Sans Serif"/>
                <a:cs typeface="Microsoft Sans Serif"/>
              </a:rPr>
              <a:t>nodes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60">
                <a:latin typeface="Microsoft Sans Serif"/>
                <a:cs typeface="Microsoft Sans Serif"/>
              </a:rPr>
              <a:t>those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whitelisted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manufacturer.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626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Future</a:t>
            </a:r>
            <a:r>
              <a:rPr dirty="0" spc="-45"/>
              <a:t> </a:t>
            </a:r>
            <a:r>
              <a:rPr dirty="0" spc="-35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39735"/>
            <a:ext cx="4299585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most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important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item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-20">
                <a:latin typeface="Microsoft Sans Serif"/>
                <a:cs typeface="Microsoft Sans Serif"/>
              </a:rPr>
              <a:t> future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work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confidentiality</a:t>
            </a:r>
            <a:r>
              <a:rPr dirty="0" sz="1100" spc="-20">
                <a:latin typeface="Microsoft Sans Serif"/>
                <a:cs typeface="Microsoft Sans Serif"/>
              </a:rPr>
              <a:t> of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 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firmware.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Currently,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forced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push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unencrypted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onto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blockchain.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Pushing</a:t>
            </a:r>
            <a:r>
              <a:rPr dirty="0" sz="1100" spc="-50">
                <a:latin typeface="Microsoft Sans Serif"/>
                <a:cs typeface="Microsoft Sans Serif"/>
              </a:rPr>
              <a:t> encrypted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versions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would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require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encrypting</a:t>
            </a:r>
            <a:r>
              <a:rPr dirty="0" sz="1100" spc="-30">
                <a:latin typeface="Microsoft Sans Serif"/>
                <a:cs typeface="Microsoft Sans Serif"/>
              </a:rPr>
              <a:t> 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public</a:t>
            </a:r>
            <a:r>
              <a:rPr dirty="0" sz="1100" spc="22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keys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70">
                <a:latin typeface="Microsoft Sans Serif"/>
                <a:cs typeface="Microsoft Sans Serif"/>
              </a:rPr>
              <a:t>every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35">
                <a:latin typeface="Microsoft Sans Serif"/>
                <a:cs typeface="Microsoft Sans Serif"/>
              </a:rPr>
              <a:t>the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network.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A </a:t>
            </a:r>
            <a:r>
              <a:rPr dirty="0" sz="1100" spc="-70">
                <a:latin typeface="Microsoft Sans Serif"/>
                <a:cs typeface="Microsoft Sans Serif"/>
              </a:rPr>
              <a:t>separate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solution </a:t>
            </a:r>
            <a:r>
              <a:rPr dirty="0" sz="1100" spc="-50">
                <a:latin typeface="Microsoft Sans Serif"/>
                <a:cs typeface="Microsoft Sans Serif"/>
              </a:rPr>
              <a:t>would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0">
                <a:latin typeface="Microsoft Sans Serif"/>
                <a:cs typeface="Microsoft Sans Serif"/>
              </a:rPr>
              <a:t>push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only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version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identifier onto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blockchain.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When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 </a:t>
            </a:r>
            <a:r>
              <a:rPr dirty="0" sz="1100" spc="-85">
                <a:latin typeface="Microsoft Sans Serif"/>
                <a:cs typeface="Microsoft Sans Serif"/>
              </a:rPr>
              <a:t>becomes</a:t>
            </a:r>
            <a:r>
              <a:rPr dirty="0" sz="1100" spc="12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apparent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node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required,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70">
                <a:latin typeface="Microsoft Sans Serif"/>
                <a:cs typeface="Microsoft Sans Serif"/>
              </a:rPr>
              <a:t>node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receives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hash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metadata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file from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attempts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obtain</a:t>
            </a:r>
            <a:r>
              <a:rPr dirty="0" sz="1100" spc="229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copy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peer-to-peer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exchange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nodes.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29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08556"/>
            <a:ext cx="430403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conclusion,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were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55">
                <a:latin typeface="Microsoft Sans Serif"/>
                <a:cs typeface="Microsoft Sans Serif"/>
              </a:rPr>
              <a:t>provide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alternative </a:t>
            </a:r>
            <a:r>
              <a:rPr dirty="0" sz="1100" spc="-90">
                <a:latin typeface="Microsoft Sans Serif"/>
                <a:cs typeface="Microsoft Sans Serif"/>
              </a:rPr>
              <a:t>means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45">
                <a:latin typeface="Microsoft Sans Serif"/>
                <a:cs typeface="Microsoft Sans Serif"/>
              </a:rPr>
              <a:t>remote,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secure,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reliable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updates.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implemented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functional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private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single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manufacturer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node</a:t>
            </a:r>
            <a:r>
              <a:rPr dirty="0" sz="1100" spc="-65">
                <a:latin typeface="Microsoft Sans Serif"/>
                <a:cs typeface="Microsoft Sans Serif"/>
              </a:rPr>
              <a:t> 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2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miner</a:t>
            </a:r>
            <a:r>
              <a:rPr dirty="0" sz="1100" spc="204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nodes, 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each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responsible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subset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65">
                <a:latin typeface="Microsoft Sans Serif"/>
                <a:cs typeface="Microsoft Sans Serif"/>
              </a:rPr>
              <a:t>Raspberry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Pi </a:t>
            </a:r>
            <a:r>
              <a:rPr dirty="0" sz="1100" spc="-75">
                <a:latin typeface="Microsoft Sans Serif"/>
                <a:cs typeface="Microsoft Sans Serif"/>
              </a:rPr>
              <a:t>embedded</a:t>
            </a:r>
            <a:r>
              <a:rPr dirty="0" sz="1100" spc="14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devices.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Our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allows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manufacturers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5">
                <a:latin typeface="Microsoft Sans Serif"/>
                <a:cs typeface="Microsoft Sans Serif"/>
              </a:rPr>
              <a:t>direct </a:t>
            </a:r>
            <a:r>
              <a:rPr dirty="0" sz="1100" spc="-75">
                <a:latin typeface="Microsoft Sans Serif"/>
                <a:cs typeface="Microsoft Sans Serif"/>
              </a:rPr>
              <a:t>expensive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server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costs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elsewhere 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while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simultaneously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keeping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their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off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">
                <a:latin typeface="Microsoft Sans Serif"/>
                <a:cs typeface="Microsoft Sans Serif"/>
              </a:rPr>
              <a:t>”public </a:t>
            </a:r>
            <a:r>
              <a:rPr dirty="0" sz="1100">
                <a:latin typeface="Microsoft Sans Serif"/>
                <a:cs typeface="Microsoft Sans Serif"/>
              </a:rPr>
              <a:t>internet”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out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third-party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software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repositories,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while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compromising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speed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at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which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become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available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after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release.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572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0901"/>
            <a:ext cx="4283075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70">
                <a:latin typeface="Microsoft Sans Serif"/>
                <a:cs typeface="Microsoft Sans Serif"/>
              </a:rPr>
              <a:t>As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Internet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40">
                <a:latin typeface="Microsoft Sans Serif"/>
                <a:cs typeface="Microsoft Sans Serif"/>
              </a:rPr>
              <a:t>Things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(IoT) </a:t>
            </a:r>
            <a:r>
              <a:rPr dirty="0" sz="1100" spc="-30">
                <a:latin typeface="Microsoft Sans Serif"/>
                <a:cs typeface="Microsoft Sans Serif"/>
              </a:rPr>
              <a:t>industry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continues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5">
                <a:latin typeface="Microsoft Sans Serif"/>
                <a:cs typeface="Microsoft Sans Serif"/>
              </a:rPr>
              <a:t>grow,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security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systems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need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0">
                <a:latin typeface="Microsoft Sans Serif"/>
                <a:cs typeface="Microsoft Sans Serif"/>
              </a:rPr>
              <a:t>develop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80">
                <a:latin typeface="Microsoft Sans Serif"/>
                <a:cs typeface="Microsoft Sans Serif"/>
              </a:rPr>
              <a:t>ensure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45">
                <a:latin typeface="Microsoft Sans Serif"/>
                <a:cs typeface="Microsoft Sans Serif"/>
              </a:rPr>
              <a:t>manufacturers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easily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reliably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issue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security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their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devices.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project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investigates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blockchain-based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security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0">
                <a:latin typeface="Microsoft Sans Serif"/>
                <a:cs typeface="Microsoft Sans Serif"/>
              </a:rPr>
              <a:t>allows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IoT </a:t>
            </a:r>
            <a:r>
              <a:rPr dirty="0" sz="1100" spc="-70">
                <a:latin typeface="Microsoft Sans Serif"/>
                <a:cs typeface="Microsoft Sans Serif"/>
              </a:rPr>
              <a:t>device 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manufacturers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80">
                <a:latin typeface="Microsoft Sans Serif"/>
                <a:cs typeface="Microsoft Sans Serif"/>
              </a:rPr>
              <a:t>manage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15">
                <a:latin typeface="Microsoft Sans Serif"/>
                <a:cs typeface="Microsoft Sans Serif"/>
              </a:rPr>
              <a:t>their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 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contracts.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IoT </a:t>
            </a:r>
            <a:r>
              <a:rPr dirty="0" sz="1100" spc="-55">
                <a:latin typeface="Microsoft Sans Serif"/>
                <a:cs typeface="Microsoft Sans Serif"/>
              </a:rPr>
              <a:t>clusters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autonomously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query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download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newest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version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their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binaries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soon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they </a:t>
            </a:r>
            <a:r>
              <a:rPr dirty="0" sz="1100" spc="-80">
                <a:latin typeface="Microsoft Sans Serif"/>
                <a:cs typeface="Microsoft Sans Serif"/>
              </a:rPr>
              <a:t>become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available.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same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contracts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manage 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identity,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can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easily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extended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65">
                <a:latin typeface="Microsoft Sans Serif"/>
                <a:cs typeface="Microsoft Sans Serif"/>
              </a:rPr>
              <a:t>enforce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fine-grained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permissions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different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types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users.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340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0901"/>
            <a:ext cx="4356735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Microsoft Sans Serif"/>
                <a:cs typeface="Microsoft Sans Serif"/>
              </a:rPr>
              <a:t>Over-the-air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(OTA)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IoT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allow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manufacturers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quickly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conveniently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already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deployed</a:t>
            </a:r>
            <a:r>
              <a:rPr dirty="0" sz="1100" spc="1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75">
                <a:latin typeface="Microsoft Sans Serif"/>
                <a:cs typeface="Microsoft Sans Serif"/>
              </a:rPr>
              <a:t>homes, 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industry,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power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grids,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more.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0">
                <a:latin typeface="Microsoft Sans Serif"/>
                <a:cs typeface="Microsoft Sans Serif"/>
              </a:rPr>
              <a:t>number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given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manufacturer</a:t>
            </a:r>
            <a:r>
              <a:rPr dirty="0" sz="1100" spc="21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responsible</a:t>
            </a:r>
            <a:r>
              <a:rPr dirty="0" sz="1100" spc="1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30">
                <a:latin typeface="Microsoft Sans Serif"/>
                <a:cs typeface="Microsoft Sans Serif"/>
              </a:rPr>
              <a:t>maintaining </a:t>
            </a:r>
            <a:r>
              <a:rPr dirty="0" sz="1100" spc="-80">
                <a:latin typeface="Microsoft Sans Serif"/>
                <a:cs typeface="Microsoft Sans Serif"/>
              </a:rPr>
              <a:t>scales,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45">
                <a:latin typeface="Microsoft Sans Serif"/>
                <a:cs typeface="Microsoft Sans Serif"/>
              </a:rPr>
              <a:t>it </a:t>
            </a:r>
            <a:r>
              <a:rPr dirty="0" sz="1100" spc="-85">
                <a:latin typeface="Microsoft Sans Serif"/>
                <a:cs typeface="Microsoft Sans Serif"/>
              </a:rPr>
              <a:t>becomes</a:t>
            </a:r>
            <a:r>
              <a:rPr dirty="0" sz="1100" spc="12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 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difficult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80">
                <a:latin typeface="Microsoft Sans Serif"/>
                <a:cs typeface="Microsoft Sans Serif"/>
              </a:rPr>
              <a:t>manage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60">
                <a:latin typeface="Microsoft Sans Serif"/>
                <a:cs typeface="Microsoft Sans Serif"/>
              </a:rPr>
              <a:t>version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control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process</a:t>
            </a:r>
            <a:r>
              <a:rPr dirty="0" sz="1100" spc="12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required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every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device.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To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solve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this, </a:t>
            </a:r>
            <a:r>
              <a:rPr dirty="0" sz="1100" spc="-50">
                <a:latin typeface="Microsoft Sans Serif"/>
                <a:cs typeface="Microsoft Sans Serif"/>
              </a:rPr>
              <a:t>manufacturers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must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construct </a:t>
            </a:r>
            <a:r>
              <a:rPr dirty="0" sz="1100" spc="-15">
                <a:latin typeface="Microsoft Sans Serif"/>
                <a:cs typeface="Microsoft Sans Serif"/>
              </a:rPr>
              <a:t>their </a:t>
            </a:r>
            <a:r>
              <a:rPr dirty="0" sz="1100" spc="-70">
                <a:latin typeface="Microsoft Sans Serif"/>
                <a:cs typeface="Microsoft Sans Serif"/>
              </a:rPr>
              <a:t>own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OTA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 </a:t>
            </a:r>
            <a:r>
              <a:rPr dirty="0" sz="1100" spc="-65">
                <a:latin typeface="Microsoft Sans Serif"/>
                <a:cs typeface="Microsoft Sans Serif"/>
              </a:rPr>
              <a:t>management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systems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push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trusted </a:t>
            </a:r>
            <a:r>
              <a:rPr dirty="0" sz="1100">
                <a:latin typeface="Microsoft Sans Serif"/>
                <a:cs typeface="Microsoft Sans Serif"/>
              </a:rPr>
              <a:t>third 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party.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This </a:t>
            </a:r>
            <a:r>
              <a:rPr dirty="0" sz="1100" spc="-90">
                <a:latin typeface="Microsoft Sans Serif"/>
                <a:cs typeface="Microsoft Sans Serif"/>
              </a:rPr>
              <a:t>has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already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been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done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55">
                <a:latin typeface="Microsoft Sans Serif"/>
                <a:cs typeface="Microsoft Sans Serif"/>
              </a:rPr>
              <a:t>large,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established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manufacturers </a:t>
            </a:r>
            <a:r>
              <a:rPr dirty="0" sz="1100" spc="-40">
                <a:latin typeface="Microsoft Sans Serif"/>
                <a:cs typeface="Microsoft Sans Serif"/>
              </a:rPr>
              <a:t>like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Apple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Sony.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However,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smaller,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newer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IoT </a:t>
            </a:r>
            <a:r>
              <a:rPr dirty="0" sz="1100" spc="-45">
                <a:latin typeface="Microsoft Sans Serif"/>
                <a:cs typeface="Microsoft Sans Serif"/>
              </a:rPr>
              <a:t>manufacturers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do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 </a:t>
            </a:r>
            <a:r>
              <a:rPr dirty="0" sz="1100" spc="-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necessarily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have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infrastructure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place.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29739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Blockchain </a:t>
            </a:r>
            <a:r>
              <a:rPr dirty="0" spc="-5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6224"/>
            <a:ext cx="43554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Blockchain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technology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has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been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popularized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over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last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several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years  </a:t>
            </a:r>
            <a:r>
              <a:rPr dirty="0" sz="1100" spc="-114">
                <a:latin typeface="Microsoft Sans Serif"/>
                <a:cs typeface="Microsoft Sans Serif"/>
              </a:rPr>
              <a:t>as 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potential </a:t>
            </a:r>
            <a:r>
              <a:rPr dirty="0" sz="1100" spc="-35">
                <a:latin typeface="Microsoft Sans Serif"/>
                <a:cs typeface="Microsoft Sans Serif"/>
              </a:rPr>
              <a:t>solution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5">
                <a:latin typeface="Microsoft Sans Serif"/>
                <a:cs typeface="Microsoft Sans Serif"/>
              </a:rPr>
              <a:t>security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problems.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concept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was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pioneered</a:t>
            </a:r>
            <a:r>
              <a:rPr dirty="0" sz="1100" spc="-65">
                <a:latin typeface="Microsoft Sans Serif"/>
                <a:cs typeface="Microsoft Sans Serif"/>
              </a:rPr>
              <a:t> by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Bitcoin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digital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currency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(cryptocurrency)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system.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currency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uses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distributed </a:t>
            </a:r>
            <a:r>
              <a:rPr dirty="0" sz="1100" spc="-60">
                <a:latin typeface="Microsoft Sans Serif"/>
                <a:cs typeface="Microsoft Sans Serif"/>
              </a:rPr>
              <a:t>ledger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70">
                <a:latin typeface="Microsoft Sans Serif"/>
                <a:cs typeface="Microsoft Sans Serif"/>
              </a:rPr>
              <a:t>records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transactions </a:t>
            </a:r>
            <a:r>
              <a:rPr dirty="0" sz="1100" spc="-80">
                <a:latin typeface="Microsoft Sans Serif"/>
                <a:cs typeface="Microsoft Sans Serif"/>
              </a:rPr>
              <a:t>made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network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participants.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Miners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network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contribute </a:t>
            </a:r>
            <a:r>
              <a:rPr dirty="0" sz="1100" spc="-35">
                <a:latin typeface="Microsoft Sans Serif"/>
                <a:cs typeface="Microsoft Sans Serif"/>
              </a:rPr>
              <a:t>computing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power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75">
                <a:latin typeface="Microsoft Sans Serif"/>
                <a:cs typeface="Microsoft Sans Serif"/>
              </a:rPr>
              <a:t>solve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complex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algorithms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”mine”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next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block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chain.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089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Market</a:t>
            </a:r>
            <a:r>
              <a:rPr dirty="0" spc="10"/>
              <a:t> </a:t>
            </a:r>
            <a:r>
              <a:rPr dirty="0" spc="-20"/>
              <a:t>Capitalization</a:t>
            </a:r>
            <a:r>
              <a:rPr dirty="0" spc="5"/>
              <a:t> </a:t>
            </a:r>
            <a:r>
              <a:rPr dirty="0" spc="-40"/>
              <a:t>of</a:t>
            </a:r>
            <a:r>
              <a:rPr dirty="0" spc="15"/>
              <a:t> </a:t>
            </a:r>
            <a:r>
              <a:rPr dirty="0" spc="-35"/>
              <a:t>Crypto-Assets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146224"/>
            <a:ext cx="4329430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Microsoft Sans Serif"/>
                <a:cs typeface="Microsoft Sans Serif"/>
              </a:rPr>
              <a:t>Different </a:t>
            </a:r>
            <a:r>
              <a:rPr dirty="0" sz="1100" spc="-55">
                <a:latin typeface="Microsoft Sans Serif"/>
                <a:cs typeface="Microsoft Sans Serif"/>
              </a:rPr>
              <a:t>blockchains </a:t>
            </a:r>
            <a:r>
              <a:rPr dirty="0" sz="1100" spc="-70">
                <a:latin typeface="Microsoft Sans Serif"/>
                <a:cs typeface="Microsoft Sans Serif"/>
              </a:rPr>
              <a:t>can </a:t>
            </a:r>
            <a:r>
              <a:rPr dirty="0" sz="1100" spc="-55">
                <a:latin typeface="Microsoft Sans Serif"/>
                <a:cs typeface="Microsoft Sans Serif"/>
              </a:rPr>
              <a:t>vary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15">
                <a:latin typeface="Microsoft Sans Serif"/>
                <a:cs typeface="Microsoft Sans Serif"/>
              </a:rPr>
              <a:t>their </a:t>
            </a:r>
            <a:r>
              <a:rPr dirty="0" sz="1100" spc="-60">
                <a:latin typeface="Microsoft Sans Serif"/>
                <a:cs typeface="Microsoft Sans Serif"/>
              </a:rPr>
              <a:t>rules </a:t>
            </a:r>
            <a:r>
              <a:rPr dirty="0" sz="1100" spc="-65">
                <a:latin typeface="Microsoft Sans Serif"/>
                <a:cs typeface="Microsoft Sans Serif"/>
              </a:rPr>
              <a:t>and purposes; </a:t>
            </a:r>
            <a:r>
              <a:rPr dirty="0" sz="1100" spc="-45">
                <a:latin typeface="Microsoft Sans Serif"/>
                <a:cs typeface="Microsoft Sans Serif"/>
              </a:rPr>
              <a:t>there </a:t>
            </a:r>
            <a:r>
              <a:rPr dirty="0" sz="1100" spc="-80">
                <a:latin typeface="Microsoft Sans Serif"/>
                <a:cs typeface="Microsoft Sans Serif"/>
              </a:rPr>
              <a:t>are </a:t>
            </a:r>
            <a:r>
              <a:rPr dirty="0" sz="1100" spc="-35">
                <a:latin typeface="Microsoft Sans Serif"/>
                <a:cs typeface="Microsoft Sans Serif"/>
              </a:rPr>
              <a:t>public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blockchains adapted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70">
                <a:latin typeface="Microsoft Sans Serif"/>
                <a:cs typeface="Microsoft Sans Serif"/>
              </a:rPr>
              <a:t>open </a:t>
            </a:r>
            <a:r>
              <a:rPr dirty="0" sz="1100" spc="-80">
                <a:latin typeface="Microsoft Sans Serif"/>
                <a:cs typeface="Microsoft Sans Serif"/>
              </a:rPr>
              <a:t>exchange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65">
                <a:latin typeface="Microsoft Sans Serif"/>
                <a:cs typeface="Microsoft Sans Serif"/>
              </a:rPr>
              <a:t>value </a:t>
            </a:r>
            <a:r>
              <a:rPr dirty="0" sz="1100" spc="-50">
                <a:latin typeface="Microsoft Sans Serif"/>
                <a:cs typeface="Microsoft Sans Serif"/>
              </a:rPr>
              <a:t>or </a:t>
            </a:r>
            <a:r>
              <a:rPr dirty="0" sz="1100" spc="-25">
                <a:latin typeface="Microsoft Sans Serif"/>
                <a:cs typeface="Microsoft Sans Serif"/>
              </a:rPr>
              <a:t>information.</a:t>
            </a:r>
            <a:r>
              <a:rPr dirty="0" sz="1100" spc="24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There 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 </a:t>
            </a:r>
            <a:r>
              <a:rPr dirty="0" sz="1100" spc="-75">
                <a:latin typeface="Microsoft Sans Serif"/>
                <a:cs typeface="Microsoft Sans Serif"/>
              </a:rPr>
              <a:t>also </a:t>
            </a:r>
            <a:r>
              <a:rPr dirty="0" sz="1100" spc="-35">
                <a:latin typeface="Microsoft Sans Serif"/>
                <a:cs typeface="Microsoft Sans Serif"/>
              </a:rPr>
              <a:t>private </a:t>
            </a:r>
            <a:r>
              <a:rPr dirty="0" sz="1100" spc="-55">
                <a:latin typeface="Microsoft Sans Serif"/>
                <a:cs typeface="Microsoft Sans Serif"/>
              </a:rPr>
              <a:t>blockchains </a:t>
            </a:r>
            <a:r>
              <a:rPr dirty="0" sz="1100" spc="-50">
                <a:latin typeface="Microsoft Sans Serif"/>
                <a:cs typeface="Microsoft Sans Serif"/>
              </a:rPr>
              <a:t>ideal </a:t>
            </a:r>
            <a:r>
              <a:rPr dirty="0" sz="1100" spc="-25">
                <a:latin typeface="Microsoft Sans Serif"/>
                <a:cs typeface="Microsoft Sans Serif"/>
              </a:rPr>
              <a:t>for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50">
                <a:latin typeface="Microsoft Sans Serif"/>
                <a:cs typeface="Microsoft Sans Serif"/>
              </a:rPr>
              <a:t>enterprise.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Private </a:t>
            </a:r>
            <a:r>
              <a:rPr dirty="0" sz="1100" spc="-55">
                <a:latin typeface="Microsoft Sans Serif"/>
                <a:cs typeface="Microsoft Sans Serif"/>
              </a:rPr>
              <a:t>blockchains </a:t>
            </a:r>
            <a:r>
              <a:rPr dirty="0" sz="1100" spc="-50">
                <a:latin typeface="Microsoft Sans Serif"/>
                <a:cs typeface="Microsoft Sans Serif"/>
              </a:rPr>
              <a:t> require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new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nodes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acquire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permission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participate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network.</a:t>
            </a:r>
            <a:endParaRPr sz="1100">
              <a:latin typeface="Microsoft Sans Serif"/>
              <a:cs typeface="Microsoft Sans Serif"/>
            </a:endParaRPr>
          </a:p>
          <a:p>
            <a:pPr algn="just" marL="12700" marR="58419">
              <a:lnSpc>
                <a:spcPct val="102699"/>
              </a:lnSpc>
            </a:pPr>
            <a:r>
              <a:rPr dirty="0" sz="1100" spc="-30">
                <a:latin typeface="Microsoft Sans Serif"/>
                <a:cs typeface="Microsoft Sans Serif"/>
              </a:rPr>
              <a:t>This </a:t>
            </a:r>
            <a:r>
              <a:rPr dirty="0" sz="1100" spc="-60">
                <a:latin typeface="Microsoft Sans Serif"/>
                <a:cs typeface="Microsoft Sans Serif"/>
              </a:rPr>
              <a:t>allows </a:t>
            </a:r>
            <a:r>
              <a:rPr dirty="0" sz="1100" spc="-45">
                <a:latin typeface="Microsoft Sans Serif"/>
                <a:cs typeface="Microsoft Sans Serif"/>
              </a:rPr>
              <a:t>manufacturers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0">
                <a:latin typeface="Microsoft Sans Serif"/>
                <a:cs typeface="Microsoft Sans Serif"/>
              </a:rPr>
              <a:t>whitelist </a:t>
            </a:r>
            <a:r>
              <a:rPr dirty="0" sz="1100" spc="-25">
                <a:latin typeface="Microsoft Sans Serif"/>
                <a:cs typeface="Microsoft Sans Serif"/>
              </a:rPr>
              <a:t>trusted </a:t>
            </a:r>
            <a:r>
              <a:rPr dirty="0" sz="1100" spc="-30">
                <a:latin typeface="Microsoft Sans Serif"/>
                <a:cs typeface="Microsoft Sans Serif"/>
              </a:rPr>
              <a:t>participants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network 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stay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closed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public.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954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Project</a:t>
            </a:r>
            <a:r>
              <a:rPr dirty="0" spc="-50"/>
              <a:t> 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12404"/>
            <a:ext cx="435737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30">
                <a:latin typeface="Microsoft Sans Serif"/>
                <a:cs typeface="Microsoft Sans Serif"/>
              </a:rPr>
              <a:t>This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project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aims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0">
                <a:latin typeface="Microsoft Sans Serif"/>
                <a:cs typeface="Microsoft Sans Serif"/>
              </a:rPr>
              <a:t>implement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blockchain-based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identity </a:t>
            </a:r>
            <a:r>
              <a:rPr dirty="0" sz="1100" spc="-65">
                <a:latin typeface="Microsoft Sans Serif"/>
                <a:cs typeface="Microsoft Sans Serif"/>
              </a:rPr>
              <a:t>management 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home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sensors.</a:t>
            </a:r>
            <a:r>
              <a:rPr dirty="0" sz="1100" spc="-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private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nature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our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9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well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0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immutability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prevent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denial-of-service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attacks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ensure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55">
                <a:latin typeface="Microsoft Sans Serif"/>
                <a:cs typeface="Microsoft Sans Serif"/>
              </a:rPr>
              <a:t>updates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pushed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will </a:t>
            </a:r>
            <a:r>
              <a:rPr dirty="0" sz="1100" spc="-75">
                <a:latin typeface="Microsoft Sans Serif"/>
                <a:cs typeface="Microsoft Sans Serif"/>
              </a:rPr>
              <a:t>be</a:t>
            </a:r>
            <a:r>
              <a:rPr dirty="0" sz="1100" spc="14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continually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available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all </a:t>
            </a:r>
            <a:r>
              <a:rPr dirty="0" sz="1100" spc="-70">
                <a:latin typeface="Microsoft Sans Serif"/>
                <a:cs typeface="Microsoft Sans Serif"/>
              </a:rPr>
              <a:t>devices.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21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decentralized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nature</a:t>
            </a:r>
            <a:r>
              <a:rPr dirty="0" sz="1100" spc="21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25">
                <a:latin typeface="Microsoft Sans Serif"/>
                <a:cs typeface="Microsoft Sans Serif"/>
              </a:rPr>
              <a:t>this </a:t>
            </a:r>
            <a:r>
              <a:rPr dirty="0" sz="1100" spc="-60">
                <a:latin typeface="Microsoft Sans Serif"/>
                <a:cs typeface="Microsoft Sans Serif"/>
              </a:rPr>
              <a:t>software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distribution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method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alleviates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stress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manufacturers’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servers,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instead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distributing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55">
                <a:latin typeface="Microsoft Sans Serif"/>
                <a:cs typeface="Microsoft Sans Serif"/>
              </a:rPr>
              <a:t>burden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60">
                <a:latin typeface="Microsoft Sans Serif"/>
                <a:cs typeface="Microsoft Sans Serif"/>
              </a:rPr>
              <a:t>version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control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update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management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90">
                <a:latin typeface="Microsoft Sans Serif"/>
                <a:cs typeface="Microsoft Sans Serif"/>
              </a:rPr>
              <a:t>a 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trustless,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distributed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network.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1747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Attacker</a:t>
            </a:r>
            <a:r>
              <a:rPr dirty="0" spc="-60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211972"/>
            <a:ext cx="435610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65">
                <a:latin typeface="Microsoft Sans Serif"/>
                <a:cs typeface="Microsoft Sans Serif"/>
              </a:rPr>
              <a:t>For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this </a:t>
            </a:r>
            <a:r>
              <a:rPr dirty="0" sz="1100" spc="-30">
                <a:latin typeface="Microsoft Sans Serif"/>
                <a:cs typeface="Microsoft Sans Serif"/>
              </a:rPr>
              <a:t>project,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assume</a:t>
            </a:r>
            <a:r>
              <a:rPr dirty="0" sz="1100" spc="9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11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resourceful</a:t>
            </a:r>
            <a:r>
              <a:rPr dirty="0" sz="1100" spc="18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adversary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90">
                <a:latin typeface="Microsoft Sans Serif"/>
                <a:cs typeface="Microsoft Sans Serif"/>
              </a:rPr>
              <a:t>has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access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many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miner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nodes.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adversary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30">
                <a:latin typeface="Microsoft Sans Serif"/>
                <a:cs typeface="Microsoft Sans Serif"/>
              </a:rPr>
              <a:t>see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data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received 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through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miner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nodes,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able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influence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operations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end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devices.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0">
                <a:latin typeface="Microsoft Sans Serif"/>
                <a:cs typeface="Microsoft Sans Serif"/>
              </a:rPr>
              <a:t>assume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adversary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does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not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control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majority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1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nodes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network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(miner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nodes).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5443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/>
              <a:t>System</a:t>
            </a:r>
            <a:r>
              <a:rPr dirty="0" spc="-55"/>
              <a:t> </a:t>
            </a:r>
            <a:r>
              <a:rPr dirty="0" spc="-45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019338"/>
            <a:ext cx="4357370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system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consists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private,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permissioned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is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managed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by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manufacturer.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manufacturer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maintains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nodes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publishes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 </a:t>
            </a:r>
            <a:r>
              <a:rPr dirty="0" sz="1100" spc="-5">
                <a:latin typeface="Microsoft Sans Serif"/>
                <a:cs typeface="Microsoft Sans Serif"/>
              </a:rPr>
              <a:t>into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45">
                <a:latin typeface="Microsoft Sans Serif"/>
                <a:cs typeface="Microsoft Sans Serif"/>
              </a:rPr>
              <a:t>blockchain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25">
                <a:latin typeface="Microsoft Sans Serif"/>
                <a:cs typeface="Microsoft Sans Serif"/>
              </a:rPr>
              <a:t>control 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identity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management,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firmware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updates,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any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other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logic</a:t>
            </a:r>
            <a:r>
              <a:rPr dirty="0" sz="1100" spc="8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must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be 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implemented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for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system.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homes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grouped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into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clusters</a:t>
            </a:r>
            <a:r>
              <a:rPr dirty="0" sz="1100" spc="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IoT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devices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80">
                <a:latin typeface="Microsoft Sans Serif"/>
                <a:cs typeface="Microsoft Sans Serif"/>
              </a:rPr>
              <a:t>are</a:t>
            </a:r>
            <a:r>
              <a:rPr dirty="0" sz="1100" spc="13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connected</a:t>
            </a:r>
            <a:r>
              <a:rPr dirty="0" sz="1100" spc="1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or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more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20">
                <a:latin typeface="Microsoft Sans Serif"/>
                <a:cs typeface="Microsoft Sans Serif"/>
              </a:rPr>
              <a:t>”miner” </a:t>
            </a:r>
            <a:r>
              <a:rPr dirty="0" sz="1100" spc="-70">
                <a:latin typeface="Microsoft Sans Serif"/>
                <a:cs typeface="Microsoft Sans Serif"/>
              </a:rPr>
              <a:t>nodes.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These</a:t>
            </a:r>
            <a:r>
              <a:rPr dirty="0" sz="1100" spc="14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nodes 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act</a:t>
            </a:r>
            <a:r>
              <a:rPr dirty="0" sz="1100" spc="-2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gateways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interacting</a:t>
            </a:r>
            <a:r>
              <a:rPr dirty="0" sz="1100" spc="2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229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manufacturer’s 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072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Software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-65"/>
              <a:t>Hardware</a:t>
            </a:r>
            <a:r>
              <a:rPr dirty="0" spc="15"/>
              <a:t> </a:t>
            </a:r>
            <a:r>
              <a:rPr dirty="0" spc="-3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70901"/>
            <a:ext cx="4303395" cy="17405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used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Raspberry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Pi </a:t>
            </a:r>
            <a:r>
              <a:rPr dirty="0" sz="1100" spc="-50">
                <a:latin typeface="Microsoft Sans Serif"/>
                <a:cs typeface="Microsoft Sans Serif"/>
              </a:rPr>
              <a:t>Zero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10">
                <a:latin typeface="Microsoft Sans Serif"/>
                <a:cs typeface="Microsoft Sans Serif"/>
              </a:rPr>
              <a:t>W </a:t>
            </a:r>
            <a:r>
              <a:rPr dirty="0" sz="1100" spc="-40">
                <a:latin typeface="Microsoft Sans Serif"/>
                <a:cs typeface="Microsoft Sans Serif"/>
              </a:rPr>
              <a:t>running</a:t>
            </a:r>
            <a:r>
              <a:rPr dirty="0" sz="1100" spc="21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70">
                <a:latin typeface="Microsoft Sans Serif"/>
                <a:cs typeface="Microsoft Sans Serif"/>
              </a:rPr>
              <a:t>Raspbian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OS</a:t>
            </a:r>
            <a:r>
              <a:rPr dirty="0" sz="1100" spc="105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6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an</a:t>
            </a:r>
            <a:r>
              <a:rPr dirty="0" sz="1100" spc="155">
                <a:latin typeface="Microsoft Sans Serif"/>
                <a:cs typeface="Microsoft Sans Serif"/>
              </a:rPr>
              <a:t> </a:t>
            </a:r>
            <a:r>
              <a:rPr dirty="0" sz="1100">
                <a:latin typeface="Microsoft Sans Serif"/>
                <a:cs typeface="Microsoft Sans Serif"/>
              </a:rPr>
              <a:t>IoT </a:t>
            </a:r>
            <a:r>
              <a:rPr dirty="0" sz="1100" spc="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device</a:t>
            </a:r>
            <a:r>
              <a:rPr dirty="0" sz="1100" spc="-6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existing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smart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home.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We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implemented</a:t>
            </a:r>
            <a:r>
              <a:rPr dirty="0" sz="1100" spc="-45">
                <a:latin typeface="Microsoft Sans Serif"/>
                <a:cs typeface="Microsoft Sans Serif"/>
              </a:rPr>
              <a:t> miner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80">
                <a:latin typeface="Microsoft Sans Serif"/>
                <a:cs typeface="Microsoft Sans Serif"/>
              </a:rPr>
              <a:t>nodes</a:t>
            </a:r>
            <a:r>
              <a:rPr dirty="0" sz="1100" spc="-7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on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 </a:t>
            </a:r>
            <a:r>
              <a:rPr dirty="0" sz="1100" spc="-8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Windows</a:t>
            </a:r>
            <a:r>
              <a:rPr dirty="0" sz="1100" spc="-5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one</a:t>
            </a:r>
            <a:r>
              <a:rPr dirty="0" sz="1100" spc="12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Linux </a:t>
            </a:r>
            <a:r>
              <a:rPr dirty="0" sz="1100" spc="-55">
                <a:latin typeface="Microsoft Sans Serif"/>
                <a:cs typeface="Microsoft Sans Serif"/>
              </a:rPr>
              <a:t>machine.</a:t>
            </a:r>
            <a:r>
              <a:rPr dirty="0" sz="1100" spc="18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We</a:t>
            </a:r>
            <a:r>
              <a:rPr dirty="0" sz="1100" spc="114">
                <a:latin typeface="Microsoft Sans Serif"/>
                <a:cs typeface="Microsoft Sans Serif"/>
              </a:rPr>
              <a:t> </a:t>
            </a:r>
            <a:r>
              <a:rPr dirty="0" sz="1100" spc="-95">
                <a:latin typeface="Microsoft Sans Serif"/>
                <a:cs typeface="Microsoft Sans Serif"/>
              </a:rPr>
              <a:t>used</a:t>
            </a:r>
            <a:r>
              <a:rPr dirty="0" sz="1100" spc="10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Geth,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 </a:t>
            </a:r>
            <a:r>
              <a:rPr dirty="0" sz="1100" spc="-100">
                <a:latin typeface="Microsoft Sans Serif"/>
                <a:cs typeface="Microsoft Sans Serif"/>
              </a:rPr>
              <a:t>Go</a:t>
            </a:r>
            <a:r>
              <a:rPr dirty="0" sz="1100" spc="9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implementation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 </a:t>
            </a:r>
            <a:r>
              <a:rPr dirty="0" sz="1100" spc="-45">
                <a:latin typeface="Microsoft Sans Serif"/>
                <a:cs typeface="Microsoft Sans Serif"/>
              </a:rPr>
              <a:t>Ethereum,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114">
                <a:latin typeface="Microsoft Sans Serif"/>
                <a:cs typeface="Microsoft Sans Serif"/>
              </a:rPr>
              <a:t>as</a:t>
            </a:r>
            <a:r>
              <a:rPr dirty="0" sz="1100" spc="-11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our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main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tool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30">
                <a:latin typeface="Microsoft Sans Serif"/>
                <a:cs typeface="Microsoft Sans Serif"/>
              </a:rPr>
              <a:t>construct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interact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40">
                <a:latin typeface="Microsoft Sans Serif"/>
                <a:cs typeface="Microsoft Sans Serif"/>
              </a:rPr>
              <a:t>our</a:t>
            </a:r>
            <a:r>
              <a:rPr dirty="0" sz="1100" spc="-35">
                <a:latin typeface="Microsoft Sans Serif"/>
                <a:cs typeface="Microsoft Sans Serif"/>
              </a:rPr>
              <a:t> private </a:t>
            </a:r>
            <a:r>
              <a:rPr dirty="0" sz="1100" spc="-3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blockchain.</a:t>
            </a:r>
            <a:r>
              <a:rPr dirty="0" sz="1100" spc="19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Geth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utilizes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Web3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JavaScript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API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assist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interacting </a:t>
            </a:r>
            <a:r>
              <a:rPr dirty="0" sz="1100" spc="-275">
                <a:latin typeface="Microsoft Sans Serif"/>
                <a:cs typeface="Microsoft Sans Serif"/>
              </a:rPr>
              <a:t>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blockchain.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For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contract </a:t>
            </a:r>
            <a:r>
              <a:rPr dirty="0" sz="1100" spc="-25">
                <a:latin typeface="Microsoft Sans Serif"/>
                <a:cs typeface="Microsoft Sans Serif"/>
              </a:rPr>
              <a:t>testing, </a:t>
            </a:r>
            <a:r>
              <a:rPr dirty="0" sz="1100" spc="-110">
                <a:latin typeface="Microsoft Sans Serif"/>
                <a:cs typeface="Microsoft Sans Serif"/>
              </a:rPr>
              <a:t>we</a:t>
            </a:r>
            <a:r>
              <a:rPr dirty="0" sz="1100" spc="-105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used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Remix</a:t>
            </a:r>
            <a:r>
              <a:rPr dirty="0" sz="1100" spc="160">
                <a:latin typeface="Microsoft Sans Serif"/>
                <a:cs typeface="Microsoft Sans Serif"/>
              </a:rPr>
              <a:t> </a:t>
            </a:r>
            <a:r>
              <a:rPr dirty="0" sz="1100" spc="-35">
                <a:latin typeface="Microsoft Sans Serif"/>
                <a:cs typeface="Microsoft Sans Serif"/>
              </a:rPr>
              <a:t>IDE</a:t>
            </a:r>
            <a:r>
              <a:rPr dirty="0" sz="1100" spc="22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15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compile</a:t>
            </a:r>
            <a:r>
              <a:rPr dirty="0" sz="1100" spc="-45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our</a:t>
            </a:r>
            <a:r>
              <a:rPr dirty="0" sz="1100" spc="-35">
                <a:latin typeface="Microsoft Sans Serif"/>
                <a:cs typeface="Microsoft Sans Serif"/>
              </a:rPr>
              <a:t> </a:t>
            </a:r>
            <a:r>
              <a:rPr dirty="0" sz="1100" spc="-75">
                <a:latin typeface="Microsoft Sans Serif"/>
                <a:cs typeface="Microsoft Sans Serif"/>
              </a:rPr>
              <a:t>code</a:t>
            </a:r>
            <a:r>
              <a:rPr dirty="0" sz="1100" spc="-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-60">
                <a:latin typeface="Microsoft Sans Serif"/>
                <a:cs typeface="Microsoft Sans Serif"/>
              </a:rPr>
              <a:t> </a:t>
            </a:r>
            <a:r>
              <a:rPr dirty="0" sz="1100" spc="-45">
                <a:latin typeface="Microsoft Sans Serif"/>
                <a:cs typeface="Microsoft Sans Serif"/>
              </a:rPr>
              <a:t>Metamask,</a:t>
            </a:r>
            <a:r>
              <a:rPr dirty="0" sz="1100" spc="-40">
                <a:latin typeface="Microsoft Sans Serif"/>
                <a:cs typeface="Microsoft Sans Serif"/>
              </a:rPr>
              <a:t> </a:t>
            </a:r>
            <a:r>
              <a:rPr dirty="0" sz="1100" spc="-90">
                <a:latin typeface="Microsoft Sans Serif"/>
                <a:cs typeface="Microsoft Sans Serif"/>
              </a:rPr>
              <a:t>a</a:t>
            </a:r>
            <a:r>
              <a:rPr dirty="0" sz="1100" spc="-8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browser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extension</a:t>
            </a:r>
            <a:r>
              <a:rPr dirty="0" sz="1100" spc="170">
                <a:latin typeface="Microsoft Sans Serif"/>
                <a:cs typeface="Microsoft Sans Serif"/>
              </a:rPr>
              <a:t> </a:t>
            </a:r>
            <a:r>
              <a:rPr dirty="0" sz="1100" spc="5">
                <a:latin typeface="Microsoft Sans Serif"/>
                <a:cs typeface="Microsoft Sans Serif"/>
              </a:rPr>
              <a:t>that </a:t>
            </a:r>
            <a:r>
              <a:rPr dirty="0" sz="1100" spc="-60">
                <a:latin typeface="Microsoft Sans Serif"/>
                <a:cs typeface="Microsoft Sans Serif"/>
              </a:rPr>
              <a:t>allows </a:t>
            </a:r>
            <a:r>
              <a:rPr dirty="0" sz="1100" spc="-5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interaction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-25">
                <a:latin typeface="Microsoft Sans Serif"/>
                <a:cs typeface="Microsoft Sans Serif"/>
              </a:rPr>
              <a:t> distributed </a:t>
            </a:r>
            <a:r>
              <a:rPr dirty="0" sz="1100" spc="-70">
                <a:latin typeface="Microsoft Sans Serif"/>
                <a:cs typeface="Microsoft Sans Serif"/>
              </a:rPr>
              <a:t>web,</a:t>
            </a:r>
            <a:r>
              <a:rPr dirty="0" sz="1100" spc="15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 </a:t>
            </a:r>
            <a:r>
              <a:rPr dirty="0" sz="1100" spc="-45">
                <a:latin typeface="Microsoft Sans Serif"/>
                <a:cs typeface="Microsoft Sans Serif"/>
              </a:rPr>
              <a:t>publish</a:t>
            </a:r>
            <a:r>
              <a:rPr dirty="0" sz="1100" spc="20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165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interact </a:t>
            </a:r>
            <a:r>
              <a:rPr dirty="0" sz="1100" spc="-5">
                <a:latin typeface="Microsoft Sans Serif"/>
                <a:cs typeface="Microsoft Sans Serif"/>
              </a:rPr>
              <a:t>with </a:t>
            </a:r>
            <a:r>
              <a:rPr dirty="0" sz="110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contracts.</a:t>
            </a:r>
            <a:r>
              <a:rPr dirty="0" sz="1100" spc="190">
                <a:latin typeface="Microsoft Sans Serif"/>
                <a:cs typeface="Microsoft Sans Serif"/>
              </a:rPr>
              <a:t> </a:t>
            </a:r>
            <a:r>
              <a:rPr dirty="0" sz="1100" spc="-85">
                <a:latin typeface="Microsoft Sans Serif"/>
                <a:cs typeface="Microsoft Sans Serif"/>
              </a:rPr>
              <a:t>We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also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105">
                <a:latin typeface="Microsoft Sans Serif"/>
                <a:cs typeface="Microsoft Sans Serif"/>
              </a:rPr>
              <a:t>use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Python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65">
                <a:latin typeface="Microsoft Sans Serif"/>
                <a:cs typeface="Microsoft Sans Serif"/>
              </a:rPr>
              <a:t>and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0">
                <a:latin typeface="Microsoft Sans Serif"/>
                <a:cs typeface="Microsoft Sans Serif"/>
              </a:rPr>
              <a:t>Node.js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15">
                <a:latin typeface="Microsoft Sans Serif"/>
                <a:cs typeface="Microsoft Sans Serif"/>
              </a:rPr>
              <a:t>write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40">
                <a:latin typeface="Microsoft Sans Serif"/>
                <a:cs typeface="Microsoft Sans Serif"/>
              </a:rPr>
              <a:t>scripts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10">
                <a:latin typeface="Microsoft Sans Serif"/>
                <a:cs typeface="Microsoft Sans Serif"/>
              </a:rPr>
              <a:t>to</a:t>
            </a:r>
            <a:r>
              <a:rPr dirty="0" sz="1100" spc="75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control </a:t>
            </a:r>
            <a:r>
              <a:rPr dirty="0" sz="1100" spc="-28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interaction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70">
                <a:latin typeface="Microsoft Sans Serif"/>
                <a:cs typeface="Microsoft Sans Serif"/>
              </a:rPr>
              <a:t>between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5">
                <a:latin typeface="Microsoft Sans Serif"/>
                <a:cs typeface="Microsoft Sans Serif"/>
              </a:rPr>
              <a:t>different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55">
                <a:latin typeface="Microsoft Sans Serif"/>
                <a:cs typeface="Microsoft Sans Serif"/>
              </a:rPr>
              <a:t>components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20">
                <a:latin typeface="Microsoft Sans Serif"/>
                <a:cs typeface="Microsoft Sans Serif"/>
              </a:rPr>
              <a:t>of</a:t>
            </a:r>
            <a:r>
              <a:rPr dirty="0" sz="1100" spc="70">
                <a:latin typeface="Microsoft Sans Serif"/>
                <a:cs typeface="Microsoft Sans Serif"/>
              </a:rPr>
              <a:t> </a:t>
            </a:r>
            <a:r>
              <a:rPr dirty="0" sz="1100" spc="-30">
                <a:latin typeface="Microsoft Sans Serif"/>
                <a:cs typeface="Microsoft Sans Serif"/>
              </a:rPr>
              <a:t>the</a:t>
            </a:r>
            <a:r>
              <a:rPr dirty="0" sz="1100" spc="65">
                <a:latin typeface="Microsoft Sans Serif"/>
                <a:cs typeface="Microsoft Sans Serif"/>
              </a:rPr>
              <a:t> </a:t>
            </a:r>
            <a:r>
              <a:rPr dirty="0" sz="1100" spc="-60">
                <a:latin typeface="Microsoft Sans Serif"/>
                <a:cs typeface="Microsoft Sans Serif"/>
              </a:rPr>
              <a:t>system.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525021" y="3364484"/>
            <a:ext cx="74485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</a:rPr>
              <a:t>ing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15">
                <a:solidFill>
                  <a:srgbClr val="F2F2F2"/>
                </a:solidFill>
                <a:latin typeface="Microsoft Sans Serif"/>
                <a:cs typeface="Microsoft Sans Serif"/>
              </a:rPr>
              <a:t>and</a:t>
            </a:r>
            <a:r>
              <a:rPr dirty="0" sz="600" spc="25">
                <a:solidFill>
                  <a:srgbClr val="F2F2F2"/>
                </a:solidFill>
                <a:latin typeface="Microsoft Sans Serif"/>
                <a:cs typeface="Microsoft Sans Serif"/>
              </a:rPr>
              <a:t> </a:t>
            </a:r>
            <a:r>
              <a:rPr dirty="0" sz="600" spc="-5">
                <a:solidFill>
                  <a:srgbClr val="F2F2F2"/>
                </a:solidFill>
                <a:latin typeface="Microsoft Sans Serif"/>
                <a:cs typeface="Microsoft Sans Serif"/>
                <a:hlinkClick r:id="rId2" action="ppaction://hlinksldjump"/>
              </a:rPr>
              <a:t>Management)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pc="-20"/>
              <a:t>Soumyo</a:t>
            </a:r>
            <a:r>
              <a:rPr dirty="0" spc="45"/>
              <a:t> </a:t>
            </a:r>
            <a:r>
              <a:rPr dirty="0" spc="10"/>
              <a:t>Nath</a:t>
            </a:r>
            <a:r>
              <a:rPr dirty="0" spc="45"/>
              <a:t> </a:t>
            </a:r>
            <a:r>
              <a:rPr dirty="0" spc="5"/>
              <a:t>Tripathy</a:t>
            </a:r>
            <a:r>
              <a:rPr dirty="0" spc="110"/>
              <a:t> </a:t>
            </a:r>
            <a:r>
              <a:rPr dirty="0" spc="10"/>
              <a:t>(Institute</a:t>
            </a:r>
            <a:r>
              <a:rPr dirty="0" spc="45"/>
              <a:t> </a:t>
            </a:r>
            <a:r>
              <a:rPr dirty="0"/>
              <a:t>of</a:t>
            </a:r>
            <a:r>
              <a:rPr dirty="0" spc="45"/>
              <a:t> </a:t>
            </a:r>
            <a:r>
              <a:rPr dirty="0" spc="-15"/>
              <a:t>Engineer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4921" y="3351784"/>
            <a:ext cx="12382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 spc="-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Blockchain</a:t>
            </a:r>
            <a:r>
              <a:rPr dirty="0" sz="600" spc="35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3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Secure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2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IoT</a:t>
            </a:r>
            <a:r>
              <a:rPr dirty="0" sz="600" spc="4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8E0000"/>
                </a:solidFill>
                <a:latin typeface="Microsoft Sans Serif"/>
                <a:cs typeface="Microsoft Sans Serif"/>
                <a:hlinkClick r:id="rId2" action="ppaction://hlinksldjump"/>
              </a:rPr>
              <a:t>Firmware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15"/>
              <a:t> </a:t>
            </a:r>
            <a:r>
              <a:rPr dirty="0" spc="-5"/>
              <a:t>6,</a:t>
            </a:r>
            <a:r>
              <a:rPr dirty="0" spc="20"/>
              <a:t> </a:t>
            </a:r>
            <a:r>
              <a:rPr dirty="0" spc="-20"/>
              <a:t>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2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2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Soumyo Nath Tripathy</dc:creator>
  <dc:title>Blockchain for Secure IoT Firmware</dc:title>
  <dcterms:created xsi:type="dcterms:W3CDTF">2023-10-06T08:21:09Z</dcterms:created>
  <dcterms:modified xsi:type="dcterms:W3CDTF">2023-10-06T08:21:09Z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2023-10-06T00:00:00Z</vt:filetime>
  </property>
</Properties>
</file>