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55" y="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B941-1005-5DF1-9049-8978CD185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08EA1-2B09-ABCA-F1E0-E996D8A5A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9AB7A-B633-FDC7-E668-4C7128E7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E9E6-B222-460B-9395-562327CA874D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B093-ACE4-1EE6-3E12-D00CE97C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FF038-479F-320D-18A9-509CC21D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BD5B-301C-4D45-A870-28DF6AFA8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91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5455D-FF2B-91D2-D8EB-33E99FED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FCAA3-AC02-33B0-E15B-D57267448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A98B8-2AE0-19B5-83F5-DBD821C0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E9E6-B222-460B-9395-562327CA874D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6057F-F8B0-C49C-54AF-42D6048D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407AC-58C2-498B-D74F-4920E8F0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BD5B-301C-4D45-A870-28DF6AFA8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92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D3C55-4297-DB61-3FB8-34CD209A4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F5F68-C261-9CDE-9000-6388FEA5F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FE173-78F4-8D0A-0D09-A55587EE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E9E6-B222-460B-9395-562327CA874D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CEE90-5501-3142-F152-81B3C00C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9F2BB-64C4-ABDD-1FCF-72E06885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BD5B-301C-4D45-A870-28DF6AFA8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941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8137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8020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611110"/>
            <a:ext cx="12192000" cy="247015"/>
          </a:xfrm>
          <a:custGeom>
            <a:avLst/>
            <a:gdLst/>
            <a:ahLst/>
            <a:cxnLst/>
            <a:rect l="l" t="t" r="r" b="b"/>
            <a:pathLst>
              <a:path w="12192000" h="247015">
                <a:moveTo>
                  <a:pt x="12192000" y="0"/>
                </a:moveTo>
                <a:lnTo>
                  <a:pt x="0" y="0"/>
                </a:lnTo>
                <a:lnTo>
                  <a:pt x="0" y="246888"/>
                </a:lnTo>
                <a:lnTo>
                  <a:pt x="12192000" y="2468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509504" y="137160"/>
            <a:ext cx="1595627" cy="464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9" y="1285"/>
            <a:ext cx="12191974" cy="68567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784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0141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352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B8E3-3656-EFF5-68EB-DF627FA1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8B8D-3CD0-D511-CCA4-FC53F86F8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42A5D-7436-6C8F-6DD6-E40DCF49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E9E6-B222-460B-9395-562327CA874D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E342F-3A09-7D40-1152-EDDBC394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85607-1AEC-34C9-7D43-6B874E42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BD5B-301C-4D45-A870-28DF6AFA8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64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0E8D-5C60-C358-1713-A06C2342A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6F39A-0A9A-C0B2-86BA-F4A9D8761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9048C-1B8D-E282-0937-7201F228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E9E6-B222-460B-9395-562327CA874D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9F375-594C-40DB-CF17-F06B2B79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AC482-977F-5F57-0B4B-FB9A8AB6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BD5B-301C-4D45-A870-28DF6AFA8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20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FED0-281F-A4E1-214B-5B13A9D7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9C88-F077-B67D-FD23-9573BF9BB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38FFE-1B7C-B8EA-9E3D-42BCECDFF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1A5FA-2915-A755-F489-822ACFAC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E9E6-B222-460B-9395-562327CA874D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7C893-274F-83A5-9B6C-87D7ED29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71428-E5AC-8189-1268-7567EB86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BD5B-301C-4D45-A870-28DF6AFA8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34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F37-4D31-B1F9-5515-3436DC72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3436D-8F30-2DD2-5369-6569D525B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4707-900D-8AD6-22C0-912796ADF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CC152-ABD9-F377-B0D5-50A025177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1017F-5437-9B72-46D7-D2DAECEC0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8D58C-73B4-D3D3-557D-C78380F2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E9E6-B222-460B-9395-562327CA874D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705E0-AFC6-9B0E-0814-339630FB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CC415-6EF1-4F28-6AFC-6690CD79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BD5B-301C-4D45-A870-28DF6AFA8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81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42D5-FAD3-8FE0-094E-2C453F1C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119AE6-3FEF-4CC0-7500-A3DDD919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E9E6-B222-460B-9395-562327CA874D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51733-D7E7-9697-4F91-433DF4D9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361CD-905C-6AE7-7494-D5097FCF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BD5B-301C-4D45-A870-28DF6AFA8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22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953199-81E7-60B7-B389-6B61379C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E9E6-B222-460B-9395-562327CA874D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79191-680E-BC43-9A35-844FC7F9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8CB7B-6E3E-872F-69E0-831E95F6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BD5B-301C-4D45-A870-28DF6AFA8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25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3CB3-0EA2-A7BF-CE27-0DAD8FDD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C0F7-2902-C726-3EC2-0A41F6AF1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46F48-C4D6-47EF-4037-1E9052ED7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699B1-90EF-CCC8-D5A5-43879B24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E9E6-B222-460B-9395-562327CA874D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3C4CE-9875-7B68-A3D7-6E4E657D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D6178-EAB6-EF8A-0997-4BBF3963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BD5B-301C-4D45-A870-28DF6AFA8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10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8341-7C70-1624-427D-2743904F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5D2DA-96C1-37E5-DD44-5E8AD594B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84187-DF30-B26E-1323-255B81A74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AC1D2-3A08-F7C9-79FA-212A6D9E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E9E6-B222-460B-9395-562327CA874D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CE5E5-6459-DA19-A352-DC46A7F8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D4FD3-47F0-7381-97B5-62F771F8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BD5B-301C-4D45-A870-28DF6AFA8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4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D9C2A-3CDA-FDCF-0862-654EF224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9E3FF-BFB4-F076-519D-8415E342E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7256-71BC-1FAB-BF9C-C2566598E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3E9E6-B222-460B-9395-562327CA874D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06533-F523-0228-CE7C-D47F23E5E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374EC-8EA6-6EC7-8866-BC5D85220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9BD5B-301C-4D45-A870-28DF6AFA8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10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611110"/>
            <a:ext cx="12192000" cy="247015"/>
          </a:xfrm>
          <a:custGeom>
            <a:avLst/>
            <a:gdLst/>
            <a:ahLst/>
            <a:cxnLst/>
            <a:rect l="l" t="t" r="r" b="b"/>
            <a:pathLst>
              <a:path w="12192000" h="247015">
                <a:moveTo>
                  <a:pt x="12192000" y="0"/>
                </a:moveTo>
                <a:lnTo>
                  <a:pt x="0" y="0"/>
                </a:lnTo>
                <a:lnTo>
                  <a:pt x="0" y="246888"/>
                </a:lnTo>
                <a:lnTo>
                  <a:pt x="12192000" y="2468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509504" y="137160"/>
            <a:ext cx="1595627" cy="4648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2145" y="3292475"/>
            <a:ext cx="807847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366" y="1889671"/>
            <a:ext cx="10337266" cy="149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286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5874"/>
            <a:ext cx="12192000" cy="6842125"/>
          </a:xfrm>
          <a:custGeom>
            <a:avLst/>
            <a:gdLst/>
            <a:ahLst/>
            <a:cxnLst/>
            <a:rect l="l" t="t" r="r" b="b"/>
            <a:pathLst>
              <a:path w="12192000" h="6842125">
                <a:moveTo>
                  <a:pt x="12192000" y="31851"/>
                </a:moveTo>
                <a:lnTo>
                  <a:pt x="12110352" y="108229"/>
                </a:lnTo>
                <a:lnTo>
                  <a:pt x="12052592" y="160769"/>
                </a:lnTo>
                <a:lnTo>
                  <a:pt x="11994756" y="212229"/>
                </a:lnTo>
                <a:lnTo>
                  <a:pt x="11936857" y="262610"/>
                </a:lnTo>
                <a:lnTo>
                  <a:pt x="11878882" y="311937"/>
                </a:lnTo>
                <a:lnTo>
                  <a:pt x="11820843" y="360184"/>
                </a:lnTo>
                <a:lnTo>
                  <a:pt x="11762727" y="407403"/>
                </a:lnTo>
                <a:lnTo>
                  <a:pt x="11704549" y="453580"/>
                </a:lnTo>
                <a:lnTo>
                  <a:pt x="11646294" y="498729"/>
                </a:lnTo>
                <a:lnTo>
                  <a:pt x="11587975" y="542848"/>
                </a:lnTo>
                <a:lnTo>
                  <a:pt x="11529593" y="585965"/>
                </a:lnTo>
                <a:lnTo>
                  <a:pt x="11471135" y="628065"/>
                </a:lnTo>
                <a:lnTo>
                  <a:pt x="11412614" y="669175"/>
                </a:lnTo>
                <a:lnTo>
                  <a:pt x="11354029" y="709282"/>
                </a:lnTo>
                <a:lnTo>
                  <a:pt x="11295380" y="748423"/>
                </a:lnTo>
                <a:lnTo>
                  <a:pt x="11236668" y="786587"/>
                </a:lnTo>
                <a:lnTo>
                  <a:pt x="11177880" y="823785"/>
                </a:lnTo>
                <a:lnTo>
                  <a:pt x="11119041" y="860018"/>
                </a:lnTo>
                <a:lnTo>
                  <a:pt x="11060138" y="895311"/>
                </a:lnTo>
                <a:lnTo>
                  <a:pt x="11001172" y="929665"/>
                </a:lnTo>
                <a:lnTo>
                  <a:pt x="10942142" y="963091"/>
                </a:lnTo>
                <a:lnTo>
                  <a:pt x="10883049" y="995591"/>
                </a:lnTo>
                <a:lnTo>
                  <a:pt x="10823893" y="1027176"/>
                </a:lnTo>
                <a:lnTo>
                  <a:pt x="10764685" y="1057859"/>
                </a:lnTo>
                <a:lnTo>
                  <a:pt x="10705414" y="1087640"/>
                </a:lnTo>
                <a:lnTo>
                  <a:pt x="10646080" y="1116520"/>
                </a:lnTo>
                <a:lnTo>
                  <a:pt x="10586695" y="1144536"/>
                </a:lnTo>
                <a:lnTo>
                  <a:pt x="10527246" y="1171676"/>
                </a:lnTo>
                <a:lnTo>
                  <a:pt x="10467746" y="1197940"/>
                </a:lnTo>
                <a:lnTo>
                  <a:pt x="10408183" y="1223352"/>
                </a:lnTo>
                <a:lnTo>
                  <a:pt x="10348557" y="1247914"/>
                </a:lnTo>
                <a:lnTo>
                  <a:pt x="10288892" y="1271638"/>
                </a:lnTo>
                <a:lnTo>
                  <a:pt x="10229151" y="1294536"/>
                </a:lnTo>
                <a:lnTo>
                  <a:pt x="10169373" y="1316609"/>
                </a:lnTo>
                <a:lnTo>
                  <a:pt x="10109530" y="1337856"/>
                </a:lnTo>
                <a:lnTo>
                  <a:pt x="10049637" y="1358303"/>
                </a:lnTo>
                <a:lnTo>
                  <a:pt x="9989693" y="1377950"/>
                </a:lnTo>
                <a:lnTo>
                  <a:pt x="9929698" y="1396809"/>
                </a:lnTo>
                <a:lnTo>
                  <a:pt x="9869653" y="1414894"/>
                </a:lnTo>
                <a:lnTo>
                  <a:pt x="9809556" y="1432191"/>
                </a:lnTo>
                <a:lnTo>
                  <a:pt x="9749396" y="1448727"/>
                </a:lnTo>
                <a:lnTo>
                  <a:pt x="9689198" y="1464500"/>
                </a:lnTo>
                <a:lnTo>
                  <a:pt x="9628949" y="1479537"/>
                </a:lnTo>
                <a:lnTo>
                  <a:pt x="9568650" y="1493824"/>
                </a:lnTo>
                <a:lnTo>
                  <a:pt x="9508299" y="1507388"/>
                </a:lnTo>
                <a:lnTo>
                  <a:pt x="9447898" y="1520215"/>
                </a:lnTo>
                <a:lnTo>
                  <a:pt x="9387446" y="1532331"/>
                </a:lnTo>
                <a:lnTo>
                  <a:pt x="9326956" y="1543748"/>
                </a:lnTo>
                <a:lnTo>
                  <a:pt x="9266428" y="1554454"/>
                </a:lnTo>
                <a:lnTo>
                  <a:pt x="9205836" y="1564474"/>
                </a:lnTo>
                <a:lnTo>
                  <a:pt x="9145206" y="1573809"/>
                </a:lnTo>
                <a:lnTo>
                  <a:pt x="9084539" y="1582470"/>
                </a:lnTo>
                <a:lnTo>
                  <a:pt x="9023807" y="1590471"/>
                </a:lnTo>
                <a:lnTo>
                  <a:pt x="8963050" y="1597812"/>
                </a:lnTo>
                <a:lnTo>
                  <a:pt x="8902243" y="1604505"/>
                </a:lnTo>
                <a:lnTo>
                  <a:pt x="8841397" y="1610550"/>
                </a:lnTo>
                <a:lnTo>
                  <a:pt x="8780513" y="1615960"/>
                </a:lnTo>
                <a:lnTo>
                  <a:pt x="8719579" y="1620748"/>
                </a:lnTo>
                <a:lnTo>
                  <a:pt x="8658606" y="1624926"/>
                </a:lnTo>
                <a:lnTo>
                  <a:pt x="8536534" y="1631467"/>
                </a:lnTo>
                <a:lnTo>
                  <a:pt x="8414309" y="1635633"/>
                </a:lnTo>
                <a:lnTo>
                  <a:pt x="8314982" y="1637157"/>
                </a:lnTo>
                <a:lnTo>
                  <a:pt x="8169415" y="1637131"/>
                </a:lnTo>
                <a:lnTo>
                  <a:pt x="8046745" y="1634604"/>
                </a:lnTo>
                <a:lnTo>
                  <a:pt x="7923936" y="1629968"/>
                </a:lnTo>
                <a:lnTo>
                  <a:pt x="7801000" y="1623301"/>
                </a:lnTo>
                <a:lnTo>
                  <a:pt x="7677925" y="1614665"/>
                </a:lnTo>
                <a:lnTo>
                  <a:pt x="7554722" y="1604137"/>
                </a:lnTo>
                <a:lnTo>
                  <a:pt x="7431405" y="1591767"/>
                </a:lnTo>
                <a:lnTo>
                  <a:pt x="7307961" y="1577619"/>
                </a:lnTo>
                <a:lnTo>
                  <a:pt x="7122592" y="1553248"/>
                </a:lnTo>
                <a:lnTo>
                  <a:pt x="6936981" y="1525257"/>
                </a:lnTo>
                <a:lnTo>
                  <a:pt x="6751155" y="1493888"/>
                </a:lnTo>
                <a:lnTo>
                  <a:pt x="6565112" y="1459357"/>
                </a:lnTo>
                <a:lnTo>
                  <a:pt x="6378867" y="1421904"/>
                </a:lnTo>
                <a:lnTo>
                  <a:pt x="6130277" y="1367764"/>
                </a:lnTo>
                <a:lnTo>
                  <a:pt x="5881395" y="1309357"/>
                </a:lnTo>
                <a:lnTo>
                  <a:pt x="5569953" y="1231099"/>
                </a:lnTo>
                <a:lnTo>
                  <a:pt x="5133403" y="1113663"/>
                </a:lnTo>
                <a:lnTo>
                  <a:pt x="2947873" y="483819"/>
                </a:lnTo>
                <a:lnTo>
                  <a:pt x="2511526" y="369227"/>
                </a:lnTo>
                <a:lnTo>
                  <a:pt x="2200262" y="293585"/>
                </a:lnTo>
                <a:lnTo>
                  <a:pt x="1951545" y="237604"/>
                </a:lnTo>
                <a:lnTo>
                  <a:pt x="1703146" y="186220"/>
                </a:lnTo>
                <a:lnTo>
                  <a:pt x="1517065" y="151028"/>
                </a:lnTo>
                <a:lnTo>
                  <a:pt x="1331201" y="118935"/>
                </a:lnTo>
                <a:lnTo>
                  <a:pt x="1145540" y="90182"/>
                </a:lnTo>
                <a:lnTo>
                  <a:pt x="960120" y="64973"/>
                </a:lnTo>
                <a:lnTo>
                  <a:pt x="836650" y="50266"/>
                </a:lnTo>
                <a:lnTo>
                  <a:pt x="713295" y="37299"/>
                </a:lnTo>
                <a:lnTo>
                  <a:pt x="590067" y="26136"/>
                </a:lnTo>
                <a:lnTo>
                  <a:pt x="466953" y="16865"/>
                </a:lnTo>
                <a:lnTo>
                  <a:pt x="343979" y="9537"/>
                </a:lnTo>
                <a:lnTo>
                  <a:pt x="221132" y="4216"/>
                </a:lnTo>
                <a:lnTo>
                  <a:pt x="98425" y="977"/>
                </a:lnTo>
                <a:lnTo>
                  <a:pt x="0" y="0"/>
                </a:lnTo>
                <a:lnTo>
                  <a:pt x="0" y="6842125"/>
                </a:lnTo>
                <a:lnTo>
                  <a:pt x="12192000" y="6842125"/>
                </a:lnTo>
                <a:lnTo>
                  <a:pt x="12192000" y="1637588"/>
                </a:lnTo>
                <a:lnTo>
                  <a:pt x="12192000" y="3185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1791" y="2549365"/>
            <a:ext cx="11635409" cy="2166683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550795" marR="5080" indent="-2538095" algn="ctr">
              <a:lnSpc>
                <a:spcPts val="8600"/>
              </a:lnSpc>
              <a:spcBef>
                <a:spcPts val="420"/>
              </a:spcBef>
            </a:pPr>
            <a:r>
              <a:rPr lang="en-US" sz="4000" b="1" dirty="0"/>
              <a:t>ANALYTICS DECISION-MAKING &amp;</a:t>
            </a:r>
            <a:br>
              <a:rPr lang="en-US" sz="4000" b="1" dirty="0"/>
            </a:br>
            <a:r>
              <a:rPr lang="en-US" sz="4000" b="1" dirty="0"/>
              <a:t>OVERVIEW OF BA APPLICATIONS</a:t>
            </a:r>
            <a:endParaRPr sz="40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C0E6E-562D-3A37-ECEF-5E5A08E0962E}"/>
              </a:ext>
            </a:extLst>
          </p:cNvPr>
          <p:cNvSpPr/>
          <p:nvPr/>
        </p:nvSpPr>
        <p:spPr>
          <a:xfrm>
            <a:off x="9547123" y="6282813"/>
            <a:ext cx="2644877" cy="5751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By – Sounak Dutta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B6ABC-51DE-B313-3D91-4CDF472EF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965" y="1020417"/>
            <a:ext cx="11092070" cy="4401205"/>
          </a:xfrm>
        </p:spPr>
        <p:txBody>
          <a:bodyPr/>
          <a:lstStyle/>
          <a:p>
            <a:pPr marL="0" indent="0" algn="l">
              <a:buNone/>
            </a:pPr>
            <a:r>
              <a:rPr lang="en-US" sz="2200" b="1" i="0" dirty="0">
                <a:effectLst/>
                <a:latin typeface="+mn-lt"/>
              </a:rPr>
              <a:t>Healthcare Industry:</a:t>
            </a:r>
            <a:r>
              <a:rPr lang="en-US" sz="2200" b="0" i="0" dirty="0">
                <a:effectLst/>
                <a:latin typeface="+mn-lt"/>
              </a:rPr>
              <a:t> Analytics enhances patient care, resource allocation, and operational efficiency in healthcare. It aids in predictive diagnosis, patient outcomes analysis, and healthcare resource management.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Applications</a:t>
            </a:r>
            <a:r>
              <a:rPr lang="en-US" sz="2200" dirty="0">
                <a:latin typeface="+mn-lt"/>
              </a:rPr>
              <a:t> - Patient Outcome Prediction, Resource Optimization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Case Study </a:t>
            </a:r>
            <a:r>
              <a:rPr lang="en-US" sz="2200" dirty="0">
                <a:latin typeface="+mn-lt"/>
              </a:rPr>
              <a:t>- IBM Watson's Healthcare Analytics</a:t>
            </a:r>
          </a:p>
          <a:p>
            <a:pPr marL="0" indent="0" algn="l">
              <a:buNone/>
            </a:pPr>
            <a:endParaRPr lang="en-US" sz="2200" b="0" i="0" dirty="0">
              <a:effectLst/>
              <a:latin typeface="+mn-lt"/>
            </a:endParaRPr>
          </a:p>
          <a:p>
            <a:pPr marL="0" indent="0" algn="l">
              <a:buNone/>
            </a:pPr>
            <a:endParaRPr lang="en-US" sz="2200" b="0" i="0" dirty="0">
              <a:effectLst/>
              <a:latin typeface="+mn-lt"/>
            </a:endParaRPr>
          </a:p>
          <a:p>
            <a:pPr marL="0" indent="0" algn="l">
              <a:buNone/>
            </a:pPr>
            <a:r>
              <a:rPr lang="en-US" sz="2200" b="1" i="0" dirty="0">
                <a:effectLst/>
                <a:latin typeface="+mn-lt"/>
              </a:rPr>
              <a:t>Energy Analytics:</a:t>
            </a:r>
            <a:r>
              <a:rPr lang="en-US" sz="2200" b="0" i="0" dirty="0">
                <a:effectLst/>
                <a:latin typeface="+mn-lt"/>
              </a:rPr>
              <a:t> In the energy sector, analytics optimizes resource allocation, energy consumption, and maintenance strategies. It contributes to sustainable energy management and cost reduction.</a:t>
            </a:r>
          </a:p>
          <a:p>
            <a:pPr marL="0" indent="0">
              <a:buNone/>
            </a:pPr>
            <a:r>
              <a:rPr lang="en-US" sz="2200" b="1" i="0" dirty="0">
                <a:effectLst/>
                <a:latin typeface="+mn-lt"/>
              </a:rPr>
              <a:t>Applications</a:t>
            </a:r>
            <a:r>
              <a:rPr lang="en-US" sz="2200" b="0" i="0" dirty="0">
                <a:effectLst/>
                <a:latin typeface="+mn-lt"/>
              </a:rPr>
              <a:t> - Predictive Maintenance in Energy Infrastructure</a:t>
            </a:r>
          </a:p>
          <a:p>
            <a:pPr marL="0" indent="0">
              <a:buNone/>
            </a:pPr>
            <a:r>
              <a:rPr lang="en-US" sz="2200" b="1" i="0" dirty="0">
                <a:effectLst/>
                <a:latin typeface="+mn-lt"/>
              </a:rPr>
              <a:t>Case Study </a:t>
            </a:r>
            <a:r>
              <a:rPr lang="en-US" sz="2200" b="0" i="0" dirty="0">
                <a:effectLst/>
                <a:latin typeface="+mn-lt"/>
              </a:rPr>
              <a:t>- General Electric's Predictive Analytics in Energy</a:t>
            </a:r>
          </a:p>
          <a:p>
            <a:pPr marL="0" indent="0" algn="l">
              <a:buNone/>
            </a:pPr>
            <a:endParaRPr lang="en-US" sz="2200" b="0" i="0" dirty="0">
              <a:effectLst/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CAA709-7932-9F4D-D2F9-E9CA3FFDA107}"/>
              </a:ext>
            </a:extLst>
          </p:cNvPr>
          <p:cNvSpPr/>
          <p:nvPr/>
        </p:nvSpPr>
        <p:spPr>
          <a:xfrm>
            <a:off x="10323871" y="0"/>
            <a:ext cx="1868129" cy="7374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794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74FE3-B8D9-1D5B-18F4-A9B8CC337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813" y="829497"/>
            <a:ext cx="11198373" cy="5611060"/>
          </a:xfrm>
        </p:spPr>
        <p:txBody>
          <a:bodyPr/>
          <a:lstStyle/>
          <a:p>
            <a:pPr marL="0" indent="0" algn="l">
              <a:buNone/>
            </a:pPr>
            <a:r>
              <a:rPr lang="en-US" sz="2200" b="1" i="0" dirty="0">
                <a:effectLst/>
                <a:latin typeface="+mn-lt"/>
              </a:rPr>
              <a:t>Transportation Analytics:</a:t>
            </a:r>
            <a:r>
              <a:rPr lang="en-US" sz="2200" b="0" i="0" dirty="0">
                <a:effectLst/>
                <a:latin typeface="+mn-lt"/>
              </a:rPr>
              <a:t> Transportation operations benefit from analytics by optimizing routes, predicting maintenance needs, and enhancing fleet management for improved efficiency and reduced costs.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Applications</a:t>
            </a:r>
            <a:r>
              <a:rPr lang="en-US" sz="2200" dirty="0">
                <a:latin typeface="+mn-lt"/>
              </a:rPr>
              <a:t> - Route Optimization, Fleet Management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Case Study - </a:t>
            </a:r>
            <a:r>
              <a:rPr lang="en-US" sz="2200" dirty="0">
                <a:latin typeface="+mn-lt"/>
              </a:rPr>
              <a:t> Uber's Dynamic Pricing Model</a:t>
            </a:r>
          </a:p>
          <a:p>
            <a:pPr marL="0" indent="0">
              <a:buNone/>
            </a:pPr>
            <a:endParaRPr lang="en-US" sz="2200" dirty="0">
              <a:latin typeface="+mn-lt"/>
            </a:endParaRPr>
          </a:p>
          <a:p>
            <a:pPr marL="0" indent="0">
              <a:buNone/>
            </a:pPr>
            <a:endParaRPr lang="en-US" sz="2200" dirty="0">
              <a:latin typeface="+mn-lt"/>
            </a:endParaRPr>
          </a:p>
          <a:p>
            <a:pPr marL="0" indent="0">
              <a:buNone/>
            </a:pPr>
            <a:r>
              <a:rPr lang="en-US" sz="2200" b="1" i="0" dirty="0">
                <a:effectLst/>
                <a:latin typeface="+mn-lt"/>
              </a:rPr>
              <a:t>Lending Analytics:</a:t>
            </a:r>
            <a:r>
              <a:rPr lang="en-US" sz="2200" b="0" i="0" dirty="0">
                <a:effectLst/>
                <a:latin typeface="+mn-lt"/>
              </a:rPr>
              <a:t> Financial institutions use analytics for risk assessment, credit scoring, and fraud detection. It enables better lending decisions and minimizes financial risks.</a:t>
            </a:r>
          </a:p>
          <a:p>
            <a:pPr marL="0" indent="0">
              <a:buNone/>
            </a:pPr>
            <a:r>
              <a:rPr lang="en-US" sz="2200" b="1" i="0" dirty="0">
                <a:effectLst/>
                <a:latin typeface="+mn-lt"/>
              </a:rPr>
              <a:t>Applications</a:t>
            </a:r>
            <a:r>
              <a:rPr lang="en-US" sz="2200" b="0" i="0" dirty="0">
                <a:effectLst/>
                <a:latin typeface="+mn-lt"/>
              </a:rPr>
              <a:t> - Credit Scoring Models, Loan Default Prediction</a:t>
            </a:r>
          </a:p>
          <a:p>
            <a:pPr marL="0" indent="0">
              <a:buNone/>
            </a:pPr>
            <a:r>
              <a:rPr lang="en-US" sz="2200" b="1" i="0" dirty="0">
                <a:effectLst/>
                <a:latin typeface="+mn-lt"/>
              </a:rPr>
              <a:t>Case Study </a:t>
            </a:r>
            <a:r>
              <a:rPr lang="en-US" sz="2200" b="0" i="0" dirty="0">
                <a:effectLst/>
                <a:latin typeface="+mn-lt"/>
              </a:rPr>
              <a:t>-  Lending Club's Peer-to-Peer Lending Analytics</a:t>
            </a:r>
          </a:p>
          <a:p>
            <a:endParaRPr lang="en-IN" sz="2200" dirty="0">
              <a:latin typeface="+mn-lt"/>
            </a:endParaRPr>
          </a:p>
          <a:p>
            <a:endParaRPr lang="en-IN" sz="22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DE50B7-D4B4-C675-CDB7-ED196BCEAF59}"/>
              </a:ext>
            </a:extLst>
          </p:cNvPr>
          <p:cNvSpPr/>
          <p:nvPr/>
        </p:nvSpPr>
        <p:spPr>
          <a:xfrm>
            <a:off x="10323871" y="0"/>
            <a:ext cx="1868129" cy="7374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94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A75C7-0351-6045-FBA1-BF4B2E1A2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204" y="802992"/>
            <a:ext cx="10999591" cy="4401205"/>
          </a:xfrm>
        </p:spPr>
        <p:txBody>
          <a:bodyPr/>
          <a:lstStyle/>
          <a:p>
            <a:pPr marL="0" indent="0" algn="l">
              <a:buNone/>
            </a:pPr>
            <a:r>
              <a:rPr lang="en-US" sz="2200" b="1" i="0" dirty="0">
                <a:effectLst/>
                <a:latin typeface="+mn-lt"/>
              </a:rPr>
              <a:t>Sports Analytics:</a:t>
            </a:r>
            <a:r>
              <a:rPr lang="en-US" sz="2200" b="0" i="0" dirty="0">
                <a:effectLst/>
                <a:latin typeface="+mn-lt"/>
              </a:rPr>
              <a:t> Analytics is transforming sports by analyzing player performance, strategy effectiveness, and fan engagement. Insights contribute to better player management and team strategies.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Applications</a:t>
            </a:r>
            <a:r>
              <a:rPr lang="en-US" sz="2200" dirty="0">
                <a:latin typeface="+mn-lt"/>
              </a:rPr>
              <a:t> -  Player Performance Analysis, Fan Engagement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Case Study </a:t>
            </a:r>
            <a:r>
              <a:rPr lang="en-US" sz="2200" dirty="0">
                <a:latin typeface="+mn-lt"/>
              </a:rPr>
              <a:t>-  Moneyball - Revolutionizing Baseball Analytics</a:t>
            </a:r>
          </a:p>
          <a:p>
            <a:pPr marL="0" indent="0" algn="l">
              <a:buNone/>
            </a:pPr>
            <a:endParaRPr lang="en-US" sz="2200" b="0" i="0" dirty="0">
              <a:effectLst/>
              <a:latin typeface="+mn-lt"/>
            </a:endParaRPr>
          </a:p>
          <a:p>
            <a:pPr marL="0" indent="0" algn="l">
              <a:buNone/>
            </a:pPr>
            <a:endParaRPr lang="en-US" sz="2200" b="0" i="0" dirty="0">
              <a:effectLst/>
              <a:latin typeface="+mn-lt"/>
            </a:endParaRPr>
          </a:p>
          <a:p>
            <a:pPr marL="0" indent="0" algn="l">
              <a:buNone/>
            </a:pPr>
            <a:r>
              <a:rPr lang="en-US" sz="2200" b="1" i="0" dirty="0">
                <a:effectLst/>
                <a:latin typeface="+mn-lt"/>
              </a:rPr>
              <a:t>Technical/Stock Analytics:</a:t>
            </a:r>
            <a:r>
              <a:rPr lang="en-US" sz="2200" b="0" i="0" dirty="0">
                <a:effectLst/>
                <a:latin typeface="+mn-lt"/>
              </a:rPr>
              <a:t> In finance, analytics supports stock trading decisions by analyzing market trends, predicting stock movements, and portfolio optimization.</a:t>
            </a:r>
          </a:p>
          <a:p>
            <a:pPr marL="0" indent="0" algn="l">
              <a:buNone/>
            </a:pPr>
            <a:r>
              <a:rPr lang="en-US" sz="2200" b="1" i="0" dirty="0">
                <a:effectLst/>
                <a:latin typeface="+mn-lt"/>
              </a:rPr>
              <a:t>Applications</a:t>
            </a:r>
            <a:r>
              <a:rPr lang="en-US" sz="2200" b="0" i="0" dirty="0">
                <a:effectLst/>
                <a:latin typeface="+mn-lt"/>
              </a:rPr>
              <a:t> - Stock Price Prediction, Risk Management</a:t>
            </a:r>
          </a:p>
          <a:p>
            <a:pPr marL="0" indent="0" algn="l">
              <a:buNone/>
            </a:pPr>
            <a:r>
              <a:rPr lang="en-US" sz="2200" b="1" i="0" dirty="0">
                <a:effectLst/>
                <a:latin typeface="+mn-lt"/>
              </a:rPr>
              <a:t>Case Study </a:t>
            </a:r>
            <a:r>
              <a:rPr lang="en-US" sz="2200" b="0" i="0" dirty="0">
                <a:effectLst/>
                <a:latin typeface="+mn-lt"/>
              </a:rPr>
              <a:t>-  Renaissance Technologies' Quantitative Trading</a:t>
            </a:r>
          </a:p>
          <a:p>
            <a:endParaRPr lang="en-IN" sz="2200" dirty="0">
              <a:latin typeface="+mn-lt"/>
            </a:endParaRPr>
          </a:p>
          <a:p>
            <a:endParaRPr lang="en-IN" sz="22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53DE33-8829-F578-9091-583F113DCEEA}"/>
              </a:ext>
            </a:extLst>
          </p:cNvPr>
          <p:cNvSpPr/>
          <p:nvPr/>
        </p:nvSpPr>
        <p:spPr>
          <a:xfrm>
            <a:off x="10323871" y="0"/>
            <a:ext cx="1868129" cy="7374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92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6862D-6263-E30F-9273-FED438C41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326" y="909010"/>
            <a:ext cx="11039347" cy="4739759"/>
          </a:xfrm>
        </p:spPr>
        <p:txBody>
          <a:bodyPr/>
          <a:lstStyle/>
          <a:p>
            <a:pPr marL="0" indent="0" algn="l">
              <a:buNone/>
            </a:pPr>
            <a:r>
              <a:rPr lang="en-US" sz="2200" b="1" i="0" dirty="0">
                <a:effectLst/>
                <a:latin typeface="+mn-lt"/>
              </a:rPr>
              <a:t>Sports Analytics:</a:t>
            </a:r>
            <a:r>
              <a:rPr lang="en-US" sz="2200" b="0" i="0" dirty="0">
                <a:effectLst/>
                <a:latin typeface="+mn-lt"/>
              </a:rPr>
              <a:t> Analytics is transforming sports by analyzing player performance, strategy effectiveness, and fan engagement. Insights contribute to better player management and team strategies.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Applications</a:t>
            </a:r>
            <a:r>
              <a:rPr lang="en-US" sz="2200" dirty="0">
                <a:latin typeface="+mn-lt"/>
              </a:rPr>
              <a:t> -  Player Performance Analysis, Fan Engagement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Case Study </a:t>
            </a:r>
            <a:r>
              <a:rPr lang="en-US" sz="2200" dirty="0">
                <a:latin typeface="+mn-lt"/>
              </a:rPr>
              <a:t>-  Moneyball - Revolutionizing Baseball Analytics</a:t>
            </a:r>
          </a:p>
          <a:p>
            <a:pPr marL="0" indent="0" algn="l">
              <a:buNone/>
            </a:pPr>
            <a:endParaRPr lang="en-US" sz="2200" b="0" i="0" dirty="0">
              <a:effectLst/>
              <a:latin typeface="+mn-lt"/>
            </a:endParaRPr>
          </a:p>
          <a:p>
            <a:pPr marL="0" indent="0" algn="l">
              <a:buNone/>
            </a:pPr>
            <a:endParaRPr lang="en-US" sz="2200" b="0" i="0" dirty="0">
              <a:effectLst/>
              <a:latin typeface="+mn-lt"/>
            </a:endParaRPr>
          </a:p>
          <a:p>
            <a:pPr marL="0" indent="0" algn="l">
              <a:buNone/>
            </a:pPr>
            <a:endParaRPr lang="en-US" sz="2200" b="0" i="0" dirty="0">
              <a:effectLst/>
              <a:latin typeface="+mn-lt"/>
            </a:endParaRPr>
          </a:p>
          <a:p>
            <a:pPr marL="0" indent="0" algn="l">
              <a:buNone/>
            </a:pPr>
            <a:r>
              <a:rPr lang="en-US" sz="2200" b="1" i="0" dirty="0">
                <a:effectLst/>
                <a:latin typeface="+mn-lt"/>
              </a:rPr>
              <a:t>Technical/Stock Analytics:</a:t>
            </a:r>
            <a:r>
              <a:rPr lang="en-US" sz="2200" b="0" i="0" dirty="0">
                <a:effectLst/>
                <a:latin typeface="+mn-lt"/>
              </a:rPr>
              <a:t> In finance, analytics supports stock trading decisions by analyzing market trends, predicting stock movements, and portfolio optimization.</a:t>
            </a:r>
          </a:p>
          <a:p>
            <a:pPr marL="0" indent="0" algn="l">
              <a:buNone/>
            </a:pPr>
            <a:r>
              <a:rPr lang="en-US" sz="2200" b="1" i="0" dirty="0">
                <a:effectLst/>
                <a:latin typeface="+mn-lt"/>
              </a:rPr>
              <a:t>Applications</a:t>
            </a:r>
            <a:r>
              <a:rPr lang="en-US" sz="2200" b="0" i="0" dirty="0">
                <a:effectLst/>
                <a:latin typeface="+mn-lt"/>
              </a:rPr>
              <a:t> - Stock Price Prediction, Risk Management</a:t>
            </a:r>
          </a:p>
          <a:p>
            <a:pPr marL="0" indent="0" algn="l">
              <a:buNone/>
            </a:pPr>
            <a:r>
              <a:rPr lang="en-US" sz="2200" b="1" i="0" dirty="0">
                <a:effectLst/>
                <a:latin typeface="+mn-lt"/>
              </a:rPr>
              <a:t>Case Study </a:t>
            </a:r>
            <a:r>
              <a:rPr lang="en-US" sz="2200" b="0" i="0" dirty="0">
                <a:effectLst/>
                <a:latin typeface="+mn-lt"/>
              </a:rPr>
              <a:t>-  Renaissance Technologies' Quantitative Trading</a:t>
            </a:r>
          </a:p>
          <a:p>
            <a:endParaRPr lang="en-IN" sz="2200" dirty="0">
              <a:latin typeface="+mn-lt"/>
            </a:endParaRPr>
          </a:p>
          <a:p>
            <a:endParaRPr lang="en-IN" sz="22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122D2-5A0C-0245-6141-9D89145400C0}"/>
              </a:ext>
            </a:extLst>
          </p:cNvPr>
          <p:cNvSpPr/>
          <p:nvPr/>
        </p:nvSpPr>
        <p:spPr>
          <a:xfrm>
            <a:off x="10323871" y="0"/>
            <a:ext cx="1868129" cy="7374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80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7367B-471E-9818-8FAA-908C526FE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044" y="551201"/>
            <a:ext cx="11251382" cy="5755422"/>
          </a:xfrm>
        </p:spPr>
        <p:txBody>
          <a:bodyPr/>
          <a:lstStyle/>
          <a:p>
            <a:pPr marL="0" indent="0" algn="l">
              <a:buNone/>
            </a:pPr>
            <a:r>
              <a:rPr lang="en-US" sz="2200" b="1" i="0" dirty="0">
                <a:effectLst/>
                <a:latin typeface="Calibri "/>
              </a:rPr>
              <a:t>Future of Business Analytics:</a:t>
            </a:r>
            <a:endParaRPr lang="en-US" sz="2200" b="0" i="0" dirty="0">
              <a:effectLst/>
              <a:latin typeface="Calibri "/>
            </a:endParaRPr>
          </a:p>
          <a:p>
            <a:pPr marL="0" indent="0" algn="l">
              <a:buNone/>
            </a:pPr>
            <a:r>
              <a:rPr lang="en-US" sz="2200" b="0" i="0" dirty="0">
                <a:effectLst/>
                <a:latin typeface="Calibri "/>
              </a:rPr>
              <a:t>The future of business analytics holds immense potential due to technological advancements and the increasing importance of data-driven decision-making. Some trends to look forward to include:</a:t>
            </a:r>
          </a:p>
          <a:p>
            <a:pPr algn="l">
              <a:buFont typeface="+mj-lt"/>
              <a:buAutoNum type="arabicPeriod"/>
            </a:pPr>
            <a:r>
              <a:rPr lang="en-US" sz="2200" b="1" i="0" dirty="0">
                <a:effectLst/>
                <a:latin typeface="Calibri "/>
              </a:rPr>
              <a:t>AI and Machine Learning Integration:</a:t>
            </a:r>
            <a:r>
              <a:rPr lang="en-US" sz="2200" b="0" i="0" dirty="0">
                <a:effectLst/>
                <a:latin typeface="Calibri "/>
              </a:rPr>
              <a:t> Enhanced predictive and prescriptive analytics using AI and machine learning algorithms for more accurate insights.</a:t>
            </a:r>
          </a:p>
          <a:p>
            <a:pPr algn="l">
              <a:buFont typeface="+mj-lt"/>
              <a:buAutoNum type="arabicPeriod"/>
            </a:pPr>
            <a:endParaRPr lang="en-US" sz="2200" b="0" i="0" dirty="0">
              <a:effectLst/>
              <a:latin typeface="Calibri "/>
            </a:endParaRPr>
          </a:p>
          <a:p>
            <a:pPr algn="l">
              <a:buFont typeface="+mj-lt"/>
              <a:buAutoNum type="arabicPeriod"/>
            </a:pPr>
            <a:r>
              <a:rPr lang="en-US" sz="2200" b="1" i="0" dirty="0">
                <a:effectLst/>
                <a:latin typeface="Calibri "/>
              </a:rPr>
              <a:t>Real-Time Analytics:</a:t>
            </a:r>
            <a:r>
              <a:rPr lang="en-US" sz="2200" b="0" i="0" dirty="0">
                <a:effectLst/>
                <a:latin typeface="Calibri "/>
              </a:rPr>
              <a:t> Instantaneous analysis of data to respond promptly to changing market dynamics and customer needs.</a:t>
            </a:r>
          </a:p>
          <a:p>
            <a:pPr algn="l">
              <a:buFont typeface="+mj-lt"/>
              <a:buAutoNum type="arabicPeriod"/>
            </a:pPr>
            <a:endParaRPr lang="en-US" sz="2200" b="0" i="0" dirty="0">
              <a:effectLst/>
              <a:latin typeface="Calibri "/>
            </a:endParaRPr>
          </a:p>
          <a:p>
            <a:pPr algn="l">
              <a:buFont typeface="+mj-lt"/>
              <a:buAutoNum type="arabicPeriod"/>
            </a:pPr>
            <a:r>
              <a:rPr lang="en-US" sz="2200" b="1" i="0" dirty="0">
                <a:effectLst/>
                <a:latin typeface="Calibri "/>
              </a:rPr>
              <a:t>Data Privacy and Ethics:</a:t>
            </a:r>
            <a:r>
              <a:rPr lang="en-US" sz="2200" b="0" i="0" dirty="0">
                <a:effectLst/>
                <a:latin typeface="Calibri "/>
              </a:rPr>
              <a:t> A focus on maintaining data privacy and adhering to ethical data usage practices as regulations become more stringent.</a:t>
            </a:r>
          </a:p>
          <a:p>
            <a:pPr algn="l">
              <a:buFont typeface="+mj-lt"/>
              <a:buAutoNum type="arabicPeriod"/>
            </a:pPr>
            <a:endParaRPr lang="en-US" sz="2200" b="0" i="0" dirty="0">
              <a:effectLst/>
              <a:latin typeface="Calibri "/>
            </a:endParaRPr>
          </a:p>
          <a:p>
            <a:pPr algn="l">
              <a:buFont typeface="+mj-lt"/>
              <a:buAutoNum type="arabicPeriod"/>
            </a:pPr>
            <a:r>
              <a:rPr lang="en-US" sz="2200" b="1" i="0" dirty="0">
                <a:effectLst/>
                <a:latin typeface="Calibri "/>
              </a:rPr>
              <a:t>Advanced Visualization Tools:</a:t>
            </a:r>
            <a:r>
              <a:rPr lang="en-US" sz="2200" b="0" i="0" dirty="0">
                <a:effectLst/>
                <a:latin typeface="Calibri "/>
              </a:rPr>
              <a:t> Continued development of advanced data visualization tools for more intuitive and interactive insights presentation.</a:t>
            </a:r>
          </a:p>
          <a:p>
            <a:pPr algn="l">
              <a:buFont typeface="+mj-lt"/>
              <a:buAutoNum type="arabicPeriod"/>
            </a:pPr>
            <a:endParaRPr lang="en-US" sz="2200" b="0" i="0" dirty="0">
              <a:effectLst/>
              <a:latin typeface="Calibri "/>
            </a:endParaRPr>
          </a:p>
          <a:p>
            <a:pPr algn="l">
              <a:buFont typeface="+mj-lt"/>
              <a:buAutoNum type="arabicPeriod"/>
            </a:pPr>
            <a:r>
              <a:rPr lang="en-US" sz="2200" b="1" i="0" dirty="0">
                <a:effectLst/>
                <a:latin typeface="Calibri "/>
              </a:rPr>
              <a:t>Unstructured Data Analysis:</a:t>
            </a:r>
            <a:r>
              <a:rPr lang="en-US" sz="2200" b="0" i="0" dirty="0">
                <a:effectLst/>
                <a:latin typeface="Calibri "/>
              </a:rPr>
              <a:t> Increasing the ability to analyze unstructured data like images, videos, and text for more comprehensive insights.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2E6983-7521-6231-7A6D-B7F6C030BC58}"/>
              </a:ext>
            </a:extLst>
          </p:cNvPr>
          <p:cNvSpPr/>
          <p:nvPr/>
        </p:nvSpPr>
        <p:spPr>
          <a:xfrm>
            <a:off x="10323871" y="0"/>
            <a:ext cx="1868129" cy="7374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19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82792"/>
            <a:ext cx="12192000" cy="6842125"/>
          </a:xfrm>
          <a:custGeom>
            <a:avLst/>
            <a:gdLst/>
            <a:ahLst/>
            <a:cxnLst/>
            <a:rect l="l" t="t" r="r" b="b"/>
            <a:pathLst>
              <a:path w="12192000" h="6842125">
                <a:moveTo>
                  <a:pt x="12192000" y="31851"/>
                </a:moveTo>
                <a:lnTo>
                  <a:pt x="12110352" y="108229"/>
                </a:lnTo>
                <a:lnTo>
                  <a:pt x="12052592" y="160769"/>
                </a:lnTo>
                <a:lnTo>
                  <a:pt x="11994756" y="212229"/>
                </a:lnTo>
                <a:lnTo>
                  <a:pt x="11936857" y="262610"/>
                </a:lnTo>
                <a:lnTo>
                  <a:pt x="11878882" y="311937"/>
                </a:lnTo>
                <a:lnTo>
                  <a:pt x="11820843" y="360184"/>
                </a:lnTo>
                <a:lnTo>
                  <a:pt x="11762727" y="407403"/>
                </a:lnTo>
                <a:lnTo>
                  <a:pt x="11704549" y="453580"/>
                </a:lnTo>
                <a:lnTo>
                  <a:pt x="11646294" y="498729"/>
                </a:lnTo>
                <a:lnTo>
                  <a:pt x="11587975" y="542848"/>
                </a:lnTo>
                <a:lnTo>
                  <a:pt x="11529593" y="585965"/>
                </a:lnTo>
                <a:lnTo>
                  <a:pt x="11471135" y="628065"/>
                </a:lnTo>
                <a:lnTo>
                  <a:pt x="11412614" y="669175"/>
                </a:lnTo>
                <a:lnTo>
                  <a:pt x="11354029" y="709282"/>
                </a:lnTo>
                <a:lnTo>
                  <a:pt x="11295380" y="748423"/>
                </a:lnTo>
                <a:lnTo>
                  <a:pt x="11236668" y="786587"/>
                </a:lnTo>
                <a:lnTo>
                  <a:pt x="11177880" y="823785"/>
                </a:lnTo>
                <a:lnTo>
                  <a:pt x="11119041" y="860018"/>
                </a:lnTo>
                <a:lnTo>
                  <a:pt x="11060138" y="895311"/>
                </a:lnTo>
                <a:lnTo>
                  <a:pt x="11001172" y="929665"/>
                </a:lnTo>
                <a:lnTo>
                  <a:pt x="10942142" y="963091"/>
                </a:lnTo>
                <a:lnTo>
                  <a:pt x="10883049" y="995591"/>
                </a:lnTo>
                <a:lnTo>
                  <a:pt x="10823893" y="1027176"/>
                </a:lnTo>
                <a:lnTo>
                  <a:pt x="10764685" y="1057859"/>
                </a:lnTo>
                <a:lnTo>
                  <a:pt x="10705414" y="1087640"/>
                </a:lnTo>
                <a:lnTo>
                  <a:pt x="10646080" y="1116520"/>
                </a:lnTo>
                <a:lnTo>
                  <a:pt x="10586695" y="1144536"/>
                </a:lnTo>
                <a:lnTo>
                  <a:pt x="10527246" y="1171676"/>
                </a:lnTo>
                <a:lnTo>
                  <a:pt x="10467746" y="1197940"/>
                </a:lnTo>
                <a:lnTo>
                  <a:pt x="10408183" y="1223352"/>
                </a:lnTo>
                <a:lnTo>
                  <a:pt x="10348557" y="1247914"/>
                </a:lnTo>
                <a:lnTo>
                  <a:pt x="10288892" y="1271638"/>
                </a:lnTo>
                <a:lnTo>
                  <a:pt x="10229151" y="1294536"/>
                </a:lnTo>
                <a:lnTo>
                  <a:pt x="10169373" y="1316609"/>
                </a:lnTo>
                <a:lnTo>
                  <a:pt x="10109530" y="1337856"/>
                </a:lnTo>
                <a:lnTo>
                  <a:pt x="10049637" y="1358303"/>
                </a:lnTo>
                <a:lnTo>
                  <a:pt x="9989693" y="1377950"/>
                </a:lnTo>
                <a:lnTo>
                  <a:pt x="9929698" y="1396809"/>
                </a:lnTo>
                <a:lnTo>
                  <a:pt x="9869653" y="1414894"/>
                </a:lnTo>
                <a:lnTo>
                  <a:pt x="9809556" y="1432191"/>
                </a:lnTo>
                <a:lnTo>
                  <a:pt x="9749396" y="1448727"/>
                </a:lnTo>
                <a:lnTo>
                  <a:pt x="9689198" y="1464500"/>
                </a:lnTo>
                <a:lnTo>
                  <a:pt x="9628949" y="1479537"/>
                </a:lnTo>
                <a:lnTo>
                  <a:pt x="9568650" y="1493824"/>
                </a:lnTo>
                <a:lnTo>
                  <a:pt x="9508299" y="1507388"/>
                </a:lnTo>
                <a:lnTo>
                  <a:pt x="9447898" y="1520215"/>
                </a:lnTo>
                <a:lnTo>
                  <a:pt x="9387446" y="1532331"/>
                </a:lnTo>
                <a:lnTo>
                  <a:pt x="9326956" y="1543748"/>
                </a:lnTo>
                <a:lnTo>
                  <a:pt x="9266428" y="1554454"/>
                </a:lnTo>
                <a:lnTo>
                  <a:pt x="9205836" y="1564474"/>
                </a:lnTo>
                <a:lnTo>
                  <a:pt x="9145206" y="1573809"/>
                </a:lnTo>
                <a:lnTo>
                  <a:pt x="9084539" y="1582470"/>
                </a:lnTo>
                <a:lnTo>
                  <a:pt x="9023807" y="1590471"/>
                </a:lnTo>
                <a:lnTo>
                  <a:pt x="8963050" y="1597812"/>
                </a:lnTo>
                <a:lnTo>
                  <a:pt x="8902243" y="1604505"/>
                </a:lnTo>
                <a:lnTo>
                  <a:pt x="8841397" y="1610550"/>
                </a:lnTo>
                <a:lnTo>
                  <a:pt x="8780513" y="1615960"/>
                </a:lnTo>
                <a:lnTo>
                  <a:pt x="8719579" y="1620748"/>
                </a:lnTo>
                <a:lnTo>
                  <a:pt x="8658606" y="1624926"/>
                </a:lnTo>
                <a:lnTo>
                  <a:pt x="8536534" y="1631467"/>
                </a:lnTo>
                <a:lnTo>
                  <a:pt x="8414309" y="1635633"/>
                </a:lnTo>
                <a:lnTo>
                  <a:pt x="8314982" y="1637157"/>
                </a:lnTo>
                <a:lnTo>
                  <a:pt x="8169415" y="1637131"/>
                </a:lnTo>
                <a:lnTo>
                  <a:pt x="8046745" y="1634604"/>
                </a:lnTo>
                <a:lnTo>
                  <a:pt x="7923936" y="1629968"/>
                </a:lnTo>
                <a:lnTo>
                  <a:pt x="7801000" y="1623301"/>
                </a:lnTo>
                <a:lnTo>
                  <a:pt x="7677925" y="1614665"/>
                </a:lnTo>
                <a:lnTo>
                  <a:pt x="7554722" y="1604137"/>
                </a:lnTo>
                <a:lnTo>
                  <a:pt x="7431405" y="1591767"/>
                </a:lnTo>
                <a:lnTo>
                  <a:pt x="7307961" y="1577619"/>
                </a:lnTo>
                <a:lnTo>
                  <a:pt x="7122592" y="1553248"/>
                </a:lnTo>
                <a:lnTo>
                  <a:pt x="6936981" y="1525257"/>
                </a:lnTo>
                <a:lnTo>
                  <a:pt x="6751155" y="1493888"/>
                </a:lnTo>
                <a:lnTo>
                  <a:pt x="6565112" y="1459357"/>
                </a:lnTo>
                <a:lnTo>
                  <a:pt x="6378867" y="1421904"/>
                </a:lnTo>
                <a:lnTo>
                  <a:pt x="6130277" y="1367764"/>
                </a:lnTo>
                <a:lnTo>
                  <a:pt x="5881395" y="1309357"/>
                </a:lnTo>
                <a:lnTo>
                  <a:pt x="5569953" y="1231099"/>
                </a:lnTo>
                <a:lnTo>
                  <a:pt x="5133403" y="1113663"/>
                </a:lnTo>
                <a:lnTo>
                  <a:pt x="2947873" y="483819"/>
                </a:lnTo>
                <a:lnTo>
                  <a:pt x="2511526" y="369227"/>
                </a:lnTo>
                <a:lnTo>
                  <a:pt x="2200262" y="293585"/>
                </a:lnTo>
                <a:lnTo>
                  <a:pt x="1951545" y="237604"/>
                </a:lnTo>
                <a:lnTo>
                  <a:pt x="1703146" y="186220"/>
                </a:lnTo>
                <a:lnTo>
                  <a:pt x="1517065" y="151028"/>
                </a:lnTo>
                <a:lnTo>
                  <a:pt x="1331201" y="118935"/>
                </a:lnTo>
                <a:lnTo>
                  <a:pt x="1145540" y="90182"/>
                </a:lnTo>
                <a:lnTo>
                  <a:pt x="960120" y="64973"/>
                </a:lnTo>
                <a:lnTo>
                  <a:pt x="836650" y="50266"/>
                </a:lnTo>
                <a:lnTo>
                  <a:pt x="713295" y="37299"/>
                </a:lnTo>
                <a:lnTo>
                  <a:pt x="590067" y="26136"/>
                </a:lnTo>
                <a:lnTo>
                  <a:pt x="466953" y="16865"/>
                </a:lnTo>
                <a:lnTo>
                  <a:pt x="343979" y="9537"/>
                </a:lnTo>
                <a:lnTo>
                  <a:pt x="221132" y="4216"/>
                </a:lnTo>
                <a:lnTo>
                  <a:pt x="98425" y="977"/>
                </a:lnTo>
                <a:lnTo>
                  <a:pt x="0" y="0"/>
                </a:lnTo>
                <a:lnTo>
                  <a:pt x="0" y="6842125"/>
                </a:lnTo>
                <a:lnTo>
                  <a:pt x="12192000" y="6842125"/>
                </a:lnTo>
                <a:lnTo>
                  <a:pt x="12192000" y="1637588"/>
                </a:lnTo>
                <a:lnTo>
                  <a:pt x="12192000" y="3185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8295" y="2845939"/>
            <a:ext cx="11635409" cy="104329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550795" marR="5080" indent="-2538095">
              <a:lnSpc>
                <a:spcPts val="8600"/>
              </a:lnSpc>
              <a:spcBef>
                <a:spcPts val="420"/>
              </a:spcBef>
            </a:pPr>
            <a:r>
              <a:rPr lang="en-US" sz="5400" dirty="0"/>
              <a:t>	THANK YOU</a:t>
            </a:r>
            <a:endParaRPr sz="5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532164-2792-E4B9-899E-6320555D7D4C}"/>
              </a:ext>
            </a:extLst>
          </p:cNvPr>
          <p:cNvSpPr/>
          <p:nvPr/>
        </p:nvSpPr>
        <p:spPr>
          <a:xfrm>
            <a:off x="10323871" y="0"/>
            <a:ext cx="1868129" cy="7374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6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824" y="563135"/>
            <a:ext cx="748622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ANALYTICAL DECISION-MAKING</a:t>
            </a:r>
            <a:endParaRPr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C04CC-0978-BE2D-CDBC-83DE3A6EB438}"/>
              </a:ext>
            </a:extLst>
          </p:cNvPr>
          <p:cNvSpPr txBox="1"/>
          <p:nvPr/>
        </p:nvSpPr>
        <p:spPr>
          <a:xfrm>
            <a:off x="451824" y="1219199"/>
            <a:ext cx="1117033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200" b="1" i="0" dirty="0">
                <a:effectLst/>
              </a:rPr>
              <a:t>Analytical Decision-Making Process:</a:t>
            </a:r>
            <a:r>
              <a:rPr lang="en-US" sz="2200" b="0" i="0" dirty="0">
                <a:effectLst/>
              </a:rPr>
              <a:t> Analytical decision-making is a systematic approach to making decisions based on data and insights derived from data analysis.</a:t>
            </a:r>
          </a:p>
          <a:p>
            <a:pPr marL="0" indent="0" algn="l">
              <a:buNone/>
            </a:pPr>
            <a:r>
              <a:rPr lang="en-US" sz="2200" b="0" i="0" dirty="0">
                <a:effectLst/>
              </a:rPr>
              <a:t>It involves several steps: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</a:rPr>
              <a:t>Problem Identification:</a:t>
            </a:r>
            <a:r>
              <a:rPr lang="en-US" sz="2200" b="0" i="0" dirty="0">
                <a:effectLst/>
              </a:rPr>
              <a:t> Recognizing and defining the business problem that requires a decision.</a:t>
            </a:r>
          </a:p>
          <a:p>
            <a:pPr algn="l"/>
            <a:endParaRPr lang="en-US" sz="22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</a:rPr>
              <a:t>Data Collection:</a:t>
            </a:r>
            <a:r>
              <a:rPr lang="en-US" sz="2200" b="0" i="0" dirty="0">
                <a:effectLst/>
              </a:rPr>
              <a:t> Gathering relevant data from various sources that are related to the problem.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2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</a:rPr>
              <a:t>Analysis:</a:t>
            </a:r>
            <a:r>
              <a:rPr lang="en-US" sz="2200" b="0" i="0" dirty="0">
                <a:effectLst/>
              </a:rPr>
              <a:t> Applying statistical and analytical methods to the collected data to extract insights.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2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</a:rPr>
              <a:t>Insights Generation:</a:t>
            </a:r>
            <a:r>
              <a:rPr lang="en-US" sz="2200" b="0" i="0" dirty="0">
                <a:effectLst/>
              </a:rPr>
              <a:t> Interpreting the results of the analysis to draw meaningful conclusions.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2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</a:rPr>
              <a:t>Decision-Making:</a:t>
            </a:r>
            <a:r>
              <a:rPr lang="en-US" sz="2200" b="0" i="0" dirty="0">
                <a:effectLst/>
              </a:rPr>
              <a:t> Using the insights to make informed decisions.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2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</a:rPr>
              <a:t>Implementation:</a:t>
            </a:r>
            <a:r>
              <a:rPr lang="en-US" sz="2200" b="0" i="0" dirty="0">
                <a:effectLst/>
              </a:rPr>
              <a:t> Executing the chosen course of action and monitoring its impact.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CA390-B45B-13F7-3C15-9F93ED1A682C}"/>
              </a:ext>
            </a:extLst>
          </p:cNvPr>
          <p:cNvSpPr/>
          <p:nvPr/>
        </p:nvSpPr>
        <p:spPr>
          <a:xfrm>
            <a:off x="10323871" y="0"/>
            <a:ext cx="1868129" cy="7374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3E7D8-FF61-D9E0-FE23-74876422E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330" y="933211"/>
            <a:ext cx="10999589" cy="5078313"/>
          </a:xfrm>
        </p:spPr>
        <p:txBody>
          <a:bodyPr/>
          <a:lstStyle/>
          <a:p>
            <a:pPr marL="0" indent="0" algn="l">
              <a:buNone/>
            </a:pPr>
            <a:r>
              <a:rPr lang="en-US" sz="2200" b="1" i="0" dirty="0">
                <a:effectLst/>
                <a:latin typeface="Calibri "/>
              </a:rPr>
              <a:t>Characteristics of the Analytical Decision-Making Process:</a:t>
            </a:r>
            <a:r>
              <a:rPr lang="en-US" sz="2200" b="0" i="0" dirty="0">
                <a:effectLst/>
                <a:latin typeface="Calibri "/>
              </a:rPr>
              <a:t> The analytical decision-making process is characterized by:</a:t>
            </a:r>
          </a:p>
          <a:p>
            <a:pPr marL="0" indent="0" algn="l">
              <a:buNone/>
            </a:pPr>
            <a:endParaRPr lang="en-US" sz="2200" b="0" i="0" dirty="0">
              <a:effectLst/>
              <a:latin typeface="Calibri 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Calibri "/>
              </a:rPr>
              <a:t>Systematic Approach:</a:t>
            </a:r>
            <a:r>
              <a:rPr lang="en-US" sz="2200" b="0" i="0" dirty="0">
                <a:effectLst/>
                <a:latin typeface="Calibri "/>
              </a:rPr>
              <a:t> Following a structured and organized method to ensure consistency and accuracy.</a:t>
            </a:r>
          </a:p>
          <a:p>
            <a:pPr marL="0" indent="0" algn="l">
              <a:buNone/>
            </a:pPr>
            <a:endParaRPr lang="en-US" sz="2200" b="0" i="0" dirty="0">
              <a:effectLst/>
              <a:latin typeface="Calibri 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Calibri "/>
              </a:rPr>
              <a:t>Data-Driven Insights:</a:t>
            </a:r>
            <a:r>
              <a:rPr lang="en-US" sz="2200" b="0" i="0" dirty="0">
                <a:effectLst/>
                <a:latin typeface="Calibri "/>
              </a:rPr>
              <a:t> Relying on data and evidence to guide decisions rather than relying solely on intuition.</a:t>
            </a:r>
          </a:p>
          <a:p>
            <a:pPr marL="0" indent="0" algn="l">
              <a:buNone/>
            </a:pPr>
            <a:endParaRPr lang="en-US" sz="2200" b="0" i="0" dirty="0">
              <a:effectLst/>
              <a:latin typeface="Calibri 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Calibri "/>
              </a:rPr>
              <a:t>Iterative Nature:</a:t>
            </a:r>
            <a:r>
              <a:rPr lang="en-US" sz="2200" b="0" i="0" dirty="0">
                <a:effectLst/>
                <a:latin typeface="Calibri "/>
              </a:rPr>
              <a:t> The process often involves revisiting and refining steps based on new insights.</a:t>
            </a:r>
          </a:p>
          <a:p>
            <a:pPr marL="0" indent="0" algn="l">
              <a:buNone/>
            </a:pPr>
            <a:endParaRPr lang="en-US" sz="2200" b="0" i="0" dirty="0">
              <a:effectLst/>
              <a:latin typeface="Calibri 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Calibri "/>
              </a:rPr>
              <a:t>Evidence-Based Decision-Making:</a:t>
            </a:r>
            <a:r>
              <a:rPr lang="en-US" sz="2200" b="0" i="0" dirty="0">
                <a:effectLst/>
                <a:latin typeface="Calibri "/>
              </a:rPr>
              <a:t> Making decisions supported by factual and objective information.</a:t>
            </a:r>
          </a:p>
          <a:p>
            <a:endParaRPr lang="en-IN" sz="2200" dirty="0">
              <a:latin typeface="Calibri "/>
            </a:endParaRPr>
          </a:p>
          <a:p>
            <a:endParaRPr lang="en-IN" sz="2200" dirty="0">
              <a:latin typeface="Calibri 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2DDF08-0131-2D8E-84DC-B0F5A370F277}"/>
              </a:ext>
            </a:extLst>
          </p:cNvPr>
          <p:cNvSpPr/>
          <p:nvPr/>
        </p:nvSpPr>
        <p:spPr>
          <a:xfrm>
            <a:off x="10323871" y="0"/>
            <a:ext cx="1868129" cy="7374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80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6C42F-7DEB-4170-CD44-BF3EAB6F6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801" y="695264"/>
            <a:ext cx="11132112" cy="5755422"/>
          </a:xfrm>
        </p:spPr>
        <p:txBody>
          <a:bodyPr/>
          <a:lstStyle/>
          <a:p>
            <a:pPr marL="0" indent="0" algn="l">
              <a:buNone/>
            </a:pPr>
            <a:r>
              <a:rPr lang="en-US" sz="2200" b="1" i="0" dirty="0">
                <a:effectLst/>
                <a:latin typeface="+mn-lt"/>
              </a:rPr>
              <a:t>Breaking Down a Business Problem into Key Questions:</a:t>
            </a:r>
            <a:r>
              <a:rPr lang="en-US" sz="2200" b="0" i="0" dirty="0">
                <a:effectLst/>
                <a:latin typeface="+mn-lt"/>
              </a:rPr>
              <a:t> To effectively apply analytics, complex business problems are divided into smaller, manageable questions. </a:t>
            </a:r>
          </a:p>
          <a:p>
            <a:pPr marL="0" indent="0" algn="l">
              <a:buNone/>
            </a:pPr>
            <a:r>
              <a:rPr lang="en-US" sz="2200" b="0" i="0" dirty="0">
                <a:effectLst/>
                <a:latin typeface="+mn-lt"/>
              </a:rPr>
              <a:t>This approach: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+mn-lt"/>
              </a:rPr>
              <a:t>Enables focused analysis on specific aspects of the problem.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+mn-lt"/>
              </a:rPr>
              <a:t>Allows for more detailed insights into different facets of the issue.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+mn-lt"/>
              </a:rPr>
              <a:t>Provides a clear structure for data collection and analysis.</a:t>
            </a:r>
          </a:p>
          <a:p>
            <a:pPr marL="0" indent="0" algn="l">
              <a:buNone/>
            </a:pPr>
            <a:endParaRPr lang="en-US" sz="2200" dirty="0">
              <a:latin typeface="+mn-lt"/>
            </a:endParaRPr>
          </a:p>
          <a:p>
            <a:pPr marL="0" indent="0" algn="l">
              <a:buNone/>
            </a:pPr>
            <a:endParaRPr lang="en-US" sz="2200" dirty="0">
              <a:latin typeface="+mn-lt"/>
            </a:endParaRPr>
          </a:p>
          <a:p>
            <a:pPr marL="0" indent="0" algn="l">
              <a:buNone/>
            </a:pPr>
            <a:r>
              <a:rPr lang="en-US" sz="2200" b="1" i="0" dirty="0">
                <a:effectLst/>
                <a:latin typeface="+mn-lt"/>
              </a:rPr>
              <a:t>Characteristics of Good Questions:</a:t>
            </a:r>
            <a:r>
              <a:rPr lang="en-US" sz="2200" b="0" i="0" dirty="0">
                <a:effectLst/>
                <a:latin typeface="+mn-lt"/>
              </a:rPr>
              <a:t> Good analytical questions possess certain characteristics: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+mn-lt"/>
              </a:rPr>
              <a:t>Specific and Focused:</a:t>
            </a:r>
            <a:r>
              <a:rPr lang="en-US" sz="2200" b="0" i="0" dirty="0">
                <a:effectLst/>
                <a:latin typeface="+mn-lt"/>
              </a:rPr>
              <a:t> Address a specific aspect of the problem without ambiguity.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+mn-lt"/>
              </a:rPr>
              <a:t>Relevance:</a:t>
            </a:r>
            <a:r>
              <a:rPr lang="en-US" sz="2200" b="0" i="0" dirty="0">
                <a:effectLst/>
                <a:latin typeface="+mn-lt"/>
              </a:rPr>
              <a:t> Directly related to the overall business problem being addressed.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+mn-lt"/>
              </a:rPr>
              <a:t>Measurable:</a:t>
            </a:r>
            <a:r>
              <a:rPr lang="en-US" sz="2200" b="0" i="0" dirty="0">
                <a:effectLst/>
                <a:latin typeface="+mn-lt"/>
              </a:rPr>
              <a:t> Can be quantified or measured using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+mn-lt"/>
              </a:rPr>
              <a:t>Feasible for Analysis:</a:t>
            </a:r>
            <a:r>
              <a:rPr lang="en-US" sz="2200" b="0" i="0" dirty="0">
                <a:effectLst/>
                <a:latin typeface="+mn-lt"/>
              </a:rPr>
              <a:t> This can be answered using available data and analytical techniques.</a:t>
            </a:r>
          </a:p>
          <a:p>
            <a:endParaRPr lang="en-IN" sz="2200" dirty="0">
              <a:latin typeface="+mn-lt"/>
            </a:endParaRPr>
          </a:p>
          <a:p>
            <a:pPr marL="0" indent="0" algn="l">
              <a:buNone/>
            </a:pPr>
            <a:endParaRPr lang="en-US" sz="2200" b="0" i="0" dirty="0">
              <a:effectLst/>
              <a:latin typeface="+mn-lt"/>
            </a:endParaRPr>
          </a:p>
          <a:p>
            <a:endParaRPr lang="en-IN" sz="2200" dirty="0">
              <a:latin typeface="+mn-lt"/>
            </a:endParaRPr>
          </a:p>
          <a:p>
            <a:endParaRPr lang="en-IN" sz="22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CC05C0-8B54-0376-9837-EB7C575C7E52}"/>
              </a:ext>
            </a:extLst>
          </p:cNvPr>
          <p:cNvSpPr/>
          <p:nvPr/>
        </p:nvSpPr>
        <p:spPr>
          <a:xfrm>
            <a:off x="10323871" y="0"/>
            <a:ext cx="1868129" cy="7374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28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3E3F0-4ADD-3B34-8528-9C3537E7C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088" y="927652"/>
            <a:ext cx="11078816" cy="4739759"/>
          </a:xfrm>
        </p:spPr>
        <p:txBody>
          <a:bodyPr/>
          <a:lstStyle/>
          <a:p>
            <a:pPr marL="0" indent="0" algn="l">
              <a:buNone/>
            </a:pPr>
            <a:r>
              <a:rPr lang="en-US" sz="2200" b="1" i="0" dirty="0">
                <a:effectLst/>
                <a:latin typeface="+mn-lt"/>
              </a:rPr>
              <a:t>Skills of a Good Business Analyst:</a:t>
            </a:r>
            <a:r>
              <a:rPr lang="en-US" sz="2200" b="0" i="0" dirty="0">
                <a:effectLst/>
                <a:latin typeface="+mn-lt"/>
              </a:rPr>
              <a:t> A successful business analyst should have a combination of skills, including: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+mn-lt"/>
              </a:rPr>
              <a:t>Data Analysis Skills:</a:t>
            </a:r>
            <a:r>
              <a:rPr lang="en-US" sz="2200" b="0" i="0" dirty="0">
                <a:effectLst/>
                <a:latin typeface="+mn-lt"/>
              </a:rPr>
              <a:t> Proficiency in analyzing and interpreting data using analytical tools.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+mn-lt"/>
              </a:rPr>
              <a:t> Problem-solving skills:</a:t>
            </a:r>
            <a:r>
              <a:rPr lang="en-US" sz="2200" b="0" i="0" dirty="0">
                <a:effectLst/>
                <a:latin typeface="+mn-lt"/>
              </a:rPr>
              <a:t> Ability to identify problems, propose solutions, and make informed decisions.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+mn-lt"/>
              </a:rPr>
              <a:t>Communication Skills:</a:t>
            </a:r>
            <a:r>
              <a:rPr lang="en-US" sz="2200" b="0" i="0" dirty="0">
                <a:effectLst/>
                <a:latin typeface="+mn-lt"/>
              </a:rPr>
              <a:t> Effective communication to convey insights and recommendations to stakeholders.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+mn-lt"/>
              </a:rPr>
              <a:t>Domain Knowledge:</a:t>
            </a:r>
            <a:r>
              <a:rPr lang="en-US" sz="2200" b="0" i="0" dirty="0">
                <a:effectLst/>
                <a:latin typeface="+mn-lt"/>
              </a:rPr>
              <a:t> Understanding of the industry and business processes being analyzed.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+mn-lt"/>
              </a:rPr>
              <a:t>Technical Proficiency:</a:t>
            </a:r>
            <a:r>
              <a:rPr lang="en-US" sz="2200" b="0" i="0" dirty="0">
                <a:effectLst/>
                <a:latin typeface="+mn-lt"/>
              </a:rPr>
              <a:t> Familiarity with data analytics tools, databases, and software.</a:t>
            </a:r>
          </a:p>
          <a:p>
            <a:endParaRPr lang="en-IN" sz="22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8E96CC-A3C3-774A-63D4-2A94A593CECD}"/>
              </a:ext>
            </a:extLst>
          </p:cNvPr>
          <p:cNvSpPr/>
          <p:nvPr/>
        </p:nvSpPr>
        <p:spPr>
          <a:xfrm>
            <a:off x="10323871" y="0"/>
            <a:ext cx="1868129" cy="7374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55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4518-2AD2-A3D3-4E72-C5092BD76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00" y="549275"/>
            <a:ext cx="10921931" cy="492443"/>
          </a:xfrm>
        </p:spPr>
        <p:txBody>
          <a:bodyPr/>
          <a:lstStyle/>
          <a:p>
            <a:r>
              <a:rPr lang="en-US" sz="3200" dirty="0"/>
              <a:t>BUSINESS ANALYTICS APPLICATION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3AA0-D18E-6CB0-D2DE-912D5DF3C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296" y="1266819"/>
            <a:ext cx="11105607" cy="5755422"/>
          </a:xfrm>
        </p:spPr>
        <p:txBody>
          <a:bodyPr/>
          <a:lstStyle/>
          <a:p>
            <a:pPr marL="0" indent="0" algn="l">
              <a:buNone/>
            </a:pPr>
            <a:r>
              <a:rPr lang="en-US" sz="2200" b="1" i="0" dirty="0">
                <a:effectLst/>
                <a:latin typeface="+mn-lt"/>
              </a:rPr>
              <a:t>Marketing Analytics:</a:t>
            </a:r>
            <a:r>
              <a:rPr lang="en-US" sz="2200" b="0" i="0" dirty="0">
                <a:effectLst/>
                <a:latin typeface="+mn-lt"/>
              </a:rPr>
              <a:t> In this domain, business analytics helps analyze customer behavior, preferences, and trends. It aids in optimizing marketing strategies, targeting specific demographics, and measuring campaign effectiveness.</a:t>
            </a:r>
          </a:p>
          <a:p>
            <a:pPr marL="0" indent="0" algn="l">
              <a:buNone/>
            </a:pPr>
            <a:r>
              <a:rPr lang="en-US" sz="2200" b="1" i="0" dirty="0">
                <a:effectLst/>
                <a:latin typeface="+mn-lt"/>
              </a:rPr>
              <a:t>Applications</a:t>
            </a:r>
            <a:r>
              <a:rPr lang="en-US" sz="2200" b="0" i="0" dirty="0">
                <a:effectLst/>
                <a:latin typeface="+mn-lt"/>
              </a:rPr>
              <a:t> - Customer Segmentation, Campaign Effectiveness, Market Analysis</a:t>
            </a:r>
          </a:p>
          <a:p>
            <a:pPr marL="0" indent="0" algn="l">
              <a:buNone/>
            </a:pPr>
            <a:r>
              <a:rPr lang="en-US" sz="2200" b="1" i="0" dirty="0">
                <a:effectLst/>
                <a:latin typeface="+mn-lt"/>
              </a:rPr>
              <a:t>Case Studies </a:t>
            </a:r>
            <a:r>
              <a:rPr lang="en-US" sz="2200" b="0" i="0" dirty="0">
                <a:effectLst/>
                <a:latin typeface="+mn-lt"/>
              </a:rPr>
              <a:t>-  Netflix's Content Recommendation, Amazon's Product Recommendations</a:t>
            </a:r>
          </a:p>
          <a:p>
            <a:pPr marL="0" indent="0" algn="l">
              <a:buNone/>
            </a:pPr>
            <a:endParaRPr lang="en-US" sz="2200" b="0" i="0" dirty="0">
              <a:effectLst/>
              <a:latin typeface="+mn-lt"/>
            </a:endParaRPr>
          </a:p>
          <a:p>
            <a:pPr marL="0" indent="0" algn="l">
              <a:buNone/>
            </a:pPr>
            <a:endParaRPr lang="en-US" sz="2200" b="0" i="0" dirty="0">
              <a:effectLst/>
              <a:latin typeface="+mn-lt"/>
            </a:endParaRPr>
          </a:p>
          <a:p>
            <a:pPr marL="0" indent="0" algn="l">
              <a:buNone/>
            </a:pPr>
            <a:r>
              <a:rPr lang="en-US" sz="2200" b="1" i="0" dirty="0">
                <a:effectLst/>
                <a:latin typeface="+mn-lt"/>
              </a:rPr>
              <a:t>HR Analytics:</a:t>
            </a:r>
            <a:r>
              <a:rPr lang="en-US" sz="2200" b="0" i="0" dirty="0">
                <a:effectLst/>
                <a:latin typeface="+mn-lt"/>
              </a:rPr>
              <a:t> Human resources benefit from analytics by improving employee performance, retention, and satisfaction. Data-driven insights assist in talent acquisition, workforce planning, and identifying areas for skill development.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Applications</a:t>
            </a:r>
            <a:r>
              <a:rPr lang="en-US" sz="2200" dirty="0">
                <a:latin typeface="+mn-lt"/>
              </a:rPr>
              <a:t> -</a:t>
            </a:r>
            <a:r>
              <a:rPr lang="en-US" sz="2200" b="0" i="0" dirty="0">
                <a:effectLst/>
                <a:latin typeface="+mn-lt"/>
              </a:rPr>
              <a:t> Employee Performance Evaluation, Recruitment Optimization</a:t>
            </a:r>
          </a:p>
          <a:p>
            <a:pPr marL="0" indent="0" algn="l">
              <a:buNone/>
            </a:pPr>
            <a:r>
              <a:rPr lang="en-US" sz="2200" b="1" i="0" dirty="0">
                <a:effectLst/>
                <a:latin typeface="+mn-lt"/>
              </a:rPr>
              <a:t>Case Study </a:t>
            </a:r>
            <a:r>
              <a:rPr lang="en-US" sz="2200" b="0" i="0" dirty="0">
                <a:effectLst/>
                <a:latin typeface="+mn-lt"/>
              </a:rPr>
              <a:t>-  Google's Data-Driven HR Practices</a:t>
            </a:r>
          </a:p>
          <a:p>
            <a:pPr marL="0" indent="0" algn="l">
              <a:buNone/>
            </a:pPr>
            <a:endParaRPr lang="en-US" sz="2200" b="0" i="0" dirty="0">
              <a:effectLst/>
              <a:latin typeface="+mn-lt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+mn-lt"/>
            </a:endParaRPr>
          </a:p>
          <a:p>
            <a:pPr marL="0" indent="0" algn="l">
              <a:buNone/>
            </a:pPr>
            <a:endParaRPr lang="en-US" sz="2200" b="0" i="0" dirty="0">
              <a:effectLst/>
              <a:latin typeface="+mn-lt"/>
            </a:endParaRPr>
          </a:p>
          <a:p>
            <a:endParaRPr lang="en-IN" sz="2200" dirty="0">
              <a:latin typeface="+mn-lt"/>
            </a:endParaRPr>
          </a:p>
          <a:p>
            <a:endParaRPr lang="en-IN" sz="22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422713-E1F3-B60F-083B-2F7A3BC0B23B}"/>
              </a:ext>
            </a:extLst>
          </p:cNvPr>
          <p:cNvSpPr/>
          <p:nvPr/>
        </p:nvSpPr>
        <p:spPr>
          <a:xfrm>
            <a:off x="10323871" y="0"/>
            <a:ext cx="1868129" cy="7374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38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50723-A333-AF84-D095-90C8925F7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662609"/>
            <a:ext cx="10946296" cy="5966821"/>
          </a:xfrm>
        </p:spPr>
        <p:txBody>
          <a:bodyPr/>
          <a:lstStyle/>
          <a:p>
            <a:pPr marL="0" indent="0" algn="l">
              <a:buNone/>
            </a:pPr>
            <a:r>
              <a:rPr lang="en-US" sz="2200" b="1" i="0" dirty="0">
                <a:effectLst/>
                <a:latin typeface="+mn-lt"/>
              </a:rPr>
              <a:t>Supply Chain Analytics:</a:t>
            </a:r>
            <a:r>
              <a:rPr lang="en-US" sz="2200" b="0" i="0" dirty="0">
                <a:effectLst/>
                <a:latin typeface="+mn-lt"/>
              </a:rPr>
              <a:t> Optimizing supply chain operations is made possible through analytics, aiding in demand forecasting, inventory management, and logistics optimization for cost efficiency.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Applications –</a:t>
            </a:r>
            <a:r>
              <a:rPr lang="en-US" sz="2200" dirty="0">
                <a:latin typeface="+mn-lt"/>
              </a:rPr>
              <a:t> Demand Forecasting, Inventory Optimization, Supplier Management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Case Study</a:t>
            </a:r>
            <a:r>
              <a:rPr lang="en-US" sz="2200" dirty="0">
                <a:latin typeface="+mn-lt"/>
              </a:rPr>
              <a:t> – Walmart’s Supply Chain Efficiency</a:t>
            </a:r>
          </a:p>
          <a:p>
            <a:pPr marL="0" indent="0">
              <a:buNone/>
            </a:pPr>
            <a:endParaRPr lang="en-US" sz="2200" dirty="0">
              <a:latin typeface="+mn-lt"/>
            </a:endParaRPr>
          </a:p>
          <a:p>
            <a:pPr marL="0" indent="0">
              <a:buNone/>
            </a:pPr>
            <a:endParaRPr lang="en-US" sz="2200" dirty="0">
              <a:latin typeface="+mn-lt"/>
            </a:endParaRPr>
          </a:p>
          <a:p>
            <a:pPr marL="0" indent="0" algn="l">
              <a:buNone/>
            </a:pPr>
            <a:r>
              <a:rPr lang="en-US" sz="2200" b="1" i="0" dirty="0">
                <a:effectLst/>
                <a:latin typeface="+mn-lt"/>
              </a:rPr>
              <a:t>Retail Industry:</a:t>
            </a:r>
            <a:r>
              <a:rPr lang="en-US" sz="2200" b="0" i="0" dirty="0">
                <a:effectLst/>
                <a:latin typeface="+mn-lt"/>
              </a:rPr>
              <a:t> Retailers utilize analytics for customer segmentation, inventory optimization, and personalized marketing. Insights derived from data enhance customer experience and increase sales.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Application</a:t>
            </a:r>
            <a:r>
              <a:rPr lang="en-US" sz="2200" dirty="0">
                <a:latin typeface="+mn-lt"/>
              </a:rPr>
              <a:t> - </a:t>
            </a:r>
            <a:r>
              <a:rPr lang="en-US" sz="2200" b="0" i="0" dirty="0">
                <a:effectLst/>
                <a:latin typeface="+mn-lt"/>
              </a:rPr>
              <a:t> Personalization, Inventory Management, Pricing Strategies</a:t>
            </a:r>
          </a:p>
          <a:p>
            <a:pPr marL="0" indent="0">
              <a:buNone/>
            </a:pPr>
            <a:r>
              <a:rPr lang="en-US" sz="2200" b="1" i="0" dirty="0">
                <a:effectLst/>
                <a:latin typeface="+mn-lt"/>
              </a:rPr>
              <a:t>Case Study</a:t>
            </a:r>
            <a:r>
              <a:rPr lang="en-US" sz="2200" b="0" i="0" dirty="0">
                <a:effectLst/>
                <a:latin typeface="+mn-lt"/>
              </a:rPr>
              <a:t> - Starbucks' Personalized Marketing Campaigns</a:t>
            </a:r>
          </a:p>
          <a:p>
            <a:pPr marL="0" indent="0">
              <a:buNone/>
            </a:pPr>
            <a:endParaRPr lang="en-IN" sz="2200" dirty="0">
              <a:latin typeface="+mn-lt"/>
            </a:endParaRPr>
          </a:p>
          <a:p>
            <a:endParaRPr lang="en-IN" sz="22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A635B-A5A8-E029-A00F-BADCD1C80ACC}"/>
              </a:ext>
            </a:extLst>
          </p:cNvPr>
          <p:cNvSpPr/>
          <p:nvPr/>
        </p:nvSpPr>
        <p:spPr>
          <a:xfrm>
            <a:off x="10323871" y="0"/>
            <a:ext cx="1868129" cy="7374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43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48A84-43B3-BB3A-885B-FF41D55C5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583" y="675861"/>
            <a:ext cx="11092069" cy="5953569"/>
          </a:xfrm>
        </p:spPr>
        <p:txBody>
          <a:bodyPr/>
          <a:lstStyle/>
          <a:p>
            <a:pPr marL="0" indent="0" algn="l">
              <a:buNone/>
            </a:pPr>
            <a:r>
              <a:rPr lang="en-US" sz="2200" b="1" i="0" dirty="0">
                <a:effectLst/>
                <a:latin typeface="+mn-lt"/>
              </a:rPr>
              <a:t>Supply Chain Analytics:</a:t>
            </a:r>
            <a:r>
              <a:rPr lang="en-US" sz="2200" b="0" i="0" dirty="0">
                <a:effectLst/>
                <a:latin typeface="+mn-lt"/>
              </a:rPr>
              <a:t> Optimizing supply chain operations is made possible through analytics, aiding in demand forecasting, inventory management, and logistics optimization for cost efficiency.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Applications –</a:t>
            </a:r>
            <a:r>
              <a:rPr lang="en-US" sz="2200" dirty="0">
                <a:latin typeface="+mn-lt"/>
              </a:rPr>
              <a:t> Demand Forecasting, Inventory Optimization, Supplier Management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Case Study</a:t>
            </a:r>
            <a:r>
              <a:rPr lang="en-US" sz="2200" dirty="0">
                <a:latin typeface="+mn-lt"/>
              </a:rPr>
              <a:t> – Walmart’s Supply Chain Efficiency</a:t>
            </a:r>
          </a:p>
          <a:p>
            <a:pPr marL="0" indent="0">
              <a:buNone/>
            </a:pPr>
            <a:endParaRPr lang="en-US" sz="2200" dirty="0">
              <a:latin typeface="+mn-lt"/>
            </a:endParaRPr>
          </a:p>
          <a:p>
            <a:pPr marL="0" indent="0">
              <a:buNone/>
            </a:pPr>
            <a:endParaRPr lang="en-US" sz="2200" dirty="0">
              <a:latin typeface="+mn-lt"/>
            </a:endParaRPr>
          </a:p>
          <a:p>
            <a:pPr marL="0" indent="0" algn="l">
              <a:buNone/>
            </a:pPr>
            <a:r>
              <a:rPr lang="en-US" sz="2200" b="1" i="0" dirty="0">
                <a:effectLst/>
                <a:latin typeface="+mn-lt"/>
              </a:rPr>
              <a:t>Retail Industry:</a:t>
            </a:r>
            <a:r>
              <a:rPr lang="en-US" sz="2200" b="0" i="0" dirty="0">
                <a:effectLst/>
                <a:latin typeface="+mn-lt"/>
              </a:rPr>
              <a:t> Retailers utilize analytics for customer segmentation, inventory optimization, and personalized marketing. Insights derived from data enhance customer experience and increase sales.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Application</a:t>
            </a:r>
            <a:r>
              <a:rPr lang="en-US" sz="2200" dirty="0">
                <a:latin typeface="+mn-lt"/>
              </a:rPr>
              <a:t> - </a:t>
            </a:r>
            <a:r>
              <a:rPr lang="en-US" sz="2200" b="0" i="0" dirty="0">
                <a:effectLst/>
                <a:latin typeface="+mn-lt"/>
              </a:rPr>
              <a:t> Personalization, Inventory Management, Pricing Strategies</a:t>
            </a:r>
          </a:p>
          <a:p>
            <a:pPr marL="0" indent="0">
              <a:buNone/>
            </a:pPr>
            <a:r>
              <a:rPr lang="en-US" sz="2200" b="1" i="0" dirty="0">
                <a:effectLst/>
                <a:latin typeface="+mn-lt"/>
              </a:rPr>
              <a:t>Case Study</a:t>
            </a:r>
            <a:r>
              <a:rPr lang="en-US" sz="2200" b="0" i="0" dirty="0">
                <a:effectLst/>
                <a:latin typeface="+mn-lt"/>
              </a:rPr>
              <a:t> - Starbucks' Personalized Marketing Campaigns</a:t>
            </a:r>
          </a:p>
          <a:p>
            <a:pPr marL="0" indent="0">
              <a:buNone/>
            </a:pPr>
            <a:endParaRPr lang="en-IN" sz="2200" dirty="0">
              <a:latin typeface="+mn-lt"/>
            </a:endParaRPr>
          </a:p>
          <a:p>
            <a:endParaRPr lang="en-IN" sz="22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0B96C4-A934-B436-485C-B50320372268}"/>
              </a:ext>
            </a:extLst>
          </p:cNvPr>
          <p:cNvSpPr/>
          <p:nvPr/>
        </p:nvSpPr>
        <p:spPr>
          <a:xfrm>
            <a:off x="10323871" y="0"/>
            <a:ext cx="1868129" cy="7374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7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A44DC-2E8E-8485-2224-A306DB334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313" y="670471"/>
            <a:ext cx="10933329" cy="5279755"/>
          </a:xfrm>
        </p:spPr>
        <p:txBody>
          <a:bodyPr/>
          <a:lstStyle/>
          <a:p>
            <a:pPr marL="0" indent="0" algn="l">
              <a:buNone/>
            </a:pPr>
            <a:r>
              <a:rPr lang="en-US" sz="2200" b="1" i="0" dirty="0">
                <a:effectLst/>
                <a:latin typeface="+mn-lt"/>
              </a:rPr>
              <a:t>Sales Analytics:</a:t>
            </a:r>
            <a:r>
              <a:rPr lang="en-US" sz="2200" b="0" i="0" dirty="0">
                <a:effectLst/>
                <a:latin typeface="+mn-lt"/>
              </a:rPr>
              <a:t> This application involves analyzing sales data to identify patterns, trends, and opportunities. It helps in setting sales targets, evaluating sales performance, and devising effective sales strategies.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Application</a:t>
            </a:r>
            <a:r>
              <a:rPr lang="en-US" sz="2200" dirty="0">
                <a:latin typeface="+mn-lt"/>
              </a:rPr>
              <a:t> - Predictive Analytics for Sales Forecasting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Case Study </a:t>
            </a:r>
            <a:r>
              <a:rPr lang="en-US" sz="2200" dirty="0">
                <a:latin typeface="+mn-lt"/>
              </a:rPr>
              <a:t>-  Salesforce's AI-Driven Sales Insights</a:t>
            </a:r>
          </a:p>
          <a:p>
            <a:pPr marL="0" indent="0" algn="l">
              <a:buNone/>
            </a:pPr>
            <a:endParaRPr lang="en-US" sz="2200" b="0" i="0" dirty="0">
              <a:effectLst/>
              <a:latin typeface="+mn-lt"/>
            </a:endParaRPr>
          </a:p>
          <a:p>
            <a:pPr marL="0" indent="0" algn="l">
              <a:buNone/>
            </a:pPr>
            <a:endParaRPr lang="en-US" sz="2200" b="0" i="0" dirty="0">
              <a:effectLst/>
              <a:latin typeface="+mn-lt"/>
            </a:endParaRPr>
          </a:p>
          <a:p>
            <a:pPr marL="0" indent="0" algn="l">
              <a:buNone/>
            </a:pPr>
            <a:r>
              <a:rPr lang="en-US" sz="2200" b="1" i="0" dirty="0">
                <a:effectLst/>
                <a:latin typeface="+mn-lt"/>
              </a:rPr>
              <a:t>Web and Social Media Analytics:</a:t>
            </a:r>
            <a:r>
              <a:rPr lang="en-US" sz="2200" b="0" i="0" dirty="0">
                <a:effectLst/>
                <a:latin typeface="+mn-lt"/>
              </a:rPr>
              <a:t> Organizations leverage analytics to analyze online presence, social media engagement, and user behavior. Insights aid in improving digital marketing strategies and online customer interaction.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Application</a:t>
            </a:r>
            <a:r>
              <a:rPr lang="en-US" sz="2200" dirty="0">
                <a:latin typeface="+mn-lt"/>
              </a:rPr>
              <a:t> - Social Media Engagement Analysis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Case</a:t>
            </a:r>
            <a:r>
              <a:rPr lang="en-US" sz="2200" dirty="0">
                <a:latin typeface="+mn-lt"/>
              </a:rPr>
              <a:t> </a:t>
            </a:r>
            <a:r>
              <a:rPr lang="en-US" sz="2200" b="1" dirty="0">
                <a:latin typeface="+mn-lt"/>
              </a:rPr>
              <a:t>Study -</a:t>
            </a:r>
            <a:r>
              <a:rPr lang="en-US" sz="2200" dirty="0">
                <a:latin typeface="+mn-lt"/>
              </a:rPr>
              <a:t> Coca-Cola's Social Media Analytics Strategy</a:t>
            </a:r>
            <a:endParaRPr lang="en-IN" sz="2200" dirty="0">
              <a:latin typeface="+mn-lt"/>
            </a:endParaRPr>
          </a:p>
          <a:p>
            <a:endParaRPr lang="en-IN" sz="22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AF64B5-755B-9274-DA1F-D3580FCBF33C}"/>
              </a:ext>
            </a:extLst>
          </p:cNvPr>
          <p:cNvSpPr/>
          <p:nvPr/>
        </p:nvSpPr>
        <p:spPr>
          <a:xfrm>
            <a:off x="10323871" y="0"/>
            <a:ext cx="1868129" cy="7374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32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1296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</vt:lpstr>
      <vt:lpstr>Calibri Light</vt:lpstr>
      <vt:lpstr>Carlito</vt:lpstr>
      <vt:lpstr>Times New Roman</vt:lpstr>
      <vt:lpstr>Office Theme</vt:lpstr>
      <vt:lpstr>1_Office Theme</vt:lpstr>
      <vt:lpstr>ANALYTICS DECISION-MAKING &amp; OVERVIEW OF BA APPLICATIONS</vt:lpstr>
      <vt:lpstr>ANALYTICAL DECISION-MAKING</vt:lpstr>
      <vt:lpstr>PowerPoint Presentation</vt:lpstr>
      <vt:lpstr>PowerPoint Presentation</vt:lpstr>
      <vt:lpstr>PowerPoint Presentation</vt:lpstr>
      <vt:lpstr>BUSINESS ANALYTICS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DECISION-MAKING  &amp; OVERVIEW OF BA APPLICATIONS</dc:title>
  <dc:creator>Hp</dc:creator>
  <cp:lastModifiedBy>SOUNAK DUTTA CHOWDHURY</cp:lastModifiedBy>
  <cp:revision>7</cp:revision>
  <dcterms:created xsi:type="dcterms:W3CDTF">2023-08-29T08:21:07Z</dcterms:created>
  <dcterms:modified xsi:type="dcterms:W3CDTF">2025-01-29T13:13:16Z</dcterms:modified>
</cp:coreProperties>
</file>