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EE501B5-6137-487C-89CE-BFC2A559212B}" type="slidenum">
              <a:rPr b="0" lang="en-IN" sz="1400" spc="-1" strike="noStrike"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676D506-491F-4D33-AB07-6327B9140E6D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31840" y="244440"/>
            <a:ext cx="11722680" cy="6375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31840" y="244440"/>
            <a:ext cx="11722680" cy="6375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31840" y="244440"/>
            <a:ext cx="11722680" cy="6375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" descr=""/>
          <p:cNvPicPr/>
          <p:nvPr/>
        </p:nvPicPr>
        <p:blipFill>
          <a:blip r:embed="rId1"/>
          <a:srcRect l="16236" t="22711" r="17565" b="22534"/>
          <a:stretch/>
        </p:blipFill>
        <p:spPr>
          <a:xfrm>
            <a:off x="-7920" y="0"/>
            <a:ext cx="8291160" cy="6856920"/>
          </a:xfrm>
          <a:prstGeom prst="rect">
            <a:avLst/>
          </a:prstGeom>
          <a:ln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8284320" y="-11160"/>
            <a:ext cx="3909960" cy="6868080"/>
          </a:xfrm>
          <a:prstGeom prst="rect">
            <a:avLst/>
          </a:prstGeom>
          <a:gradFill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 flipH="1">
            <a:off x="8119440" y="-14400"/>
            <a:ext cx="195840" cy="6871320"/>
          </a:xfrm>
          <a:prstGeom prst="rect">
            <a:avLst/>
          </a:prstGeom>
          <a:pattFill prst="dkVert">
            <a:fgClr>
              <a:srgbClr val="949494"/>
            </a:fgClr>
            <a:bgClr>
              <a:srgbClr val="ffffff"/>
            </a:bgClr>
          </a:patt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-7920" y="1039320"/>
            <a:ext cx="10284480" cy="699480"/>
          </a:xfrm>
          <a:prstGeom prst="rect">
            <a:avLst/>
          </a:prstGeom>
          <a:solidFill>
            <a:schemeClr val="tx1">
              <a:alpha val="70000"/>
            </a:schemeClr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45000" bIns="4500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bfbfb"/>
                </a:solidFill>
                <a:latin typeface="Sawasdee"/>
                <a:ea typeface="Corbel"/>
              </a:rPr>
              <a:t>Uber Supply Demand Gap Assignment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8120160" y="4583160"/>
            <a:ext cx="3920040" cy="193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5760" rIns="182880" tIns="182880" bIns="182880" anchor="b"/>
          <a:p>
            <a:pPr algn="ctr">
              <a:lnSpc>
                <a:spcPct val="15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Corbel"/>
              </a:rPr>
              <a:t>    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Corbel"/>
              </a:rPr>
              <a:t>    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Corbel"/>
              </a:rPr>
              <a:t>    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27" name="Picture 4" descr=""/>
          <p:cNvPicPr/>
          <p:nvPr/>
        </p:nvPicPr>
        <p:blipFill>
          <a:blip r:embed="rId2"/>
          <a:stretch/>
        </p:blipFill>
        <p:spPr>
          <a:xfrm>
            <a:off x="7115040" y="2398320"/>
            <a:ext cx="4725000" cy="314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139760" y="358200"/>
            <a:ext cx="987480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Sawasdee"/>
                <a:ea typeface="DejaVu Sans"/>
              </a:rPr>
              <a:t>Recommendations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267120" y="1209960"/>
            <a:ext cx="11629080" cy="48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83" name="Picture 3" descr=""/>
          <p:cNvPicPr/>
          <p:nvPr/>
        </p:nvPicPr>
        <p:blipFill>
          <a:blip r:embed="rId1"/>
          <a:stretch/>
        </p:blipFill>
        <p:spPr>
          <a:xfrm>
            <a:off x="10769400" y="6016320"/>
            <a:ext cx="1126800" cy="750960"/>
          </a:xfrm>
          <a:prstGeom prst="rect">
            <a:avLst/>
          </a:prstGeom>
          <a:ln>
            <a:noFill/>
          </a:ln>
        </p:spPr>
      </p:pic>
      <p:sp>
        <p:nvSpPr>
          <p:cNvPr id="184" name="Line 3"/>
          <p:cNvSpPr/>
          <p:nvPr/>
        </p:nvSpPr>
        <p:spPr>
          <a:xfrm>
            <a:off x="213120" y="1040760"/>
            <a:ext cx="1175004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5" name="Line 4"/>
          <p:cNvSpPr/>
          <p:nvPr/>
        </p:nvSpPr>
        <p:spPr>
          <a:xfrm>
            <a:off x="213120" y="6197040"/>
            <a:ext cx="1175004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6" name="CustomShape 5"/>
          <p:cNvSpPr/>
          <p:nvPr/>
        </p:nvSpPr>
        <p:spPr>
          <a:xfrm>
            <a:off x="333360" y="1204200"/>
            <a:ext cx="11400480" cy="48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267120" y="1209960"/>
            <a:ext cx="11612880" cy="52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1)</a:t>
            </a:r>
            <a:r>
              <a:rPr b="0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Hiring more cars for the night shift</a:t>
            </a:r>
            <a:r>
              <a:rPr b="0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 can almost </a:t>
            </a:r>
            <a:r>
              <a:rPr b="1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double</a:t>
            </a:r>
            <a:r>
              <a:rPr b="0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 the success of the</a:t>
            </a:r>
            <a:endParaRPr b="0" lang="en-IN" sz="2400" spc="-1" strike="noStrike"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   </a:t>
            </a:r>
            <a:r>
              <a:rPr b="0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business</a:t>
            </a:r>
            <a:endParaRPr b="0" lang="en-IN" sz="2400" spc="-1" strike="noStrike">
              <a:latin typeface="Arial"/>
            </a:endParaRPr>
          </a:p>
          <a:p>
            <a:endParaRPr b="0" lang="en-IN" sz="2400" spc="-1" strike="noStrike">
              <a:latin typeface="Arial"/>
            </a:endParaRPr>
          </a:p>
          <a:p>
            <a:r>
              <a:rPr b="1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2)</a:t>
            </a:r>
            <a:r>
              <a:rPr b="0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 Seems that cars have to spend more fuel and time to go the airport. </a:t>
            </a:r>
            <a:endParaRPr b="0" lang="en-IN" sz="2400" spc="-1" strike="noStrike">
              <a:latin typeface="Arial"/>
            </a:endParaRPr>
          </a:p>
          <a:p>
            <a:endParaRPr b="0" lang="en-IN" sz="2400" spc="-1" strike="noStrike"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   </a:t>
            </a:r>
            <a:r>
              <a:rPr b="0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&gt;And as a result of that, they are waiting at they airport for a customer as driving</a:t>
            </a:r>
            <a:endParaRPr b="0" lang="en-IN" sz="2400" spc="-1" strike="noStrike"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   </a:t>
            </a:r>
            <a:r>
              <a:rPr b="0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&gt;Back without a customer would cost double on the fuel.</a:t>
            </a:r>
            <a:endParaRPr b="0" lang="en-IN" sz="2400" spc="-1" strike="noStrike"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   </a:t>
            </a:r>
            <a:r>
              <a:rPr b="0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&gt;Due to uncertain landing times, cars have to wait for long.</a:t>
            </a:r>
            <a:endParaRPr b="0" lang="en-IN" sz="2400" spc="-1" strike="noStrike"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   </a:t>
            </a:r>
            <a:r>
              <a:rPr b="0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&gt;In which time, if they were not at airport they could have made a lot of money.</a:t>
            </a:r>
            <a:endParaRPr b="0" lang="en-IN" sz="2400" spc="-1" strike="noStrike"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   </a:t>
            </a:r>
            <a:r>
              <a:rPr b="0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&gt;This is why, most cars cancel trips from City -&gt; Airport.</a:t>
            </a:r>
            <a:endParaRPr b="0" lang="en-IN" sz="2400" spc="-1" strike="noStrike">
              <a:latin typeface="Arial"/>
            </a:endParaRPr>
          </a:p>
          <a:p>
            <a:endParaRPr b="0" lang="en-IN" sz="2400" spc="-1" strike="noStrike"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   </a:t>
            </a:r>
            <a:r>
              <a:rPr b="0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Thus, IMO, </a:t>
            </a:r>
            <a:r>
              <a:rPr b="1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increasing the fare for trips to and from Airport</a:t>
            </a:r>
            <a:r>
              <a:rPr b="0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 can make a decrease</a:t>
            </a:r>
            <a:endParaRPr b="0" lang="en-IN" sz="2400" spc="-1" strike="noStrike"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   </a:t>
            </a:r>
            <a:r>
              <a:rPr b="0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In the rate of the trip cancellations by the driver.</a:t>
            </a:r>
            <a:endParaRPr b="0" lang="en-IN" sz="2400" spc="-1" strike="noStrike">
              <a:latin typeface="Arial"/>
            </a:endParaRPr>
          </a:p>
          <a:p>
            <a:endParaRPr b="0" lang="en-IN" sz="2400" spc="-1" strike="noStrike"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   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179720" y="264600"/>
            <a:ext cx="987480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Sawasdee"/>
                <a:ea typeface="DejaVu Sans"/>
              </a:rPr>
              <a:t>Data Exploration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9" name="Line 2"/>
          <p:cNvSpPr/>
          <p:nvPr/>
        </p:nvSpPr>
        <p:spPr>
          <a:xfrm>
            <a:off x="213120" y="6197040"/>
            <a:ext cx="1175004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0" name="CustomShape 3"/>
          <p:cNvSpPr/>
          <p:nvPr/>
        </p:nvSpPr>
        <p:spPr>
          <a:xfrm>
            <a:off x="1143000" y="2057400"/>
            <a:ext cx="9871560" cy="403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31" name="Line 4"/>
          <p:cNvSpPr/>
          <p:nvPr/>
        </p:nvSpPr>
        <p:spPr>
          <a:xfrm>
            <a:off x="201960" y="1584720"/>
            <a:ext cx="1175004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2" name="CustomShape 5"/>
          <p:cNvSpPr/>
          <p:nvPr/>
        </p:nvSpPr>
        <p:spPr>
          <a:xfrm>
            <a:off x="1584000" y="2143440"/>
            <a:ext cx="9071280" cy="26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600" spc="-1" strike="noStrike" u="sng">
                <a:solidFill>
                  <a:srgbClr val="000000"/>
                </a:solidFill>
                <a:uFillTx/>
                <a:latin typeface="Sawasdee"/>
                <a:ea typeface="DejaVu Sans"/>
              </a:rPr>
              <a:t>Trip Status between </a:t>
            </a:r>
            <a:r>
              <a:rPr b="0" i="1" lang="en-IN" sz="2600" spc="-1" strike="noStrike" u="sng">
                <a:solidFill>
                  <a:srgbClr val="000000"/>
                </a:solidFill>
                <a:uFillTx/>
                <a:latin typeface="Sawasdee"/>
                <a:ea typeface="DejaVu Sans"/>
              </a:rPr>
              <a:t>11/07/2016</a:t>
            </a:r>
            <a:r>
              <a:rPr b="0" lang="en-IN" sz="2600" spc="-1" strike="noStrike" u="sng">
                <a:solidFill>
                  <a:srgbClr val="000000"/>
                </a:solidFill>
                <a:uFillTx/>
                <a:latin typeface="Sawasdee"/>
                <a:ea typeface="DejaVu Sans"/>
              </a:rPr>
              <a:t> and </a:t>
            </a:r>
            <a:r>
              <a:rPr b="0" i="1" lang="en-IN" sz="2600" spc="-1" strike="noStrike" u="sng">
                <a:solidFill>
                  <a:srgbClr val="000000"/>
                </a:solidFill>
                <a:uFillTx/>
                <a:latin typeface="Sawasdee"/>
                <a:ea typeface="DejaVu Sans"/>
              </a:rPr>
              <a:t>15/07/2016</a:t>
            </a:r>
            <a:endParaRPr b="0" lang="en-IN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Sawasdee"/>
                <a:ea typeface="DejaVu Sans"/>
              </a:rPr>
              <a:t>Trip Completed:          2831</a:t>
            </a:r>
            <a:endParaRPr b="0" lang="en-IN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Sawasdee"/>
                <a:ea typeface="DejaVu Sans"/>
              </a:rPr>
              <a:t>No Cars Available:      2650</a:t>
            </a:r>
            <a:endParaRPr b="0" lang="en-IN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Sawasdee"/>
                <a:ea typeface="DejaVu Sans"/>
              </a:rPr>
              <a:t>Cancelled:                1264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224000" y="216000"/>
            <a:ext cx="9647280" cy="12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Sawasdee"/>
                <a:ea typeface="DejaVu Sans"/>
              </a:rPr>
              <a:t>Data Cleaning and Manipulation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34" name="Picture 3" descr=""/>
          <p:cNvPicPr/>
          <p:nvPr/>
        </p:nvPicPr>
        <p:blipFill>
          <a:blip r:embed="rId1"/>
          <a:stretch/>
        </p:blipFill>
        <p:spPr>
          <a:xfrm>
            <a:off x="10769400" y="6016320"/>
            <a:ext cx="1126800" cy="750960"/>
          </a:xfrm>
          <a:prstGeom prst="rect">
            <a:avLst/>
          </a:prstGeom>
          <a:ln>
            <a:noFill/>
          </a:ln>
        </p:spPr>
      </p:pic>
      <p:sp>
        <p:nvSpPr>
          <p:cNvPr id="135" name="Line 2"/>
          <p:cNvSpPr/>
          <p:nvPr/>
        </p:nvSpPr>
        <p:spPr>
          <a:xfrm>
            <a:off x="201960" y="1511640"/>
            <a:ext cx="1175004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6" name="Line 3"/>
          <p:cNvSpPr/>
          <p:nvPr/>
        </p:nvSpPr>
        <p:spPr>
          <a:xfrm>
            <a:off x="213120" y="6197040"/>
            <a:ext cx="1175004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7" name="CustomShape 4"/>
          <p:cNvSpPr/>
          <p:nvPr/>
        </p:nvSpPr>
        <p:spPr>
          <a:xfrm>
            <a:off x="1143000" y="2057400"/>
            <a:ext cx="9871560" cy="403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299880" y="1800000"/>
            <a:ext cx="11663280" cy="439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IN" sz="2600" spc="-1" strike="noStrike">
                <a:solidFill>
                  <a:srgbClr val="000000"/>
                </a:solidFill>
                <a:latin typeface="Sawasdee"/>
                <a:ea typeface="DejaVu Sans"/>
              </a:rPr>
              <a:t>=&gt;</a:t>
            </a:r>
            <a:r>
              <a:rPr b="0" lang="en-IN" sz="2600" spc="-1" strike="noStrike">
                <a:solidFill>
                  <a:srgbClr val="000000"/>
                </a:solidFill>
                <a:latin typeface="Sawasdee"/>
                <a:ea typeface="DejaVu Sans"/>
              </a:rPr>
              <a:t> ‘Request id’ was set as the index</a:t>
            </a:r>
            <a:endParaRPr b="0" lang="en-IN" sz="2600" spc="-1" strike="noStrike">
              <a:latin typeface="Arial"/>
            </a:endParaRPr>
          </a:p>
          <a:p>
            <a:r>
              <a:rPr b="1" lang="en-IN" sz="2600" spc="-1" strike="noStrike">
                <a:solidFill>
                  <a:srgbClr val="000000"/>
                </a:solidFill>
                <a:latin typeface="Sawasdee"/>
                <a:ea typeface="DejaVu Sans"/>
              </a:rPr>
              <a:t>=&gt;</a:t>
            </a:r>
            <a:r>
              <a:rPr b="0" lang="en-IN" sz="2600" spc="-1" strike="noStrike">
                <a:solidFill>
                  <a:srgbClr val="000000"/>
                </a:solidFill>
                <a:latin typeface="Sawasdee"/>
                <a:ea typeface="DejaVu Sans"/>
              </a:rPr>
              <a:t> Derived ‘x Date’ and ‘x Time’from The ‘x timestamp’ columns.</a:t>
            </a:r>
            <a:endParaRPr b="0" lang="en-IN" sz="2600" spc="-1" strike="noStrike">
              <a:latin typeface="Arial"/>
            </a:endParaRPr>
          </a:p>
          <a:p>
            <a:r>
              <a:rPr b="1" lang="en-IN" sz="2600" spc="-1" strike="noStrike">
                <a:solidFill>
                  <a:srgbClr val="000000"/>
                </a:solidFill>
                <a:latin typeface="Sawasdee"/>
                <a:ea typeface="DejaVu Sans"/>
              </a:rPr>
              <a:t>=&gt;</a:t>
            </a:r>
            <a:r>
              <a:rPr b="0" lang="en-IN" sz="2600" spc="-1" strike="noStrike">
                <a:solidFill>
                  <a:srgbClr val="000000"/>
                </a:solidFill>
                <a:latin typeface="Sawasdee"/>
                <a:ea typeface="DejaVu Sans"/>
              </a:rPr>
              <a:t> The ‘x Date’ stores just the date e.g. ‘11’ or ‘12’ etc. </a:t>
            </a:r>
            <a:endParaRPr b="0" lang="en-IN" sz="2600" spc="-1" strike="noStrike">
              <a:latin typeface="Arial"/>
            </a:endParaRPr>
          </a:p>
          <a:p>
            <a:r>
              <a:rPr b="1" lang="en-IN" sz="2600" spc="-1" strike="noStrike">
                <a:solidFill>
                  <a:srgbClr val="000000"/>
                </a:solidFill>
                <a:latin typeface="Sawasdee"/>
                <a:ea typeface="DejaVu Sans"/>
              </a:rPr>
              <a:t>=&gt;</a:t>
            </a:r>
            <a:r>
              <a:rPr b="0" lang="en-IN" sz="2600" spc="-1" strike="noStrike">
                <a:solidFill>
                  <a:srgbClr val="000000"/>
                </a:solidFill>
                <a:latin typeface="Sawasdee"/>
                <a:ea typeface="DejaVu Sans"/>
              </a:rPr>
              <a:t> Dropped the Month and Year part of ‘Request timestamp’ as it is </a:t>
            </a:r>
            <a:endParaRPr b="0" lang="en-IN" sz="2600" spc="-1" strike="noStrike"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latin typeface="Sawasdee"/>
                <a:ea typeface="DejaVu Sans"/>
              </a:rPr>
              <a:t>    </a:t>
            </a:r>
            <a:r>
              <a:rPr b="0" lang="en-IN" sz="2600" spc="-1" strike="noStrike">
                <a:solidFill>
                  <a:srgbClr val="000000"/>
                </a:solidFill>
                <a:latin typeface="Sawasdee"/>
                <a:ea typeface="DejaVu Sans"/>
              </a:rPr>
              <a:t>consistent across the entire dataset.</a:t>
            </a:r>
            <a:endParaRPr b="0" lang="en-IN" sz="2600" spc="-1" strike="noStrike">
              <a:latin typeface="Arial"/>
            </a:endParaRPr>
          </a:p>
          <a:p>
            <a:r>
              <a:rPr b="1" lang="en-IN" sz="2600" spc="-1" strike="noStrike">
                <a:solidFill>
                  <a:srgbClr val="000000"/>
                </a:solidFill>
                <a:latin typeface="Sawasdee"/>
                <a:ea typeface="DejaVu Sans"/>
              </a:rPr>
              <a:t>=&gt;</a:t>
            </a:r>
            <a:r>
              <a:rPr b="0" lang="en-IN" sz="2600" spc="-1" strike="noStrike">
                <a:solidFill>
                  <a:srgbClr val="000000"/>
                </a:solidFill>
                <a:latin typeface="Sawasdee"/>
                <a:ea typeface="DejaVu Sans"/>
              </a:rPr>
              <a:t> For ‘x Time’ seonds part were added for the ones missing.</a:t>
            </a:r>
            <a:endParaRPr b="0" lang="en-IN" sz="2600" spc="-1" strike="noStrike">
              <a:latin typeface="Arial"/>
            </a:endParaRPr>
          </a:p>
          <a:p>
            <a:r>
              <a:rPr b="1" lang="en-IN" sz="2600" spc="-1" strike="noStrike">
                <a:solidFill>
                  <a:srgbClr val="000000"/>
                </a:solidFill>
                <a:latin typeface="Sawasdee"/>
                <a:ea typeface="DejaVu Sans"/>
              </a:rPr>
              <a:t>=&gt;</a:t>
            </a:r>
            <a:r>
              <a:rPr b="0" lang="en-IN" sz="2600" spc="-1" strike="noStrike">
                <a:solidFill>
                  <a:srgbClr val="000000"/>
                </a:solidFill>
                <a:latin typeface="Sawasdee"/>
                <a:ea typeface="DejaVu Sans"/>
              </a:rPr>
              <a:t> ‘NaN’ substitured for ‘Drop Time’ and ‘Drop Date’ rows that were ‘NA’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139760" y="358200"/>
            <a:ext cx="987480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Analysing Trends For Each Day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267120" y="1209960"/>
            <a:ext cx="4735440" cy="48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41" name="Picture 3" descr=""/>
          <p:cNvPicPr/>
          <p:nvPr/>
        </p:nvPicPr>
        <p:blipFill>
          <a:blip r:embed="rId1"/>
          <a:stretch/>
        </p:blipFill>
        <p:spPr>
          <a:xfrm>
            <a:off x="10769400" y="6016320"/>
            <a:ext cx="1126800" cy="750960"/>
          </a:xfrm>
          <a:prstGeom prst="rect">
            <a:avLst/>
          </a:prstGeom>
          <a:ln>
            <a:noFill/>
          </a:ln>
        </p:spPr>
      </p:pic>
      <p:sp>
        <p:nvSpPr>
          <p:cNvPr id="142" name="Line 3"/>
          <p:cNvSpPr/>
          <p:nvPr/>
        </p:nvSpPr>
        <p:spPr>
          <a:xfrm>
            <a:off x="213120" y="1040760"/>
            <a:ext cx="1175004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3" name="Line 4"/>
          <p:cNvSpPr/>
          <p:nvPr/>
        </p:nvSpPr>
        <p:spPr>
          <a:xfrm>
            <a:off x="213120" y="6197040"/>
            <a:ext cx="1175004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1872000" y="1443240"/>
            <a:ext cx="7775280" cy="475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139760" y="358200"/>
            <a:ext cx="987480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Sawasdee"/>
                <a:ea typeface="DejaVu Sans"/>
              </a:rPr>
              <a:t>Analysing Trends For Each Day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46" name="Picture 3" descr=""/>
          <p:cNvPicPr/>
          <p:nvPr/>
        </p:nvPicPr>
        <p:blipFill>
          <a:blip r:embed="rId1"/>
          <a:stretch/>
        </p:blipFill>
        <p:spPr>
          <a:xfrm>
            <a:off x="10769400" y="6016320"/>
            <a:ext cx="1126800" cy="750960"/>
          </a:xfrm>
          <a:prstGeom prst="rect">
            <a:avLst/>
          </a:prstGeom>
          <a:ln>
            <a:noFill/>
          </a:ln>
        </p:spPr>
      </p:pic>
      <p:sp>
        <p:nvSpPr>
          <p:cNvPr id="147" name="Line 2"/>
          <p:cNvSpPr/>
          <p:nvPr/>
        </p:nvSpPr>
        <p:spPr>
          <a:xfrm>
            <a:off x="213120" y="1040760"/>
            <a:ext cx="1175004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8" name="Line 3"/>
          <p:cNvSpPr/>
          <p:nvPr/>
        </p:nvSpPr>
        <p:spPr>
          <a:xfrm>
            <a:off x="213120" y="6197040"/>
            <a:ext cx="1175004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9" name="CustomShape 4"/>
          <p:cNvSpPr/>
          <p:nvPr/>
        </p:nvSpPr>
        <p:spPr>
          <a:xfrm>
            <a:off x="216000" y="1584000"/>
            <a:ext cx="11735280" cy="40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1)</a:t>
            </a:r>
            <a:r>
              <a:rPr b="0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 The trends for each day seems consistent, i.e. the results doesn’t differ based 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    </a:t>
            </a:r>
            <a:r>
              <a:rPr b="0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on the day.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2)</a:t>
            </a:r>
            <a:r>
              <a:rPr b="0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 The Non-avaibality of cars seems the same across all days and it is quite high,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     </a:t>
            </a:r>
            <a:r>
              <a:rPr b="0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approximately around 500.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3)</a:t>
            </a:r>
            <a:r>
              <a:rPr b="0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 The number of ‘Cancelled’ requests are also the same and also quite high, 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    </a:t>
            </a:r>
            <a:r>
              <a:rPr b="0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around 300.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Conclusions:</a:t>
            </a:r>
            <a:r>
              <a:rPr b="0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 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   </a:t>
            </a:r>
            <a:r>
              <a:rPr b="0" i="1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The problem doesn’t seem to change for a particular day. 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  </a:t>
            </a:r>
            <a:r>
              <a:rPr b="0" i="1" lang="en-IN" sz="2400" spc="-1" strike="noStrike">
                <a:solidFill>
                  <a:srgbClr val="000000"/>
                </a:solidFill>
                <a:latin typeface="Sawasdee"/>
                <a:ea typeface="DejaVu Sans"/>
              </a:rPr>
              <a:t>Thus, the reason for the problem is prevailing on all days.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139760" y="358200"/>
            <a:ext cx="987480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Sawasdee"/>
                <a:ea typeface="DejaVu Sans"/>
              </a:rPr>
              <a:t>Combining Data For All Days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267120" y="1209960"/>
            <a:ext cx="4608360" cy="48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52" name="Picture 3" descr=""/>
          <p:cNvPicPr/>
          <p:nvPr/>
        </p:nvPicPr>
        <p:blipFill>
          <a:blip r:embed="rId1"/>
          <a:stretch/>
        </p:blipFill>
        <p:spPr>
          <a:xfrm>
            <a:off x="10769400" y="6016320"/>
            <a:ext cx="1126800" cy="750960"/>
          </a:xfrm>
          <a:prstGeom prst="rect">
            <a:avLst/>
          </a:prstGeom>
          <a:ln>
            <a:noFill/>
          </a:ln>
        </p:spPr>
      </p:pic>
      <p:sp>
        <p:nvSpPr>
          <p:cNvPr id="153" name="Line 3"/>
          <p:cNvSpPr/>
          <p:nvPr/>
        </p:nvSpPr>
        <p:spPr>
          <a:xfrm>
            <a:off x="213120" y="1040760"/>
            <a:ext cx="1175004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4" name="Line 4"/>
          <p:cNvSpPr/>
          <p:nvPr/>
        </p:nvSpPr>
        <p:spPr>
          <a:xfrm>
            <a:off x="213120" y="6197040"/>
            <a:ext cx="1175004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216000" y="1080720"/>
            <a:ext cx="6695280" cy="5021280"/>
          </a:xfrm>
          <a:prstGeom prst="rect">
            <a:avLst/>
          </a:prstGeom>
          <a:ln>
            <a:noFill/>
          </a:ln>
        </p:spPr>
      </p:pic>
      <p:sp>
        <p:nvSpPr>
          <p:cNvPr id="156" name="CustomShape 5"/>
          <p:cNvSpPr/>
          <p:nvPr/>
        </p:nvSpPr>
        <p:spPr>
          <a:xfrm>
            <a:off x="6408000" y="1944000"/>
            <a:ext cx="5646600" cy="31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1)</a:t>
            </a:r>
            <a:r>
              <a:rPr b="0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 The unavaibility of cars almost equals</a:t>
            </a:r>
            <a:endParaRPr b="0" lang="en-IN" sz="2200" spc="-1" strike="noStrike">
              <a:latin typeface="Arial"/>
            </a:endParaRPr>
          </a:p>
          <a:p>
            <a:r>
              <a:rPr b="0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the trips completed</a:t>
            </a:r>
            <a:endParaRPr b="0" lang="en-IN" sz="2200" spc="-1" strike="noStrike">
              <a:latin typeface="Arial"/>
            </a:endParaRPr>
          </a:p>
          <a:p>
            <a:endParaRPr b="0" lang="en-IN" sz="2200" spc="-1" strike="noStrike">
              <a:latin typeface="Arial"/>
            </a:endParaRPr>
          </a:p>
          <a:p>
            <a:r>
              <a:rPr b="1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2)</a:t>
            </a:r>
            <a:r>
              <a:rPr b="0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 Which clearly indicates, this problem </a:t>
            </a:r>
            <a:endParaRPr b="0" lang="en-IN" sz="2200" spc="-1" strike="noStrike">
              <a:latin typeface="Arial"/>
            </a:endParaRPr>
          </a:p>
          <a:p>
            <a:r>
              <a:rPr b="0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   </a:t>
            </a:r>
            <a:r>
              <a:rPr b="0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Needs more attention, as it would</a:t>
            </a:r>
            <a:endParaRPr b="0" lang="en-IN" sz="2200" spc="-1" strike="noStrike">
              <a:latin typeface="Arial"/>
            </a:endParaRPr>
          </a:p>
          <a:p>
            <a:r>
              <a:rPr b="0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   </a:t>
            </a:r>
            <a:r>
              <a:rPr b="0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have double the effect on the success</a:t>
            </a:r>
            <a:endParaRPr b="0" lang="en-IN" sz="2200" spc="-1" strike="noStrike">
              <a:latin typeface="Arial"/>
            </a:endParaRPr>
          </a:p>
          <a:p>
            <a:r>
              <a:rPr b="0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   </a:t>
            </a:r>
            <a:r>
              <a:rPr b="0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of the business.</a:t>
            </a:r>
            <a:endParaRPr b="0" lang="en-IN" sz="2200" spc="-1" strike="noStrike">
              <a:latin typeface="Arial"/>
            </a:endParaRPr>
          </a:p>
          <a:p>
            <a:endParaRPr b="0" lang="en-IN" sz="2200" spc="-1" strike="noStrike">
              <a:latin typeface="Arial"/>
            </a:endParaRPr>
          </a:p>
          <a:p>
            <a:r>
              <a:rPr b="1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3)</a:t>
            </a:r>
            <a:r>
              <a:rPr b="0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 Cancelled status prevails around 1000,</a:t>
            </a:r>
            <a:endParaRPr b="0" lang="en-IN" sz="2200" spc="-1" strike="noStrike">
              <a:latin typeface="Arial"/>
            </a:endParaRPr>
          </a:p>
          <a:p>
            <a:r>
              <a:rPr b="0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Which is a clear indicator that driver are </a:t>
            </a:r>
            <a:endParaRPr b="0" lang="en-IN" sz="2200" spc="-1" strike="noStrike">
              <a:latin typeface="Arial"/>
            </a:endParaRPr>
          </a:p>
          <a:p>
            <a:r>
              <a:rPr b="0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     </a:t>
            </a:r>
            <a:r>
              <a:rPr b="0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Avoiding trips to the airport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33360" y="358200"/>
            <a:ext cx="1156320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Sawasdee"/>
                <a:ea typeface="DejaVu Sans"/>
              </a:rPr>
              <a:t>Problem Identification – Morning and Evening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267120" y="1209960"/>
            <a:ext cx="11629080" cy="48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59" name="Picture 3" descr=""/>
          <p:cNvPicPr/>
          <p:nvPr/>
        </p:nvPicPr>
        <p:blipFill>
          <a:blip r:embed="rId1"/>
          <a:stretch/>
        </p:blipFill>
        <p:spPr>
          <a:xfrm>
            <a:off x="10769400" y="6016320"/>
            <a:ext cx="1126800" cy="750960"/>
          </a:xfrm>
          <a:prstGeom prst="rect">
            <a:avLst/>
          </a:prstGeom>
          <a:ln>
            <a:noFill/>
          </a:ln>
        </p:spPr>
      </p:pic>
      <p:sp>
        <p:nvSpPr>
          <p:cNvPr id="160" name="Line 3"/>
          <p:cNvSpPr/>
          <p:nvPr/>
        </p:nvSpPr>
        <p:spPr>
          <a:xfrm>
            <a:off x="213120" y="1040760"/>
            <a:ext cx="1175004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1" name="Line 4"/>
          <p:cNvSpPr/>
          <p:nvPr/>
        </p:nvSpPr>
        <p:spPr>
          <a:xfrm>
            <a:off x="213120" y="6197040"/>
            <a:ext cx="1175004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2" name="CustomShape 5"/>
          <p:cNvSpPr/>
          <p:nvPr/>
        </p:nvSpPr>
        <p:spPr>
          <a:xfrm>
            <a:off x="333360" y="1204200"/>
            <a:ext cx="4047120" cy="48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144000" y="1296000"/>
            <a:ext cx="8052120" cy="4685400"/>
          </a:xfrm>
          <a:prstGeom prst="rect">
            <a:avLst/>
          </a:prstGeom>
          <a:ln>
            <a:noFill/>
          </a:ln>
        </p:spPr>
      </p:pic>
      <p:sp>
        <p:nvSpPr>
          <p:cNvPr id="164" name="CustomShape 6"/>
          <p:cNvSpPr/>
          <p:nvPr/>
        </p:nvSpPr>
        <p:spPr>
          <a:xfrm>
            <a:off x="7713000" y="2520000"/>
            <a:ext cx="4094280" cy="23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IN" sz="2000" spc="-1" strike="noStrike">
                <a:solidFill>
                  <a:srgbClr val="000000"/>
                </a:solidFill>
                <a:latin typeface="Sawasdee"/>
                <a:ea typeface="DejaVu Sans"/>
              </a:rPr>
              <a:t>1)</a:t>
            </a:r>
            <a:r>
              <a:rPr b="0" lang="en-IN" sz="2000" spc="-1" strike="noStrike">
                <a:solidFill>
                  <a:srgbClr val="000000"/>
                </a:solidFill>
                <a:latin typeface="Sawasdee"/>
                <a:ea typeface="DejaVu Sans"/>
              </a:rPr>
              <a:t> C</a:t>
            </a:r>
            <a:r>
              <a:rPr b="0" lang="en-IN" sz="2000" spc="-1" strike="noStrike" u="sng">
                <a:solidFill>
                  <a:srgbClr val="000000"/>
                </a:solidFill>
                <a:uFillTx/>
                <a:latin typeface="Sawasdee"/>
                <a:ea typeface="DejaVu Sans"/>
              </a:rPr>
              <a:t>ars are unavailable</a:t>
            </a:r>
            <a:r>
              <a:rPr b="0" lang="en-IN" sz="2000" spc="-1" strike="noStrike">
                <a:solidFill>
                  <a:srgbClr val="000000"/>
                </a:solidFill>
                <a:latin typeface="Sawasdee"/>
                <a:ea typeface="DejaVu Sans"/>
              </a:rPr>
              <a:t> most of 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latin typeface="Sawasdee"/>
                <a:ea typeface="DejaVu Sans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latin typeface="Sawasdee"/>
                <a:ea typeface="DejaVu Sans"/>
              </a:rPr>
              <a:t>the time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latin typeface="Sawasdee"/>
                <a:ea typeface="DejaVu Sans"/>
              </a:rPr>
              <a:t>   </a:t>
            </a:r>
            <a:r>
              <a:rPr b="0" lang="en-IN" sz="2000" spc="-1" strike="noStrike">
                <a:solidFill>
                  <a:srgbClr val="000000"/>
                </a:solidFill>
                <a:latin typeface="Sawasdee"/>
                <a:ea typeface="DejaVu Sans"/>
              </a:rPr>
              <a:t>And mostly during the night.</a:t>
            </a:r>
            <a:endParaRPr b="0" lang="en-IN" sz="2000" spc="-1" strike="noStrike">
              <a:latin typeface="Arial"/>
            </a:endParaRPr>
          </a:p>
          <a:p>
            <a:endParaRPr b="0" lang="en-IN" sz="2000" spc="-1" strike="noStrike">
              <a:latin typeface="Arial"/>
            </a:endParaRPr>
          </a:p>
          <a:p>
            <a:r>
              <a:rPr b="1" lang="en-IN" sz="2000" spc="-1" strike="noStrike">
                <a:solidFill>
                  <a:srgbClr val="000000"/>
                </a:solidFill>
                <a:latin typeface="Sawasdee"/>
                <a:ea typeface="DejaVu Sans"/>
              </a:rPr>
              <a:t>2)</a:t>
            </a:r>
            <a:r>
              <a:rPr b="0" lang="en-IN" sz="2000" spc="-1" strike="noStrike">
                <a:solidFill>
                  <a:srgbClr val="000000"/>
                </a:solidFill>
                <a:latin typeface="Sawasdee"/>
                <a:ea typeface="DejaVu Sans"/>
              </a:rPr>
              <a:t> Cars are unavailable mostly   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latin typeface="Sawasdee"/>
                <a:ea typeface="DejaVu Sans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latin typeface="Sawasdee"/>
                <a:ea typeface="DejaVu Sans"/>
              </a:rPr>
              <a:t>during the </a:t>
            </a:r>
            <a:r>
              <a:rPr b="0" lang="en-IN" sz="2000" spc="-1" strike="noStrike" u="sng">
                <a:solidFill>
                  <a:srgbClr val="000000"/>
                </a:solidFill>
                <a:uFillTx/>
                <a:latin typeface="Sawasdee"/>
                <a:ea typeface="DejaVu Sans"/>
              </a:rPr>
              <a:t>night</a:t>
            </a:r>
            <a:r>
              <a:rPr b="0" lang="en-IN" sz="2000" spc="-1" strike="noStrike">
                <a:solidFill>
                  <a:srgbClr val="000000"/>
                </a:solidFill>
                <a:latin typeface="Sawasdee"/>
                <a:ea typeface="DejaVu Sans"/>
              </a:rPr>
              <a:t>.</a:t>
            </a:r>
            <a:endParaRPr b="0" lang="en-IN" sz="2000" spc="-1" strike="noStrike">
              <a:latin typeface="Arial"/>
            </a:endParaRPr>
          </a:p>
          <a:p>
            <a:endParaRPr b="0" lang="en-IN" sz="2000" spc="-1" strike="noStrike">
              <a:latin typeface="Arial"/>
            </a:endParaRPr>
          </a:p>
          <a:p>
            <a:r>
              <a:rPr b="1" lang="en-IN" sz="2000" spc="-1" strike="noStrike">
                <a:solidFill>
                  <a:srgbClr val="000000"/>
                </a:solidFill>
                <a:latin typeface="Sawasdee"/>
                <a:ea typeface="DejaVu Sans"/>
              </a:rPr>
              <a:t>3)</a:t>
            </a:r>
            <a:r>
              <a:rPr b="0" lang="en-IN" sz="2000" spc="-1" strike="noStrike">
                <a:solidFill>
                  <a:srgbClr val="000000"/>
                </a:solidFill>
                <a:latin typeface="Sawasdee"/>
                <a:ea typeface="DejaVu Sans"/>
              </a:rPr>
              <a:t> Many </a:t>
            </a:r>
            <a:r>
              <a:rPr b="0" lang="en-IN" sz="2000" spc="-1" strike="noStrike" u="sng">
                <a:solidFill>
                  <a:srgbClr val="000000"/>
                </a:solidFill>
                <a:uFillTx/>
                <a:latin typeface="Sawasdee"/>
                <a:ea typeface="DejaVu Sans"/>
              </a:rPr>
              <a:t>requests are canclled</a:t>
            </a:r>
            <a:r>
              <a:rPr b="0" lang="en-IN" sz="2000" spc="-1" strike="noStrike">
                <a:solidFill>
                  <a:srgbClr val="000000"/>
                </a:solidFill>
                <a:latin typeface="Sawasdee"/>
                <a:ea typeface="DejaVu Sans"/>
              </a:rPr>
              <a:t>   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latin typeface="Sawasdee"/>
                <a:ea typeface="DejaVu Sans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latin typeface="Sawasdee"/>
                <a:ea typeface="DejaVu Sans"/>
              </a:rPr>
              <a:t>Throughout.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703440" y="352440"/>
            <a:ext cx="1075644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Sawasdee"/>
                <a:ea typeface="DejaVu Sans"/>
              </a:rPr>
              <a:t>Problem 1 - Cancelled trips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267120" y="1209960"/>
            <a:ext cx="11629080" cy="48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67" name="Picture 3" descr=""/>
          <p:cNvPicPr/>
          <p:nvPr/>
        </p:nvPicPr>
        <p:blipFill>
          <a:blip r:embed="rId1"/>
          <a:stretch/>
        </p:blipFill>
        <p:spPr>
          <a:xfrm>
            <a:off x="10769400" y="6016320"/>
            <a:ext cx="1126800" cy="750960"/>
          </a:xfrm>
          <a:prstGeom prst="rect">
            <a:avLst/>
          </a:prstGeom>
          <a:ln>
            <a:noFill/>
          </a:ln>
        </p:spPr>
      </p:pic>
      <p:sp>
        <p:nvSpPr>
          <p:cNvPr id="168" name="Line 3"/>
          <p:cNvSpPr/>
          <p:nvPr/>
        </p:nvSpPr>
        <p:spPr>
          <a:xfrm>
            <a:off x="213120" y="1040760"/>
            <a:ext cx="1175004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9" name="Line 4"/>
          <p:cNvSpPr/>
          <p:nvPr/>
        </p:nvSpPr>
        <p:spPr>
          <a:xfrm>
            <a:off x="213120" y="6197040"/>
            <a:ext cx="1175004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0" name="CustomShape 5"/>
          <p:cNvSpPr/>
          <p:nvPr/>
        </p:nvSpPr>
        <p:spPr>
          <a:xfrm>
            <a:off x="333360" y="1204200"/>
            <a:ext cx="4047120" cy="48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432000" y="1368000"/>
            <a:ext cx="5851080" cy="4388040"/>
          </a:xfrm>
          <a:prstGeom prst="rect">
            <a:avLst/>
          </a:prstGeom>
          <a:ln>
            <a:noFill/>
          </a:ln>
        </p:spPr>
      </p:pic>
      <p:sp>
        <p:nvSpPr>
          <p:cNvPr id="172" name="CustomShape 6"/>
          <p:cNvSpPr/>
          <p:nvPr/>
        </p:nvSpPr>
        <p:spPr>
          <a:xfrm>
            <a:off x="5904000" y="2520000"/>
            <a:ext cx="5992200" cy="20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1)</a:t>
            </a:r>
            <a:r>
              <a:rPr b="0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Cancelled trips</a:t>
            </a:r>
            <a:r>
              <a:rPr b="0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 seems to be very </a:t>
            </a:r>
            <a:r>
              <a:rPr b="1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high</a:t>
            </a:r>
            <a:r>
              <a:rPr b="0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 </a:t>
            </a:r>
            <a:endParaRPr b="0" lang="en-IN" sz="2200" spc="-1" strike="noStrike">
              <a:latin typeface="Arial"/>
            </a:endParaRPr>
          </a:p>
          <a:p>
            <a:r>
              <a:rPr b="0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when cabs are booked from the </a:t>
            </a:r>
            <a:r>
              <a:rPr b="1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City to </a:t>
            </a:r>
            <a:endParaRPr b="0" lang="en-IN" sz="2200" spc="-1" strike="noStrike">
              <a:latin typeface="Arial"/>
            </a:endParaRPr>
          </a:p>
          <a:p>
            <a:r>
              <a:rPr b="1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    </a:t>
            </a:r>
            <a:r>
              <a:rPr b="1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The Airport.</a:t>
            </a:r>
            <a:endParaRPr b="0" lang="en-IN" sz="2200" spc="-1" strike="noStrike">
              <a:latin typeface="Arial"/>
            </a:endParaRPr>
          </a:p>
          <a:p>
            <a:endParaRPr b="0" lang="en-IN" sz="2200" spc="-1" strike="noStrike">
              <a:latin typeface="Arial"/>
            </a:endParaRPr>
          </a:p>
          <a:p>
            <a:r>
              <a:rPr b="1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2)</a:t>
            </a:r>
            <a:r>
              <a:rPr b="0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 Which indicates that cabs are unwilling to </a:t>
            </a:r>
            <a:endParaRPr b="0" lang="en-IN" sz="2200" spc="-1" strike="noStrike">
              <a:latin typeface="Arial"/>
            </a:endParaRPr>
          </a:p>
          <a:p>
            <a:r>
              <a:rPr b="0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Accept a trip to the Airport.</a:t>
            </a:r>
            <a:endParaRPr b="0" lang="en-IN" sz="2200" spc="-1" strike="noStrike">
              <a:latin typeface="Arial"/>
            </a:endParaRPr>
          </a:p>
          <a:p>
            <a:r>
              <a:rPr b="0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     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139760" y="358200"/>
            <a:ext cx="987480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Sawasdee"/>
                <a:ea typeface="DejaVu Sans"/>
              </a:rPr>
              <a:t>Problem 2 - No Cars Available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267120" y="1209960"/>
            <a:ext cx="11629080" cy="48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75" name="Picture 3" descr=""/>
          <p:cNvPicPr/>
          <p:nvPr/>
        </p:nvPicPr>
        <p:blipFill>
          <a:blip r:embed="rId1"/>
          <a:stretch/>
        </p:blipFill>
        <p:spPr>
          <a:xfrm>
            <a:off x="10769400" y="6016320"/>
            <a:ext cx="1126800" cy="750960"/>
          </a:xfrm>
          <a:prstGeom prst="rect">
            <a:avLst/>
          </a:prstGeom>
          <a:ln>
            <a:noFill/>
          </a:ln>
        </p:spPr>
      </p:pic>
      <p:sp>
        <p:nvSpPr>
          <p:cNvPr id="176" name="Line 3"/>
          <p:cNvSpPr/>
          <p:nvPr/>
        </p:nvSpPr>
        <p:spPr>
          <a:xfrm>
            <a:off x="213120" y="1040760"/>
            <a:ext cx="1175004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7" name="Line 4"/>
          <p:cNvSpPr/>
          <p:nvPr/>
        </p:nvSpPr>
        <p:spPr>
          <a:xfrm>
            <a:off x="213120" y="6197040"/>
            <a:ext cx="1175004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8" name="CustomShape 5"/>
          <p:cNvSpPr/>
          <p:nvPr/>
        </p:nvSpPr>
        <p:spPr>
          <a:xfrm>
            <a:off x="402840" y="1108440"/>
            <a:ext cx="4047120" cy="48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267120" y="1368000"/>
            <a:ext cx="5851080" cy="4388040"/>
          </a:xfrm>
          <a:prstGeom prst="rect">
            <a:avLst/>
          </a:prstGeom>
          <a:ln>
            <a:noFill/>
          </a:ln>
        </p:spPr>
      </p:pic>
      <p:sp>
        <p:nvSpPr>
          <p:cNvPr id="180" name="CustomShape 6"/>
          <p:cNvSpPr/>
          <p:nvPr/>
        </p:nvSpPr>
        <p:spPr>
          <a:xfrm>
            <a:off x="5688000" y="2357640"/>
            <a:ext cx="6047280" cy="232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1)</a:t>
            </a:r>
            <a:r>
              <a:rPr b="0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Unavaibility of cars</a:t>
            </a:r>
            <a:r>
              <a:rPr b="0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 are </a:t>
            </a:r>
            <a:r>
              <a:rPr b="1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high</a:t>
            </a:r>
            <a:r>
              <a:rPr b="0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 for both the</a:t>
            </a:r>
            <a:endParaRPr b="0" lang="en-IN" sz="2200" spc="-1" strike="noStrike">
              <a:latin typeface="Arial"/>
            </a:endParaRPr>
          </a:p>
          <a:p>
            <a:r>
              <a:rPr b="0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pickup points</a:t>
            </a:r>
            <a:endParaRPr b="0" lang="en-IN" sz="2200" spc="-1" strike="noStrike">
              <a:latin typeface="Arial"/>
            </a:endParaRPr>
          </a:p>
          <a:p>
            <a:endParaRPr b="0" lang="en-IN" sz="2200" spc="-1" strike="noStrike">
              <a:latin typeface="Arial"/>
            </a:endParaRPr>
          </a:p>
          <a:p>
            <a:r>
              <a:rPr b="1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2)</a:t>
            </a:r>
            <a:r>
              <a:rPr b="0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 But is almost </a:t>
            </a:r>
            <a:r>
              <a:rPr b="1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double in ‘Airport’</a:t>
            </a:r>
            <a:r>
              <a:rPr b="0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 when</a:t>
            </a:r>
            <a:endParaRPr b="0" lang="en-IN" sz="2200" spc="-1" strike="noStrike">
              <a:latin typeface="Arial"/>
            </a:endParaRPr>
          </a:p>
          <a:p>
            <a:r>
              <a:rPr b="0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   </a:t>
            </a:r>
            <a:r>
              <a:rPr b="0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compared to the ‘City’</a:t>
            </a:r>
            <a:endParaRPr b="0" lang="en-IN" sz="2200" spc="-1" strike="noStrike">
              <a:latin typeface="Arial"/>
            </a:endParaRPr>
          </a:p>
          <a:p>
            <a:endParaRPr b="0" lang="en-IN" sz="2200" spc="-1" strike="noStrike">
              <a:latin typeface="Arial"/>
            </a:endParaRPr>
          </a:p>
          <a:p>
            <a:r>
              <a:rPr b="1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3)</a:t>
            </a:r>
            <a:r>
              <a:rPr b="0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 And, we already saw that </a:t>
            </a:r>
            <a:r>
              <a:rPr b="1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unavaibility of</a:t>
            </a:r>
            <a:r>
              <a:rPr b="0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 </a:t>
            </a:r>
            <a:endParaRPr b="0" lang="en-IN" sz="2200" spc="-1" strike="noStrike">
              <a:latin typeface="Arial"/>
            </a:endParaRPr>
          </a:p>
          <a:p>
            <a:r>
              <a:rPr b="0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    </a:t>
            </a:r>
            <a:r>
              <a:rPr b="1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cars</a:t>
            </a:r>
            <a:r>
              <a:rPr b="0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 are </a:t>
            </a:r>
            <a:r>
              <a:rPr b="1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mostly during</a:t>
            </a:r>
            <a:r>
              <a:rPr b="0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 the </a:t>
            </a:r>
            <a:r>
              <a:rPr b="1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night</a:t>
            </a:r>
            <a:r>
              <a:rPr b="0" lang="en-IN" sz="2200" spc="-1" strike="noStrike">
                <a:solidFill>
                  <a:srgbClr val="000000"/>
                </a:solidFill>
                <a:latin typeface="Sawasdee"/>
                <a:ea typeface="DejaVu Sans"/>
              </a:rPr>
              <a:t>.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1701</TotalTime>
  <Application>LibreOffice/5.4.5.1$Linux_X86_64 LibreOffice_project/40m0$Build-1</Application>
  <Words>53</Words>
  <Paragraphs>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2016-11-13T07:21:51Z</dcterms:created>
  <dc:creator>gunishhanda@gmail.com</dc:creator>
  <dc:description/>
  <dc:language>en-IN</dc:language>
  <cp:lastModifiedBy/>
  <dcterms:modified xsi:type="dcterms:W3CDTF">2018-02-28T11:50:10Z</dcterms:modified>
  <cp:revision>139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15.0038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