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8b9bce2f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8b9bce2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882989e51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e882989e51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e6637f2a4a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e6637f2a4a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e8b9bce2f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e8b9bce2f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8b9bce2f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8b9bce2f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e8b9bce2f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e8b9bce2f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882989e5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882989e5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65c7fbc16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65c7fbc16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65c7fbc16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65c7fbc16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6637f2a4a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6637f2a4a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8b9bce2f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8b9bce2f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65c7fbc16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65c7fbc16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882989e51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e882989e51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6637f2a4a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e6637f2a4a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hyperlink" Target="mailto:sbhowmi2@vols.utk.edu" TargetMode="External"/><Relationship Id="rId5" Type="http://schemas.openxmlformats.org/officeDocument/2006/relationships/hyperlink" Target="mailto:hthapliyal@utk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2.jp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500" y="4498475"/>
            <a:ext cx="9140400" cy="606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4025" y="800975"/>
            <a:ext cx="8822100" cy="208380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80"/>
              <a:t>Transfer Learning Based Hybrid Quantum Neural Network Model for Surface Anomaly Detection</a:t>
            </a:r>
            <a:endParaRPr b="1" sz="3780"/>
          </a:p>
        </p:txBody>
      </p:sp>
      <p:sp>
        <p:nvSpPr>
          <p:cNvPr id="56" name="Google Shape;56;p13"/>
          <p:cNvSpPr txBox="1"/>
          <p:nvPr/>
        </p:nvSpPr>
        <p:spPr>
          <a:xfrm>
            <a:off x="1096125" y="2934150"/>
            <a:ext cx="6897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Sounak Bhowmik </a:t>
            </a:r>
            <a:r>
              <a:rPr lang="en" sz="2300"/>
              <a:t>and</a:t>
            </a:r>
            <a:r>
              <a:rPr lang="en" sz="2300">
                <a:solidFill>
                  <a:srgbClr val="000000"/>
                </a:solidFill>
              </a:rPr>
              <a:t> Himanshu Thapliyal </a:t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46241"/>
            <a:ext cx="1712292" cy="7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892725" y="3389925"/>
            <a:ext cx="559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VLSI Emerging Design and Nano Things Security Lab (VEDANTS - LAB)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Dept. of Electrical Engineering and Computer Science,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University of Tennessee, Knoxville, US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Email: </a:t>
            </a:r>
            <a:r>
              <a:rPr lang="en" sz="12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sbhowmi2@vols.utk.edu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lang="en" sz="12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hthapliyal@utk.edu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549100" y="4574675"/>
            <a:ext cx="11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000000"/>
                </a:solidFill>
              </a:rPr>
              <a:t>0</a:t>
            </a:r>
            <a:r>
              <a:rPr b="1" i="1" lang="en" sz="1000"/>
              <a:t>2</a:t>
            </a:r>
            <a:r>
              <a:rPr b="1" i="1" lang="en" sz="1000">
                <a:solidFill>
                  <a:srgbClr val="000000"/>
                </a:solidFill>
              </a:rPr>
              <a:t>-07-2024</a:t>
            </a:r>
            <a:endParaRPr b="1" i="1" sz="1000"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500" y="0"/>
            <a:ext cx="9140400" cy="606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72000" y="4265375"/>
            <a:ext cx="164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</a:rPr>
              <a:t>VEDANTS Lab</a:t>
            </a:r>
            <a:endParaRPr b="1" sz="1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606900"/>
            <a:ext cx="4856674" cy="37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2"/>
          <p:cNvSpPr txBox="1"/>
          <p:nvPr>
            <p:ph idx="4294967295" type="title"/>
          </p:nvPr>
        </p:nvSpPr>
        <p:spPr>
          <a:xfrm>
            <a:off x="3500" y="0"/>
            <a:ext cx="9140400" cy="6069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Convergence curves of the QTL-based models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64" name="Google Shape;2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824" y="677650"/>
            <a:ext cx="2861100" cy="218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6825" y="2865550"/>
            <a:ext cx="2954025" cy="225234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2"/>
          <p:cNvSpPr/>
          <p:nvPr/>
        </p:nvSpPr>
        <p:spPr>
          <a:xfrm>
            <a:off x="7662775" y="3469275"/>
            <a:ext cx="1146000" cy="557700"/>
          </a:xfrm>
          <a:prstGeom prst="wedgeRoundRectCallout">
            <a:avLst>
              <a:gd fmla="val -99146" name="adj1"/>
              <a:gd fmla="val 10551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Jitters in the curve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267" name="Google Shape;26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346241"/>
            <a:ext cx="1712292" cy="7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2"/>
          <p:cNvSpPr txBox="1"/>
          <p:nvPr/>
        </p:nvSpPr>
        <p:spPr>
          <a:xfrm>
            <a:off x="172000" y="4265375"/>
            <a:ext cx="164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</a:rPr>
              <a:t>VEDANTS Lab</a:t>
            </a:r>
            <a:endParaRPr b="1" sz="1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idx="1" type="body"/>
          </p:nvPr>
        </p:nvSpPr>
        <p:spPr>
          <a:xfrm>
            <a:off x="387900" y="1609675"/>
            <a:ext cx="8520600" cy="1615200"/>
          </a:xfrm>
          <a:prstGeom prst="rect">
            <a:avLst/>
          </a:prstGeom>
          <a:solidFill>
            <a:srgbClr val="FFFFFF">
              <a:alpha val="84380"/>
            </a:srgbClr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Available quantum computers are noisy, unfit for gaining any practical benefit.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Need of </a:t>
            </a:r>
            <a:r>
              <a:rPr b="1" lang="en">
                <a:solidFill>
                  <a:schemeClr val="dk1"/>
                </a:solidFill>
              </a:rPr>
              <a:t>general purpose quantum computers</a:t>
            </a:r>
            <a:r>
              <a:rPr lang="en">
                <a:solidFill>
                  <a:schemeClr val="dk1"/>
                </a:solidFill>
              </a:rPr>
              <a:t> that can serve on-demand computational requirements.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Using large number of qubits lead to rise in the complexity of the circuit.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4" name="Google Shape;2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46241"/>
            <a:ext cx="1712292" cy="7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3"/>
          <p:cNvSpPr txBox="1"/>
          <p:nvPr>
            <p:ph type="title"/>
          </p:nvPr>
        </p:nvSpPr>
        <p:spPr>
          <a:xfrm>
            <a:off x="3500" y="0"/>
            <a:ext cx="9140400" cy="6069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Hurdles</a:t>
            </a:r>
            <a:r>
              <a:rPr lang="en">
                <a:solidFill>
                  <a:schemeClr val="lt1"/>
                </a:solidFill>
              </a:rPr>
              <a:t> in Practical </a:t>
            </a:r>
            <a:r>
              <a:rPr lang="en">
                <a:solidFill>
                  <a:schemeClr val="lt1"/>
                </a:solidFill>
              </a:rPr>
              <a:t>Use Cases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6" name="Google Shape;276;p23"/>
          <p:cNvSpPr txBox="1"/>
          <p:nvPr/>
        </p:nvSpPr>
        <p:spPr>
          <a:xfrm>
            <a:off x="172000" y="4265375"/>
            <a:ext cx="164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</a:rPr>
              <a:t>VEDANTS Lab</a:t>
            </a:r>
            <a:endParaRPr b="1" sz="1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/>
          <p:nvPr>
            <p:ph type="title"/>
          </p:nvPr>
        </p:nvSpPr>
        <p:spPr>
          <a:xfrm>
            <a:off x="3500" y="0"/>
            <a:ext cx="9140400" cy="6069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2" name="Google Shape;2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46241"/>
            <a:ext cx="1712292" cy="7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4"/>
          <p:cNvSpPr txBox="1"/>
          <p:nvPr/>
        </p:nvSpPr>
        <p:spPr>
          <a:xfrm>
            <a:off x="747025" y="1240975"/>
            <a:ext cx="78462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3 versions of QTL-based models → </a:t>
            </a:r>
            <a:r>
              <a:rPr b="1" lang="en" sz="1800">
                <a:solidFill>
                  <a:schemeClr val="dk1"/>
                </a:solidFill>
              </a:rPr>
              <a:t>reduced</a:t>
            </a:r>
            <a:r>
              <a:rPr lang="en" sz="1800">
                <a:solidFill>
                  <a:schemeClr val="dk1"/>
                </a:solidFill>
              </a:rPr>
              <a:t> the total number of parameters significantly → Performance is </a:t>
            </a:r>
            <a:r>
              <a:rPr b="1" lang="en" sz="1800">
                <a:solidFill>
                  <a:schemeClr val="dk1"/>
                </a:solidFill>
              </a:rPr>
              <a:t>not compromised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Used the feature extraction capability of the classical convolution and quantum advantages of the VQC together </a:t>
            </a:r>
            <a:r>
              <a:rPr b="1" lang="en" sz="1800">
                <a:solidFill>
                  <a:schemeClr val="dk1"/>
                </a:solidFill>
              </a:rPr>
              <a:t>efficiently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More </a:t>
            </a:r>
            <a:r>
              <a:rPr b="1" lang="en" sz="1800">
                <a:solidFill>
                  <a:schemeClr val="dk1"/>
                </a:solidFill>
              </a:rPr>
              <a:t>sustainability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b="1" lang="en" sz="1800">
                <a:solidFill>
                  <a:schemeClr val="dk1"/>
                </a:solidFill>
              </a:rPr>
              <a:t>flexibility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Efficient hybrid approaches are the </a:t>
            </a:r>
            <a:r>
              <a:rPr b="1" lang="en" sz="1800">
                <a:solidFill>
                  <a:schemeClr val="dk1"/>
                </a:solidFill>
              </a:rPr>
              <a:t>best way</a:t>
            </a:r>
            <a:r>
              <a:rPr lang="en" sz="1800">
                <a:solidFill>
                  <a:schemeClr val="dk1"/>
                </a:solidFill>
              </a:rPr>
              <a:t> to utilize the power of both the classical machine learning and </a:t>
            </a:r>
            <a:r>
              <a:rPr lang="en" sz="1800">
                <a:solidFill>
                  <a:schemeClr val="dk1"/>
                </a:solidFill>
              </a:rPr>
              <a:t>quantum computation.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84" name="Google Shape;284;p24"/>
          <p:cNvSpPr txBox="1"/>
          <p:nvPr/>
        </p:nvSpPr>
        <p:spPr>
          <a:xfrm>
            <a:off x="172000" y="4265375"/>
            <a:ext cx="164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</a:rPr>
              <a:t>VEDANTS Lab</a:t>
            </a:r>
            <a:endParaRPr b="1" sz="1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>
            <p:ph idx="4294967295" type="title"/>
          </p:nvPr>
        </p:nvSpPr>
        <p:spPr>
          <a:xfrm>
            <a:off x="3500" y="0"/>
            <a:ext cx="9140400" cy="6069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 work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90" name="Google Shape;2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46241"/>
            <a:ext cx="1712292" cy="7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5"/>
          <p:cNvSpPr txBox="1"/>
          <p:nvPr/>
        </p:nvSpPr>
        <p:spPr>
          <a:xfrm>
            <a:off x="747025" y="1469575"/>
            <a:ext cx="78462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More efficient design of VQCs.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Quantum convolutional models.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Noise-resilient approaches.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Using simulators with noise models as well as quantum machines to test the existing and new designs.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92" name="Google Shape;292;p25"/>
          <p:cNvSpPr txBox="1"/>
          <p:nvPr/>
        </p:nvSpPr>
        <p:spPr>
          <a:xfrm>
            <a:off x="172000" y="4265375"/>
            <a:ext cx="164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</a:rPr>
              <a:t>VEDANTS Lab</a:t>
            </a:r>
            <a:endParaRPr b="1" sz="1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/>
          <p:nvPr/>
        </p:nvSpPr>
        <p:spPr>
          <a:xfrm>
            <a:off x="3500" y="4495800"/>
            <a:ext cx="9140400" cy="606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298" name="Google Shape;2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46241"/>
            <a:ext cx="1712292" cy="7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6"/>
          <p:cNvSpPr txBox="1"/>
          <p:nvPr/>
        </p:nvSpPr>
        <p:spPr>
          <a:xfrm>
            <a:off x="3500" y="0"/>
            <a:ext cx="9140400" cy="606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300" name="Google Shape;300;p26"/>
          <p:cNvSpPr txBox="1"/>
          <p:nvPr/>
        </p:nvSpPr>
        <p:spPr>
          <a:xfrm>
            <a:off x="2194275" y="1881450"/>
            <a:ext cx="458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rgbClr val="FF9900"/>
                </a:solidFill>
              </a:rPr>
              <a:t>Thank You!</a:t>
            </a:r>
            <a:endParaRPr sz="6400">
              <a:solidFill>
                <a:srgbClr val="FF9900"/>
              </a:solidFill>
            </a:endParaRPr>
          </a:p>
        </p:txBody>
      </p:sp>
      <p:sp>
        <p:nvSpPr>
          <p:cNvPr id="301" name="Google Shape;301;p26"/>
          <p:cNvSpPr txBox="1"/>
          <p:nvPr/>
        </p:nvSpPr>
        <p:spPr>
          <a:xfrm>
            <a:off x="172000" y="4265375"/>
            <a:ext cx="164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</a:rPr>
              <a:t>VEDANTS Lab</a:t>
            </a:r>
            <a:endParaRPr b="1" sz="1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46241"/>
            <a:ext cx="1712292" cy="7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4294967295" type="title"/>
          </p:nvPr>
        </p:nvSpPr>
        <p:spPr>
          <a:xfrm>
            <a:off x="3500" y="0"/>
            <a:ext cx="9140400" cy="6069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Abstract of the work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521500" y="825150"/>
            <a:ext cx="2142600" cy="3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890650" y="1576400"/>
            <a:ext cx="7631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0000"/>
                </a:solidFill>
              </a:rPr>
              <a:t>The rapid </a:t>
            </a:r>
            <a:r>
              <a:rPr lang="en" sz="1600">
                <a:solidFill>
                  <a:srgbClr val="660000"/>
                </a:solidFill>
              </a:rPr>
              <a:t>increase</a:t>
            </a:r>
            <a:r>
              <a:rPr lang="en" sz="1600">
                <a:solidFill>
                  <a:srgbClr val="660000"/>
                </a:solidFill>
              </a:rPr>
              <a:t> in the volume of data increased the complexity of the large deep </a:t>
            </a:r>
            <a:r>
              <a:rPr lang="en" sz="1600">
                <a:solidFill>
                  <a:srgbClr val="660000"/>
                </a:solidFill>
              </a:rPr>
              <a:t>learning</a:t>
            </a:r>
            <a:r>
              <a:rPr lang="en" sz="1600">
                <a:solidFill>
                  <a:srgbClr val="660000"/>
                </a:solidFill>
              </a:rPr>
              <a:t> models, making them more time and resource intensive for training than ever.</a:t>
            </a:r>
            <a:endParaRPr sz="1600">
              <a:solidFill>
                <a:srgbClr val="660000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3775" y="2188700"/>
            <a:ext cx="912221" cy="6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56800" y="1236400"/>
            <a:ext cx="912221" cy="6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521500" y="2895975"/>
            <a:ext cx="2142600" cy="3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proposed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890675" y="3488625"/>
            <a:ext cx="763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C4587"/>
                </a:solidFill>
              </a:rPr>
              <a:t>We applied quantum transfer learning (QTL) to reduce the total number of parameters of the model without affecting their performance.</a:t>
            </a:r>
            <a:endParaRPr sz="1800">
              <a:solidFill>
                <a:srgbClr val="1C4587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72000" y="4265375"/>
            <a:ext cx="164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</a:rPr>
              <a:t>VEDANTS Lab</a:t>
            </a:r>
            <a:endParaRPr b="1" sz="1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500" y="0"/>
            <a:ext cx="9140400" cy="6069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Quantum Transfer Learning (QTL)?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81525" y="1772300"/>
            <a:ext cx="3959100" cy="20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AutoNum type="arabicPeriod"/>
            </a:pPr>
            <a:r>
              <a:rPr lang="en" sz="1600">
                <a:solidFill>
                  <a:srgbClr val="0000FF"/>
                </a:solidFill>
              </a:rPr>
              <a:t>A benchmarked classical model.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AutoNum type="arabicPeriod"/>
            </a:pPr>
            <a:r>
              <a:rPr lang="en" sz="1600">
                <a:solidFill>
                  <a:srgbClr val="0000FF"/>
                </a:solidFill>
              </a:rPr>
              <a:t>Replacing layers with a Variational Quantum Circuit.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AutoNum type="arabicPeriod"/>
            </a:pPr>
            <a:r>
              <a:rPr lang="en" sz="1600">
                <a:solidFill>
                  <a:srgbClr val="0000FF"/>
                </a:solidFill>
              </a:rPr>
              <a:t>Keep the initial layers fixed and train the VQC.</a:t>
            </a:r>
            <a:endParaRPr sz="1600">
              <a:solidFill>
                <a:srgbClr val="0000FF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797" y="768338"/>
            <a:ext cx="4431274" cy="40640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311600" y="843075"/>
            <a:ext cx="392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A QML method that combines the power of classical machine learning and quantum computing.</a:t>
            </a:r>
            <a:endParaRPr i="1" sz="1200">
              <a:solidFill>
                <a:schemeClr val="dk1"/>
              </a:solidFill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6241"/>
            <a:ext cx="1712292" cy="7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172000" y="4265375"/>
            <a:ext cx="164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</a:rPr>
              <a:t>VEDANTS Lab</a:t>
            </a:r>
            <a:endParaRPr b="1" sz="1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85225"/>
            <a:ext cx="8520600" cy="25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Superposition, entanglement - phenomenons that can be utilised only in quantum domain.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We keep the best abilities of both the classical and quantum computing.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Quantum circuits are light and flexible.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Reduce the parameter volume of a model using QTL.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Response time of a trained hybrid classical quantum model will be less with the emergence of error-free quantum computers.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3500" y="0"/>
            <a:ext cx="9140400" cy="6069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Why QTL?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46241"/>
            <a:ext cx="1712292" cy="7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172000" y="4265375"/>
            <a:ext cx="164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</a:rPr>
              <a:t>VEDANTS Lab</a:t>
            </a:r>
            <a:endParaRPr b="1" sz="1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457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Binary classification problem on surface anomaly detection.</a:t>
            </a:r>
            <a:endParaRPr/>
          </a:p>
          <a:p>
            <a:pPr indent="-334327" lvl="0" marL="457200" rtl="0" algn="just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Objective: To show that quantum transfer learning can bring down the total number of parameters without affecting the models performance.</a:t>
            </a:r>
            <a:endParaRPr/>
          </a:p>
          <a:p>
            <a:pPr indent="-334327" lvl="0" marL="457200" rtl="0" algn="just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Three classical models to benchmark their performance.</a:t>
            </a:r>
            <a:endParaRPr/>
          </a:p>
          <a:p>
            <a:pPr indent="-334327" lvl="0" marL="457200" rtl="0" algn="just"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n"/>
              <a:t>Applied quantum transfer learning that reduces the total number of parameters and compare their performances.</a:t>
            </a:r>
            <a:endParaRPr/>
          </a:p>
        </p:txBody>
      </p:sp>
      <p:grpSp>
        <p:nvGrpSpPr>
          <p:cNvPr id="98" name="Google Shape;98;p17"/>
          <p:cNvGrpSpPr/>
          <p:nvPr/>
        </p:nvGrpSpPr>
        <p:grpSpPr>
          <a:xfrm>
            <a:off x="5116196" y="1175658"/>
            <a:ext cx="3767688" cy="3159549"/>
            <a:chOff x="501400" y="204275"/>
            <a:chExt cx="6196855" cy="4990601"/>
          </a:xfrm>
        </p:grpSpPr>
        <p:pic>
          <p:nvPicPr>
            <p:cNvPr id="99" name="Google Shape;99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1400" y="204275"/>
              <a:ext cx="2033762" cy="20259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7"/>
            <p:cNvPicPr preferRelativeResize="0"/>
            <p:nvPr/>
          </p:nvPicPr>
          <p:blipFill rotWithShape="1">
            <a:blip r:embed="rId4">
              <a:alphaModFix/>
            </a:blip>
            <a:srcRect b="0" l="514" r="524" t="0"/>
            <a:stretch/>
          </p:blipFill>
          <p:spPr>
            <a:xfrm>
              <a:off x="2597021" y="204275"/>
              <a:ext cx="2033762" cy="20259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7"/>
            <p:cNvPicPr preferRelativeResize="0"/>
            <p:nvPr/>
          </p:nvPicPr>
          <p:blipFill rotWithShape="1">
            <a:blip r:embed="rId5">
              <a:alphaModFix/>
            </a:blip>
            <a:srcRect b="0" l="514" r="524" t="0"/>
            <a:stretch/>
          </p:blipFill>
          <p:spPr>
            <a:xfrm>
              <a:off x="501400" y="2622543"/>
              <a:ext cx="2033762" cy="20259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7"/>
            <p:cNvPicPr preferRelativeResize="0"/>
            <p:nvPr/>
          </p:nvPicPr>
          <p:blipFill rotWithShape="1">
            <a:blip r:embed="rId6">
              <a:alphaModFix/>
            </a:blip>
            <a:srcRect b="0" l="514" r="524" t="0"/>
            <a:stretch/>
          </p:blipFill>
          <p:spPr>
            <a:xfrm>
              <a:off x="2597021" y="2622543"/>
              <a:ext cx="2033762" cy="20259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7"/>
            <p:cNvPicPr preferRelativeResize="0"/>
            <p:nvPr/>
          </p:nvPicPr>
          <p:blipFill rotWithShape="1">
            <a:blip r:embed="rId7">
              <a:alphaModFix/>
            </a:blip>
            <a:srcRect b="0" l="514" r="524" t="0"/>
            <a:stretch/>
          </p:blipFill>
          <p:spPr>
            <a:xfrm>
              <a:off x="4664493" y="204275"/>
              <a:ext cx="2033762" cy="20259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7"/>
            <p:cNvPicPr preferRelativeResize="0"/>
            <p:nvPr/>
          </p:nvPicPr>
          <p:blipFill rotWithShape="1">
            <a:blip r:embed="rId8">
              <a:alphaModFix/>
            </a:blip>
            <a:srcRect b="0" l="514" r="524" t="0"/>
            <a:stretch/>
          </p:blipFill>
          <p:spPr>
            <a:xfrm>
              <a:off x="4661812" y="2622543"/>
              <a:ext cx="2033762" cy="20259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17"/>
            <p:cNvSpPr txBox="1"/>
            <p:nvPr/>
          </p:nvSpPr>
          <p:spPr>
            <a:xfrm>
              <a:off x="843456" y="2124561"/>
              <a:ext cx="1531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</a:rPr>
                <a:t>Inclusion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3092685" y="2124561"/>
              <a:ext cx="1531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</a:rPr>
                <a:t>Patches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5074679" y="2137330"/>
              <a:ext cx="1620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</a:rPr>
                <a:t>Scratches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8" name="Google Shape;108;p17"/>
            <p:cNvSpPr txBox="1"/>
            <p:nvPr/>
          </p:nvSpPr>
          <p:spPr>
            <a:xfrm>
              <a:off x="580996" y="4562760"/>
              <a:ext cx="20955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</a:rPr>
                <a:t>Pitted surface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17"/>
            <p:cNvSpPr txBox="1"/>
            <p:nvPr/>
          </p:nvSpPr>
          <p:spPr>
            <a:xfrm>
              <a:off x="2613246" y="4562776"/>
              <a:ext cx="2538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</a:rPr>
                <a:t>Rolled-in scale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17"/>
            <p:cNvSpPr txBox="1"/>
            <p:nvPr/>
          </p:nvSpPr>
          <p:spPr>
            <a:xfrm>
              <a:off x="5277270" y="4562776"/>
              <a:ext cx="13293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</a:rPr>
                <a:t>Crazing</a:t>
              </a:r>
              <a:endParaRPr>
                <a:solidFill>
                  <a:srgbClr val="000000"/>
                </a:solidFill>
              </a:endParaRPr>
            </a:p>
          </p:txBody>
        </p:sp>
      </p:grpSp>
      <p:sp>
        <p:nvSpPr>
          <p:cNvPr id="111" name="Google Shape;111;p17"/>
          <p:cNvSpPr txBox="1"/>
          <p:nvPr/>
        </p:nvSpPr>
        <p:spPr>
          <a:xfrm>
            <a:off x="5301300" y="4282575"/>
            <a:ext cx="407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2"/>
                </a:solidFill>
              </a:rPr>
              <a:t>NEU-DET [1] surface anomaly detection dataset</a:t>
            </a:r>
            <a:endParaRPr b="1" i="1">
              <a:solidFill>
                <a:schemeClr val="dk2"/>
              </a:solidFill>
            </a:endParaRPr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3500" y="0"/>
            <a:ext cx="9140400" cy="6069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Experiment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4346241"/>
            <a:ext cx="1712292" cy="7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1498975" y="4734800"/>
            <a:ext cx="7818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22222"/>
                </a:solidFill>
                <a:highlight>
                  <a:srgbClr val="FFFFFF"/>
                </a:highlight>
              </a:rPr>
              <a:t>[1] Song, Kechen, and Yunhui Yan. "A noise robust method based on completed local binary patterns for hot-rolled steel strip surface defects." </a:t>
            </a:r>
            <a:r>
              <a:rPr i="1" lang="en" sz="700">
                <a:solidFill>
                  <a:srgbClr val="222222"/>
                </a:solidFill>
                <a:highlight>
                  <a:srgbClr val="FFFFFF"/>
                </a:highlight>
              </a:rPr>
              <a:t>Applied Surface Science</a:t>
            </a:r>
            <a:r>
              <a:rPr lang="en" sz="700">
                <a:solidFill>
                  <a:srgbClr val="222222"/>
                </a:solidFill>
                <a:highlight>
                  <a:srgbClr val="FFFFFF"/>
                </a:highlight>
              </a:rPr>
              <a:t> 285 (2013): 858-864.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72000" y="4265375"/>
            <a:ext cx="164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</a:rPr>
              <a:t>VEDANTS Lab</a:t>
            </a:r>
            <a:endParaRPr b="1" sz="1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46241"/>
            <a:ext cx="1712292" cy="7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/>
          <p:nvPr/>
        </p:nvSpPr>
        <p:spPr>
          <a:xfrm>
            <a:off x="5554801" y="1508532"/>
            <a:ext cx="506700" cy="510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448405" y="1575234"/>
            <a:ext cx="506700" cy="510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367341" y="1637721"/>
            <a:ext cx="506700" cy="510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5296410" y="1706125"/>
            <a:ext cx="506700" cy="510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5190014" y="1772827"/>
            <a:ext cx="506700" cy="510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5108950" y="1835314"/>
            <a:ext cx="506700" cy="510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3167425" y="1182763"/>
            <a:ext cx="952500" cy="960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2967400" y="1308163"/>
            <a:ext cx="952500" cy="960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815000" y="1425638"/>
            <a:ext cx="952500" cy="960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2681650" y="1554238"/>
            <a:ext cx="952500" cy="960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2481625" y="1679638"/>
            <a:ext cx="952500" cy="960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3500" y="0"/>
            <a:ext cx="9140400" cy="6069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Design of Classical benchmark models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820975" y="1534275"/>
            <a:ext cx="9525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2329225" y="1797113"/>
            <a:ext cx="952500" cy="960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6707550" y="832825"/>
            <a:ext cx="135000" cy="12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6707550" y="959725"/>
            <a:ext cx="135000" cy="12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6707550" y="1086625"/>
            <a:ext cx="135000" cy="12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6707550" y="1213525"/>
            <a:ext cx="135000" cy="12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6707550" y="1340425"/>
            <a:ext cx="135000" cy="12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6707550" y="1467325"/>
            <a:ext cx="135000" cy="12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6707550" y="1594225"/>
            <a:ext cx="135000" cy="12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6707550" y="1721125"/>
            <a:ext cx="135000" cy="12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6707550" y="1848025"/>
            <a:ext cx="135000" cy="12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6707550" y="1974925"/>
            <a:ext cx="135000" cy="12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6707550" y="2101825"/>
            <a:ext cx="135000" cy="12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6707550" y="2228725"/>
            <a:ext cx="135000" cy="12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6707550" y="2355625"/>
            <a:ext cx="135000" cy="12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6707550" y="2482525"/>
            <a:ext cx="135000" cy="12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6707550" y="2609425"/>
            <a:ext cx="135000" cy="12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6707550" y="2736325"/>
            <a:ext cx="135000" cy="12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18"/>
          <p:cNvGrpSpPr/>
          <p:nvPr/>
        </p:nvGrpSpPr>
        <p:grpSpPr>
          <a:xfrm>
            <a:off x="7601150" y="1391425"/>
            <a:ext cx="135000" cy="888300"/>
            <a:chOff x="7448750" y="1086625"/>
            <a:chExt cx="135000" cy="888300"/>
          </a:xfrm>
        </p:grpSpPr>
        <p:sp>
          <p:nvSpPr>
            <p:cNvPr id="152" name="Google Shape;152;p18"/>
            <p:cNvSpPr/>
            <p:nvPr/>
          </p:nvSpPr>
          <p:spPr>
            <a:xfrm>
              <a:off x="7448750" y="1086625"/>
              <a:ext cx="135000" cy="1269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7448750" y="1213525"/>
              <a:ext cx="135000" cy="1269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7448750" y="1340425"/>
              <a:ext cx="135000" cy="1269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7448750" y="1467325"/>
              <a:ext cx="135000" cy="1269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7448750" y="1594225"/>
              <a:ext cx="135000" cy="1269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7448750" y="1721125"/>
              <a:ext cx="135000" cy="1269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7448750" y="1848025"/>
              <a:ext cx="135000" cy="1269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18"/>
          <p:cNvSpPr/>
          <p:nvPr/>
        </p:nvSpPr>
        <p:spPr>
          <a:xfrm>
            <a:off x="8867150" y="1594225"/>
            <a:ext cx="135000" cy="126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8867150" y="1721125"/>
            <a:ext cx="135000" cy="126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18"/>
          <p:cNvCxnSpPr>
            <a:stCxn id="135" idx="0"/>
            <a:endCxn id="152" idx="0"/>
          </p:cNvCxnSpPr>
          <p:nvPr/>
        </p:nvCxnSpPr>
        <p:spPr>
          <a:xfrm>
            <a:off x="6775050" y="832825"/>
            <a:ext cx="893700" cy="5586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2" name="Google Shape;162;p18"/>
          <p:cNvCxnSpPr>
            <a:stCxn id="152" idx="0"/>
            <a:endCxn id="159" idx="0"/>
          </p:cNvCxnSpPr>
          <p:nvPr/>
        </p:nvCxnSpPr>
        <p:spPr>
          <a:xfrm>
            <a:off x="7668650" y="1391425"/>
            <a:ext cx="1266000" cy="2028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3" name="Google Shape;163;p18"/>
          <p:cNvCxnSpPr>
            <a:stCxn id="124" idx="0"/>
            <a:endCxn id="135" idx="0"/>
          </p:cNvCxnSpPr>
          <p:nvPr/>
        </p:nvCxnSpPr>
        <p:spPr>
          <a:xfrm flipH="1" rot="10800000">
            <a:off x="5549760" y="832825"/>
            <a:ext cx="1225200" cy="873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4" name="Google Shape;164;p18"/>
          <p:cNvCxnSpPr>
            <a:stCxn id="130" idx="0"/>
            <a:endCxn id="124" idx="0"/>
          </p:cNvCxnSpPr>
          <p:nvPr/>
        </p:nvCxnSpPr>
        <p:spPr>
          <a:xfrm>
            <a:off x="3157900" y="1554238"/>
            <a:ext cx="2391900" cy="1518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5" name="Google Shape;165;p18"/>
          <p:cNvCxnSpPr>
            <a:stCxn id="133" idx="0"/>
            <a:endCxn id="130" idx="0"/>
          </p:cNvCxnSpPr>
          <p:nvPr/>
        </p:nvCxnSpPr>
        <p:spPr>
          <a:xfrm>
            <a:off x="1297225" y="1534275"/>
            <a:ext cx="1860600" cy="201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6" name="Google Shape;166;p18"/>
          <p:cNvSpPr/>
          <p:nvPr/>
        </p:nvSpPr>
        <p:spPr>
          <a:xfrm rot="-5400000">
            <a:off x="1352800" y="1922425"/>
            <a:ext cx="1397100" cy="33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</a:t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 rot="-5400000">
            <a:off x="3877788" y="1924125"/>
            <a:ext cx="1397100" cy="333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Pool</a:t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 rot="-5400000">
            <a:off x="5632763" y="1847925"/>
            <a:ext cx="1397100" cy="333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Flatten</a:t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 rot="-5400000">
            <a:off x="6412300" y="1849100"/>
            <a:ext cx="1501800" cy="428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 + dropout</a:t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 rot="-5400000">
            <a:off x="7516950" y="1813925"/>
            <a:ext cx="1501800" cy="428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 + dropout</a:t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3091221" y="660775"/>
            <a:ext cx="769800" cy="5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relu()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6952372" y="616975"/>
            <a:ext cx="810300" cy="5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relu()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7838875" y="616975"/>
            <a:ext cx="1225200" cy="5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softmax</a:t>
            </a:r>
            <a:r>
              <a:rPr lang="en">
                <a:solidFill>
                  <a:schemeClr val="lt1"/>
                </a:solidFill>
              </a:rPr>
              <a:t>()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1725" y="2951326"/>
            <a:ext cx="6583424" cy="216340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/>
        </p:nvSpPr>
        <p:spPr>
          <a:xfrm>
            <a:off x="-72700" y="3259750"/>
            <a:ext cx="26142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Models used in this experiment had different design and total </a:t>
            </a:r>
            <a:r>
              <a:rPr lang="en" sz="1200">
                <a:solidFill>
                  <a:schemeClr val="dk2"/>
                </a:solidFill>
              </a:rPr>
              <a:t>parameters</a:t>
            </a: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All are based on Le-Net based architecture.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76" name="Google Shape;176;p18"/>
          <p:cNvSpPr/>
          <p:nvPr/>
        </p:nvSpPr>
        <p:spPr>
          <a:xfrm rot="-5400000">
            <a:off x="-916625" y="1582300"/>
            <a:ext cx="2281500" cy="39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General architecture</a:t>
            </a:r>
            <a:endParaRPr sz="1600">
              <a:solidFill>
                <a:schemeClr val="lt1"/>
              </a:solidFill>
            </a:endParaRPr>
          </a:p>
        </p:txBody>
      </p:sp>
      <p:cxnSp>
        <p:nvCxnSpPr>
          <p:cNvPr id="177" name="Google Shape;177;p18"/>
          <p:cNvCxnSpPr/>
          <p:nvPr/>
        </p:nvCxnSpPr>
        <p:spPr>
          <a:xfrm>
            <a:off x="-3750" y="2951325"/>
            <a:ext cx="915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18"/>
          <p:cNvSpPr/>
          <p:nvPr/>
        </p:nvSpPr>
        <p:spPr>
          <a:xfrm>
            <a:off x="6602675" y="686625"/>
            <a:ext cx="2460900" cy="22392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7496375" y="823525"/>
            <a:ext cx="1515600" cy="20241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172000" y="4265375"/>
            <a:ext cx="164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</a:rPr>
              <a:t>VEDANTS Lab</a:t>
            </a:r>
            <a:endParaRPr b="1" sz="1200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19"/>
          <p:cNvCxnSpPr>
            <a:stCxn id="186" idx="0"/>
            <a:endCxn id="187" idx="1"/>
          </p:cNvCxnSpPr>
          <p:nvPr/>
        </p:nvCxnSpPr>
        <p:spPr>
          <a:xfrm rot="5400000">
            <a:off x="7475550" y="1821725"/>
            <a:ext cx="1762200" cy="1048500"/>
          </a:xfrm>
          <a:prstGeom prst="bentConnector4">
            <a:avLst>
              <a:gd fmla="val -28640" name="adj1"/>
              <a:gd fmla="val 505787" name="adj2"/>
            </a:avLst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8" name="Google Shape;188;p19"/>
          <p:cNvSpPr/>
          <p:nvPr/>
        </p:nvSpPr>
        <p:spPr>
          <a:xfrm>
            <a:off x="980650" y="1444363"/>
            <a:ext cx="2091900" cy="1156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Classical Layers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i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Fixed Weights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3347550" y="1285625"/>
            <a:ext cx="487500" cy="1335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 rot="-5400000">
            <a:off x="3185500" y="1695475"/>
            <a:ext cx="77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pre-net</a:t>
            </a:r>
            <a:endParaRPr i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91" name="Google Shape;191;p19"/>
          <p:cNvGrpSpPr/>
          <p:nvPr/>
        </p:nvGrpSpPr>
        <p:grpSpPr>
          <a:xfrm>
            <a:off x="7732100" y="1299663"/>
            <a:ext cx="487500" cy="1375800"/>
            <a:chOff x="8572400" y="1352913"/>
            <a:chExt cx="487500" cy="1375800"/>
          </a:xfrm>
        </p:grpSpPr>
        <p:sp>
          <p:nvSpPr>
            <p:cNvPr id="192" name="Google Shape;192;p19"/>
            <p:cNvSpPr/>
            <p:nvPr/>
          </p:nvSpPr>
          <p:spPr>
            <a:xfrm>
              <a:off x="8572400" y="1352913"/>
              <a:ext cx="487500" cy="13758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3" name="Google Shape;193;p19"/>
            <p:cNvSpPr txBox="1"/>
            <p:nvPr/>
          </p:nvSpPr>
          <p:spPr>
            <a:xfrm rot="-5400000">
              <a:off x="8371400" y="1795338"/>
              <a:ext cx="8895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3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post</a:t>
              </a:r>
              <a:r>
                <a:rPr i="1" lang="en" sz="13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-net</a:t>
              </a:r>
              <a:endParaRPr i="1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194" name="Google Shape;194;p19"/>
          <p:cNvPicPr preferRelativeResize="0"/>
          <p:nvPr/>
        </p:nvPicPr>
        <p:blipFill rotWithShape="1">
          <a:blip r:embed="rId3">
            <a:alphaModFix/>
          </a:blip>
          <a:srcRect b="7951" l="8658" r="8084" t="6270"/>
          <a:stretch/>
        </p:blipFill>
        <p:spPr>
          <a:xfrm>
            <a:off x="4361898" y="1419950"/>
            <a:ext cx="3066301" cy="124171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9"/>
          <p:cNvSpPr/>
          <p:nvPr/>
        </p:nvSpPr>
        <p:spPr>
          <a:xfrm>
            <a:off x="2761000" y="2620625"/>
            <a:ext cx="621300" cy="36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2611300" y="2934150"/>
            <a:ext cx="1026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Extracted features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3835050" y="2620625"/>
            <a:ext cx="621300" cy="36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3835050" y="3163025"/>
            <a:ext cx="30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Encoded Features (angle embedding)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9" name="Google Shape;199;p19"/>
          <p:cNvSpPr/>
          <p:nvPr/>
        </p:nvSpPr>
        <p:spPr>
          <a:xfrm rot="5400000">
            <a:off x="3778150" y="800975"/>
            <a:ext cx="778500" cy="495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 rot="-5400000">
            <a:off x="3730900" y="835875"/>
            <a:ext cx="873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Encoding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1" name="Google Shape;201;p19"/>
          <p:cNvSpPr/>
          <p:nvPr/>
        </p:nvSpPr>
        <p:spPr>
          <a:xfrm rot="5400000">
            <a:off x="7151950" y="829075"/>
            <a:ext cx="778500" cy="495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 rot="-5400000">
            <a:off x="7078525" y="838275"/>
            <a:ext cx="873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Measure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198025" y="1660538"/>
            <a:ext cx="676500" cy="699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Input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8115900" y="2684263"/>
            <a:ext cx="621300" cy="36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7832375" y="3062675"/>
            <a:ext cx="10269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Predictions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05" name="Google Shape;205;p19"/>
          <p:cNvGrpSpPr/>
          <p:nvPr/>
        </p:nvGrpSpPr>
        <p:grpSpPr>
          <a:xfrm>
            <a:off x="8719650" y="1464875"/>
            <a:ext cx="328500" cy="1128900"/>
            <a:chOff x="7881450" y="1464875"/>
            <a:chExt cx="328500" cy="1128900"/>
          </a:xfrm>
        </p:grpSpPr>
        <p:sp>
          <p:nvSpPr>
            <p:cNvPr id="186" name="Google Shape;186;p19"/>
            <p:cNvSpPr/>
            <p:nvPr/>
          </p:nvSpPr>
          <p:spPr>
            <a:xfrm>
              <a:off x="7881450" y="1464875"/>
              <a:ext cx="322500" cy="112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6" name="Google Shape;206;p19"/>
            <p:cNvSpPr txBox="1"/>
            <p:nvPr/>
          </p:nvSpPr>
          <p:spPr>
            <a:xfrm rot="-5400000">
              <a:off x="7613100" y="1823550"/>
              <a:ext cx="8652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Labels</a:t>
              </a:r>
              <a:endPara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07" name="Google Shape;207;p19"/>
          <p:cNvSpPr txBox="1"/>
          <p:nvPr/>
        </p:nvSpPr>
        <p:spPr>
          <a:xfrm>
            <a:off x="5291100" y="920875"/>
            <a:ext cx="1565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Weights update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8" name="Google Shape;208;p19"/>
          <p:cNvSpPr txBox="1"/>
          <p:nvPr>
            <p:ph type="title"/>
          </p:nvPr>
        </p:nvSpPr>
        <p:spPr>
          <a:xfrm>
            <a:off x="3500" y="0"/>
            <a:ext cx="9140400" cy="6069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Design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09" name="Google Shape;209;p19"/>
          <p:cNvCxnSpPr/>
          <p:nvPr/>
        </p:nvCxnSpPr>
        <p:spPr>
          <a:xfrm>
            <a:off x="3217575" y="597950"/>
            <a:ext cx="0" cy="29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0" name="Google Shape;210;p19"/>
          <p:cNvSpPr txBox="1"/>
          <p:nvPr/>
        </p:nvSpPr>
        <p:spPr>
          <a:xfrm>
            <a:off x="980650" y="488675"/>
            <a:ext cx="62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(A)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5868588" y="488675"/>
            <a:ext cx="62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(B)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5748300" y="2661825"/>
            <a:ext cx="561300" cy="36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VQC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3" name="Google Shape;2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6241"/>
            <a:ext cx="1712292" cy="792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19"/>
          <p:cNvCxnSpPr/>
          <p:nvPr/>
        </p:nvCxnSpPr>
        <p:spPr>
          <a:xfrm>
            <a:off x="0" y="3513450"/>
            <a:ext cx="914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19"/>
          <p:cNvSpPr/>
          <p:nvPr/>
        </p:nvSpPr>
        <p:spPr>
          <a:xfrm>
            <a:off x="3845900" y="3970650"/>
            <a:ext cx="1360200" cy="288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Classical Model-1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6" name="Google Shape;216;p19"/>
          <p:cNvSpPr/>
          <p:nvPr/>
        </p:nvSpPr>
        <p:spPr>
          <a:xfrm>
            <a:off x="3845900" y="4346825"/>
            <a:ext cx="1360200" cy="288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Classical Model-2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3845900" y="4723000"/>
            <a:ext cx="1360200" cy="288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Classical Model-3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8" name="Google Shape;218;p19"/>
          <p:cNvSpPr/>
          <p:nvPr/>
        </p:nvSpPr>
        <p:spPr>
          <a:xfrm>
            <a:off x="3924100" y="3597900"/>
            <a:ext cx="1205700" cy="21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#Layers replaced</a:t>
            </a:r>
            <a:endParaRPr sz="1000"/>
          </a:p>
        </p:txBody>
      </p:sp>
      <p:sp>
        <p:nvSpPr>
          <p:cNvPr id="219" name="Google Shape;219;p19"/>
          <p:cNvSpPr/>
          <p:nvPr/>
        </p:nvSpPr>
        <p:spPr>
          <a:xfrm>
            <a:off x="5544700" y="3592100"/>
            <a:ext cx="726600" cy="21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endParaRPr sz="1000"/>
          </a:p>
        </p:txBody>
      </p:sp>
      <p:sp>
        <p:nvSpPr>
          <p:cNvPr id="220" name="Google Shape;220;p19"/>
          <p:cNvSpPr/>
          <p:nvPr/>
        </p:nvSpPr>
        <p:spPr>
          <a:xfrm>
            <a:off x="6686200" y="3601050"/>
            <a:ext cx="726600" cy="21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</a:t>
            </a:r>
            <a:endParaRPr sz="1000"/>
          </a:p>
        </p:txBody>
      </p:sp>
      <p:sp>
        <p:nvSpPr>
          <p:cNvPr id="221" name="Google Shape;221;p19"/>
          <p:cNvSpPr/>
          <p:nvPr/>
        </p:nvSpPr>
        <p:spPr>
          <a:xfrm>
            <a:off x="7882200" y="3601050"/>
            <a:ext cx="726600" cy="21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All (4-5)</a:t>
            </a:r>
            <a:endParaRPr sz="1000"/>
          </a:p>
        </p:txBody>
      </p:sp>
      <p:sp>
        <p:nvSpPr>
          <p:cNvPr id="222" name="Google Shape;222;p19"/>
          <p:cNvSpPr/>
          <p:nvPr/>
        </p:nvSpPr>
        <p:spPr>
          <a:xfrm>
            <a:off x="5399575" y="3982050"/>
            <a:ext cx="979800" cy="217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HM-1</a:t>
            </a:r>
            <a:r>
              <a:rPr lang="en" sz="1000">
                <a:solidFill>
                  <a:schemeClr val="lt1"/>
                </a:solidFill>
              </a:rPr>
              <a:t>_CM-1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5399575" y="4370300"/>
            <a:ext cx="979800" cy="217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HM-1</a:t>
            </a:r>
            <a:r>
              <a:rPr lang="en" sz="1000">
                <a:solidFill>
                  <a:schemeClr val="lt1"/>
                </a:solidFill>
              </a:rPr>
              <a:t>_CM-2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5399575" y="4758550"/>
            <a:ext cx="979800" cy="217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HM-1</a:t>
            </a:r>
            <a:r>
              <a:rPr lang="en" sz="1000">
                <a:solidFill>
                  <a:schemeClr val="lt1"/>
                </a:solidFill>
              </a:rPr>
              <a:t>_CM-3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25" name="Google Shape;225;p19"/>
          <p:cNvSpPr/>
          <p:nvPr/>
        </p:nvSpPr>
        <p:spPr>
          <a:xfrm rot="-5400000">
            <a:off x="3109875" y="4382375"/>
            <a:ext cx="990000" cy="21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Base Models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6533800" y="3963175"/>
            <a:ext cx="979800" cy="217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HM-2</a:t>
            </a:r>
            <a:r>
              <a:rPr lang="en" sz="1000">
                <a:solidFill>
                  <a:schemeClr val="lt1"/>
                </a:solidFill>
              </a:rPr>
              <a:t>_CM-1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6533800" y="4351425"/>
            <a:ext cx="979800" cy="217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HM-2</a:t>
            </a:r>
            <a:r>
              <a:rPr lang="en" sz="1000">
                <a:solidFill>
                  <a:schemeClr val="lt1"/>
                </a:solidFill>
              </a:rPr>
              <a:t>_CM-2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6533800" y="4739675"/>
            <a:ext cx="979800" cy="217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HM-2</a:t>
            </a:r>
            <a:r>
              <a:rPr lang="en" sz="1000">
                <a:solidFill>
                  <a:schemeClr val="lt1"/>
                </a:solidFill>
              </a:rPr>
              <a:t>_CM-3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7757400" y="3963175"/>
            <a:ext cx="979800" cy="217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HM-3</a:t>
            </a:r>
            <a:r>
              <a:rPr lang="en" sz="1000">
                <a:solidFill>
                  <a:schemeClr val="lt1"/>
                </a:solidFill>
              </a:rPr>
              <a:t>_CM-1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30" name="Google Shape;230;p19"/>
          <p:cNvSpPr/>
          <p:nvPr/>
        </p:nvSpPr>
        <p:spPr>
          <a:xfrm>
            <a:off x="7757400" y="4351425"/>
            <a:ext cx="979800" cy="217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HM-3</a:t>
            </a:r>
            <a:r>
              <a:rPr lang="en" sz="1000">
                <a:solidFill>
                  <a:schemeClr val="lt1"/>
                </a:solidFill>
              </a:rPr>
              <a:t>_CM-2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7757400" y="4739675"/>
            <a:ext cx="979800" cy="217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HM-3</a:t>
            </a:r>
            <a:r>
              <a:rPr lang="en" sz="1000">
                <a:solidFill>
                  <a:schemeClr val="lt1"/>
                </a:solidFill>
              </a:rPr>
              <a:t>_CM-3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32" name="Google Shape;232;p19"/>
          <p:cNvSpPr txBox="1"/>
          <p:nvPr>
            <p:ph type="title"/>
          </p:nvPr>
        </p:nvSpPr>
        <p:spPr>
          <a:xfrm>
            <a:off x="0" y="3550200"/>
            <a:ext cx="3217800" cy="4326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>
                <a:solidFill>
                  <a:schemeClr val="lt1"/>
                </a:solidFill>
              </a:rPr>
              <a:t>Models Used in this experiment</a:t>
            </a:r>
            <a:endParaRPr sz="15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20">
              <a:solidFill>
                <a:schemeClr val="lt1"/>
              </a:solidFill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3767200" y="72600"/>
            <a:ext cx="1745700" cy="461700"/>
          </a:xfrm>
          <a:prstGeom prst="wedgeRectCallout">
            <a:avLst>
              <a:gd fmla="val 68649" name="adj1"/>
              <a:gd fmla="val 117374" name="adj2"/>
            </a:avLst>
          </a:prstGeom>
          <a:solidFill>
            <a:schemeClr val="accent6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Dressed Quantum Network </a:t>
            </a:r>
            <a:r>
              <a:rPr i="1" lang="en"/>
              <a:t>(DQN)</a:t>
            </a:r>
            <a:endParaRPr i="1"/>
          </a:p>
        </p:txBody>
      </p:sp>
      <p:sp>
        <p:nvSpPr>
          <p:cNvPr id="234" name="Google Shape;234;p19"/>
          <p:cNvSpPr txBox="1"/>
          <p:nvPr/>
        </p:nvSpPr>
        <p:spPr>
          <a:xfrm>
            <a:off x="172000" y="4265375"/>
            <a:ext cx="164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</a:rPr>
              <a:t>VEDANTS Lab</a:t>
            </a:r>
            <a:endParaRPr b="1" sz="1200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/>
          <p:nvPr>
            <p:ph type="title"/>
          </p:nvPr>
        </p:nvSpPr>
        <p:spPr>
          <a:xfrm>
            <a:off x="3500" y="0"/>
            <a:ext cx="9140400" cy="6069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Design of the DQN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40" name="Google Shape;2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4250"/>
            <a:ext cx="8839204" cy="303416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0"/>
          <p:cNvSpPr/>
          <p:nvPr/>
        </p:nvSpPr>
        <p:spPr>
          <a:xfrm>
            <a:off x="79700" y="1204950"/>
            <a:ext cx="1895100" cy="3034200"/>
          </a:xfrm>
          <a:prstGeom prst="rect">
            <a:avLst/>
          </a:prstGeom>
          <a:solidFill>
            <a:srgbClr val="FFFFFF">
              <a:alpha val="8438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"/>
          <p:cNvSpPr/>
          <p:nvPr/>
        </p:nvSpPr>
        <p:spPr>
          <a:xfrm>
            <a:off x="1974800" y="1219200"/>
            <a:ext cx="5776800" cy="3034200"/>
          </a:xfrm>
          <a:prstGeom prst="rect">
            <a:avLst/>
          </a:prstGeom>
          <a:solidFill>
            <a:srgbClr val="FFFFFF">
              <a:alpha val="8438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"/>
          <p:cNvSpPr/>
          <p:nvPr/>
        </p:nvSpPr>
        <p:spPr>
          <a:xfrm>
            <a:off x="7751600" y="1317750"/>
            <a:ext cx="1286400" cy="2508000"/>
          </a:xfrm>
          <a:prstGeom prst="rect">
            <a:avLst/>
          </a:prstGeom>
          <a:solidFill>
            <a:srgbClr val="FFFFFF">
              <a:alpha val="8438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6241"/>
            <a:ext cx="1712292" cy="7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0"/>
          <p:cNvSpPr txBox="1"/>
          <p:nvPr/>
        </p:nvSpPr>
        <p:spPr>
          <a:xfrm>
            <a:off x="172000" y="4265375"/>
            <a:ext cx="164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</a:rPr>
              <a:t>VEDANTS Lab</a:t>
            </a:r>
            <a:endParaRPr b="1" sz="1200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/>
          <p:nvPr>
            <p:ph type="title"/>
          </p:nvPr>
        </p:nvSpPr>
        <p:spPr>
          <a:xfrm>
            <a:off x="3500" y="0"/>
            <a:ext cx="9140400" cy="606900"/>
          </a:xfrm>
          <a:prstGeom prst="rect">
            <a:avLst/>
          </a:prstGeom>
          <a:solidFill>
            <a:srgbClr val="1C4587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Results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51" name="Google Shape;2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46241"/>
            <a:ext cx="1712292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424" y="621688"/>
            <a:ext cx="4322676" cy="39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1"/>
          <p:cNvSpPr/>
          <p:nvPr/>
        </p:nvSpPr>
        <p:spPr>
          <a:xfrm>
            <a:off x="3684850" y="1881775"/>
            <a:ext cx="603900" cy="294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3684850" y="3002150"/>
            <a:ext cx="603900" cy="294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3709625" y="4122525"/>
            <a:ext cx="603900" cy="294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1"/>
          <p:cNvSpPr txBox="1"/>
          <p:nvPr/>
        </p:nvSpPr>
        <p:spPr>
          <a:xfrm>
            <a:off x="4537925" y="1073925"/>
            <a:ext cx="4359900" cy="28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394"/>
              </a:buClr>
              <a:buSzPts val="1400"/>
              <a:buChar char="●"/>
            </a:pPr>
            <a:r>
              <a:rPr lang="en">
                <a:solidFill>
                  <a:srgbClr val="0B5394"/>
                </a:solidFill>
              </a:rPr>
              <a:t>Same training and validation set used for training all the models.</a:t>
            </a:r>
            <a:endParaRPr>
              <a:solidFill>
                <a:srgbClr val="0B5394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394"/>
              </a:buClr>
              <a:buSzPts val="1400"/>
              <a:buChar char="●"/>
            </a:pPr>
            <a:r>
              <a:rPr lang="en">
                <a:solidFill>
                  <a:srgbClr val="0B5394"/>
                </a:solidFill>
              </a:rPr>
              <a:t>6-fold cross validation for each model and then took the average.</a:t>
            </a:r>
            <a:endParaRPr>
              <a:solidFill>
                <a:srgbClr val="0B5394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394"/>
              </a:buClr>
              <a:buSzPts val="1400"/>
              <a:buChar char="●"/>
            </a:pPr>
            <a:r>
              <a:rPr lang="en">
                <a:solidFill>
                  <a:srgbClr val="0B5394"/>
                </a:solidFill>
              </a:rPr>
              <a:t>Random initialization ensures exhaustive search over the parameter space (no local minima problem).</a:t>
            </a:r>
            <a:endParaRPr>
              <a:solidFill>
                <a:srgbClr val="0B5394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394"/>
              </a:buClr>
              <a:buSzPts val="1400"/>
              <a:buChar char="●"/>
            </a:pPr>
            <a:r>
              <a:rPr lang="en">
                <a:solidFill>
                  <a:srgbClr val="0B5394"/>
                </a:solidFill>
              </a:rPr>
              <a:t>QTL has significantly reduced the number of parameters without affecting their performance.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172000" y="4341575"/>
            <a:ext cx="164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</a:rPr>
              <a:t>VEDANTS Lab</a:t>
            </a:r>
            <a:endParaRPr b="1" sz="1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9C1D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