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130B8C-7B95-44BC-8D17-3718A1543559}" type="datetimeFigureOut">
              <a:rPr lang="en-IN" smtClean="0"/>
              <a:t>07-07-2021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7613F6-020E-4DAF-AF5E-A877FA580545}" type="slidenum">
              <a:rPr lang="en-IN" smtClean="0"/>
              <a:t>‹#›</a:t>
            </a:fld>
            <a:endParaRPr lang="en-IN"/>
          </a:p>
        </p:txBody>
      </p:sp>
    </p:spTree>
    <p:extLst>
      <p:ext uri="{BB962C8B-B14F-4D97-AF65-F5344CB8AC3E}">
        <p14:creationId xmlns:p14="http://schemas.microsoft.com/office/powerpoint/2010/main" val="1935212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130B8C-7B95-44BC-8D17-3718A1543559}" type="datetimeFigureOut">
              <a:rPr lang="en-IN" smtClean="0"/>
              <a:t>07-07-2021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7613F6-020E-4DAF-AF5E-A877FA580545}" type="slidenum">
              <a:rPr lang="en-IN" smtClean="0"/>
              <a:t>‹#›</a:t>
            </a:fld>
            <a:endParaRPr lang="en-IN"/>
          </a:p>
        </p:txBody>
      </p:sp>
    </p:spTree>
    <p:extLst>
      <p:ext uri="{BB962C8B-B14F-4D97-AF65-F5344CB8AC3E}">
        <p14:creationId xmlns:p14="http://schemas.microsoft.com/office/powerpoint/2010/main" val="1587986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A130B8C-7B95-44BC-8D17-3718A1543559}" type="datetimeFigureOut">
              <a:rPr lang="en-IN" smtClean="0"/>
              <a:t>07-07-2021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7613F6-020E-4DAF-AF5E-A877FA580545}" type="slidenum">
              <a:rPr lang="en-IN" smtClean="0"/>
              <a:t>‹#›</a:t>
            </a:fld>
            <a:endParaRPr lang="en-IN"/>
          </a:p>
        </p:txBody>
      </p:sp>
    </p:spTree>
    <p:extLst>
      <p:ext uri="{BB962C8B-B14F-4D97-AF65-F5344CB8AC3E}">
        <p14:creationId xmlns:p14="http://schemas.microsoft.com/office/powerpoint/2010/main" val="8326698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A130B8C-7B95-44BC-8D17-3718A1543559}" type="datetimeFigureOut">
              <a:rPr lang="en-IN" smtClean="0"/>
              <a:t>07-07-2021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7613F6-020E-4DAF-AF5E-A877FA580545}"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1934151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130B8C-7B95-44BC-8D17-3718A1543559}" type="datetimeFigureOut">
              <a:rPr lang="en-IN" smtClean="0"/>
              <a:t>07-07-2021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7613F6-020E-4DAF-AF5E-A877FA580545}" type="slidenum">
              <a:rPr lang="en-IN" smtClean="0"/>
              <a:t>‹#›</a:t>
            </a:fld>
            <a:endParaRPr lang="en-IN"/>
          </a:p>
        </p:txBody>
      </p:sp>
    </p:spTree>
    <p:extLst>
      <p:ext uri="{BB962C8B-B14F-4D97-AF65-F5344CB8AC3E}">
        <p14:creationId xmlns:p14="http://schemas.microsoft.com/office/powerpoint/2010/main" val="35640126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A130B8C-7B95-44BC-8D17-3718A1543559}" type="datetimeFigureOut">
              <a:rPr lang="en-IN" smtClean="0"/>
              <a:t>07-07-2021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7613F6-020E-4DAF-AF5E-A877FA580545}" type="slidenum">
              <a:rPr lang="en-IN" smtClean="0"/>
              <a:t>‹#›</a:t>
            </a:fld>
            <a:endParaRPr lang="en-IN"/>
          </a:p>
        </p:txBody>
      </p:sp>
    </p:spTree>
    <p:extLst>
      <p:ext uri="{BB962C8B-B14F-4D97-AF65-F5344CB8AC3E}">
        <p14:creationId xmlns:p14="http://schemas.microsoft.com/office/powerpoint/2010/main" val="25723756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A130B8C-7B95-44BC-8D17-3718A1543559}" type="datetimeFigureOut">
              <a:rPr lang="en-IN" smtClean="0"/>
              <a:t>07-07-2021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7613F6-020E-4DAF-AF5E-A877FA580545}" type="slidenum">
              <a:rPr lang="en-IN" smtClean="0"/>
              <a:t>‹#›</a:t>
            </a:fld>
            <a:endParaRPr lang="en-IN"/>
          </a:p>
        </p:txBody>
      </p:sp>
    </p:spTree>
    <p:extLst>
      <p:ext uri="{BB962C8B-B14F-4D97-AF65-F5344CB8AC3E}">
        <p14:creationId xmlns:p14="http://schemas.microsoft.com/office/powerpoint/2010/main" val="40465133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130B8C-7B95-44BC-8D17-3718A1543559}" type="datetimeFigureOut">
              <a:rPr lang="en-IN" smtClean="0"/>
              <a:t>07-07-2021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7613F6-020E-4DAF-AF5E-A877FA580545}" type="slidenum">
              <a:rPr lang="en-IN" smtClean="0"/>
              <a:t>‹#›</a:t>
            </a:fld>
            <a:endParaRPr lang="en-IN"/>
          </a:p>
        </p:txBody>
      </p:sp>
    </p:spTree>
    <p:extLst>
      <p:ext uri="{BB962C8B-B14F-4D97-AF65-F5344CB8AC3E}">
        <p14:creationId xmlns:p14="http://schemas.microsoft.com/office/powerpoint/2010/main" val="17608177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130B8C-7B95-44BC-8D17-3718A1543559}" type="datetimeFigureOut">
              <a:rPr lang="en-IN" smtClean="0"/>
              <a:t>07-07-2021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7613F6-020E-4DAF-AF5E-A877FA580545}" type="slidenum">
              <a:rPr lang="en-IN" smtClean="0"/>
              <a:t>‹#›</a:t>
            </a:fld>
            <a:endParaRPr lang="en-IN"/>
          </a:p>
        </p:txBody>
      </p:sp>
    </p:spTree>
    <p:extLst>
      <p:ext uri="{BB962C8B-B14F-4D97-AF65-F5344CB8AC3E}">
        <p14:creationId xmlns:p14="http://schemas.microsoft.com/office/powerpoint/2010/main" val="2744363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A130B8C-7B95-44BC-8D17-3718A1543559}" type="datetimeFigureOut">
              <a:rPr lang="en-IN" smtClean="0"/>
              <a:t>07-07-2021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7613F6-020E-4DAF-AF5E-A877FA580545}" type="slidenum">
              <a:rPr lang="en-IN" smtClean="0"/>
              <a:t>‹#›</a:t>
            </a:fld>
            <a:endParaRPr lang="en-IN"/>
          </a:p>
        </p:txBody>
      </p:sp>
    </p:spTree>
    <p:extLst>
      <p:ext uri="{BB962C8B-B14F-4D97-AF65-F5344CB8AC3E}">
        <p14:creationId xmlns:p14="http://schemas.microsoft.com/office/powerpoint/2010/main" val="513868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130B8C-7B95-44BC-8D17-3718A1543559}" type="datetimeFigureOut">
              <a:rPr lang="en-IN" smtClean="0"/>
              <a:t>07-07-2021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7613F6-020E-4DAF-AF5E-A877FA580545}" type="slidenum">
              <a:rPr lang="en-IN" smtClean="0"/>
              <a:t>‹#›</a:t>
            </a:fld>
            <a:endParaRPr lang="en-IN"/>
          </a:p>
        </p:txBody>
      </p:sp>
    </p:spTree>
    <p:extLst>
      <p:ext uri="{BB962C8B-B14F-4D97-AF65-F5344CB8AC3E}">
        <p14:creationId xmlns:p14="http://schemas.microsoft.com/office/powerpoint/2010/main" val="1359312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130B8C-7B95-44BC-8D17-3718A1543559}" type="datetimeFigureOut">
              <a:rPr lang="en-IN" smtClean="0"/>
              <a:t>07-07-2021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7613F6-020E-4DAF-AF5E-A877FA580545}" type="slidenum">
              <a:rPr lang="en-IN" smtClean="0"/>
              <a:t>‹#›</a:t>
            </a:fld>
            <a:endParaRPr lang="en-IN"/>
          </a:p>
        </p:txBody>
      </p:sp>
    </p:spTree>
    <p:extLst>
      <p:ext uri="{BB962C8B-B14F-4D97-AF65-F5344CB8AC3E}">
        <p14:creationId xmlns:p14="http://schemas.microsoft.com/office/powerpoint/2010/main" val="2401751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130B8C-7B95-44BC-8D17-3718A1543559}" type="datetimeFigureOut">
              <a:rPr lang="en-IN" smtClean="0"/>
              <a:t>07-07-2021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D7613F6-020E-4DAF-AF5E-A877FA580545}" type="slidenum">
              <a:rPr lang="en-IN" smtClean="0"/>
              <a:t>‹#›</a:t>
            </a:fld>
            <a:endParaRPr lang="en-IN"/>
          </a:p>
        </p:txBody>
      </p:sp>
    </p:spTree>
    <p:extLst>
      <p:ext uri="{BB962C8B-B14F-4D97-AF65-F5344CB8AC3E}">
        <p14:creationId xmlns:p14="http://schemas.microsoft.com/office/powerpoint/2010/main" val="1809860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A130B8C-7B95-44BC-8D17-3718A1543559}" type="datetimeFigureOut">
              <a:rPr lang="en-IN" smtClean="0"/>
              <a:t>07-07-2021</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1D7613F6-020E-4DAF-AF5E-A877FA580545}" type="slidenum">
              <a:rPr lang="en-IN" smtClean="0"/>
              <a:t>‹#›</a:t>
            </a:fld>
            <a:endParaRPr lang="en-IN"/>
          </a:p>
        </p:txBody>
      </p:sp>
    </p:spTree>
    <p:extLst>
      <p:ext uri="{BB962C8B-B14F-4D97-AF65-F5344CB8AC3E}">
        <p14:creationId xmlns:p14="http://schemas.microsoft.com/office/powerpoint/2010/main" val="3492256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A130B8C-7B95-44BC-8D17-3718A1543559}" type="datetimeFigureOut">
              <a:rPr lang="en-IN" smtClean="0"/>
              <a:t>07-07-2021</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1D7613F6-020E-4DAF-AF5E-A877FA580545}" type="slidenum">
              <a:rPr lang="en-IN" smtClean="0"/>
              <a:t>‹#›</a:t>
            </a:fld>
            <a:endParaRPr lang="en-IN"/>
          </a:p>
        </p:txBody>
      </p:sp>
    </p:spTree>
    <p:extLst>
      <p:ext uri="{BB962C8B-B14F-4D97-AF65-F5344CB8AC3E}">
        <p14:creationId xmlns:p14="http://schemas.microsoft.com/office/powerpoint/2010/main" val="4044426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A130B8C-7B95-44BC-8D17-3718A1543559}" type="datetimeFigureOut">
              <a:rPr lang="en-IN" smtClean="0"/>
              <a:t>07-07-2021</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1D7613F6-020E-4DAF-AF5E-A877FA580545}" type="slidenum">
              <a:rPr lang="en-IN" smtClean="0"/>
              <a:t>‹#›</a:t>
            </a:fld>
            <a:endParaRPr lang="en-IN"/>
          </a:p>
        </p:txBody>
      </p:sp>
    </p:spTree>
    <p:extLst>
      <p:ext uri="{BB962C8B-B14F-4D97-AF65-F5344CB8AC3E}">
        <p14:creationId xmlns:p14="http://schemas.microsoft.com/office/powerpoint/2010/main" val="4252323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130B8C-7B95-44BC-8D17-3718A1543559}" type="datetimeFigureOut">
              <a:rPr lang="en-IN" smtClean="0"/>
              <a:t>07-07-2021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7613F6-020E-4DAF-AF5E-A877FA580545}" type="slidenum">
              <a:rPr lang="en-IN" smtClean="0"/>
              <a:t>‹#›</a:t>
            </a:fld>
            <a:endParaRPr lang="en-IN"/>
          </a:p>
        </p:txBody>
      </p:sp>
    </p:spTree>
    <p:extLst>
      <p:ext uri="{BB962C8B-B14F-4D97-AF65-F5344CB8AC3E}">
        <p14:creationId xmlns:p14="http://schemas.microsoft.com/office/powerpoint/2010/main" val="4094095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A130B8C-7B95-44BC-8D17-3718A1543559}" type="datetimeFigureOut">
              <a:rPr lang="en-IN" smtClean="0"/>
              <a:t>07-07-2021</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D7613F6-020E-4DAF-AF5E-A877FA580545}" type="slidenum">
              <a:rPr lang="en-IN" smtClean="0"/>
              <a:t>‹#›</a:t>
            </a:fld>
            <a:endParaRPr lang="en-IN"/>
          </a:p>
        </p:txBody>
      </p:sp>
    </p:spTree>
    <p:extLst>
      <p:ext uri="{BB962C8B-B14F-4D97-AF65-F5344CB8AC3E}">
        <p14:creationId xmlns:p14="http://schemas.microsoft.com/office/powerpoint/2010/main" val="294812001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SounakMandal/ML-Projects/tree/main/twitter%20sentiment%20analysis"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3911F-3914-44A2-A4FF-D01367423DF0}"/>
              </a:ext>
            </a:extLst>
          </p:cNvPr>
          <p:cNvSpPr>
            <a:spLocks noGrp="1"/>
          </p:cNvSpPr>
          <p:nvPr>
            <p:ph type="ctrTitle"/>
          </p:nvPr>
        </p:nvSpPr>
        <p:spPr/>
        <p:txBody>
          <a:bodyPr/>
          <a:lstStyle/>
          <a:p>
            <a:r>
              <a:rPr lang="en-IN" dirty="0"/>
              <a:t>Twitter sentiment analysis</a:t>
            </a:r>
          </a:p>
        </p:txBody>
      </p:sp>
      <p:sp>
        <p:nvSpPr>
          <p:cNvPr id="3" name="Subtitle 2">
            <a:extLst>
              <a:ext uri="{FF2B5EF4-FFF2-40B4-BE49-F238E27FC236}">
                <a16:creationId xmlns:a16="http://schemas.microsoft.com/office/drawing/2014/main" id="{07F0CE4E-BD06-4671-9814-371F13CA486B}"/>
              </a:ext>
            </a:extLst>
          </p:cNvPr>
          <p:cNvSpPr>
            <a:spLocks noGrp="1"/>
          </p:cNvSpPr>
          <p:nvPr>
            <p:ph type="subTitle" idx="1"/>
          </p:nvPr>
        </p:nvSpPr>
        <p:spPr/>
        <p:txBody>
          <a:bodyPr/>
          <a:lstStyle/>
          <a:p>
            <a:r>
              <a:rPr lang="en-IN" dirty="0"/>
              <a:t>Sounak </a:t>
            </a:r>
            <a:r>
              <a:rPr lang="en-IN" dirty="0" err="1"/>
              <a:t>mandal</a:t>
            </a:r>
            <a:endParaRPr lang="en-IN" dirty="0"/>
          </a:p>
        </p:txBody>
      </p:sp>
    </p:spTree>
    <p:extLst>
      <p:ext uri="{BB962C8B-B14F-4D97-AF65-F5344CB8AC3E}">
        <p14:creationId xmlns:p14="http://schemas.microsoft.com/office/powerpoint/2010/main" val="2612314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373CDF-1E95-4C7B-BC99-2EB9C9FD0876}"/>
              </a:ext>
            </a:extLst>
          </p:cNvPr>
          <p:cNvSpPr txBox="1"/>
          <p:nvPr/>
        </p:nvSpPr>
        <p:spPr>
          <a:xfrm>
            <a:off x="961054" y="1129004"/>
            <a:ext cx="10133045" cy="3693319"/>
          </a:xfrm>
          <a:prstGeom prst="rect">
            <a:avLst/>
          </a:prstGeom>
          <a:noFill/>
        </p:spPr>
        <p:txBody>
          <a:bodyPr wrap="square" rtlCol="0">
            <a:spAutoFit/>
          </a:bodyPr>
          <a:lstStyle/>
          <a:p>
            <a:r>
              <a:rPr lang="en-IN" dirty="0"/>
              <a:t>This project attempts at classifying tweets into racist and non-racist categories. The model figures out the connotations behind the word and how likely it is to be linked to racism. The words are encoded by different word embedding techniques. The statistical or frequency based embedding techniques include count vectorization and TF-IDF. The neural word embedding is using word2vec model and is simply averaged to obtain encoding for each tweet.</a:t>
            </a:r>
          </a:p>
          <a:p>
            <a:endParaRPr lang="en-IN" dirty="0"/>
          </a:p>
          <a:p>
            <a:r>
              <a:rPr lang="en-IN" dirty="0"/>
              <a:t>The models used were standard logistic regression, support vector machines, random forest and </a:t>
            </a:r>
            <a:r>
              <a:rPr lang="en-IN" dirty="0" err="1"/>
              <a:t>xgboost</a:t>
            </a:r>
            <a:r>
              <a:rPr lang="en-IN" dirty="0"/>
              <a:t>. With all models neural embedding worked best while statistical embedding performed poorly. Finally the </a:t>
            </a:r>
            <a:r>
              <a:rPr lang="en-IN" dirty="0" err="1"/>
              <a:t>xgboost</a:t>
            </a:r>
            <a:r>
              <a:rPr lang="en-IN" dirty="0"/>
              <a:t> model was fine tuned.</a:t>
            </a:r>
          </a:p>
          <a:p>
            <a:endParaRPr lang="en-IN" dirty="0"/>
          </a:p>
          <a:p>
            <a:r>
              <a:rPr lang="en-IN" dirty="0"/>
              <a:t>GitHub link : </a:t>
            </a:r>
            <a:r>
              <a:rPr lang="en-US" dirty="0">
                <a:hlinkClick r:id="rId2"/>
              </a:rPr>
              <a:t>ML-Projects/twitter sentiment analysis at main · </a:t>
            </a:r>
            <a:r>
              <a:rPr lang="en-US" dirty="0" err="1">
                <a:hlinkClick r:id="rId2"/>
              </a:rPr>
              <a:t>SounakMandal</a:t>
            </a:r>
            <a:r>
              <a:rPr lang="en-US" dirty="0">
                <a:hlinkClick r:id="rId2"/>
              </a:rPr>
              <a:t>/ML-Projects (github.com)</a:t>
            </a:r>
            <a:endParaRPr lang="en-IN" dirty="0"/>
          </a:p>
        </p:txBody>
      </p:sp>
    </p:spTree>
    <p:extLst>
      <p:ext uri="{BB962C8B-B14F-4D97-AF65-F5344CB8AC3E}">
        <p14:creationId xmlns:p14="http://schemas.microsoft.com/office/powerpoint/2010/main" val="3948439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5FB79D9-FFE1-48CE-AFD4-3FACBAFC5E64}"/>
              </a:ext>
            </a:extLst>
          </p:cNvPr>
          <p:cNvPicPr>
            <a:picLocks noChangeAspect="1"/>
          </p:cNvPicPr>
          <p:nvPr/>
        </p:nvPicPr>
        <p:blipFill rotWithShape="1">
          <a:blip r:embed="rId2"/>
          <a:srcRect l="21352" t="9388" r="19490" b="5578"/>
          <a:stretch/>
        </p:blipFill>
        <p:spPr>
          <a:xfrm>
            <a:off x="603379" y="1840937"/>
            <a:ext cx="5243804" cy="4239815"/>
          </a:xfrm>
          <a:prstGeom prst="rect">
            <a:avLst/>
          </a:prstGeom>
        </p:spPr>
      </p:pic>
      <p:pic>
        <p:nvPicPr>
          <p:cNvPr id="7" name="Picture 6">
            <a:extLst>
              <a:ext uri="{FF2B5EF4-FFF2-40B4-BE49-F238E27FC236}">
                <a16:creationId xmlns:a16="http://schemas.microsoft.com/office/drawing/2014/main" id="{98D625EF-4BE8-493A-8DE6-A6D14A4E6FFA}"/>
              </a:ext>
            </a:extLst>
          </p:cNvPr>
          <p:cNvPicPr>
            <a:picLocks noChangeAspect="1"/>
          </p:cNvPicPr>
          <p:nvPr/>
        </p:nvPicPr>
        <p:blipFill rotWithShape="1">
          <a:blip r:embed="rId3"/>
          <a:srcRect l="21824" t="10340" r="18954" b="5307"/>
          <a:stretch/>
        </p:blipFill>
        <p:spPr>
          <a:xfrm>
            <a:off x="6096000" y="1840936"/>
            <a:ext cx="5291790" cy="4239815"/>
          </a:xfrm>
          <a:prstGeom prst="rect">
            <a:avLst/>
          </a:prstGeom>
        </p:spPr>
      </p:pic>
      <p:sp>
        <p:nvSpPr>
          <p:cNvPr id="11" name="TextBox 10">
            <a:extLst>
              <a:ext uri="{FF2B5EF4-FFF2-40B4-BE49-F238E27FC236}">
                <a16:creationId xmlns:a16="http://schemas.microsoft.com/office/drawing/2014/main" id="{4FA31C66-6836-4B4B-9520-8E69C463D1FE}"/>
              </a:ext>
            </a:extLst>
          </p:cNvPr>
          <p:cNvSpPr txBox="1"/>
          <p:nvPr/>
        </p:nvSpPr>
        <p:spPr>
          <a:xfrm>
            <a:off x="603379" y="447870"/>
            <a:ext cx="6609184" cy="923330"/>
          </a:xfrm>
          <a:prstGeom prst="rect">
            <a:avLst/>
          </a:prstGeom>
          <a:noFill/>
        </p:spPr>
        <p:txBody>
          <a:bodyPr wrap="square" rtlCol="0">
            <a:spAutoFit/>
          </a:bodyPr>
          <a:lstStyle/>
          <a:p>
            <a:r>
              <a:rPr lang="en-IN" dirty="0"/>
              <a:t>Some of the plots available in the notebook. For each embedding, model combination confusion matrix, det curve, precision recall curve and roc curve were plotted.</a:t>
            </a:r>
          </a:p>
        </p:txBody>
      </p:sp>
    </p:spTree>
    <p:extLst>
      <p:ext uri="{BB962C8B-B14F-4D97-AF65-F5344CB8AC3E}">
        <p14:creationId xmlns:p14="http://schemas.microsoft.com/office/powerpoint/2010/main" val="595425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FFEC0-D26B-40FB-8864-3C274559F2B9}"/>
              </a:ext>
            </a:extLst>
          </p:cNvPr>
          <p:cNvSpPr>
            <a:spLocks noGrp="1"/>
          </p:cNvSpPr>
          <p:nvPr>
            <p:ph type="title"/>
          </p:nvPr>
        </p:nvSpPr>
        <p:spPr/>
        <p:txBody>
          <a:bodyPr/>
          <a:lstStyle/>
          <a:p>
            <a:r>
              <a:rPr lang="en-IN" dirty="0"/>
              <a:t>Thank You</a:t>
            </a:r>
          </a:p>
        </p:txBody>
      </p:sp>
      <p:sp>
        <p:nvSpPr>
          <p:cNvPr id="3" name="Text Placeholder 2">
            <a:extLst>
              <a:ext uri="{FF2B5EF4-FFF2-40B4-BE49-F238E27FC236}">
                <a16:creationId xmlns:a16="http://schemas.microsoft.com/office/drawing/2014/main" id="{3DC8F889-4924-4F14-BAD6-0948FED94D87}"/>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7606888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81</TotalTime>
  <Words>168</Words>
  <Application>Microsoft Office PowerPoint</Application>
  <PresentationFormat>Widescreen</PresentationFormat>
  <Paragraphs>9</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Century Gothic</vt:lpstr>
      <vt:lpstr>Wingdings 3</vt:lpstr>
      <vt:lpstr>Ion</vt:lpstr>
      <vt:lpstr>Twitter sentiment analysis</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Sounak Mandal</dc:creator>
  <cp:lastModifiedBy>Sounak Mandal</cp:lastModifiedBy>
  <cp:revision>10</cp:revision>
  <dcterms:created xsi:type="dcterms:W3CDTF">2021-07-07T04:56:09Z</dcterms:created>
  <dcterms:modified xsi:type="dcterms:W3CDTF">2021-07-07T06:22:05Z</dcterms:modified>
</cp:coreProperties>
</file>