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6FD54-BB08-4FEA-8D91-9A1AD34112B8}" v="628" dt="2022-01-25T07:11:08.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DFB064-7292-4FFA-AEFF-6BF8FF19D70F}"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AD405A37-5651-4116-B71A-31B603070BEE}">
      <dgm:prSet/>
      <dgm:spPr/>
      <dgm:t>
        <a:bodyPr/>
        <a:lstStyle/>
        <a:p>
          <a:r>
            <a:rPr lang="en-US"/>
            <a:t>PREVENT RETAIL CRIME</a:t>
          </a:r>
        </a:p>
      </dgm:t>
    </dgm:pt>
    <dgm:pt modelId="{C4FA39F9-E366-433E-8836-41205B5437DB}" type="parTrans" cxnId="{99AD0E9B-7172-4629-8FA6-7D293E089630}">
      <dgm:prSet/>
      <dgm:spPr/>
      <dgm:t>
        <a:bodyPr/>
        <a:lstStyle/>
        <a:p>
          <a:endParaRPr lang="en-US"/>
        </a:p>
      </dgm:t>
    </dgm:pt>
    <dgm:pt modelId="{72A2F545-8478-413D-81B2-2E5D1216AF8B}" type="sibTrans" cxnId="{99AD0E9B-7172-4629-8FA6-7D293E089630}">
      <dgm:prSet phldrT="1" phldr="0"/>
      <dgm:spPr/>
      <dgm:t>
        <a:bodyPr/>
        <a:lstStyle/>
        <a:p>
          <a:r>
            <a:rPr lang="en-US"/>
            <a:t>1</a:t>
          </a:r>
        </a:p>
      </dgm:t>
    </dgm:pt>
    <dgm:pt modelId="{5711F62D-E7A5-4911-AF77-93C7FE523B0B}">
      <dgm:prSet/>
      <dgm:spPr/>
      <dgm:t>
        <a:bodyPr/>
        <a:lstStyle/>
        <a:p>
          <a:r>
            <a:rPr lang="en-US"/>
            <a:t>UNLOCK PHONES</a:t>
          </a:r>
        </a:p>
      </dgm:t>
    </dgm:pt>
    <dgm:pt modelId="{5D12827C-3507-48DD-A763-7161A4B94337}" type="parTrans" cxnId="{9BB13D5B-6820-45A9-A407-2A0D50FAEE02}">
      <dgm:prSet/>
      <dgm:spPr/>
      <dgm:t>
        <a:bodyPr/>
        <a:lstStyle/>
        <a:p>
          <a:endParaRPr lang="en-US"/>
        </a:p>
      </dgm:t>
    </dgm:pt>
    <dgm:pt modelId="{96E1983F-ECB7-41F0-9227-DBD434C868C6}" type="sibTrans" cxnId="{9BB13D5B-6820-45A9-A407-2A0D50FAEE02}">
      <dgm:prSet phldrT="2" phldr="0"/>
      <dgm:spPr/>
      <dgm:t>
        <a:bodyPr/>
        <a:lstStyle/>
        <a:p>
          <a:r>
            <a:rPr lang="en-US"/>
            <a:t>2</a:t>
          </a:r>
        </a:p>
      </dgm:t>
    </dgm:pt>
    <dgm:pt modelId="{7038D6DC-E59F-4CDD-B4D3-EA9C92A88971}">
      <dgm:prSet/>
      <dgm:spPr/>
      <dgm:t>
        <a:bodyPr/>
        <a:lstStyle/>
        <a:p>
          <a:r>
            <a:rPr lang="en-US"/>
            <a:t>FIND MISSING PERSON</a:t>
          </a:r>
        </a:p>
      </dgm:t>
    </dgm:pt>
    <dgm:pt modelId="{18DC87C0-E915-4B51-8CA0-483C5F03B577}" type="parTrans" cxnId="{B14C74E3-B78B-43AD-85C6-EA8FE16B2000}">
      <dgm:prSet/>
      <dgm:spPr/>
      <dgm:t>
        <a:bodyPr/>
        <a:lstStyle/>
        <a:p>
          <a:endParaRPr lang="en-US"/>
        </a:p>
      </dgm:t>
    </dgm:pt>
    <dgm:pt modelId="{2837FDF8-35CC-401A-8933-70DE51F17BE9}" type="sibTrans" cxnId="{B14C74E3-B78B-43AD-85C6-EA8FE16B2000}">
      <dgm:prSet phldrT="3" phldr="0"/>
      <dgm:spPr/>
      <dgm:t>
        <a:bodyPr/>
        <a:lstStyle/>
        <a:p>
          <a:r>
            <a:rPr lang="en-US"/>
            <a:t>3</a:t>
          </a:r>
        </a:p>
      </dgm:t>
    </dgm:pt>
    <dgm:pt modelId="{3074E641-3503-4BDA-940C-FC06B60A0996}">
      <dgm:prSet/>
      <dgm:spPr/>
      <dgm:t>
        <a:bodyPr/>
        <a:lstStyle/>
        <a:p>
          <a:r>
            <a:rPr lang="en-US"/>
            <a:t>DIAGNOSE DISEASES</a:t>
          </a:r>
        </a:p>
      </dgm:t>
    </dgm:pt>
    <dgm:pt modelId="{D760C826-A9B3-4CAB-A892-11119BF730D9}" type="parTrans" cxnId="{F3D74B72-C6EC-45BA-BC81-294A395CB719}">
      <dgm:prSet/>
      <dgm:spPr/>
      <dgm:t>
        <a:bodyPr/>
        <a:lstStyle/>
        <a:p>
          <a:endParaRPr lang="en-US"/>
        </a:p>
      </dgm:t>
    </dgm:pt>
    <dgm:pt modelId="{15FF1F43-FC39-463C-8A0C-22FA0823A20C}" type="sibTrans" cxnId="{F3D74B72-C6EC-45BA-BC81-294A395CB719}">
      <dgm:prSet phldrT="4" phldr="0"/>
      <dgm:spPr/>
      <dgm:t>
        <a:bodyPr/>
        <a:lstStyle/>
        <a:p>
          <a:r>
            <a:rPr lang="en-US"/>
            <a:t>4</a:t>
          </a:r>
        </a:p>
      </dgm:t>
    </dgm:pt>
    <dgm:pt modelId="{86DFA5DB-5B31-4E29-A1F1-35ED8B45E7F1}">
      <dgm:prSet/>
      <dgm:spPr/>
      <dgm:t>
        <a:bodyPr/>
        <a:lstStyle/>
        <a:p>
          <a:r>
            <a:rPr lang="en-US"/>
            <a:t>PROTECT LAW ENFORCEMENT</a:t>
          </a:r>
        </a:p>
      </dgm:t>
    </dgm:pt>
    <dgm:pt modelId="{462A1E09-BFE3-4A21-8AF8-75BEC3287FB5}" type="parTrans" cxnId="{8C200634-F2F6-496B-B50F-8F1E54535750}">
      <dgm:prSet/>
      <dgm:spPr/>
      <dgm:t>
        <a:bodyPr/>
        <a:lstStyle/>
        <a:p>
          <a:endParaRPr lang="en-US"/>
        </a:p>
      </dgm:t>
    </dgm:pt>
    <dgm:pt modelId="{A25ED997-FC61-47B9-B105-0E1A767648C7}" type="sibTrans" cxnId="{8C200634-F2F6-496B-B50F-8F1E54535750}">
      <dgm:prSet phldrT="5" phldr="0"/>
      <dgm:spPr/>
      <dgm:t>
        <a:bodyPr/>
        <a:lstStyle/>
        <a:p>
          <a:r>
            <a:rPr lang="en-US"/>
            <a:t>5</a:t>
          </a:r>
        </a:p>
      </dgm:t>
    </dgm:pt>
    <dgm:pt modelId="{CE30ABDC-D6C1-47AB-93B2-6D185A5CE5EB}" type="pres">
      <dgm:prSet presAssocID="{7EDFB064-7292-4FFA-AEFF-6BF8FF19D70F}" presName="Name0" presStyleCnt="0">
        <dgm:presLayoutVars>
          <dgm:animLvl val="lvl"/>
          <dgm:resizeHandles val="exact"/>
        </dgm:presLayoutVars>
      </dgm:prSet>
      <dgm:spPr/>
    </dgm:pt>
    <dgm:pt modelId="{C1B04A73-E34C-4407-AF81-A163D574586C}" type="pres">
      <dgm:prSet presAssocID="{AD405A37-5651-4116-B71A-31B603070BEE}" presName="compositeNode" presStyleCnt="0">
        <dgm:presLayoutVars>
          <dgm:bulletEnabled val="1"/>
        </dgm:presLayoutVars>
      </dgm:prSet>
      <dgm:spPr/>
    </dgm:pt>
    <dgm:pt modelId="{99C06AC6-0A1C-44AE-9171-309D59B4D928}" type="pres">
      <dgm:prSet presAssocID="{AD405A37-5651-4116-B71A-31B603070BEE}" presName="bgRect" presStyleLbl="bgAccFollowNode1" presStyleIdx="0" presStyleCnt="5"/>
      <dgm:spPr/>
    </dgm:pt>
    <dgm:pt modelId="{D6FF8AEE-E753-4FC2-94BC-45C693D3DB35}" type="pres">
      <dgm:prSet presAssocID="{72A2F545-8478-413D-81B2-2E5D1216AF8B}" presName="sibTransNodeCircle" presStyleLbl="alignNode1" presStyleIdx="0" presStyleCnt="10">
        <dgm:presLayoutVars>
          <dgm:chMax val="0"/>
          <dgm:bulletEnabled/>
        </dgm:presLayoutVars>
      </dgm:prSet>
      <dgm:spPr/>
    </dgm:pt>
    <dgm:pt modelId="{18C870E7-5433-4E0C-B408-8C3A502376BB}" type="pres">
      <dgm:prSet presAssocID="{AD405A37-5651-4116-B71A-31B603070BEE}" presName="bottomLine" presStyleLbl="alignNode1" presStyleIdx="1" presStyleCnt="10">
        <dgm:presLayoutVars/>
      </dgm:prSet>
      <dgm:spPr/>
    </dgm:pt>
    <dgm:pt modelId="{D6D3A1D8-CC48-4CAA-A5F6-298E531CFC1A}" type="pres">
      <dgm:prSet presAssocID="{AD405A37-5651-4116-B71A-31B603070BEE}" presName="nodeText" presStyleLbl="bgAccFollowNode1" presStyleIdx="0" presStyleCnt="5">
        <dgm:presLayoutVars>
          <dgm:bulletEnabled val="1"/>
        </dgm:presLayoutVars>
      </dgm:prSet>
      <dgm:spPr/>
    </dgm:pt>
    <dgm:pt modelId="{3DE9B4E8-8E58-4077-B5EB-0006B11A4F3C}" type="pres">
      <dgm:prSet presAssocID="{72A2F545-8478-413D-81B2-2E5D1216AF8B}" presName="sibTrans" presStyleCnt="0"/>
      <dgm:spPr/>
    </dgm:pt>
    <dgm:pt modelId="{DB1A7B9B-F16F-4CDC-83DD-954C1157D98C}" type="pres">
      <dgm:prSet presAssocID="{5711F62D-E7A5-4911-AF77-93C7FE523B0B}" presName="compositeNode" presStyleCnt="0">
        <dgm:presLayoutVars>
          <dgm:bulletEnabled val="1"/>
        </dgm:presLayoutVars>
      </dgm:prSet>
      <dgm:spPr/>
    </dgm:pt>
    <dgm:pt modelId="{61719748-9A80-49A9-8525-0390C2E5B219}" type="pres">
      <dgm:prSet presAssocID="{5711F62D-E7A5-4911-AF77-93C7FE523B0B}" presName="bgRect" presStyleLbl="bgAccFollowNode1" presStyleIdx="1" presStyleCnt="5"/>
      <dgm:spPr/>
    </dgm:pt>
    <dgm:pt modelId="{2A6CCFDA-B2B0-441D-942E-02CDC0117A0A}" type="pres">
      <dgm:prSet presAssocID="{96E1983F-ECB7-41F0-9227-DBD434C868C6}" presName="sibTransNodeCircle" presStyleLbl="alignNode1" presStyleIdx="2" presStyleCnt="10">
        <dgm:presLayoutVars>
          <dgm:chMax val="0"/>
          <dgm:bulletEnabled/>
        </dgm:presLayoutVars>
      </dgm:prSet>
      <dgm:spPr/>
    </dgm:pt>
    <dgm:pt modelId="{9C80696B-CE48-4349-8894-2BE8ED718BFE}" type="pres">
      <dgm:prSet presAssocID="{5711F62D-E7A5-4911-AF77-93C7FE523B0B}" presName="bottomLine" presStyleLbl="alignNode1" presStyleIdx="3" presStyleCnt="10">
        <dgm:presLayoutVars/>
      </dgm:prSet>
      <dgm:spPr/>
    </dgm:pt>
    <dgm:pt modelId="{EF43F8CC-ED42-43B6-939F-BCA97EDAFBE9}" type="pres">
      <dgm:prSet presAssocID="{5711F62D-E7A5-4911-AF77-93C7FE523B0B}" presName="nodeText" presStyleLbl="bgAccFollowNode1" presStyleIdx="1" presStyleCnt="5">
        <dgm:presLayoutVars>
          <dgm:bulletEnabled val="1"/>
        </dgm:presLayoutVars>
      </dgm:prSet>
      <dgm:spPr/>
    </dgm:pt>
    <dgm:pt modelId="{283EC2F1-A8A8-453C-9166-7711B4979795}" type="pres">
      <dgm:prSet presAssocID="{96E1983F-ECB7-41F0-9227-DBD434C868C6}" presName="sibTrans" presStyleCnt="0"/>
      <dgm:spPr/>
    </dgm:pt>
    <dgm:pt modelId="{BCF35BD6-E2C3-4B5E-859D-43199670265A}" type="pres">
      <dgm:prSet presAssocID="{7038D6DC-E59F-4CDD-B4D3-EA9C92A88971}" presName="compositeNode" presStyleCnt="0">
        <dgm:presLayoutVars>
          <dgm:bulletEnabled val="1"/>
        </dgm:presLayoutVars>
      </dgm:prSet>
      <dgm:spPr/>
    </dgm:pt>
    <dgm:pt modelId="{3176F317-B6D7-4388-9FDD-122782A35B53}" type="pres">
      <dgm:prSet presAssocID="{7038D6DC-E59F-4CDD-B4D3-EA9C92A88971}" presName="bgRect" presStyleLbl="bgAccFollowNode1" presStyleIdx="2" presStyleCnt="5"/>
      <dgm:spPr/>
    </dgm:pt>
    <dgm:pt modelId="{75A31365-2A03-4FC5-A118-BD250FEAF47D}" type="pres">
      <dgm:prSet presAssocID="{2837FDF8-35CC-401A-8933-70DE51F17BE9}" presName="sibTransNodeCircle" presStyleLbl="alignNode1" presStyleIdx="4" presStyleCnt="10">
        <dgm:presLayoutVars>
          <dgm:chMax val="0"/>
          <dgm:bulletEnabled/>
        </dgm:presLayoutVars>
      </dgm:prSet>
      <dgm:spPr/>
    </dgm:pt>
    <dgm:pt modelId="{9A37C735-2C3B-42BC-A2E5-FCC5FFF674AF}" type="pres">
      <dgm:prSet presAssocID="{7038D6DC-E59F-4CDD-B4D3-EA9C92A88971}" presName="bottomLine" presStyleLbl="alignNode1" presStyleIdx="5" presStyleCnt="10">
        <dgm:presLayoutVars/>
      </dgm:prSet>
      <dgm:spPr/>
    </dgm:pt>
    <dgm:pt modelId="{4F7D67AF-ED3A-47CA-A7F2-434728FC6119}" type="pres">
      <dgm:prSet presAssocID="{7038D6DC-E59F-4CDD-B4D3-EA9C92A88971}" presName="nodeText" presStyleLbl="bgAccFollowNode1" presStyleIdx="2" presStyleCnt="5">
        <dgm:presLayoutVars>
          <dgm:bulletEnabled val="1"/>
        </dgm:presLayoutVars>
      </dgm:prSet>
      <dgm:spPr/>
    </dgm:pt>
    <dgm:pt modelId="{860281D6-28EC-458D-AA33-F2E734830DB7}" type="pres">
      <dgm:prSet presAssocID="{2837FDF8-35CC-401A-8933-70DE51F17BE9}" presName="sibTrans" presStyleCnt="0"/>
      <dgm:spPr/>
    </dgm:pt>
    <dgm:pt modelId="{3DCEA0E2-0751-4292-B347-B01F6445A926}" type="pres">
      <dgm:prSet presAssocID="{3074E641-3503-4BDA-940C-FC06B60A0996}" presName="compositeNode" presStyleCnt="0">
        <dgm:presLayoutVars>
          <dgm:bulletEnabled val="1"/>
        </dgm:presLayoutVars>
      </dgm:prSet>
      <dgm:spPr/>
    </dgm:pt>
    <dgm:pt modelId="{4C643DA2-D0FC-4FD4-9B8D-4A2842BCD319}" type="pres">
      <dgm:prSet presAssocID="{3074E641-3503-4BDA-940C-FC06B60A0996}" presName="bgRect" presStyleLbl="bgAccFollowNode1" presStyleIdx="3" presStyleCnt="5"/>
      <dgm:spPr/>
    </dgm:pt>
    <dgm:pt modelId="{1CE09789-E913-4087-9104-0027E35EDEE7}" type="pres">
      <dgm:prSet presAssocID="{15FF1F43-FC39-463C-8A0C-22FA0823A20C}" presName="sibTransNodeCircle" presStyleLbl="alignNode1" presStyleIdx="6" presStyleCnt="10">
        <dgm:presLayoutVars>
          <dgm:chMax val="0"/>
          <dgm:bulletEnabled/>
        </dgm:presLayoutVars>
      </dgm:prSet>
      <dgm:spPr/>
    </dgm:pt>
    <dgm:pt modelId="{16E09042-0588-4A61-A47A-BEF348A30FD6}" type="pres">
      <dgm:prSet presAssocID="{3074E641-3503-4BDA-940C-FC06B60A0996}" presName="bottomLine" presStyleLbl="alignNode1" presStyleIdx="7" presStyleCnt="10">
        <dgm:presLayoutVars/>
      </dgm:prSet>
      <dgm:spPr/>
    </dgm:pt>
    <dgm:pt modelId="{FE4C9404-F56D-4D81-835A-3D4FDDABAA8E}" type="pres">
      <dgm:prSet presAssocID="{3074E641-3503-4BDA-940C-FC06B60A0996}" presName="nodeText" presStyleLbl="bgAccFollowNode1" presStyleIdx="3" presStyleCnt="5">
        <dgm:presLayoutVars>
          <dgm:bulletEnabled val="1"/>
        </dgm:presLayoutVars>
      </dgm:prSet>
      <dgm:spPr/>
    </dgm:pt>
    <dgm:pt modelId="{F8CA157B-8EDA-445A-8915-9576ED4758FF}" type="pres">
      <dgm:prSet presAssocID="{15FF1F43-FC39-463C-8A0C-22FA0823A20C}" presName="sibTrans" presStyleCnt="0"/>
      <dgm:spPr/>
    </dgm:pt>
    <dgm:pt modelId="{CB7038A8-6248-42C9-83C6-71643806452B}" type="pres">
      <dgm:prSet presAssocID="{86DFA5DB-5B31-4E29-A1F1-35ED8B45E7F1}" presName="compositeNode" presStyleCnt="0">
        <dgm:presLayoutVars>
          <dgm:bulletEnabled val="1"/>
        </dgm:presLayoutVars>
      </dgm:prSet>
      <dgm:spPr/>
    </dgm:pt>
    <dgm:pt modelId="{EC4A3CFD-7BE2-45ED-9C89-4A1C99ECBF1D}" type="pres">
      <dgm:prSet presAssocID="{86DFA5DB-5B31-4E29-A1F1-35ED8B45E7F1}" presName="bgRect" presStyleLbl="bgAccFollowNode1" presStyleIdx="4" presStyleCnt="5"/>
      <dgm:spPr/>
    </dgm:pt>
    <dgm:pt modelId="{DC89D3A7-1836-4858-B2E1-37D01DE547F3}" type="pres">
      <dgm:prSet presAssocID="{A25ED997-FC61-47B9-B105-0E1A767648C7}" presName="sibTransNodeCircle" presStyleLbl="alignNode1" presStyleIdx="8" presStyleCnt="10">
        <dgm:presLayoutVars>
          <dgm:chMax val="0"/>
          <dgm:bulletEnabled/>
        </dgm:presLayoutVars>
      </dgm:prSet>
      <dgm:spPr/>
    </dgm:pt>
    <dgm:pt modelId="{48E0DDE9-89A2-4BF7-9802-66D2CF5CED16}" type="pres">
      <dgm:prSet presAssocID="{86DFA5DB-5B31-4E29-A1F1-35ED8B45E7F1}" presName="bottomLine" presStyleLbl="alignNode1" presStyleIdx="9" presStyleCnt="10">
        <dgm:presLayoutVars/>
      </dgm:prSet>
      <dgm:spPr/>
    </dgm:pt>
    <dgm:pt modelId="{5329994E-7A60-47D1-90F8-5454D59D4F47}" type="pres">
      <dgm:prSet presAssocID="{86DFA5DB-5B31-4E29-A1F1-35ED8B45E7F1}" presName="nodeText" presStyleLbl="bgAccFollowNode1" presStyleIdx="4" presStyleCnt="5">
        <dgm:presLayoutVars>
          <dgm:bulletEnabled val="1"/>
        </dgm:presLayoutVars>
      </dgm:prSet>
      <dgm:spPr/>
    </dgm:pt>
  </dgm:ptLst>
  <dgm:cxnLst>
    <dgm:cxn modelId="{886CF70E-66C4-4ABC-8E4A-C33E23E2D7AE}" type="presOf" srcId="{AD405A37-5651-4116-B71A-31B603070BEE}" destId="{99C06AC6-0A1C-44AE-9171-309D59B4D928}" srcOrd="0" destOrd="0" presId="urn:microsoft.com/office/officeart/2016/7/layout/BasicLinearProcessNumbered"/>
    <dgm:cxn modelId="{DF36F829-A6D9-4911-97F8-0EE1BC27FC69}" type="presOf" srcId="{2837FDF8-35CC-401A-8933-70DE51F17BE9}" destId="{75A31365-2A03-4FC5-A118-BD250FEAF47D}" srcOrd="0" destOrd="0" presId="urn:microsoft.com/office/officeart/2016/7/layout/BasicLinearProcessNumbered"/>
    <dgm:cxn modelId="{8C200634-F2F6-496B-B50F-8F1E54535750}" srcId="{7EDFB064-7292-4FFA-AEFF-6BF8FF19D70F}" destId="{86DFA5DB-5B31-4E29-A1F1-35ED8B45E7F1}" srcOrd="4" destOrd="0" parTransId="{462A1E09-BFE3-4A21-8AF8-75BEC3287FB5}" sibTransId="{A25ED997-FC61-47B9-B105-0E1A767648C7}"/>
    <dgm:cxn modelId="{E1EABD34-8C7A-43C4-A687-8DDF63BE3E4F}" type="presOf" srcId="{3074E641-3503-4BDA-940C-FC06B60A0996}" destId="{4C643DA2-D0FC-4FD4-9B8D-4A2842BCD319}" srcOrd="0" destOrd="0" presId="urn:microsoft.com/office/officeart/2016/7/layout/BasicLinearProcessNumbered"/>
    <dgm:cxn modelId="{3DED503F-9E5C-4D28-B686-10538E97893C}" type="presOf" srcId="{5711F62D-E7A5-4911-AF77-93C7FE523B0B}" destId="{61719748-9A80-49A9-8525-0390C2E5B219}" srcOrd="0" destOrd="0" presId="urn:microsoft.com/office/officeart/2016/7/layout/BasicLinearProcessNumbered"/>
    <dgm:cxn modelId="{9BB13D5B-6820-45A9-A407-2A0D50FAEE02}" srcId="{7EDFB064-7292-4FFA-AEFF-6BF8FF19D70F}" destId="{5711F62D-E7A5-4911-AF77-93C7FE523B0B}" srcOrd="1" destOrd="0" parTransId="{5D12827C-3507-48DD-A763-7161A4B94337}" sibTransId="{96E1983F-ECB7-41F0-9227-DBD434C868C6}"/>
    <dgm:cxn modelId="{EA092D5C-73ED-4AF9-AA05-33028EF95C27}" type="presOf" srcId="{7038D6DC-E59F-4CDD-B4D3-EA9C92A88971}" destId="{3176F317-B6D7-4388-9FDD-122782A35B53}" srcOrd="0" destOrd="0" presId="urn:microsoft.com/office/officeart/2016/7/layout/BasicLinearProcessNumbered"/>
    <dgm:cxn modelId="{CD932F60-A3CA-48B4-98C3-94A9E55564A8}" type="presOf" srcId="{5711F62D-E7A5-4911-AF77-93C7FE523B0B}" destId="{EF43F8CC-ED42-43B6-939F-BCA97EDAFBE9}" srcOrd="1" destOrd="0" presId="urn:microsoft.com/office/officeart/2016/7/layout/BasicLinearProcessNumbered"/>
    <dgm:cxn modelId="{E5A34F41-684A-4B3B-A392-40119502BF48}" type="presOf" srcId="{86DFA5DB-5B31-4E29-A1F1-35ED8B45E7F1}" destId="{EC4A3CFD-7BE2-45ED-9C89-4A1C99ECBF1D}" srcOrd="0" destOrd="0" presId="urn:microsoft.com/office/officeart/2016/7/layout/BasicLinearProcessNumbered"/>
    <dgm:cxn modelId="{DD242F6D-F1EF-4390-8ECA-1ED6C2BD04FA}" type="presOf" srcId="{AD405A37-5651-4116-B71A-31B603070BEE}" destId="{D6D3A1D8-CC48-4CAA-A5F6-298E531CFC1A}" srcOrd="1" destOrd="0" presId="urn:microsoft.com/office/officeart/2016/7/layout/BasicLinearProcessNumbered"/>
    <dgm:cxn modelId="{F3D74B72-C6EC-45BA-BC81-294A395CB719}" srcId="{7EDFB064-7292-4FFA-AEFF-6BF8FF19D70F}" destId="{3074E641-3503-4BDA-940C-FC06B60A0996}" srcOrd="3" destOrd="0" parTransId="{D760C826-A9B3-4CAB-A892-11119BF730D9}" sibTransId="{15FF1F43-FC39-463C-8A0C-22FA0823A20C}"/>
    <dgm:cxn modelId="{AD961254-BE37-40FB-9543-A46E086D3699}" type="presOf" srcId="{3074E641-3503-4BDA-940C-FC06B60A0996}" destId="{FE4C9404-F56D-4D81-835A-3D4FDDABAA8E}" srcOrd="1" destOrd="0" presId="urn:microsoft.com/office/officeart/2016/7/layout/BasicLinearProcessNumbered"/>
    <dgm:cxn modelId="{691F527D-84F7-4390-A810-3F97EAEA800B}" type="presOf" srcId="{86DFA5DB-5B31-4E29-A1F1-35ED8B45E7F1}" destId="{5329994E-7A60-47D1-90F8-5454D59D4F47}" srcOrd="1" destOrd="0" presId="urn:microsoft.com/office/officeart/2016/7/layout/BasicLinearProcessNumbered"/>
    <dgm:cxn modelId="{D4618980-B0B3-480B-8D47-07730999A822}" type="presOf" srcId="{72A2F545-8478-413D-81B2-2E5D1216AF8B}" destId="{D6FF8AEE-E753-4FC2-94BC-45C693D3DB35}" srcOrd="0" destOrd="0" presId="urn:microsoft.com/office/officeart/2016/7/layout/BasicLinearProcessNumbered"/>
    <dgm:cxn modelId="{5240F898-042C-4D90-85F5-CED4D1B79C12}" type="presOf" srcId="{96E1983F-ECB7-41F0-9227-DBD434C868C6}" destId="{2A6CCFDA-B2B0-441D-942E-02CDC0117A0A}" srcOrd="0" destOrd="0" presId="urn:microsoft.com/office/officeart/2016/7/layout/BasicLinearProcessNumbered"/>
    <dgm:cxn modelId="{99AD0E9B-7172-4629-8FA6-7D293E089630}" srcId="{7EDFB064-7292-4FFA-AEFF-6BF8FF19D70F}" destId="{AD405A37-5651-4116-B71A-31B603070BEE}" srcOrd="0" destOrd="0" parTransId="{C4FA39F9-E366-433E-8836-41205B5437DB}" sibTransId="{72A2F545-8478-413D-81B2-2E5D1216AF8B}"/>
    <dgm:cxn modelId="{6907C0B7-8B94-4543-A56E-215629193A89}" type="presOf" srcId="{7EDFB064-7292-4FFA-AEFF-6BF8FF19D70F}" destId="{CE30ABDC-D6C1-47AB-93B2-6D185A5CE5EB}" srcOrd="0" destOrd="0" presId="urn:microsoft.com/office/officeart/2016/7/layout/BasicLinearProcessNumbered"/>
    <dgm:cxn modelId="{E5D9FBC1-2943-41FD-9638-BAAE4B6CD214}" type="presOf" srcId="{15FF1F43-FC39-463C-8A0C-22FA0823A20C}" destId="{1CE09789-E913-4087-9104-0027E35EDEE7}" srcOrd="0" destOrd="0" presId="urn:microsoft.com/office/officeart/2016/7/layout/BasicLinearProcessNumbered"/>
    <dgm:cxn modelId="{B4BF9DC3-CCC5-4EF2-9099-7BF664135EAB}" type="presOf" srcId="{A25ED997-FC61-47B9-B105-0E1A767648C7}" destId="{DC89D3A7-1836-4858-B2E1-37D01DE547F3}" srcOrd="0" destOrd="0" presId="urn:microsoft.com/office/officeart/2016/7/layout/BasicLinearProcessNumbered"/>
    <dgm:cxn modelId="{ABF412CD-5F84-4000-8B6D-F3D0E1E3AD2E}" type="presOf" srcId="{7038D6DC-E59F-4CDD-B4D3-EA9C92A88971}" destId="{4F7D67AF-ED3A-47CA-A7F2-434728FC6119}" srcOrd="1" destOrd="0" presId="urn:microsoft.com/office/officeart/2016/7/layout/BasicLinearProcessNumbered"/>
    <dgm:cxn modelId="{B14C74E3-B78B-43AD-85C6-EA8FE16B2000}" srcId="{7EDFB064-7292-4FFA-AEFF-6BF8FF19D70F}" destId="{7038D6DC-E59F-4CDD-B4D3-EA9C92A88971}" srcOrd="2" destOrd="0" parTransId="{18DC87C0-E915-4B51-8CA0-483C5F03B577}" sibTransId="{2837FDF8-35CC-401A-8933-70DE51F17BE9}"/>
    <dgm:cxn modelId="{D658B368-EC4D-4ADE-B8EE-9821EB735E4D}" type="presParOf" srcId="{CE30ABDC-D6C1-47AB-93B2-6D185A5CE5EB}" destId="{C1B04A73-E34C-4407-AF81-A163D574586C}" srcOrd="0" destOrd="0" presId="urn:microsoft.com/office/officeart/2016/7/layout/BasicLinearProcessNumbered"/>
    <dgm:cxn modelId="{28B42BF4-C745-4B3B-99B2-F1F20386E601}" type="presParOf" srcId="{C1B04A73-E34C-4407-AF81-A163D574586C}" destId="{99C06AC6-0A1C-44AE-9171-309D59B4D928}" srcOrd="0" destOrd="0" presId="urn:microsoft.com/office/officeart/2016/7/layout/BasicLinearProcessNumbered"/>
    <dgm:cxn modelId="{F7092977-F01C-42FC-A2F9-8E8EAE6C2BDD}" type="presParOf" srcId="{C1B04A73-E34C-4407-AF81-A163D574586C}" destId="{D6FF8AEE-E753-4FC2-94BC-45C693D3DB35}" srcOrd="1" destOrd="0" presId="urn:microsoft.com/office/officeart/2016/7/layout/BasicLinearProcessNumbered"/>
    <dgm:cxn modelId="{741DE4E9-149A-4271-9E1C-74C8EF82ED6F}" type="presParOf" srcId="{C1B04A73-E34C-4407-AF81-A163D574586C}" destId="{18C870E7-5433-4E0C-B408-8C3A502376BB}" srcOrd="2" destOrd="0" presId="urn:microsoft.com/office/officeart/2016/7/layout/BasicLinearProcessNumbered"/>
    <dgm:cxn modelId="{CCEE12EA-C293-48F2-98CF-CFAA580D2C7F}" type="presParOf" srcId="{C1B04A73-E34C-4407-AF81-A163D574586C}" destId="{D6D3A1D8-CC48-4CAA-A5F6-298E531CFC1A}" srcOrd="3" destOrd="0" presId="urn:microsoft.com/office/officeart/2016/7/layout/BasicLinearProcessNumbered"/>
    <dgm:cxn modelId="{ED827A4D-2687-43ED-A017-C4DE62686219}" type="presParOf" srcId="{CE30ABDC-D6C1-47AB-93B2-6D185A5CE5EB}" destId="{3DE9B4E8-8E58-4077-B5EB-0006B11A4F3C}" srcOrd="1" destOrd="0" presId="urn:microsoft.com/office/officeart/2016/7/layout/BasicLinearProcessNumbered"/>
    <dgm:cxn modelId="{AC0109C1-A920-4A26-A3DF-D9B3043B57EC}" type="presParOf" srcId="{CE30ABDC-D6C1-47AB-93B2-6D185A5CE5EB}" destId="{DB1A7B9B-F16F-4CDC-83DD-954C1157D98C}" srcOrd="2" destOrd="0" presId="urn:microsoft.com/office/officeart/2016/7/layout/BasicLinearProcessNumbered"/>
    <dgm:cxn modelId="{E27E7EED-A765-40C0-B1A0-FB7221D1238F}" type="presParOf" srcId="{DB1A7B9B-F16F-4CDC-83DD-954C1157D98C}" destId="{61719748-9A80-49A9-8525-0390C2E5B219}" srcOrd="0" destOrd="0" presId="urn:microsoft.com/office/officeart/2016/7/layout/BasicLinearProcessNumbered"/>
    <dgm:cxn modelId="{CC6889DC-6A3E-4792-B71C-07565FD20BE5}" type="presParOf" srcId="{DB1A7B9B-F16F-4CDC-83DD-954C1157D98C}" destId="{2A6CCFDA-B2B0-441D-942E-02CDC0117A0A}" srcOrd="1" destOrd="0" presId="urn:microsoft.com/office/officeart/2016/7/layout/BasicLinearProcessNumbered"/>
    <dgm:cxn modelId="{BAE0B0E6-23D6-4E65-9DDF-66A7789F16BE}" type="presParOf" srcId="{DB1A7B9B-F16F-4CDC-83DD-954C1157D98C}" destId="{9C80696B-CE48-4349-8894-2BE8ED718BFE}" srcOrd="2" destOrd="0" presId="urn:microsoft.com/office/officeart/2016/7/layout/BasicLinearProcessNumbered"/>
    <dgm:cxn modelId="{06B77228-EC30-4B59-B21D-62871C6FD336}" type="presParOf" srcId="{DB1A7B9B-F16F-4CDC-83DD-954C1157D98C}" destId="{EF43F8CC-ED42-43B6-939F-BCA97EDAFBE9}" srcOrd="3" destOrd="0" presId="urn:microsoft.com/office/officeart/2016/7/layout/BasicLinearProcessNumbered"/>
    <dgm:cxn modelId="{6E4E45E4-2AD0-4395-A924-2F684AE94693}" type="presParOf" srcId="{CE30ABDC-D6C1-47AB-93B2-6D185A5CE5EB}" destId="{283EC2F1-A8A8-453C-9166-7711B4979795}" srcOrd="3" destOrd="0" presId="urn:microsoft.com/office/officeart/2016/7/layout/BasicLinearProcessNumbered"/>
    <dgm:cxn modelId="{F5CB0F2E-037C-43E3-9433-F354CC53D7F3}" type="presParOf" srcId="{CE30ABDC-D6C1-47AB-93B2-6D185A5CE5EB}" destId="{BCF35BD6-E2C3-4B5E-859D-43199670265A}" srcOrd="4" destOrd="0" presId="urn:microsoft.com/office/officeart/2016/7/layout/BasicLinearProcessNumbered"/>
    <dgm:cxn modelId="{63AEE9BD-A14D-48A1-9D31-CBECAE3800E8}" type="presParOf" srcId="{BCF35BD6-E2C3-4B5E-859D-43199670265A}" destId="{3176F317-B6D7-4388-9FDD-122782A35B53}" srcOrd="0" destOrd="0" presId="urn:microsoft.com/office/officeart/2016/7/layout/BasicLinearProcessNumbered"/>
    <dgm:cxn modelId="{E7CE062B-E16D-41BB-B42D-B1B1BAEB3196}" type="presParOf" srcId="{BCF35BD6-E2C3-4B5E-859D-43199670265A}" destId="{75A31365-2A03-4FC5-A118-BD250FEAF47D}" srcOrd="1" destOrd="0" presId="urn:microsoft.com/office/officeart/2016/7/layout/BasicLinearProcessNumbered"/>
    <dgm:cxn modelId="{122FB413-84B8-4878-8581-8FD60F241DD4}" type="presParOf" srcId="{BCF35BD6-E2C3-4B5E-859D-43199670265A}" destId="{9A37C735-2C3B-42BC-A2E5-FCC5FFF674AF}" srcOrd="2" destOrd="0" presId="urn:microsoft.com/office/officeart/2016/7/layout/BasicLinearProcessNumbered"/>
    <dgm:cxn modelId="{F7982DD6-80CF-44DA-B0F5-B10336527F72}" type="presParOf" srcId="{BCF35BD6-E2C3-4B5E-859D-43199670265A}" destId="{4F7D67AF-ED3A-47CA-A7F2-434728FC6119}" srcOrd="3" destOrd="0" presId="urn:microsoft.com/office/officeart/2016/7/layout/BasicLinearProcessNumbered"/>
    <dgm:cxn modelId="{A8DCC520-5292-4749-A788-E722994F9099}" type="presParOf" srcId="{CE30ABDC-D6C1-47AB-93B2-6D185A5CE5EB}" destId="{860281D6-28EC-458D-AA33-F2E734830DB7}" srcOrd="5" destOrd="0" presId="urn:microsoft.com/office/officeart/2016/7/layout/BasicLinearProcessNumbered"/>
    <dgm:cxn modelId="{11382F1F-0BD8-4DA4-8C6D-0DA6CA4BC323}" type="presParOf" srcId="{CE30ABDC-D6C1-47AB-93B2-6D185A5CE5EB}" destId="{3DCEA0E2-0751-4292-B347-B01F6445A926}" srcOrd="6" destOrd="0" presId="urn:microsoft.com/office/officeart/2016/7/layout/BasicLinearProcessNumbered"/>
    <dgm:cxn modelId="{4D196664-B85A-4B79-862A-4079BB6841AE}" type="presParOf" srcId="{3DCEA0E2-0751-4292-B347-B01F6445A926}" destId="{4C643DA2-D0FC-4FD4-9B8D-4A2842BCD319}" srcOrd="0" destOrd="0" presId="urn:microsoft.com/office/officeart/2016/7/layout/BasicLinearProcessNumbered"/>
    <dgm:cxn modelId="{0E4639F7-2B68-46E1-8F88-DBE7E86BD39E}" type="presParOf" srcId="{3DCEA0E2-0751-4292-B347-B01F6445A926}" destId="{1CE09789-E913-4087-9104-0027E35EDEE7}" srcOrd="1" destOrd="0" presId="urn:microsoft.com/office/officeart/2016/7/layout/BasicLinearProcessNumbered"/>
    <dgm:cxn modelId="{2A62AD58-9229-4F76-A024-D8B73D1653C7}" type="presParOf" srcId="{3DCEA0E2-0751-4292-B347-B01F6445A926}" destId="{16E09042-0588-4A61-A47A-BEF348A30FD6}" srcOrd="2" destOrd="0" presId="urn:microsoft.com/office/officeart/2016/7/layout/BasicLinearProcessNumbered"/>
    <dgm:cxn modelId="{289ACA2C-89BC-40F6-8A34-912CBB5B4093}" type="presParOf" srcId="{3DCEA0E2-0751-4292-B347-B01F6445A926}" destId="{FE4C9404-F56D-4D81-835A-3D4FDDABAA8E}" srcOrd="3" destOrd="0" presId="urn:microsoft.com/office/officeart/2016/7/layout/BasicLinearProcessNumbered"/>
    <dgm:cxn modelId="{222138BB-18A3-4720-A89B-14F0A2F8EA4D}" type="presParOf" srcId="{CE30ABDC-D6C1-47AB-93B2-6D185A5CE5EB}" destId="{F8CA157B-8EDA-445A-8915-9576ED4758FF}" srcOrd="7" destOrd="0" presId="urn:microsoft.com/office/officeart/2016/7/layout/BasicLinearProcessNumbered"/>
    <dgm:cxn modelId="{F1E375DF-057D-4A5A-BAE6-CE880A39B413}" type="presParOf" srcId="{CE30ABDC-D6C1-47AB-93B2-6D185A5CE5EB}" destId="{CB7038A8-6248-42C9-83C6-71643806452B}" srcOrd="8" destOrd="0" presId="urn:microsoft.com/office/officeart/2016/7/layout/BasicLinearProcessNumbered"/>
    <dgm:cxn modelId="{764098D6-787D-47C6-94D6-8AE503000D90}" type="presParOf" srcId="{CB7038A8-6248-42C9-83C6-71643806452B}" destId="{EC4A3CFD-7BE2-45ED-9C89-4A1C99ECBF1D}" srcOrd="0" destOrd="0" presId="urn:microsoft.com/office/officeart/2016/7/layout/BasicLinearProcessNumbered"/>
    <dgm:cxn modelId="{A6411AE4-8448-4A3F-B48A-8E3AF1E77A5D}" type="presParOf" srcId="{CB7038A8-6248-42C9-83C6-71643806452B}" destId="{DC89D3A7-1836-4858-B2E1-37D01DE547F3}" srcOrd="1" destOrd="0" presId="urn:microsoft.com/office/officeart/2016/7/layout/BasicLinearProcessNumbered"/>
    <dgm:cxn modelId="{486BB248-4137-4570-ADEB-1B77FA5B70BD}" type="presParOf" srcId="{CB7038A8-6248-42C9-83C6-71643806452B}" destId="{48E0DDE9-89A2-4BF7-9802-66D2CF5CED16}" srcOrd="2" destOrd="0" presId="urn:microsoft.com/office/officeart/2016/7/layout/BasicLinearProcessNumbered"/>
    <dgm:cxn modelId="{5AF80650-8132-4D1F-A877-E373AEF741ED}" type="presParOf" srcId="{CB7038A8-6248-42C9-83C6-71643806452B}" destId="{5329994E-7A60-47D1-90F8-5454D59D4F4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06AC6-0A1C-44AE-9171-309D59B4D928}">
      <dsp:nvSpPr>
        <dsp:cNvPr id="0" name=""/>
        <dsp:cNvSpPr/>
      </dsp:nvSpPr>
      <dsp:spPr>
        <a:xfrm>
          <a:off x="3594" y="813467"/>
          <a:ext cx="1946002" cy="2724403"/>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89000">
            <a:lnSpc>
              <a:spcPct val="90000"/>
            </a:lnSpc>
            <a:spcBef>
              <a:spcPct val="0"/>
            </a:spcBef>
            <a:spcAft>
              <a:spcPct val="35000"/>
            </a:spcAft>
            <a:buNone/>
          </a:pPr>
          <a:r>
            <a:rPr lang="en-US" sz="2000" kern="1200"/>
            <a:t>PREVENT RETAIL CRIME</a:t>
          </a:r>
        </a:p>
      </dsp:txBody>
      <dsp:txXfrm>
        <a:off x="3594" y="1848740"/>
        <a:ext cx="1946002" cy="1634641"/>
      </dsp:txXfrm>
    </dsp:sp>
    <dsp:sp modelId="{D6FF8AEE-E753-4FC2-94BC-45C693D3DB35}">
      <dsp:nvSpPr>
        <dsp:cNvPr id="0" name=""/>
        <dsp:cNvSpPr/>
      </dsp:nvSpPr>
      <dsp:spPr>
        <a:xfrm>
          <a:off x="567934" y="1085907"/>
          <a:ext cx="817320" cy="81732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205601"/>
        <a:ext cx="577932" cy="577932"/>
      </dsp:txXfrm>
    </dsp:sp>
    <dsp:sp modelId="{18C870E7-5433-4E0C-B408-8C3A502376BB}">
      <dsp:nvSpPr>
        <dsp:cNvPr id="0" name=""/>
        <dsp:cNvSpPr/>
      </dsp:nvSpPr>
      <dsp:spPr>
        <a:xfrm>
          <a:off x="3594" y="3537798"/>
          <a:ext cx="1946002" cy="72"/>
        </a:xfrm>
        <a:prstGeom prst="rect">
          <a:avLst/>
        </a:prstGeom>
        <a:gradFill rotWithShape="0">
          <a:gsLst>
            <a:gs pos="0">
              <a:schemeClr val="accent2">
                <a:hueOff val="-161707"/>
                <a:satOff val="-9325"/>
                <a:lumOff val="959"/>
                <a:alphaOff val="0"/>
                <a:satMod val="103000"/>
                <a:lumMod val="102000"/>
                <a:tint val="94000"/>
              </a:schemeClr>
            </a:gs>
            <a:gs pos="50000">
              <a:schemeClr val="accent2">
                <a:hueOff val="-161707"/>
                <a:satOff val="-9325"/>
                <a:lumOff val="959"/>
                <a:alphaOff val="0"/>
                <a:satMod val="110000"/>
                <a:lumMod val="100000"/>
                <a:shade val="100000"/>
              </a:schemeClr>
            </a:gs>
            <a:gs pos="100000">
              <a:schemeClr val="accent2">
                <a:hueOff val="-161707"/>
                <a:satOff val="-9325"/>
                <a:lumOff val="959"/>
                <a:alphaOff val="0"/>
                <a:lumMod val="99000"/>
                <a:satMod val="120000"/>
                <a:shade val="78000"/>
              </a:schemeClr>
            </a:gs>
          </a:gsLst>
          <a:lin ang="5400000" scaled="0"/>
        </a:gradFill>
        <a:ln w="6350" cap="flat" cmpd="sng" algn="ctr">
          <a:solidFill>
            <a:schemeClr val="accent2">
              <a:hueOff val="-161707"/>
              <a:satOff val="-9325"/>
              <a:lumOff val="9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1719748-9A80-49A9-8525-0390C2E5B219}">
      <dsp:nvSpPr>
        <dsp:cNvPr id="0" name=""/>
        <dsp:cNvSpPr/>
      </dsp:nvSpPr>
      <dsp:spPr>
        <a:xfrm>
          <a:off x="2144196" y="813467"/>
          <a:ext cx="1946002" cy="2724403"/>
        </a:xfrm>
        <a:prstGeom prst="rect">
          <a:avLst/>
        </a:prstGeom>
        <a:solidFill>
          <a:schemeClr val="accent2">
            <a:tint val="40000"/>
            <a:alpha val="90000"/>
            <a:hueOff val="-212306"/>
            <a:satOff val="-18836"/>
            <a:lumOff val="-192"/>
            <a:alphaOff val="0"/>
          </a:schemeClr>
        </a:solidFill>
        <a:ln w="6350" cap="flat" cmpd="sng" algn="ctr">
          <a:solidFill>
            <a:schemeClr val="accent2">
              <a:tint val="40000"/>
              <a:alpha val="90000"/>
              <a:hueOff val="-212306"/>
              <a:satOff val="-18836"/>
              <a:lumOff val="-1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89000">
            <a:lnSpc>
              <a:spcPct val="90000"/>
            </a:lnSpc>
            <a:spcBef>
              <a:spcPct val="0"/>
            </a:spcBef>
            <a:spcAft>
              <a:spcPct val="35000"/>
            </a:spcAft>
            <a:buNone/>
          </a:pPr>
          <a:r>
            <a:rPr lang="en-US" sz="2000" kern="1200"/>
            <a:t>UNLOCK PHONES</a:t>
          </a:r>
        </a:p>
      </dsp:txBody>
      <dsp:txXfrm>
        <a:off x="2144196" y="1848740"/>
        <a:ext cx="1946002" cy="1634641"/>
      </dsp:txXfrm>
    </dsp:sp>
    <dsp:sp modelId="{2A6CCFDA-B2B0-441D-942E-02CDC0117A0A}">
      <dsp:nvSpPr>
        <dsp:cNvPr id="0" name=""/>
        <dsp:cNvSpPr/>
      </dsp:nvSpPr>
      <dsp:spPr>
        <a:xfrm>
          <a:off x="2708537" y="1085907"/>
          <a:ext cx="817320" cy="817320"/>
        </a:xfrm>
        <a:prstGeom prst="ellipse">
          <a:avLst/>
        </a:prstGeom>
        <a:gradFill rotWithShape="0">
          <a:gsLst>
            <a:gs pos="0">
              <a:schemeClr val="accent2">
                <a:hueOff val="-323414"/>
                <a:satOff val="-18651"/>
                <a:lumOff val="1917"/>
                <a:alphaOff val="0"/>
                <a:satMod val="103000"/>
                <a:lumMod val="102000"/>
                <a:tint val="94000"/>
              </a:schemeClr>
            </a:gs>
            <a:gs pos="50000">
              <a:schemeClr val="accent2">
                <a:hueOff val="-323414"/>
                <a:satOff val="-18651"/>
                <a:lumOff val="1917"/>
                <a:alphaOff val="0"/>
                <a:satMod val="110000"/>
                <a:lumMod val="100000"/>
                <a:shade val="100000"/>
              </a:schemeClr>
            </a:gs>
            <a:gs pos="100000">
              <a:schemeClr val="accent2">
                <a:hueOff val="-323414"/>
                <a:satOff val="-18651"/>
                <a:lumOff val="1917"/>
                <a:alphaOff val="0"/>
                <a:lumMod val="99000"/>
                <a:satMod val="120000"/>
                <a:shade val="78000"/>
              </a:schemeClr>
            </a:gs>
          </a:gsLst>
          <a:lin ang="5400000" scaled="0"/>
        </a:gradFill>
        <a:ln w="6350" cap="flat" cmpd="sng" algn="ctr">
          <a:solidFill>
            <a:schemeClr val="accent2">
              <a:hueOff val="-323414"/>
              <a:satOff val="-18651"/>
              <a:lumOff val="191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205601"/>
        <a:ext cx="577932" cy="577932"/>
      </dsp:txXfrm>
    </dsp:sp>
    <dsp:sp modelId="{9C80696B-CE48-4349-8894-2BE8ED718BFE}">
      <dsp:nvSpPr>
        <dsp:cNvPr id="0" name=""/>
        <dsp:cNvSpPr/>
      </dsp:nvSpPr>
      <dsp:spPr>
        <a:xfrm>
          <a:off x="2144196" y="3537798"/>
          <a:ext cx="1946002" cy="72"/>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76F317-B6D7-4388-9FDD-122782A35B53}">
      <dsp:nvSpPr>
        <dsp:cNvPr id="0" name=""/>
        <dsp:cNvSpPr/>
      </dsp:nvSpPr>
      <dsp:spPr>
        <a:xfrm>
          <a:off x="4284798" y="813467"/>
          <a:ext cx="1946002" cy="2724403"/>
        </a:xfrm>
        <a:prstGeom prst="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89000">
            <a:lnSpc>
              <a:spcPct val="90000"/>
            </a:lnSpc>
            <a:spcBef>
              <a:spcPct val="0"/>
            </a:spcBef>
            <a:spcAft>
              <a:spcPct val="35000"/>
            </a:spcAft>
            <a:buNone/>
          </a:pPr>
          <a:r>
            <a:rPr lang="en-US" sz="2000" kern="1200"/>
            <a:t>FIND MISSING PERSON</a:t>
          </a:r>
        </a:p>
      </dsp:txBody>
      <dsp:txXfrm>
        <a:off x="4284798" y="1848740"/>
        <a:ext cx="1946002" cy="1634641"/>
      </dsp:txXfrm>
    </dsp:sp>
    <dsp:sp modelId="{75A31365-2A03-4FC5-A118-BD250FEAF47D}">
      <dsp:nvSpPr>
        <dsp:cNvPr id="0" name=""/>
        <dsp:cNvSpPr/>
      </dsp:nvSpPr>
      <dsp:spPr>
        <a:xfrm>
          <a:off x="4849139" y="1085907"/>
          <a:ext cx="817320" cy="817320"/>
        </a:xfrm>
        <a:prstGeom prst="ellipse">
          <a:avLst/>
        </a:prstGeom>
        <a:gradFill rotWithShape="0">
          <a:gsLst>
            <a:gs pos="0">
              <a:schemeClr val="accent2">
                <a:hueOff val="-646828"/>
                <a:satOff val="-37301"/>
                <a:lumOff val="3835"/>
                <a:alphaOff val="0"/>
                <a:satMod val="103000"/>
                <a:lumMod val="102000"/>
                <a:tint val="94000"/>
              </a:schemeClr>
            </a:gs>
            <a:gs pos="50000">
              <a:schemeClr val="accent2">
                <a:hueOff val="-646828"/>
                <a:satOff val="-37301"/>
                <a:lumOff val="3835"/>
                <a:alphaOff val="0"/>
                <a:satMod val="110000"/>
                <a:lumMod val="100000"/>
                <a:shade val="100000"/>
              </a:schemeClr>
            </a:gs>
            <a:gs pos="100000">
              <a:schemeClr val="accent2">
                <a:hueOff val="-646828"/>
                <a:satOff val="-37301"/>
                <a:lumOff val="3835"/>
                <a:alphaOff val="0"/>
                <a:lumMod val="99000"/>
                <a:satMod val="120000"/>
                <a:shade val="78000"/>
              </a:schemeClr>
            </a:gs>
          </a:gsLst>
          <a:lin ang="5400000" scaled="0"/>
        </a:gradFill>
        <a:ln w="6350" cap="flat" cmpd="sng" algn="ctr">
          <a:solidFill>
            <a:schemeClr val="accent2">
              <a:hueOff val="-646828"/>
              <a:satOff val="-37301"/>
              <a:lumOff val="383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205601"/>
        <a:ext cx="577932" cy="577932"/>
      </dsp:txXfrm>
    </dsp:sp>
    <dsp:sp modelId="{9A37C735-2C3B-42BC-A2E5-FCC5FFF674AF}">
      <dsp:nvSpPr>
        <dsp:cNvPr id="0" name=""/>
        <dsp:cNvSpPr/>
      </dsp:nvSpPr>
      <dsp:spPr>
        <a:xfrm>
          <a:off x="4284798" y="3537798"/>
          <a:ext cx="1946002" cy="72"/>
        </a:xfrm>
        <a:prstGeom prst="rect">
          <a:avLst/>
        </a:prstGeom>
        <a:gradFill rotWithShape="0">
          <a:gsLst>
            <a:gs pos="0">
              <a:schemeClr val="accent2">
                <a:hueOff val="-808535"/>
                <a:satOff val="-46627"/>
                <a:lumOff val="4793"/>
                <a:alphaOff val="0"/>
                <a:satMod val="103000"/>
                <a:lumMod val="102000"/>
                <a:tint val="94000"/>
              </a:schemeClr>
            </a:gs>
            <a:gs pos="50000">
              <a:schemeClr val="accent2">
                <a:hueOff val="-808535"/>
                <a:satOff val="-46627"/>
                <a:lumOff val="4793"/>
                <a:alphaOff val="0"/>
                <a:satMod val="110000"/>
                <a:lumMod val="100000"/>
                <a:shade val="100000"/>
              </a:schemeClr>
            </a:gs>
            <a:gs pos="100000">
              <a:schemeClr val="accent2">
                <a:hueOff val="-808535"/>
                <a:satOff val="-46627"/>
                <a:lumOff val="4793"/>
                <a:alphaOff val="0"/>
                <a:lumMod val="99000"/>
                <a:satMod val="120000"/>
                <a:shade val="78000"/>
              </a:schemeClr>
            </a:gs>
          </a:gsLst>
          <a:lin ang="5400000" scaled="0"/>
        </a:gradFill>
        <a:ln w="6350" cap="flat" cmpd="sng" algn="ctr">
          <a:solidFill>
            <a:schemeClr val="accent2">
              <a:hueOff val="-808535"/>
              <a:satOff val="-46627"/>
              <a:lumOff val="479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C643DA2-D0FC-4FD4-9B8D-4A2842BCD319}">
      <dsp:nvSpPr>
        <dsp:cNvPr id="0" name=""/>
        <dsp:cNvSpPr/>
      </dsp:nvSpPr>
      <dsp:spPr>
        <a:xfrm>
          <a:off x="6425401" y="813467"/>
          <a:ext cx="1946002" cy="2724403"/>
        </a:xfrm>
        <a:prstGeom prst="rect">
          <a:avLst/>
        </a:prstGeom>
        <a:solidFill>
          <a:schemeClr val="accent2">
            <a:tint val="40000"/>
            <a:alpha val="90000"/>
            <a:hueOff val="-636919"/>
            <a:satOff val="-56510"/>
            <a:lumOff val="-577"/>
            <a:alphaOff val="0"/>
          </a:schemeClr>
        </a:solidFill>
        <a:ln w="6350" cap="flat" cmpd="sng" algn="ctr">
          <a:solidFill>
            <a:schemeClr val="accent2">
              <a:tint val="40000"/>
              <a:alpha val="90000"/>
              <a:hueOff val="-636919"/>
              <a:satOff val="-56510"/>
              <a:lumOff val="-5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89000">
            <a:lnSpc>
              <a:spcPct val="90000"/>
            </a:lnSpc>
            <a:spcBef>
              <a:spcPct val="0"/>
            </a:spcBef>
            <a:spcAft>
              <a:spcPct val="35000"/>
            </a:spcAft>
            <a:buNone/>
          </a:pPr>
          <a:r>
            <a:rPr lang="en-US" sz="2000" kern="1200"/>
            <a:t>DIAGNOSE DISEASES</a:t>
          </a:r>
        </a:p>
      </dsp:txBody>
      <dsp:txXfrm>
        <a:off x="6425401" y="1848740"/>
        <a:ext cx="1946002" cy="1634641"/>
      </dsp:txXfrm>
    </dsp:sp>
    <dsp:sp modelId="{1CE09789-E913-4087-9104-0027E35EDEE7}">
      <dsp:nvSpPr>
        <dsp:cNvPr id="0" name=""/>
        <dsp:cNvSpPr/>
      </dsp:nvSpPr>
      <dsp:spPr>
        <a:xfrm>
          <a:off x="6989741" y="1085907"/>
          <a:ext cx="817320" cy="817320"/>
        </a:xfrm>
        <a:prstGeom prst="ellips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205601"/>
        <a:ext cx="577932" cy="577932"/>
      </dsp:txXfrm>
    </dsp:sp>
    <dsp:sp modelId="{16E09042-0588-4A61-A47A-BEF348A30FD6}">
      <dsp:nvSpPr>
        <dsp:cNvPr id="0" name=""/>
        <dsp:cNvSpPr/>
      </dsp:nvSpPr>
      <dsp:spPr>
        <a:xfrm>
          <a:off x="6425401" y="3537798"/>
          <a:ext cx="1946002" cy="72"/>
        </a:xfrm>
        <a:prstGeom prst="rect">
          <a:avLst/>
        </a:prstGeom>
        <a:gradFill rotWithShape="0">
          <a:gsLst>
            <a:gs pos="0">
              <a:schemeClr val="accent2">
                <a:hueOff val="-1131949"/>
                <a:satOff val="-65277"/>
                <a:lumOff val="6711"/>
                <a:alphaOff val="0"/>
                <a:satMod val="103000"/>
                <a:lumMod val="102000"/>
                <a:tint val="94000"/>
              </a:schemeClr>
            </a:gs>
            <a:gs pos="50000">
              <a:schemeClr val="accent2">
                <a:hueOff val="-1131949"/>
                <a:satOff val="-65277"/>
                <a:lumOff val="6711"/>
                <a:alphaOff val="0"/>
                <a:satMod val="110000"/>
                <a:lumMod val="100000"/>
                <a:shade val="100000"/>
              </a:schemeClr>
            </a:gs>
            <a:gs pos="100000">
              <a:schemeClr val="accent2">
                <a:hueOff val="-1131949"/>
                <a:satOff val="-65277"/>
                <a:lumOff val="6711"/>
                <a:alphaOff val="0"/>
                <a:lumMod val="99000"/>
                <a:satMod val="120000"/>
                <a:shade val="78000"/>
              </a:schemeClr>
            </a:gs>
          </a:gsLst>
          <a:lin ang="5400000" scaled="0"/>
        </a:gradFill>
        <a:ln w="6350" cap="flat" cmpd="sng" algn="ctr">
          <a:solidFill>
            <a:schemeClr val="accent2">
              <a:hueOff val="-1131949"/>
              <a:satOff val="-65277"/>
              <a:lumOff val="671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C4A3CFD-7BE2-45ED-9C89-4A1C99ECBF1D}">
      <dsp:nvSpPr>
        <dsp:cNvPr id="0" name=""/>
        <dsp:cNvSpPr/>
      </dsp:nvSpPr>
      <dsp:spPr>
        <a:xfrm>
          <a:off x="8566003" y="813467"/>
          <a:ext cx="1946002" cy="2724403"/>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89000">
            <a:lnSpc>
              <a:spcPct val="90000"/>
            </a:lnSpc>
            <a:spcBef>
              <a:spcPct val="0"/>
            </a:spcBef>
            <a:spcAft>
              <a:spcPct val="35000"/>
            </a:spcAft>
            <a:buNone/>
          </a:pPr>
          <a:r>
            <a:rPr lang="en-US" sz="2000" kern="1200"/>
            <a:t>PROTECT LAW ENFORCEMENT</a:t>
          </a:r>
        </a:p>
      </dsp:txBody>
      <dsp:txXfrm>
        <a:off x="8566003" y="1848740"/>
        <a:ext cx="1946002" cy="1634641"/>
      </dsp:txXfrm>
    </dsp:sp>
    <dsp:sp modelId="{DC89D3A7-1836-4858-B2E1-37D01DE547F3}">
      <dsp:nvSpPr>
        <dsp:cNvPr id="0" name=""/>
        <dsp:cNvSpPr/>
      </dsp:nvSpPr>
      <dsp:spPr>
        <a:xfrm>
          <a:off x="9130344" y="1085907"/>
          <a:ext cx="817320" cy="817320"/>
        </a:xfrm>
        <a:prstGeom prst="ellipse">
          <a:avLst/>
        </a:prstGeom>
        <a:gradFill rotWithShape="0">
          <a:gsLst>
            <a:gs pos="0">
              <a:schemeClr val="accent2">
                <a:hueOff val="-1293656"/>
                <a:satOff val="-74603"/>
                <a:lumOff val="7669"/>
                <a:alphaOff val="0"/>
                <a:satMod val="103000"/>
                <a:lumMod val="102000"/>
                <a:tint val="94000"/>
              </a:schemeClr>
            </a:gs>
            <a:gs pos="50000">
              <a:schemeClr val="accent2">
                <a:hueOff val="-1293656"/>
                <a:satOff val="-74603"/>
                <a:lumOff val="7669"/>
                <a:alphaOff val="0"/>
                <a:satMod val="110000"/>
                <a:lumMod val="100000"/>
                <a:shade val="100000"/>
              </a:schemeClr>
            </a:gs>
            <a:gs pos="100000">
              <a:schemeClr val="accent2">
                <a:hueOff val="-1293656"/>
                <a:satOff val="-74603"/>
                <a:lumOff val="7669"/>
                <a:alphaOff val="0"/>
                <a:lumMod val="99000"/>
                <a:satMod val="120000"/>
                <a:shade val="78000"/>
              </a:schemeClr>
            </a:gs>
          </a:gsLst>
          <a:lin ang="5400000" scaled="0"/>
        </a:gradFill>
        <a:ln w="6350" cap="flat" cmpd="sng" algn="ctr">
          <a:solidFill>
            <a:schemeClr val="accent2">
              <a:hueOff val="-1293656"/>
              <a:satOff val="-74603"/>
              <a:lumOff val="766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205601"/>
        <a:ext cx="577932" cy="577932"/>
      </dsp:txXfrm>
    </dsp:sp>
    <dsp:sp modelId="{48E0DDE9-89A2-4BF7-9802-66D2CF5CED16}">
      <dsp:nvSpPr>
        <dsp:cNvPr id="0" name=""/>
        <dsp:cNvSpPr/>
      </dsp:nvSpPr>
      <dsp:spPr>
        <a:xfrm>
          <a:off x="8566003" y="3537798"/>
          <a:ext cx="1946002" cy="72"/>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427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806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659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332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510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454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340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466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725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762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5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8963613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647593"/>
            <a:ext cx="4467792" cy="3060541"/>
          </a:xfrm>
        </p:spPr>
        <p:txBody>
          <a:bodyPr>
            <a:normAutofit/>
          </a:bodyPr>
          <a:lstStyle/>
          <a:p>
            <a:r>
              <a:rPr lang="en-US" sz="4200" b="1" u="sng">
                <a:solidFill>
                  <a:srgbClr val="FFFFFF"/>
                </a:solidFill>
                <a:ea typeface="+mj-lt"/>
                <a:cs typeface="+mj-lt"/>
              </a:rPr>
              <a:t>A MINOR PROJECT </a:t>
            </a:r>
            <a:br>
              <a:rPr lang="en-US" sz="4200" b="1" u="sng">
                <a:solidFill>
                  <a:srgbClr val="FFFFFF"/>
                </a:solidFill>
                <a:ea typeface="+mj-lt"/>
                <a:cs typeface="+mj-lt"/>
              </a:rPr>
            </a:br>
            <a:r>
              <a:rPr lang="en-US" sz="4200" b="1" u="sng">
                <a:solidFill>
                  <a:srgbClr val="FFFFFF"/>
                </a:solidFill>
                <a:ea typeface="+mj-lt"/>
                <a:cs typeface="+mj-lt"/>
              </a:rPr>
              <a:t>ON </a:t>
            </a:r>
            <a:br>
              <a:rPr lang="en-US" sz="4200" b="1" u="sng">
                <a:solidFill>
                  <a:srgbClr val="FFFFFF"/>
                </a:solidFill>
                <a:ea typeface="+mj-lt"/>
                <a:cs typeface="+mj-lt"/>
              </a:rPr>
            </a:br>
            <a:r>
              <a:rPr lang="en-US" sz="4200" b="1" u="sng">
                <a:solidFill>
                  <a:srgbClr val="FFFFFF"/>
                </a:solidFill>
                <a:ea typeface="+mj-lt"/>
                <a:cs typeface="+mj-lt"/>
              </a:rPr>
              <a:t>FACE RECOGNITION </a:t>
            </a:r>
            <a:br>
              <a:rPr lang="en-US" sz="4200" b="1" u="sng">
                <a:solidFill>
                  <a:srgbClr val="FFFFFF"/>
                </a:solidFill>
                <a:ea typeface="+mj-lt"/>
                <a:cs typeface="+mj-lt"/>
              </a:rPr>
            </a:br>
            <a:r>
              <a:rPr lang="en-US" sz="4200" b="1" u="sng">
                <a:solidFill>
                  <a:srgbClr val="FFFFFF"/>
                </a:solidFill>
                <a:ea typeface="+mj-lt"/>
                <a:cs typeface="+mj-lt"/>
              </a:rPr>
              <a:t>USING PYTHON</a:t>
            </a:r>
            <a:endParaRPr lang="en-US" sz="4200" b="1" u="sng">
              <a:solidFill>
                <a:srgbClr val="FFFFFF"/>
              </a:solidFill>
            </a:endParaRPr>
          </a:p>
        </p:txBody>
      </p:sp>
      <p:sp>
        <p:nvSpPr>
          <p:cNvPr id="3" name="Subtitle 2"/>
          <p:cNvSpPr>
            <a:spLocks noGrp="1"/>
          </p:cNvSpPr>
          <p:nvPr>
            <p:ph type="subTitle" idx="1"/>
          </p:nvPr>
        </p:nvSpPr>
        <p:spPr>
          <a:xfrm>
            <a:off x="838200" y="3800209"/>
            <a:ext cx="4467792" cy="2410198"/>
          </a:xfrm>
        </p:spPr>
        <p:txBody>
          <a:bodyPr vert="horz" lIns="91440" tIns="45720" rIns="91440" bIns="45720" rtlCol="0">
            <a:normAutofit/>
          </a:bodyPr>
          <a:lstStyle/>
          <a:p>
            <a:r>
              <a:rPr lang="en-US" sz="2000" b="1" i="1">
                <a:solidFill>
                  <a:srgbClr val="FFFFFF"/>
                </a:solidFill>
                <a:ea typeface="+mn-lt"/>
                <a:cs typeface="+mn-lt"/>
              </a:rPr>
              <a:t>Submitted By - </a:t>
            </a:r>
            <a:endParaRPr lang="en-US" sz="2000" b="1">
              <a:solidFill>
                <a:srgbClr val="FFFFFF"/>
              </a:solidFill>
              <a:cs typeface="Calibri" panose="020F0502020204030204"/>
            </a:endParaRPr>
          </a:p>
          <a:p>
            <a:r>
              <a:rPr lang="en-US" sz="2000" i="1">
                <a:solidFill>
                  <a:srgbClr val="FFFFFF"/>
                </a:solidFill>
                <a:ea typeface="+mn-lt"/>
                <a:cs typeface="+mn-lt"/>
              </a:rPr>
              <a:t>SOUNAK SARKAR </a:t>
            </a:r>
          </a:p>
          <a:p>
            <a:r>
              <a:rPr lang="en-US" sz="2000" i="1">
                <a:solidFill>
                  <a:srgbClr val="FFFFFF"/>
                </a:solidFill>
                <a:ea typeface="+mn-lt"/>
                <a:cs typeface="+mn-lt"/>
              </a:rPr>
              <a:t>ROHIT DEY </a:t>
            </a:r>
          </a:p>
          <a:p>
            <a:r>
              <a:rPr lang="en-US" sz="2000" i="1">
                <a:solidFill>
                  <a:srgbClr val="FFFFFF"/>
                </a:solidFill>
                <a:ea typeface="+mn-lt"/>
                <a:cs typeface="+mn-lt"/>
              </a:rPr>
              <a:t>SAYAN PODDAR </a:t>
            </a:r>
          </a:p>
          <a:p>
            <a:r>
              <a:rPr lang="en-US" sz="2000" i="1">
                <a:solidFill>
                  <a:srgbClr val="FFFFFF"/>
                </a:solidFill>
                <a:ea typeface="+mn-lt"/>
                <a:cs typeface="+mn-lt"/>
              </a:rPr>
              <a:t>MD. ZEESHAN </a:t>
            </a:r>
          </a:p>
          <a:p>
            <a:r>
              <a:rPr lang="en-US" sz="2000" i="1">
                <a:solidFill>
                  <a:srgbClr val="FFFFFF"/>
                </a:solidFill>
                <a:ea typeface="+mn-lt"/>
                <a:cs typeface="+mn-lt"/>
              </a:rPr>
              <a:t>SHEEBA TAZEEN</a:t>
            </a:r>
            <a:endParaRPr lang="en-US" sz="2000" i="1">
              <a:solidFill>
                <a:srgbClr val="FFFFFF"/>
              </a:solidFill>
              <a:cs typeface="Calibri"/>
            </a:endParaRPr>
          </a:p>
        </p:txBody>
      </p:sp>
      <p:pic>
        <p:nvPicPr>
          <p:cNvPr id="4" name="Picture 4" descr="Logo&#10;&#10;Description automatically generated">
            <a:extLst>
              <a:ext uri="{FF2B5EF4-FFF2-40B4-BE49-F238E27FC236}">
                <a16:creationId xmlns:a16="http://schemas.microsoft.com/office/drawing/2014/main" id="{B167B97C-AE3E-4FB6-B8E7-2BBDE45FD7CB}"/>
              </a:ext>
            </a:extLst>
          </p:cNvPr>
          <p:cNvPicPr>
            <a:picLocks noChangeAspect="1"/>
          </p:cNvPicPr>
          <p:nvPr/>
        </p:nvPicPr>
        <p:blipFill>
          <a:blip r:embed="rId2"/>
          <a:stretch>
            <a:fillRect/>
          </a:stretch>
        </p:blipFill>
        <p:spPr>
          <a:xfrm>
            <a:off x="6151798" y="1989222"/>
            <a:ext cx="4252055" cy="2879555"/>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09E3C-AEBE-4F7D-87D2-324EFF7C5554}"/>
              </a:ext>
            </a:extLst>
          </p:cNvPr>
          <p:cNvSpPr>
            <a:spLocks noGrp="1"/>
          </p:cNvSpPr>
          <p:nvPr>
            <p:ph type="title"/>
          </p:nvPr>
        </p:nvSpPr>
        <p:spPr>
          <a:xfrm>
            <a:off x="1389278" y="1233241"/>
            <a:ext cx="3240506" cy="4064628"/>
          </a:xfrm>
        </p:spPr>
        <p:txBody>
          <a:bodyPr>
            <a:normAutofit fontScale="90000"/>
          </a:bodyPr>
          <a:lstStyle/>
          <a:p>
            <a:endParaRPr lang="en-US">
              <a:solidFill>
                <a:srgbClr val="FFFFFF"/>
              </a:solidFill>
            </a:endParaRPr>
          </a:p>
          <a:p>
            <a:r>
              <a:rPr lang="en-US" b="1" i="1" dirty="0">
                <a:ea typeface="+mj-lt"/>
                <a:cs typeface="+mj-lt"/>
              </a:rPr>
              <a:t>SAVE ENCODINGS ALONG WITH THEIR NAMES IN DICTIONARY DATA</a:t>
            </a:r>
            <a:endParaRPr lang="en-US" b="1" i="1" dirty="0"/>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86843C3-4353-4A3C-96BA-E0DBC6292F07}"/>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dirty="0">
                <a:ea typeface="+mn-lt"/>
                <a:cs typeface="+mn-lt"/>
              </a:rPr>
              <a:t>data = {"encodings": </a:t>
            </a:r>
            <a:r>
              <a:rPr lang="en-US" dirty="0" err="1">
                <a:ea typeface="+mn-lt"/>
                <a:cs typeface="+mn-lt"/>
              </a:rPr>
              <a:t>knownEncodings</a:t>
            </a:r>
            <a:r>
              <a:rPr lang="en-US" dirty="0">
                <a:ea typeface="+mn-lt"/>
                <a:cs typeface="+mn-lt"/>
              </a:rPr>
              <a:t>, "names": </a:t>
            </a:r>
            <a:r>
              <a:rPr lang="en-US" dirty="0" err="1">
                <a:ea typeface="+mn-lt"/>
                <a:cs typeface="+mn-lt"/>
              </a:rPr>
              <a:t>knownNames</a:t>
            </a:r>
            <a:r>
              <a:rPr lang="en-US" dirty="0">
                <a:ea typeface="+mn-lt"/>
                <a:cs typeface="+mn-lt"/>
              </a:rPr>
              <a:t>}</a:t>
            </a:r>
          </a:p>
          <a:p>
            <a:r>
              <a:rPr lang="en-US" dirty="0">
                <a:ea typeface="+mn-lt"/>
                <a:cs typeface="+mn-lt"/>
              </a:rPr>
              <a:t>#use pickle to save data into a file for later use</a:t>
            </a:r>
          </a:p>
          <a:p>
            <a:r>
              <a:rPr lang="en-US" dirty="0">
                <a:ea typeface="+mn-lt"/>
                <a:cs typeface="+mn-lt"/>
              </a:rPr>
              <a:t>f = open("</a:t>
            </a:r>
            <a:r>
              <a:rPr lang="en-US" dirty="0" err="1">
                <a:ea typeface="+mn-lt"/>
                <a:cs typeface="+mn-lt"/>
              </a:rPr>
              <a:t>face_enc</a:t>
            </a:r>
            <a:r>
              <a:rPr lang="en-US" dirty="0">
                <a:ea typeface="+mn-lt"/>
                <a:cs typeface="+mn-lt"/>
              </a:rPr>
              <a:t>", "</a:t>
            </a:r>
            <a:r>
              <a:rPr lang="en-US" dirty="0" err="1">
                <a:ea typeface="+mn-lt"/>
                <a:cs typeface="+mn-lt"/>
              </a:rPr>
              <a:t>wb</a:t>
            </a:r>
            <a:r>
              <a:rPr lang="en-US" dirty="0">
                <a:ea typeface="+mn-lt"/>
                <a:cs typeface="+mn-lt"/>
              </a:rPr>
              <a:t>")</a:t>
            </a:r>
          </a:p>
          <a:p>
            <a:r>
              <a:rPr lang="en-US" dirty="0" err="1">
                <a:ea typeface="+mn-lt"/>
                <a:cs typeface="+mn-lt"/>
              </a:rPr>
              <a:t>f.write</a:t>
            </a:r>
            <a:r>
              <a:rPr lang="en-US" dirty="0">
                <a:ea typeface="+mn-lt"/>
                <a:cs typeface="+mn-lt"/>
              </a:rPr>
              <a:t>(</a:t>
            </a:r>
            <a:r>
              <a:rPr lang="en-US" dirty="0" err="1">
                <a:ea typeface="+mn-lt"/>
                <a:cs typeface="+mn-lt"/>
              </a:rPr>
              <a:t>pickle.dumps</a:t>
            </a:r>
            <a:r>
              <a:rPr lang="en-US" dirty="0">
                <a:ea typeface="+mn-lt"/>
                <a:cs typeface="+mn-lt"/>
              </a:rPr>
              <a:t>(data))</a:t>
            </a:r>
          </a:p>
          <a:p>
            <a:r>
              <a:rPr lang="en-US" dirty="0" err="1">
                <a:ea typeface="+mn-lt"/>
                <a:cs typeface="+mn-lt"/>
              </a:rPr>
              <a:t>f.close</a:t>
            </a:r>
            <a:r>
              <a:rPr lang="en-US" dirty="0">
                <a:ea typeface="+mn-lt"/>
                <a:cs typeface="+mn-lt"/>
              </a:rPr>
              <a:t>()</a:t>
            </a:r>
          </a:p>
          <a:p>
            <a:endParaRPr lang="en-US" dirty="0">
              <a:ea typeface="+mn-lt"/>
              <a:cs typeface="+mn-lt"/>
            </a:endParaRPr>
          </a:p>
          <a:p>
            <a:endParaRPr lang="en-US" dirty="0">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2051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61666-025D-488A-AF7A-F157722D3684}"/>
              </a:ext>
            </a:extLst>
          </p:cNvPr>
          <p:cNvSpPr>
            <a:spLocks noGrp="1"/>
          </p:cNvSpPr>
          <p:nvPr>
            <p:ph type="title"/>
          </p:nvPr>
        </p:nvSpPr>
        <p:spPr>
          <a:xfrm>
            <a:off x="686834" y="1153572"/>
            <a:ext cx="3200400" cy="4461163"/>
          </a:xfrm>
        </p:spPr>
        <p:txBody>
          <a:bodyPr>
            <a:normAutofit/>
          </a:bodyPr>
          <a:lstStyle/>
          <a:p>
            <a:r>
              <a:rPr lang="en-US" sz="3700">
                <a:solidFill>
                  <a:srgbClr val="FFFFFF"/>
                </a:solidFill>
                <a:ea typeface="+mj-lt"/>
                <a:cs typeface="+mj-lt"/>
              </a:rPr>
              <a:t> </a:t>
            </a:r>
            <a:r>
              <a:rPr lang="en-US" sz="3700" b="1" i="1">
                <a:solidFill>
                  <a:srgbClr val="FFFFFF"/>
                </a:solidFill>
                <a:ea typeface="+mj-lt"/>
                <a:cs typeface="+mj-lt"/>
              </a:rPr>
              <a:t>FIND PATH OF XML FILE CONTAINING HAARCASCADE FILE: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702825-F14B-4BD4-A7E7-501BB248CB8D}"/>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p>
          <a:p>
            <a:r>
              <a:rPr lang="en-US" dirty="0" err="1">
                <a:ea typeface="+mn-lt"/>
                <a:cs typeface="+mn-lt"/>
              </a:rPr>
              <a:t>cascPathface</a:t>
            </a:r>
            <a:r>
              <a:rPr lang="en-US" dirty="0">
                <a:ea typeface="+mn-lt"/>
                <a:cs typeface="+mn-lt"/>
              </a:rPr>
              <a:t> = </a:t>
            </a:r>
            <a:r>
              <a:rPr lang="en-US" dirty="0" err="1">
                <a:ea typeface="+mn-lt"/>
                <a:cs typeface="+mn-lt"/>
              </a:rPr>
              <a:t>os.path.dirname</a:t>
            </a:r>
            <a:r>
              <a:rPr lang="en-US" dirty="0">
                <a:ea typeface="+mn-lt"/>
                <a:cs typeface="+mn-lt"/>
              </a:rPr>
              <a:t>(</a:t>
            </a:r>
          </a:p>
          <a:p>
            <a:r>
              <a:rPr lang="en-US" dirty="0">
                <a:ea typeface="+mn-lt"/>
                <a:cs typeface="+mn-lt"/>
              </a:rPr>
              <a:t>cv2.__file__) + "/data/haarcascade_frontalface_alt2.xml"</a:t>
            </a:r>
          </a:p>
          <a:p>
            <a:r>
              <a:rPr lang="en-US" dirty="0">
                <a:ea typeface="+mn-lt"/>
                <a:cs typeface="+mn-lt"/>
              </a:rPr>
              <a:t># load the </a:t>
            </a:r>
            <a:r>
              <a:rPr lang="en-US" dirty="0" err="1">
                <a:ea typeface="+mn-lt"/>
                <a:cs typeface="+mn-lt"/>
              </a:rPr>
              <a:t>harcaascade</a:t>
            </a:r>
            <a:r>
              <a:rPr lang="en-US" dirty="0">
                <a:ea typeface="+mn-lt"/>
                <a:cs typeface="+mn-lt"/>
              </a:rPr>
              <a:t> in the cascade classifier</a:t>
            </a:r>
          </a:p>
          <a:p>
            <a:r>
              <a:rPr lang="en-US" dirty="0" err="1">
                <a:ea typeface="+mn-lt"/>
                <a:cs typeface="+mn-lt"/>
              </a:rPr>
              <a:t>faceCascade</a:t>
            </a:r>
            <a:r>
              <a:rPr lang="en-US" dirty="0">
                <a:ea typeface="+mn-lt"/>
                <a:cs typeface="+mn-lt"/>
              </a:rPr>
              <a:t> = cv2.CascadeClassifier(</a:t>
            </a:r>
            <a:r>
              <a:rPr lang="en-US" dirty="0" err="1">
                <a:ea typeface="+mn-lt"/>
                <a:cs typeface="+mn-lt"/>
              </a:rPr>
              <a:t>cascPathface</a:t>
            </a:r>
            <a:r>
              <a:rPr lang="en-US" dirty="0">
                <a:ea typeface="+mn-lt"/>
                <a:cs typeface="+mn-lt"/>
              </a:rPr>
              <a:t>)</a:t>
            </a:r>
          </a:p>
          <a:p>
            <a:r>
              <a:rPr lang="en-US" dirty="0">
                <a:ea typeface="+mn-lt"/>
                <a:cs typeface="+mn-lt"/>
              </a:rPr>
              <a:t># load the known faces and embeddings saved in last file</a:t>
            </a:r>
          </a:p>
          <a:p>
            <a:r>
              <a:rPr lang="en-US" dirty="0">
                <a:ea typeface="+mn-lt"/>
                <a:cs typeface="+mn-lt"/>
              </a:rPr>
              <a:t>data = </a:t>
            </a:r>
            <a:r>
              <a:rPr lang="en-US" dirty="0" err="1">
                <a:ea typeface="+mn-lt"/>
                <a:cs typeface="+mn-lt"/>
              </a:rPr>
              <a:t>pickle.loads</a:t>
            </a:r>
            <a:r>
              <a:rPr lang="en-US" dirty="0">
                <a:ea typeface="+mn-lt"/>
                <a:cs typeface="+mn-lt"/>
              </a:rPr>
              <a:t>(open('</a:t>
            </a:r>
            <a:r>
              <a:rPr lang="en-US" dirty="0" err="1">
                <a:ea typeface="+mn-lt"/>
                <a:cs typeface="+mn-lt"/>
              </a:rPr>
              <a:t>face_enc</a:t>
            </a:r>
            <a:r>
              <a:rPr lang="en-US" dirty="0">
                <a:ea typeface="+mn-lt"/>
                <a:cs typeface="+mn-lt"/>
              </a:rPr>
              <a:t>', "</a:t>
            </a:r>
            <a:r>
              <a:rPr lang="en-US" dirty="0" err="1">
                <a:ea typeface="+mn-lt"/>
                <a:cs typeface="+mn-lt"/>
              </a:rPr>
              <a:t>rb</a:t>
            </a:r>
            <a:r>
              <a:rPr lang="en-US" dirty="0">
                <a:ea typeface="+mn-lt"/>
                <a:cs typeface="+mn-lt"/>
              </a:rPr>
              <a:t>").read())</a:t>
            </a:r>
          </a:p>
          <a:p>
            <a:endParaRPr lang="en-US" dirty="0">
              <a:cs typeface="Calibri"/>
            </a:endParaRPr>
          </a:p>
        </p:txBody>
      </p:sp>
    </p:spTree>
    <p:extLst>
      <p:ext uri="{BB962C8B-B14F-4D97-AF65-F5344CB8AC3E}">
        <p14:creationId xmlns:p14="http://schemas.microsoft.com/office/powerpoint/2010/main" val="167038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03E23-1568-43C3-AFD4-A9E109F54898}"/>
              </a:ext>
            </a:extLst>
          </p:cNvPr>
          <p:cNvSpPr>
            <a:spLocks noGrp="1"/>
          </p:cNvSpPr>
          <p:nvPr>
            <p:ph type="title"/>
          </p:nvPr>
        </p:nvSpPr>
        <p:spPr>
          <a:xfrm>
            <a:off x="956826" y="1112969"/>
            <a:ext cx="3937298" cy="4166010"/>
          </a:xfrm>
        </p:spPr>
        <p:txBody>
          <a:bodyPr>
            <a:normAutofit/>
          </a:bodyPr>
          <a:lstStyle/>
          <a:p>
            <a:endParaRPr lang="en-US">
              <a:solidFill>
                <a:srgbClr val="FFFFFF"/>
              </a:solidFill>
            </a:endParaRPr>
          </a:p>
          <a:p>
            <a:r>
              <a:rPr lang="en-US" sz="3600" b="1" dirty="0">
                <a:ea typeface="+mj-lt"/>
                <a:cs typeface="+mj-lt"/>
              </a:rPr>
              <a:t>LOOP OVER FRAMES FROM THE VIDEO FILE STREAM</a:t>
            </a:r>
            <a:br>
              <a:rPr lang="en-US" sz="3600" b="1" dirty="0">
                <a:ea typeface="+mj-lt"/>
                <a:cs typeface="+mj-lt"/>
              </a:rPr>
            </a:br>
            <a:r>
              <a:rPr lang="en-US" sz="3600" b="1" dirty="0">
                <a:ea typeface="+mj-lt"/>
                <a:cs typeface="+mj-lt"/>
              </a:rPr>
              <a:t>GRAB THE FRAME FROM THE THREADED VIDEO STREAM:</a:t>
            </a:r>
            <a:endParaRPr lang="en-US" sz="3600" b="1" dirty="0"/>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435618-5C62-45AA-94E0-FC7C7527F980}"/>
              </a:ext>
            </a:extLst>
          </p:cNvPr>
          <p:cNvSpPr>
            <a:spLocks noGrp="1"/>
          </p:cNvSpPr>
          <p:nvPr>
            <p:ph idx="1"/>
          </p:nvPr>
        </p:nvSpPr>
        <p:spPr>
          <a:xfrm>
            <a:off x="6096000" y="820880"/>
            <a:ext cx="5257799" cy="4889350"/>
          </a:xfrm>
        </p:spPr>
        <p:txBody>
          <a:bodyPr anchor="t">
            <a:normAutofit/>
          </a:bodyPr>
          <a:lstStyle/>
          <a:p>
            <a:r>
              <a:rPr lang="en-US" dirty="0">
                <a:ea typeface="+mn-lt"/>
                <a:cs typeface="+mn-lt"/>
              </a:rPr>
              <a:t>print("Streaming started")</a:t>
            </a:r>
          </a:p>
          <a:p>
            <a:r>
              <a:rPr lang="en-US" dirty="0" err="1">
                <a:ea typeface="+mn-lt"/>
                <a:cs typeface="+mn-lt"/>
              </a:rPr>
              <a:t>video_capture</a:t>
            </a:r>
            <a:r>
              <a:rPr lang="en-US" dirty="0">
                <a:ea typeface="+mn-lt"/>
                <a:cs typeface="+mn-lt"/>
              </a:rPr>
              <a:t> = cv2.VideoCapture(0)</a:t>
            </a:r>
          </a:p>
          <a:p>
            <a:r>
              <a:rPr lang="en-US" dirty="0">
                <a:ea typeface="+mn-lt"/>
                <a:cs typeface="+mn-lt"/>
              </a:rPr>
              <a:t># loop over frames from the video file stream</a:t>
            </a:r>
          </a:p>
          <a:p>
            <a:endParaRPr lang="en-US" dirty="0">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43989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3D64A-F433-4D7E-A595-9695CB440218}"/>
              </a:ext>
            </a:extLst>
          </p:cNvPr>
          <p:cNvSpPr>
            <a:spLocks noGrp="1"/>
          </p:cNvSpPr>
          <p:nvPr>
            <p:ph idx="4294967295"/>
          </p:nvPr>
        </p:nvSpPr>
        <p:spPr>
          <a:xfrm>
            <a:off x="986408" y="1043766"/>
            <a:ext cx="10410524" cy="4126782"/>
          </a:xfrm>
        </p:spPr>
        <p:txBody>
          <a:bodyPr vert="horz" lIns="91440" tIns="45720" rIns="91440" bIns="45720" rtlCol="0" anchor="t">
            <a:normAutofit/>
          </a:bodyPr>
          <a:lstStyle/>
          <a:p>
            <a:pPr marL="0" indent="0">
              <a:buNone/>
            </a:pPr>
            <a:r>
              <a:rPr lang="en-US" sz="2400" dirty="0">
                <a:solidFill>
                  <a:srgbClr val="FFFFFF"/>
                </a:solidFill>
              </a:rPr>
              <a:t>while True:</a:t>
            </a:r>
            <a:endParaRPr lang="en-US"/>
          </a:p>
          <a:p>
            <a:pPr marL="0" indent="0">
              <a:buNone/>
            </a:pPr>
            <a:r>
              <a:rPr lang="en-US" sz="2400" dirty="0">
                <a:solidFill>
                  <a:srgbClr val="FFFFFF"/>
                </a:solidFill>
              </a:rPr>
              <a:t>    # grab the frame from the threaded video stream</a:t>
            </a:r>
            <a:endParaRPr lang="en-US" sz="2400" dirty="0">
              <a:solidFill>
                <a:srgbClr val="FFFFFF"/>
              </a:solidFill>
              <a:cs typeface="Calibri"/>
            </a:endParaRPr>
          </a:p>
          <a:p>
            <a:pPr marL="0" indent="0">
              <a:buNone/>
            </a:pPr>
            <a:r>
              <a:rPr lang="en-US" sz="2400" dirty="0">
                <a:solidFill>
                  <a:srgbClr val="FFFFFF"/>
                </a:solidFill>
              </a:rPr>
              <a:t>    ret, frame = </a:t>
            </a:r>
            <a:r>
              <a:rPr lang="en-US" sz="2400" dirty="0" err="1">
                <a:solidFill>
                  <a:srgbClr val="FFFFFF"/>
                </a:solidFill>
              </a:rPr>
              <a:t>video_capture.read</a:t>
            </a:r>
            <a:r>
              <a:rPr lang="en-US" sz="2400" dirty="0">
                <a:solidFill>
                  <a:srgbClr val="FFFFFF"/>
                </a:solidFill>
              </a:rPr>
              <a:t>()</a:t>
            </a:r>
            <a:endParaRPr lang="en-US" sz="2400" dirty="0">
              <a:solidFill>
                <a:srgbClr val="FFFFFF"/>
              </a:solidFill>
              <a:cs typeface="Calibri"/>
            </a:endParaRPr>
          </a:p>
          <a:p>
            <a:pPr marL="0" indent="0">
              <a:buNone/>
            </a:pPr>
            <a:r>
              <a:rPr lang="en-US" sz="2400" dirty="0">
                <a:solidFill>
                  <a:srgbClr val="FFFFFF"/>
                </a:solidFill>
              </a:rPr>
              <a:t>    gray = cv2.cvtColor(frame, cv2.COLOR_BGR2GRAY)</a:t>
            </a:r>
            <a:endParaRPr lang="en-US" sz="2400" dirty="0">
              <a:solidFill>
                <a:srgbClr val="FFFFFF"/>
              </a:solidFill>
              <a:cs typeface="Calibri"/>
            </a:endParaRPr>
          </a:p>
          <a:p>
            <a:pPr marL="0" indent="0">
              <a:buNone/>
            </a:pPr>
            <a:r>
              <a:rPr lang="en-US" sz="2400" dirty="0">
                <a:solidFill>
                  <a:srgbClr val="FFFFFF"/>
                </a:solidFill>
              </a:rPr>
              <a:t>    faces = </a:t>
            </a:r>
            <a:r>
              <a:rPr lang="en-US" sz="2400" dirty="0" err="1">
                <a:solidFill>
                  <a:srgbClr val="FFFFFF"/>
                </a:solidFill>
              </a:rPr>
              <a:t>faceCascade.detectMultiScale</a:t>
            </a:r>
            <a:r>
              <a:rPr lang="en-US" sz="2400" dirty="0">
                <a:solidFill>
                  <a:srgbClr val="FFFFFF"/>
                </a:solidFill>
              </a:rPr>
              <a:t>(gray,</a:t>
            </a:r>
            <a:endParaRPr lang="en-US" sz="2400" dirty="0">
              <a:solidFill>
                <a:srgbClr val="FFFFFF"/>
              </a:solidFill>
              <a:cs typeface="Calibri"/>
            </a:endParaRPr>
          </a:p>
          <a:p>
            <a:pPr marL="0" indent="0">
              <a:buNone/>
            </a:pPr>
            <a:r>
              <a:rPr lang="en-US" sz="2400" dirty="0">
                <a:solidFill>
                  <a:srgbClr val="FFFFFF"/>
                </a:solidFill>
              </a:rPr>
              <a:t>                                         </a:t>
            </a:r>
            <a:r>
              <a:rPr lang="en-US" sz="2400" dirty="0" err="1">
                <a:solidFill>
                  <a:srgbClr val="FFFFFF"/>
                </a:solidFill>
              </a:rPr>
              <a:t>scaleFactor</a:t>
            </a:r>
            <a:r>
              <a:rPr lang="en-US" sz="2400" dirty="0">
                <a:solidFill>
                  <a:srgbClr val="FFFFFF"/>
                </a:solidFill>
              </a:rPr>
              <a:t>=1.1,</a:t>
            </a:r>
            <a:endParaRPr lang="en-US" sz="2400" dirty="0">
              <a:solidFill>
                <a:srgbClr val="FFFFFF"/>
              </a:solidFill>
              <a:cs typeface="Calibri"/>
            </a:endParaRPr>
          </a:p>
          <a:p>
            <a:pPr marL="0" indent="0">
              <a:buNone/>
            </a:pPr>
            <a:r>
              <a:rPr lang="en-US" sz="2400" dirty="0">
                <a:solidFill>
                  <a:srgbClr val="FFFFFF"/>
                </a:solidFill>
              </a:rPr>
              <a:t>                                         </a:t>
            </a:r>
            <a:r>
              <a:rPr lang="en-US" sz="2400" dirty="0" err="1">
                <a:solidFill>
                  <a:srgbClr val="FFFFFF"/>
                </a:solidFill>
              </a:rPr>
              <a:t>minNeighbors</a:t>
            </a:r>
            <a:r>
              <a:rPr lang="en-US" sz="2400" dirty="0">
                <a:solidFill>
                  <a:srgbClr val="FFFFFF"/>
                </a:solidFill>
              </a:rPr>
              <a:t>=5,</a:t>
            </a:r>
            <a:endParaRPr lang="en-US" sz="2400" dirty="0">
              <a:solidFill>
                <a:srgbClr val="FFFFFF"/>
              </a:solidFill>
              <a:cs typeface="Calibri"/>
            </a:endParaRPr>
          </a:p>
          <a:p>
            <a:pPr marL="0" indent="0">
              <a:buNone/>
            </a:pPr>
            <a:r>
              <a:rPr lang="en-US" sz="2400" dirty="0">
                <a:solidFill>
                  <a:srgbClr val="FFFFFF"/>
                </a:solidFill>
              </a:rPr>
              <a:t>                                         </a:t>
            </a:r>
            <a:r>
              <a:rPr lang="en-US" sz="2400" dirty="0" err="1">
                <a:solidFill>
                  <a:srgbClr val="FFFFFF"/>
                </a:solidFill>
              </a:rPr>
              <a:t>minSize</a:t>
            </a:r>
            <a:r>
              <a:rPr lang="en-US" sz="2400" dirty="0">
                <a:solidFill>
                  <a:srgbClr val="FFFFFF"/>
                </a:solidFill>
              </a:rPr>
              <a:t>=(60, 60),</a:t>
            </a:r>
            <a:endParaRPr lang="en-US" sz="2400" dirty="0">
              <a:solidFill>
                <a:srgbClr val="FFFFFF"/>
              </a:solidFill>
              <a:cs typeface="Calibri"/>
            </a:endParaRPr>
          </a:p>
          <a:p>
            <a:pPr marL="0" indent="0">
              <a:buNone/>
            </a:pPr>
            <a:r>
              <a:rPr lang="en-US" sz="2400" dirty="0">
                <a:solidFill>
                  <a:srgbClr val="FFFFFF"/>
                </a:solidFill>
              </a:rPr>
              <a:t>                                         flags=cv2.CASCADE_SCALE_IMAGE)</a:t>
            </a:r>
            <a:endParaRPr lang="en-US" sz="2400" dirty="0">
              <a:solidFill>
                <a:srgbClr val="FFFFFF"/>
              </a:solidFill>
              <a:cs typeface="Calibri"/>
            </a:endParaRPr>
          </a:p>
          <a:p>
            <a:endParaRPr lang="en-US" sz="2400">
              <a:solidFill>
                <a:srgbClr val="FFFFFF"/>
              </a:solidFill>
            </a:endParaRPr>
          </a:p>
        </p:txBody>
      </p:sp>
    </p:spTree>
    <p:extLst>
      <p:ext uri="{BB962C8B-B14F-4D97-AF65-F5344CB8AC3E}">
        <p14:creationId xmlns:p14="http://schemas.microsoft.com/office/powerpoint/2010/main" val="86388186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D6E5D97-6E05-40EB-B48E-4F9D3DF587F8}"/>
              </a:ext>
            </a:extLst>
          </p:cNvPr>
          <p:cNvSpPr txBox="1"/>
          <p:nvPr/>
        </p:nvSpPr>
        <p:spPr>
          <a:xfrm>
            <a:off x="828257" y="209879"/>
            <a:ext cx="10410524" cy="41267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dirty="0">
                <a:ea typeface="+mn-lt"/>
                <a:cs typeface="+mn-lt"/>
              </a:rPr>
              <a:t>convert the input frame from BGR to RGB </a:t>
            </a:r>
          </a:p>
          <a:p>
            <a:r>
              <a:rPr lang="en-US" sz="2400" dirty="0">
                <a:ea typeface="+mn-lt"/>
                <a:cs typeface="+mn-lt"/>
              </a:rPr>
              <a:t>    </a:t>
            </a:r>
            <a:r>
              <a:rPr lang="en-US" sz="2400" dirty="0" err="1">
                <a:ea typeface="+mn-lt"/>
                <a:cs typeface="+mn-lt"/>
              </a:rPr>
              <a:t>rgb</a:t>
            </a:r>
            <a:r>
              <a:rPr lang="en-US" sz="2400" dirty="0">
                <a:ea typeface="+mn-lt"/>
                <a:cs typeface="+mn-lt"/>
              </a:rPr>
              <a:t> = cv2.cvtColor(frame, cv2.COLOR_BGR2RGB)</a:t>
            </a:r>
          </a:p>
          <a:p>
            <a:r>
              <a:rPr lang="en-US" sz="2400" dirty="0">
                <a:ea typeface="+mn-lt"/>
                <a:cs typeface="+mn-lt"/>
              </a:rPr>
              <a:t>    # the facial embeddings for face in input</a:t>
            </a:r>
          </a:p>
          <a:p>
            <a:r>
              <a:rPr lang="en-US" sz="2400" dirty="0">
                <a:ea typeface="+mn-lt"/>
                <a:cs typeface="+mn-lt"/>
              </a:rPr>
              <a:t>    encodings = </a:t>
            </a:r>
            <a:r>
              <a:rPr lang="en-US" sz="2400" dirty="0" err="1">
                <a:ea typeface="+mn-lt"/>
                <a:cs typeface="+mn-lt"/>
              </a:rPr>
              <a:t>face_recognition.face_encodings</a:t>
            </a:r>
            <a:r>
              <a:rPr lang="en-US" sz="2400" dirty="0">
                <a:ea typeface="+mn-lt"/>
                <a:cs typeface="+mn-lt"/>
              </a:rPr>
              <a:t>(</a:t>
            </a:r>
            <a:r>
              <a:rPr lang="en-US" sz="2400" dirty="0" err="1">
                <a:ea typeface="+mn-lt"/>
                <a:cs typeface="+mn-lt"/>
              </a:rPr>
              <a:t>rgb</a:t>
            </a:r>
            <a:r>
              <a:rPr lang="en-US" sz="2400" dirty="0">
                <a:ea typeface="+mn-lt"/>
                <a:cs typeface="+mn-lt"/>
              </a:rPr>
              <a:t>)</a:t>
            </a:r>
          </a:p>
          <a:p>
            <a:r>
              <a:rPr lang="en-US" sz="2400" dirty="0">
                <a:ea typeface="+mn-lt"/>
                <a:cs typeface="+mn-lt"/>
              </a:rPr>
              <a:t>    names = []</a:t>
            </a:r>
          </a:p>
          <a:p>
            <a:r>
              <a:rPr lang="en-US" sz="2400" dirty="0">
                <a:ea typeface="+mn-lt"/>
                <a:cs typeface="+mn-lt"/>
              </a:rPr>
              <a:t>    # loop over the facial embeddings incase</a:t>
            </a:r>
          </a:p>
          <a:p>
            <a:r>
              <a:rPr lang="en-US" sz="2400" dirty="0">
                <a:ea typeface="+mn-lt"/>
                <a:cs typeface="+mn-lt"/>
              </a:rPr>
              <a:t>    # we have multiple embeddings for multiple </a:t>
            </a:r>
            <a:r>
              <a:rPr lang="en-US" sz="2400" dirty="0" err="1">
                <a:ea typeface="+mn-lt"/>
                <a:cs typeface="+mn-lt"/>
              </a:rPr>
              <a:t>fcaes</a:t>
            </a:r>
            <a:endParaRPr lang="en-US" sz="2400" dirty="0">
              <a:ea typeface="+mn-lt"/>
              <a:cs typeface="+mn-lt"/>
            </a:endParaRPr>
          </a:p>
          <a:p>
            <a:r>
              <a:rPr lang="en-US" sz="2400" dirty="0">
                <a:ea typeface="+mn-lt"/>
                <a:cs typeface="+mn-lt"/>
              </a:rPr>
              <a:t>    for encoding in encodings:</a:t>
            </a:r>
          </a:p>
          <a:p>
            <a:r>
              <a:rPr lang="en-US" sz="2400" dirty="0">
                <a:ea typeface="+mn-lt"/>
                <a:cs typeface="+mn-lt"/>
              </a:rPr>
              <a:t>       #Compare encodings with encodings in data["encodings"]</a:t>
            </a:r>
          </a:p>
          <a:p>
            <a:r>
              <a:rPr lang="en-US" sz="2400" dirty="0">
                <a:ea typeface="+mn-lt"/>
                <a:cs typeface="+mn-lt"/>
              </a:rPr>
              <a:t>       #Matches contain array with </a:t>
            </a:r>
            <a:r>
              <a:rPr lang="en-US" sz="2400" dirty="0" err="1">
                <a:ea typeface="+mn-lt"/>
                <a:cs typeface="+mn-lt"/>
              </a:rPr>
              <a:t>boolean</a:t>
            </a:r>
            <a:r>
              <a:rPr lang="en-US" sz="2400" dirty="0">
                <a:ea typeface="+mn-lt"/>
                <a:cs typeface="+mn-lt"/>
              </a:rPr>
              <a:t> values and True for the embeddings it matches closely</a:t>
            </a:r>
          </a:p>
          <a:p>
            <a:r>
              <a:rPr lang="en-US" sz="2400" dirty="0">
                <a:ea typeface="+mn-lt"/>
                <a:cs typeface="+mn-lt"/>
              </a:rPr>
              <a:t>       #and False for rest</a:t>
            </a:r>
          </a:p>
          <a:p>
            <a:r>
              <a:rPr lang="en-US" sz="2400" dirty="0">
                <a:ea typeface="+mn-lt"/>
                <a:cs typeface="+mn-lt"/>
              </a:rPr>
              <a:t>        matches = </a:t>
            </a:r>
            <a:r>
              <a:rPr lang="en-US" sz="2400" dirty="0" err="1">
                <a:ea typeface="+mn-lt"/>
                <a:cs typeface="+mn-lt"/>
              </a:rPr>
              <a:t>face_recognition.compare_faces</a:t>
            </a:r>
            <a:r>
              <a:rPr lang="en-US" sz="2400" dirty="0">
                <a:ea typeface="+mn-lt"/>
                <a:cs typeface="+mn-lt"/>
              </a:rPr>
              <a:t>(data["encodings"],</a:t>
            </a:r>
          </a:p>
          <a:p>
            <a:r>
              <a:rPr lang="en-US" sz="2400" dirty="0">
                <a:ea typeface="+mn-lt"/>
                <a:cs typeface="+mn-lt"/>
              </a:rPr>
              <a:t>         encoding)</a:t>
            </a:r>
          </a:p>
          <a:p>
            <a:r>
              <a:rPr lang="en-US" sz="2400" dirty="0">
                <a:ea typeface="+mn-lt"/>
                <a:cs typeface="+mn-lt"/>
              </a:rPr>
              <a:t>        #set name =</a:t>
            </a:r>
            <a:r>
              <a:rPr lang="en-US" sz="2400" dirty="0" err="1">
                <a:ea typeface="+mn-lt"/>
                <a:cs typeface="+mn-lt"/>
              </a:rPr>
              <a:t>inknown</a:t>
            </a:r>
            <a:r>
              <a:rPr lang="en-US" sz="2400" dirty="0">
                <a:ea typeface="+mn-lt"/>
                <a:cs typeface="+mn-lt"/>
              </a:rPr>
              <a:t> if no encoding matches</a:t>
            </a:r>
          </a:p>
          <a:p>
            <a:r>
              <a:rPr lang="en-US" sz="2400" dirty="0">
                <a:ea typeface="+mn-lt"/>
                <a:cs typeface="+mn-lt"/>
              </a:rPr>
              <a:t>        name = "Unknown"</a:t>
            </a:r>
          </a:p>
          <a:p>
            <a:r>
              <a:rPr lang="en-US" sz="2400" dirty="0">
                <a:ea typeface="+mn-lt"/>
                <a:cs typeface="+mn-lt"/>
              </a:rPr>
              <a:t>        # check to see if we have found a match</a:t>
            </a:r>
          </a:p>
          <a:p>
            <a:pPr algn="l"/>
            <a:endParaRPr lang="en-US" sz="2400" dirty="0">
              <a:cs typeface="Calibri"/>
            </a:endParaRPr>
          </a:p>
        </p:txBody>
      </p:sp>
    </p:spTree>
    <p:extLst>
      <p:ext uri="{BB962C8B-B14F-4D97-AF65-F5344CB8AC3E}">
        <p14:creationId xmlns:p14="http://schemas.microsoft.com/office/powerpoint/2010/main" val="73524927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7F9CBC6-1EBD-418F-B462-ECE5B921DF36}"/>
              </a:ext>
            </a:extLst>
          </p:cNvPr>
          <p:cNvSpPr txBox="1"/>
          <p:nvPr/>
        </p:nvSpPr>
        <p:spPr>
          <a:xfrm>
            <a:off x="1000785" y="1115653"/>
            <a:ext cx="10410524" cy="41267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dirty="0">
                <a:solidFill>
                  <a:srgbClr val="FFFFFF"/>
                </a:solidFill>
              </a:rPr>
              <a:t>if True in matches:</a:t>
            </a:r>
            <a:endParaRPr lang="en-US" sz="2000" dirty="0">
              <a:cs typeface="Calibri"/>
            </a:endParaRPr>
          </a:p>
          <a:p>
            <a:pPr>
              <a:lnSpc>
                <a:spcPct val="90000"/>
              </a:lnSpc>
              <a:spcAft>
                <a:spcPts val="600"/>
              </a:spcAft>
            </a:pPr>
            <a:r>
              <a:rPr lang="en-US" sz="2000" dirty="0">
                <a:solidFill>
                  <a:srgbClr val="FFFFFF"/>
                </a:solidFill>
              </a:rPr>
              <a:t>            #Find positions at which we get True and store them</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a:t>
            </a:r>
            <a:r>
              <a:rPr lang="en-US" sz="2000" dirty="0" err="1">
                <a:solidFill>
                  <a:srgbClr val="FFFFFF"/>
                </a:solidFill>
              </a:rPr>
              <a:t>matchedIdxs</a:t>
            </a:r>
            <a:r>
              <a:rPr lang="en-US" sz="2000" dirty="0">
                <a:solidFill>
                  <a:srgbClr val="FFFFFF"/>
                </a:solidFill>
              </a:rPr>
              <a:t> = [</a:t>
            </a:r>
            <a:r>
              <a:rPr lang="en-US" sz="2000" dirty="0" err="1">
                <a:solidFill>
                  <a:srgbClr val="FFFFFF"/>
                </a:solidFill>
              </a:rPr>
              <a:t>i</a:t>
            </a:r>
            <a:r>
              <a:rPr lang="en-US" sz="2000" dirty="0">
                <a:solidFill>
                  <a:srgbClr val="FFFFFF"/>
                </a:solidFill>
              </a:rPr>
              <a:t> for (</a:t>
            </a:r>
            <a:r>
              <a:rPr lang="en-US" sz="2000" dirty="0" err="1">
                <a:solidFill>
                  <a:srgbClr val="FFFFFF"/>
                </a:solidFill>
              </a:rPr>
              <a:t>i</a:t>
            </a:r>
            <a:r>
              <a:rPr lang="en-US" sz="2000" dirty="0">
                <a:solidFill>
                  <a:srgbClr val="FFFFFF"/>
                </a:solidFill>
              </a:rPr>
              <a:t>, b) in enumerate(matches) if b]</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counts = {}</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 loop over the matched indexes and maintain a count for</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 each recognized face </a:t>
            </a:r>
            <a:r>
              <a:rPr lang="en-US" sz="2000" dirty="0" err="1">
                <a:solidFill>
                  <a:srgbClr val="FFFFFF"/>
                </a:solidFill>
              </a:rPr>
              <a:t>face</a:t>
            </a:r>
            <a:endParaRPr lang="en-US" sz="2000" dirty="0" err="1">
              <a:solidFill>
                <a:srgbClr val="FFFFFF"/>
              </a:solidFill>
              <a:cs typeface="Calibri" panose="020F0502020204030204"/>
            </a:endParaRPr>
          </a:p>
          <a:p>
            <a:pPr>
              <a:lnSpc>
                <a:spcPct val="90000"/>
              </a:lnSpc>
              <a:spcAft>
                <a:spcPts val="600"/>
              </a:spcAft>
            </a:pPr>
            <a:r>
              <a:rPr lang="en-US" sz="2000" dirty="0">
                <a:solidFill>
                  <a:srgbClr val="FFFFFF"/>
                </a:solidFill>
              </a:rPr>
              <a:t>            for </a:t>
            </a:r>
            <a:r>
              <a:rPr lang="en-US" sz="2000" dirty="0" err="1">
                <a:solidFill>
                  <a:srgbClr val="FFFFFF"/>
                </a:solidFill>
              </a:rPr>
              <a:t>i</a:t>
            </a:r>
            <a:r>
              <a:rPr lang="en-US" sz="2000" dirty="0">
                <a:solidFill>
                  <a:srgbClr val="FFFFFF"/>
                </a:solidFill>
              </a:rPr>
              <a:t> in </a:t>
            </a:r>
            <a:r>
              <a:rPr lang="en-US" sz="2000" dirty="0" err="1">
                <a:solidFill>
                  <a:srgbClr val="FFFFFF"/>
                </a:solidFill>
              </a:rPr>
              <a:t>matchedIdxs</a:t>
            </a:r>
            <a:r>
              <a:rPr lang="en-US" sz="2000" dirty="0">
                <a:solidFill>
                  <a:srgbClr val="FFFFFF"/>
                </a:solidFill>
              </a:rPr>
              <a:t>:</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#Check the names at respective indexes we stored in </a:t>
            </a:r>
            <a:r>
              <a:rPr lang="en-US" sz="2000" dirty="0" err="1">
                <a:solidFill>
                  <a:srgbClr val="FFFFFF"/>
                </a:solidFill>
              </a:rPr>
              <a:t>matchedIdxs</a:t>
            </a:r>
            <a:endParaRPr lang="en-US" sz="2000" dirty="0" err="1">
              <a:solidFill>
                <a:srgbClr val="FFFFFF"/>
              </a:solidFill>
              <a:cs typeface="Calibri" panose="020F0502020204030204"/>
            </a:endParaRPr>
          </a:p>
          <a:p>
            <a:pPr>
              <a:lnSpc>
                <a:spcPct val="90000"/>
              </a:lnSpc>
              <a:spcAft>
                <a:spcPts val="600"/>
              </a:spcAft>
            </a:pPr>
            <a:r>
              <a:rPr lang="en-US" sz="2000" dirty="0">
                <a:solidFill>
                  <a:srgbClr val="FFFFFF"/>
                </a:solidFill>
              </a:rPr>
              <a:t>                name = data["names"][</a:t>
            </a:r>
            <a:r>
              <a:rPr lang="en-US" sz="2000" dirty="0" err="1">
                <a:solidFill>
                  <a:srgbClr val="FFFFFF"/>
                </a:solidFill>
              </a:rPr>
              <a:t>i</a:t>
            </a:r>
            <a:r>
              <a:rPr lang="en-US" sz="2000" dirty="0">
                <a:solidFill>
                  <a:srgbClr val="FFFFFF"/>
                </a:solidFill>
              </a:rPr>
              <a:t>]</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#increase count for the name we got</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counts[name] = </a:t>
            </a:r>
            <a:r>
              <a:rPr lang="en-US" sz="2000" dirty="0" err="1">
                <a:solidFill>
                  <a:srgbClr val="FFFFFF"/>
                </a:solidFill>
              </a:rPr>
              <a:t>counts.get</a:t>
            </a:r>
            <a:r>
              <a:rPr lang="en-US" sz="2000" dirty="0">
                <a:solidFill>
                  <a:srgbClr val="FFFFFF"/>
                </a:solidFill>
              </a:rPr>
              <a:t>(name, 0) + 1</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#set name which has highest count</a:t>
            </a:r>
            <a:endParaRPr lang="en-US" sz="2000" dirty="0">
              <a:solidFill>
                <a:srgbClr val="FFFFFF"/>
              </a:solidFill>
              <a:cs typeface="Calibri" panose="020F0502020204030204"/>
            </a:endParaRPr>
          </a:p>
          <a:p>
            <a:pPr>
              <a:lnSpc>
                <a:spcPct val="90000"/>
              </a:lnSpc>
              <a:spcAft>
                <a:spcPts val="600"/>
              </a:spcAft>
            </a:pPr>
            <a:r>
              <a:rPr lang="en-US" sz="2000" dirty="0">
                <a:solidFill>
                  <a:srgbClr val="FFFFFF"/>
                </a:solidFill>
              </a:rPr>
              <a:t>            name = max(counts, key=</a:t>
            </a:r>
            <a:r>
              <a:rPr lang="en-US" sz="2000" dirty="0" err="1">
                <a:solidFill>
                  <a:srgbClr val="FFFFFF"/>
                </a:solidFill>
              </a:rPr>
              <a:t>counts.get</a:t>
            </a:r>
            <a:r>
              <a:rPr lang="en-US" sz="2000" dirty="0">
                <a:solidFill>
                  <a:srgbClr val="FFFFFF"/>
                </a:solidFill>
              </a:rPr>
              <a:t>)</a:t>
            </a:r>
            <a:endParaRPr lang="en-US" sz="2000" dirty="0">
              <a:solidFill>
                <a:srgbClr val="FFFFFF"/>
              </a:solidFill>
              <a:cs typeface="Calibri" panose="020F0502020204030204"/>
            </a:endParaRPr>
          </a:p>
          <a:p>
            <a:pPr indent="-228600">
              <a:lnSpc>
                <a:spcPct val="90000"/>
              </a:lnSpc>
              <a:spcAft>
                <a:spcPts val="600"/>
              </a:spcAft>
              <a:buFont typeface="Arial" panose="020B0604020202020204" pitchFamily="34" charset="0"/>
              <a:buChar char="•"/>
            </a:pPr>
            <a:endParaRPr lang="en-US" sz="1700">
              <a:solidFill>
                <a:srgbClr val="FFFFFF"/>
              </a:solidFill>
            </a:endParaRPr>
          </a:p>
        </p:txBody>
      </p:sp>
    </p:spTree>
    <p:extLst>
      <p:ext uri="{BB962C8B-B14F-4D97-AF65-F5344CB8AC3E}">
        <p14:creationId xmlns:p14="http://schemas.microsoft.com/office/powerpoint/2010/main" val="20039166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E0C750B-26EF-49F0-944C-11647D941CE7}"/>
              </a:ext>
            </a:extLst>
          </p:cNvPr>
          <p:cNvSpPr txBox="1"/>
          <p:nvPr/>
        </p:nvSpPr>
        <p:spPr>
          <a:xfrm>
            <a:off x="1144560" y="1216294"/>
            <a:ext cx="10410524" cy="41267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dirty="0">
                <a:solidFill>
                  <a:srgbClr val="FFFFFF"/>
                </a:solidFill>
              </a:rPr>
              <a:t># update the list of names</a:t>
            </a:r>
            <a:endParaRPr lang="en-US">
              <a:cs typeface="Calibri"/>
            </a:endParaRPr>
          </a:p>
          <a:p>
            <a:pPr>
              <a:lnSpc>
                <a:spcPct val="90000"/>
              </a:lnSpc>
              <a:spcAft>
                <a:spcPts val="600"/>
              </a:spcAft>
            </a:pPr>
            <a:r>
              <a:rPr lang="en-US" dirty="0">
                <a:solidFill>
                  <a:srgbClr val="FFFFFF"/>
                </a:solidFill>
              </a:rPr>
              <a:t>        </a:t>
            </a:r>
            <a:r>
              <a:rPr lang="en-US" dirty="0" err="1">
                <a:solidFill>
                  <a:srgbClr val="FFFFFF"/>
                </a:solidFill>
              </a:rPr>
              <a:t>names.append</a:t>
            </a:r>
            <a:r>
              <a:rPr lang="en-US" dirty="0">
                <a:solidFill>
                  <a:srgbClr val="FFFFFF"/>
                </a:solidFill>
              </a:rPr>
              <a:t>(name)</a:t>
            </a:r>
            <a:endParaRPr lang="en-US">
              <a:solidFill>
                <a:srgbClr val="FFFFFF"/>
              </a:solidFill>
              <a:cs typeface="Calibri" panose="020F0502020204030204"/>
            </a:endParaRPr>
          </a:p>
          <a:p>
            <a:pPr>
              <a:lnSpc>
                <a:spcPct val="90000"/>
              </a:lnSpc>
              <a:spcAft>
                <a:spcPts val="600"/>
              </a:spcAft>
            </a:pPr>
            <a:r>
              <a:rPr lang="en-US" dirty="0">
                <a:solidFill>
                  <a:srgbClr val="FFFFFF"/>
                </a:solidFill>
              </a:rPr>
              <a:t>        # loop over the recognized faces</a:t>
            </a:r>
            <a:endParaRPr lang="en-US">
              <a:solidFill>
                <a:srgbClr val="FFFFFF"/>
              </a:solidFill>
              <a:cs typeface="Calibri" panose="020F0502020204030204"/>
            </a:endParaRPr>
          </a:p>
          <a:p>
            <a:pPr>
              <a:lnSpc>
                <a:spcPct val="90000"/>
              </a:lnSpc>
              <a:spcAft>
                <a:spcPts val="600"/>
              </a:spcAft>
            </a:pPr>
            <a:r>
              <a:rPr lang="en-US" dirty="0">
                <a:solidFill>
                  <a:srgbClr val="FFFFFF"/>
                </a:solidFill>
              </a:rPr>
              <a:t>        for ((x, y, w, h), name) in zip(faces, names):</a:t>
            </a:r>
            <a:endParaRPr lang="en-US">
              <a:solidFill>
                <a:srgbClr val="FFFFFF"/>
              </a:solidFill>
              <a:cs typeface="Calibri" panose="020F0502020204030204"/>
            </a:endParaRPr>
          </a:p>
          <a:p>
            <a:pPr>
              <a:lnSpc>
                <a:spcPct val="90000"/>
              </a:lnSpc>
              <a:spcAft>
                <a:spcPts val="600"/>
              </a:spcAft>
            </a:pPr>
            <a:r>
              <a:rPr lang="en-US" dirty="0">
                <a:solidFill>
                  <a:srgbClr val="FFFFFF"/>
                </a:solidFill>
              </a:rPr>
              <a:t>            # rescale the face coordinates</a:t>
            </a:r>
            <a:endParaRPr lang="en-US">
              <a:solidFill>
                <a:srgbClr val="FFFFFF"/>
              </a:solidFill>
              <a:cs typeface="Calibri" panose="020F0502020204030204"/>
            </a:endParaRPr>
          </a:p>
          <a:p>
            <a:pPr>
              <a:lnSpc>
                <a:spcPct val="90000"/>
              </a:lnSpc>
              <a:spcAft>
                <a:spcPts val="600"/>
              </a:spcAft>
            </a:pPr>
            <a:r>
              <a:rPr lang="en-US" dirty="0">
                <a:solidFill>
                  <a:srgbClr val="FFFFFF"/>
                </a:solidFill>
              </a:rPr>
              <a:t>            # draw the predicted face name on the image</a:t>
            </a:r>
            <a:endParaRPr lang="en-US">
              <a:solidFill>
                <a:srgbClr val="FFFFFF"/>
              </a:solidFill>
              <a:cs typeface="Calibri" panose="020F0502020204030204"/>
            </a:endParaRPr>
          </a:p>
          <a:p>
            <a:pPr>
              <a:lnSpc>
                <a:spcPct val="90000"/>
              </a:lnSpc>
              <a:spcAft>
                <a:spcPts val="600"/>
              </a:spcAft>
            </a:pPr>
            <a:r>
              <a:rPr lang="en-US" dirty="0">
                <a:solidFill>
                  <a:srgbClr val="FFFFFF"/>
                </a:solidFill>
              </a:rPr>
              <a:t>            cv2.rectangle(frame, (x, y), (x + w, y + h), (0, 255, 0), 2)</a:t>
            </a:r>
            <a:endParaRPr lang="en-US">
              <a:solidFill>
                <a:srgbClr val="FFFFFF"/>
              </a:solidFill>
              <a:cs typeface="Calibri" panose="020F0502020204030204"/>
            </a:endParaRPr>
          </a:p>
          <a:p>
            <a:pPr>
              <a:lnSpc>
                <a:spcPct val="90000"/>
              </a:lnSpc>
              <a:spcAft>
                <a:spcPts val="600"/>
              </a:spcAft>
            </a:pPr>
            <a:r>
              <a:rPr lang="en-US" dirty="0">
                <a:solidFill>
                  <a:srgbClr val="FFFFFF"/>
                </a:solidFill>
              </a:rPr>
              <a:t>            cv2.putText(frame, name, (x, y), cv2.FONT_HERSHEY_SIMPLEX,</a:t>
            </a:r>
            <a:endParaRPr lang="en-US">
              <a:solidFill>
                <a:srgbClr val="FFFFFF"/>
              </a:solidFill>
              <a:cs typeface="Calibri" panose="020F0502020204030204"/>
            </a:endParaRPr>
          </a:p>
          <a:p>
            <a:pPr>
              <a:lnSpc>
                <a:spcPct val="90000"/>
              </a:lnSpc>
              <a:spcAft>
                <a:spcPts val="600"/>
              </a:spcAft>
            </a:pPr>
            <a:r>
              <a:rPr lang="en-US" dirty="0">
                <a:solidFill>
                  <a:srgbClr val="FFFFFF"/>
                </a:solidFill>
              </a:rPr>
              <a:t>             0.75, (0, 255, 0), 2)</a:t>
            </a:r>
            <a:endParaRPr lang="en-US">
              <a:solidFill>
                <a:srgbClr val="FFFFFF"/>
              </a:solidFill>
              <a:cs typeface="Calibri" panose="020F0502020204030204"/>
            </a:endParaRPr>
          </a:p>
          <a:p>
            <a:pPr>
              <a:lnSpc>
                <a:spcPct val="90000"/>
              </a:lnSpc>
              <a:spcAft>
                <a:spcPts val="600"/>
              </a:spcAft>
            </a:pPr>
            <a:r>
              <a:rPr lang="en-US" dirty="0">
                <a:solidFill>
                  <a:srgbClr val="FFFFFF"/>
                </a:solidFill>
              </a:rPr>
              <a:t>    cv2.imshow("Frame", frame)</a:t>
            </a:r>
            <a:endParaRPr lang="en-US">
              <a:solidFill>
                <a:srgbClr val="FFFFFF"/>
              </a:solidFill>
              <a:cs typeface="Calibri" panose="020F0502020204030204"/>
            </a:endParaRPr>
          </a:p>
          <a:p>
            <a:pPr>
              <a:lnSpc>
                <a:spcPct val="90000"/>
              </a:lnSpc>
              <a:spcAft>
                <a:spcPts val="600"/>
              </a:spcAft>
            </a:pPr>
            <a:r>
              <a:rPr lang="en-US" dirty="0">
                <a:solidFill>
                  <a:srgbClr val="FFFFFF"/>
                </a:solidFill>
              </a:rPr>
              <a:t>    if cv2.waitKey(1) &amp;0xFF == </a:t>
            </a:r>
            <a:r>
              <a:rPr lang="en-US" dirty="0" err="1">
                <a:solidFill>
                  <a:srgbClr val="FFFFFF"/>
                </a:solidFill>
              </a:rPr>
              <a:t>ord</a:t>
            </a:r>
            <a:r>
              <a:rPr lang="en-US" dirty="0">
                <a:solidFill>
                  <a:srgbClr val="FFFFFF"/>
                </a:solidFill>
              </a:rPr>
              <a:t>('q'):</a:t>
            </a:r>
            <a:endParaRPr lang="en-US">
              <a:solidFill>
                <a:srgbClr val="FFFFFF"/>
              </a:solidFill>
              <a:cs typeface="Calibri" panose="020F0502020204030204"/>
            </a:endParaRPr>
          </a:p>
          <a:p>
            <a:pPr>
              <a:lnSpc>
                <a:spcPct val="90000"/>
              </a:lnSpc>
              <a:spcAft>
                <a:spcPts val="600"/>
              </a:spcAft>
            </a:pPr>
            <a:r>
              <a:rPr lang="en-US" dirty="0">
                <a:solidFill>
                  <a:srgbClr val="FFFFFF"/>
                </a:solidFill>
              </a:rPr>
              <a:t>        break</a:t>
            </a:r>
            <a:endParaRPr lang="en-US">
              <a:solidFill>
                <a:srgbClr val="FFFFFF"/>
              </a:solidFill>
              <a:cs typeface="Calibri" panose="020F0502020204030204"/>
            </a:endParaRPr>
          </a:p>
          <a:p>
            <a:pPr>
              <a:lnSpc>
                <a:spcPct val="90000"/>
              </a:lnSpc>
              <a:spcAft>
                <a:spcPts val="600"/>
              </a:spcAft>
            </a:pPr>
            <a:r>
              <a:rPr lang="en-US" dirty="0" err="1">
                <a:solidFill>
                  <a:srgbClr val="FFFFFF"/>
                </a:solidFill>
              </a:rPr>
              <a:t>video_capture.release</a:t>
            </a:r>
            <a:r>
              <a:rPr lang="en-US" dirty="0">
                <a:solidFill>
                  <a:srgbClr val="FFFFFF"/>
                </a:solidFill>
              </a:rPr>
              <a:t>()</a:t>
            </a:r>
            <a:endParaRPr lang="en-US">
              <a:solidFill>
                <a:srgbClr val="FFFFFF"/>
              </a:solidFill>
              <a:cs typeface="Calibri" panose="020F0502020204030204"/>
            </a:endParaRPr>
          </a:p>
          <a:p>
            <a:pPr>
              <a:lnSpc>
                <a:spcPct val="90000"/>
              </a:lnSpc>
              <a:spcAft>
                <a:spcPts val="600"/>
              </a:spcAft>
            </a:pPr>
            <a:r>
              <a:rPr lang="en-US" dirty="0">
                <a:solidFill>
                  <a:srgbClr val="FFFFFF"/>
                </a:solidFill>
              </a:rPr>
              <a:t>cv2.destroyAllWindows()</a:t>
            </a:r>
            <a:endParaRPr lang="en-US" dirty="0">
              <a:solidFill>
                <a:srgbClr val="FFFFFF"/>
              </a:solidFill>
              <a:cs typeface="Calibri" panose="020F0502020204030204"/>
            </a:endParaRPr>
          </a:p>
          <a:p>
            <a:pPr indent="-228600">
              <a:lnSpc>
                <a:spcPct val="90000"/>
              </a:lnSpc>
              <a:spcAft>
                <a:spcPts val="600"/>
              </a:spcAft>
              <a:buFont typeface="Arial" panose="020B0604020202020204" pitchFamily="34" charset="0"/>
              <a:buChar char="•"/>
            </a:pPr>
            <a:endParaRPr lang="en-US" sz="1500">
              <a:solidFill>
                <a:srgbClr val="FFFFFF"/>
              </a:solidFill>
            </a:endParaRPr>
          </a:p>
          <a:p>
            <a:pPr indent="-228600">
              <a:lnSpc>
                <a:spcPct val="90000"/>
              </a:lnSpc>
              <a:spcAft>
                <a:spcPts val="600"/>
              </a:spcAft>
              <a:buFont typeface="Arial" panose="020B0604020202020204" pitchFamily="34" charset="0"/>
              <a:buChar char="•"/>
            </a:pPr>
            <a:endParaRPr lang="en-US" sz="1500">
              <a:solidFill>
                <a:srgbClr val="FFFFFF"/>
              </a:solidFill>
            </a:endParaRPr>
          </a:p>
        </p:txBody>
      </p:sp>
    </p:spTree>
    <p:extLst>
      <p:ext uri="{BB962C8B-B14F-4D97-AF65-F5344CB8AC3E}">
        <p14:creationId xmlns:p14="http://schemas.microsoft.com/office/powerpoint/2010/main" val="174456651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c 11">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83892F4-1AB5-4F5E-BB78-00569065F145}"/>
              </a:ext>
            </a:extLst>
          </p:cNvPr>
          <p:cNvSpPr>
            <a:spLocks noGrp="1"/>
          </p:cNvSpPr>
          <p:nvPr>
            <p:ph type="ctrTitle"/>
          </p:nvPr>
        </p:nvSpPr>
        <p:spPr>
          <a:xfrm>
            <a:off x="892818" y="1370171"/>
            <a:ext cx="5085580" cy="2387600"/>
          </a:xfrm>
        </p:spPr>
        <p:txBody>
          <a:bodyPr>
            <a:normAutofit/>
          </a:bodyPr>
          <a:lstStyle/>
          <a:p>
            <a:pPr algn="l"/>
            <a:r>
              <a:rPr lang="en-US" b="1" i="1">
                <a:solidFill>
                  <a:schemeClr val="bg1"/>
                </a:solidFill>
                <a:cs typeface="Calibri Light"/>
              </a:rPr>
              <a:t>OUTPUT:</a:t>
            </a:r>
            <a:endParaRPr lang="en-US" b="1" i="1">
              <a:solidFill>
                <a:schemeClr val="bg1"/>
              </a:solidFill>
            </a:endParaRPr>
          </a:p>
        </p:txBody>
      </p:sp>
      <p:sp>
        <p:nvSpPr>
          <p:cNvPr id="4" name="Subtitle 3">
            <a:extLst>
              <a:ext uri="{FF2B5EF4-FFF2-40B4-BE49-F238E27FC236}">
                <a16:creationId xmlns:a16="http://schemas.microsoft.com/office/drawing/2014/main" id="{AEFFF847-9ED8-4A6A-83C1-9D8959E296CB}"/>
              </a:ext>
            </a:extLst>
          </p:cNvPr>
          <p:cNvSpPr>
            <a:spLocks noGrp="1"/>
          </p:cNvSpPr>
          <p:nvPr>
            <p:ph type="subTitle" idx="1"/>
          </p:nvPr>
        </p:nvSpPr>
        <p:spPr>
          <a:xfrm>
            <a:off x="892818" y="3849845"/>
            <a:ext cx="5085580" cy="1881751"/>
          </a:xfrm>
        </p:spPr>
        <p:txBody>
          <a:bodyPr>
            <a:normAutofit/>
          </a:bodyPr>
          <a:lstStyle/>
          <a:p>
            <a:pPr algn="l"/>
            <a:endParaRPr lang="en-US">
              <a:solidFill>
                <a:schemeClr val="bg1"/>
              </a:solidFill>
            </a:endParaRPr>
          </a:p>
        </p:txBody>
      </p:sp>
      <p:sp>
        <p:nvSpPr>
          <p:cNvPr id="14" name="Oval 13">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5" descr="A picture containing person, wall, indoor, person&#10;&#10;Description automatically generated">
            <a:extLst>
              <a:ext uri="{FF2B5EF4-FFF2-40B4-BE49-F238E27FC236}">
                <a16:creationId xmlns:a16="http://schemas.microsoft.com/office/drawing/2014/main" id="{81E9FF32-39E0-484F-8C84-28C80368C905}"/>
              </a:ext>
            </a:extLst>
          </p:cNvPr>
          <p:cNvPicPr>
            <a:picLocks noChangeAspect="1"/>
          </p:cNvPicPr>
          <p:nvPr/>
        </p:nvPicPr>
        <p:blipFill rotWithShape="1">
          <a:blip r:embed="rId2"/>
          <a:srcRect l="8850" r="-2" b="-2"/>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6" name="Rectangle 15">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227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4AC66-B5BF-437A-9FBD-CFD65CDA52C6}"/>
              </a:ext>
            </a:extLst>
          </p:cNvPr>
          <p:cNvSpPr>
            <a:spLocks noGrp="1"/>
          </p:cNvSpPr>
          <p:nvPr>
            <p:ph type="title"/>
          </p:nvPr>
        </p:nvSpPr>
        <p:spPr>
          <a:xfrm>
            <a:off x="838200" y="894027"/>
            <a:ext cx="3494362" cy="4782873"/>
          </a:xfrm>
        </p:spPr>
        <p:txBody>
          <a:bodyPr>
            <a:normAutofit/>
          </a:bodyPr>
          <a:lstStyle/>
          <a:p>
            <a:pPr algn="r"/>
            <a:r>
              <a:rPr lang="en-US">
                <a:cs typeface="Calibri Light"/>
              </a:rPr>
              <a:t>CONCLUSION:</a:t>
            </a:r>
            <a:endParaRPr lang="en-US"/>
          </a:p>
        </p:txBody>
      </p:sp>
      <p:cxnSp>
        <p:nvCxnSpPr>
          <p:cNvPr id="27" name="Straight Connector 2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2BCB0E-CAF7-40BC-817E-1BA7726E88FC}"/>
              </a:ext>
            </a:extLst>
          </p:cNvPr>
          <p:cNvSpPr>
            <a:spLocks noGrp="1"/>
          </p:cNvSpPr>
          <p:nvPr>
            <p:ph idx="1"/>
          </p:nvPr>
        </p:nvSpPr>
        <p:spPr>
          <a:xfrm>
            <a:off x="4976032" y="894027"/>
            <a:ext cx="6377768" cy="4782873"/>
          </a:xfrm>
        </p:spPr>
        <p:txBody>
          <a:bodyPr vert="horz" lIns="91440" tIns="45720" rIns="91440" bIns="45720" rtlCol="0" anchor="ctr">
            <a:normAutofit/>
          </a:bodyPr>
          <a:lstStyle/>
          <a:p>
            <a:endParaRPr lang="en-US" sz="2400"/>
          </a:p>
          <a:p>
            <a:pPr marL="0" indent="0">
              <a:buNone/>
            </a:pPr>
            <a:r>
              <a:rPr lang="en-US" sz="2400">
                <a:ea typeface="+mn-lt"/>
                <a:cs typeface="+mn-lt"/>
              </a:rPr>
              <a:t>We can conclude that: Face recognition is an emerging technology that can provide many benefits. Face recognition can save resources and time, and even generate new income streams, for companies that implement it right.</a:t>
            </a:r>
            <a:endParaRPr lang="en-US" sz="2400"/>
          </a:p>
          <a:p>
            <a:pPr marL="0" indent="0">
              <a:buNone/>
            </a:pPr>
            <a:r>
              <a:rPr lang="en-US" sz="2400">
                <a:ea typeface="+mn-lt"/>
                <a:cs typeface="+mn-lt"/>
              </a:rPr>
              <a:t>Face recognition, also called identification involves comparing one input image to all images in an image library in order to determine who the input image belongs to. Or if it does not belong to the database at all.</a:t>
            </a:r>
          </a:p>
          <a:p>
            <a:endParaRPr lang="en-US" sz="2400">
              <a:cs typeface="Calibri"/>
            </a:endParaRPr>
          </a:p>
        </p:txBody>
      </p:sp>
    </p:spTree>
    <p:extLst>
      <p:ext uri="{BB962C8B-B14F-4D97-AF65-F5344CB8AC3E}">
        <p14:creationId xmlns:p14="http://schemas.microsoft.com/office/powerpoint/2010/main" val="353779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F2CDB-C4EB-4C7A-9B27-F466B1812416}"/>
              </a:ext>
            </a:extLst>
          </p:cNvPr>
          <p:cNvSpPr>
            <a:spLocks noGrp="1"/>
          </p:cNvSpPr>
          <p:nvPr>
            <p:ph type="title"/>
          </p:nvPr>
        </p:nvSpPr>
        <p:spPr>
          <a:xfrm>
            <a:off x="686834" y="1153572"/>
            <a:ext cx="3200400" cy="4461163"/>
          </a:xfrm>
        </p:spPr>
        <p:txBody>
          <a:bodyPr>
            <a:normAutofit/>
          </a:bodyPr>
          <a:lstStyle/>
          <a:p>
            <a:r>
              <a:rPr lang="en-US" b="1" i="1" dirty="0">
                <a:solidFill>
                  <a:srgbClr val="FFFFFF"/>
                </a:solidFill>
                <a:ea typeface="+mj-lt"/>
                <a:cs typeface="+mj-lt"/>
              </a:rPr>
              <a:t>What is facial recognition?</a:t>
            </a:r>
            <a:endParaRPr lang="en-US" i="1" dirty="0">
              <a:solidFill>
                <a:srgbClr val="FFFFFF"/>
              </a:solidFill>
              <a:ea typeface="+mj-lt"/>
              <a:cs typeface="+mj-lt"/>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2577B0-19EE-452A-8785-57D382A15AA7}"/>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rPr>
              <a:t>Facial recognition is a way of identifying or confirming an individual’s identity using their face. Facial recognition systems can be used to identify people in photos, videos, or in real-time.</a:t>
            </a:r>
            <a:endParaRPr lang="en-US"/>
          </a:p>
          <a:p>
            <a:pPr marL="0" indent="0">
              <a:buNone/>
            </a:pPr>
            <a:r>
              <a:rPr lang="en-US">
                <a:ea typeface="+mn-lt"/>
                <a:cs typeface="+mn-lt"/>
              </a:rPr>
              <a:t>Facial recognition is a category of biometric security. Other forms of biometric software include voice recognition, fingerprint recognition, and eye retina or iris recognition. The technology is mostly used for security and law enforcement, though there is increasing interest in other areas of use.</a:t>
            </a:r>
          </a:p>
          <a:p>
            <a:pPr marL="0" indent="0">
              <a:buNone/>
            </a:pPr>
            <a:endParaRPr lang="en-US">
              <a:cs typeface="Calibri"/>
            </a:endParaRPr>
          </a:p>
        </p:txBody>
      </p:sp>
    </p:spTree>
    <p:extLst>
      <p:ext uri="{BB962C8B-B14F-4D97-AF65-F5344CB8AC3E}">
        <p14:creationId xmlns:p14="http://schemas.microsoft.com/office/powerpoint/2010/main" val="175839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390E-DDC2-4BC6-A3AE-58EF7C98A7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ea typeface="+mj-lt"/>
                <a:cs typeface="+mj-lt"/>
              </a:rPr>
              <a:t> </a:t>
            </a:r>
            <a:r>
              <a:rPr lang="en-US" b="1" i="1" dirty="0">
                <a:solidFill>
                  <a:srgbClr val="FFFFFF"/>
                </a:solidFill>
                <a:ea typeface="+mj-lt"/>
                <a:cs typeface="+mj-lt"/>
              </a:rPr>
              <a:t>How does facial recognition work?</a:t>
            </a:r>
            <a:endParaRPr lang="en-US" i="1" dirty="0">
              <a:solidFill>
                <a:srgbClr val="FFFFFF"/>
              </a:solidFill>
              <a:ea typeface="+mj-lt"/>
              <a:cs typeface="+mj-lt"/>
            </a:endParaRPr>
          </a:p>
        </p:txBody>
      </p:sp>
      <p:sp>
        <p:nvSpPr>
          <p:cNvPr id="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ED3967-6BBE-4E4B-A890-75433DD8EFAD}"/>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sz="1500">
                <a:latin typeface="Times New Roman"/>
                <a:ea typeface="+mn-lt"/>
                <a:cs typeface="+mn-lt"/>
              </a:rPr>
              <a:t>Many people are familiar with face recognition technology through the FaceID used to unlock iPhones (however, this is only one application of face recognition). Typically, facial recognition does not rely on a massive database of photos to determine an individual’s identity — it simply identifies and recognizes one person as the sole owner of the device, while limiting access to others.</a:t>
            </a:r>
          </a:p>
          <a:p>
            <a:pPr marL="0" indent="0">
              <a:buNone/>
            </a:pPr>
            <a:endParaRPr lang="en-US" sz="1500">
              <a:latin typeface="Times New Roman"/>
              <a:ea typeface="+mn-lt"/>
              <a:cs typeface="+mn-lt"/>
            </a:endParaRPr>
          </a:p>
          <a:p>
            <a:pPr marL="0" indent="0">
              <a:buNone/>
            </a:pPr>
            <a:r>
              <a:rPr lang="en-US" sz="1500">
                <a:latin typeface="Times New Roman"/>
                <a:ea typeface="+mn-lt"/>
                <a:cs typeface="+mn-lt"/>
              </a:rPr>
              <a:t>Beyond unlocking phones, facial recognition works by matching the faces of people walking past special cameras, to images of people on a watch list. The watch lists can contain pictures of anyone, including people who are not suspected of any wrongdoing, and the images can come from anywhere — even from our social media accounts</a:t>
            </a:r>
          </a:p>
          <a:p>
            <a:endParaRPr lang="en-US" sz="1500">
              <a:ea typeface="+mn-lt"/>
              <a:cs typeface="+mn-lt"/>
            </a:endParaRPr>
          </a:p>
          <a:p>
            <a:endParaRPr lang="en-US" sz="1500">
              <a:cs typeface="Calibri"/>
            </a:endParaRPr>
          </a:p>
        </p:txBody>
      </p:sp>
    </p:spTree>
    <p:extLst>
      <p:ext uri="{BB962C8B-B14F-4D97-AF65-F5344CB8AC3E}">
        <p14:creationId xmlns:p14="http://schemas.microsoft.com/office/powerpoint/2010/main" val="201536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EB2A399D-7A33-43F1-9A7E-955D8AEDF62B}"/>
              </a:ext>
            </a:extLst>
          </p:cNvPr>
          <p:cNvPicPr>
            <a:picLocks noChangeAspect="1"/>
          </p:cNvPicPr>
          <p:nvPr/>
        </p:nvPicPr>
        <p:blipFill rotWithShape="1">
          <a:blip r:embed="rId2">
            <a:duotone>
              <a:schemeClr val="bg2">
                <a:shade val="45000"/>
                <a:satMod val="135000"/>
              </a:schemeClr>
              <a:prstClr val="white"/>
            </a:duotone>
          </a:blip>
          <a:srcRect t="1677" r="2759" b="16256"/>
          <a:stretch/>
        </p:blipFill>
        <p:spPr>
          <a:xfrm>
            <a:off x="20" y="10"/>
            <a:ext cx="12191980" cy="6857990"/>
          </a:xfrm>
          <a:prstGeom prst="rect">
            <a:avLst/>
          </a:prstGeom>
        </p:spPr>
      </p:pic>
      <p:sp>
        <p:nvSpPr>
          <p:cNvPr id="2" name="Title 1">
            <a:extLst>
              <a:ext uri="{FF2B5EF4-FFF2-40B4-BE49-F238E27FC236}">
                <a16:creationId xmlns:a16="http://schemas.microsoft.com/office/drawing/2014/main" id="{E059372A-CFCC-42D1-97B9-3044952A49BF}"/>
              </a:ext>
            </a:extLst>
          </p:cNvPr>
          <p:cNvSpPr>
            <a:spLocks noGrp="1"/>
          </p:cNvSpPr>
          <p:nvPr>
            <p:ph type="title"/>
          </p:nvPr>
        </p:nvSpPr>
        <p:spPr/>
        <p:txBody>
          <a:bodyPr>
            <a:normAutofit/>
          </a:bodyPr>
          <a:lstStyle/>
          <a:p>
            <a:r>
              <a:rPr lang="en-US" b="1" i="1" dirty="0">
                <a:ea typeface="+mj-lt"/>
                <a:cs typeface="+mj-lt"/>
              </a:rPr>
              <a:t>Examples of Face Recognition System:</a:t>
            </a:r>
            <a:endParaRPr lang="en-US" i="1" dirty="0">
              <a:ea typeface="+mj-lt"/>
              <a:cs typeface="+mj-lt"/>
            </a:endParaRPr>
          </a:p>
        </p:txBody>
      </p:sp>
      <p:graphicFrame>
        <p:nvGraphicFramePr>
          <p:cNvPr id="35" name="Content Placeholder 11">
            <a:extLst>
              <a:ext uri="{FF2B5EF4-FFF2-40B4-BE49-F238E27FC236}">
                <a16:creationId xmlns:a16="http://schemas.microsoft.com/office/drawing/2014/main" id="{3A896969-D49B-4EEE-9661-10DF86DE206A}"/>
              </a:ext>
            </a:extLst>
          </p:cNvPr>
          <p:cNvGraphicFramePr>
            <a:graphicFrameLocks noGrp="1"/>
          </p:cNvGraphicFramePr>
          <p:nvPr>
            <p:ph idx="1"/>
            <p:extLst>
              <p:ext uri="{D42A27DB-BD31-4B8C-83A1-F6EECF244321}">
                <p14:modId xmlns:p14="http://schemas.microsoft.com/office/powerpoint/2010/main" val="12799887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662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AA0BE-1E40-40DD-8EFD-910CF5EDC39A}"/>
              </a:ext>
            </a:extLst>
          </p:cNvPr>
          <p:cNvSpPr>
            <a:spLocks noGrp="1"/>
          </p:cNvSpPr>
          <p:nvPr>
            <p:ph type="title"/>
          </p:nvPr>
        </p:nvSpPr>
        <p:spPr>
          <a:xfrm>
            <a:off x="686834" y="591344"/>
            <a:ext cx="3200400" cy="5585619"/>
          </a:xfrm>
        </p:spPr>
        <p:txBody>
          <a:bodyPr>
            <a:normAutofit/>
          </a:bodyPr>
          <a:lstStyle/>
          <a:p>
            <a:r>
              <a:rPr lang="en-US" sz="4100" b="1" i="1" dirty="0">
                <a:solidFill>
                  <a:srgbClr val="FFFFFF"/>
                </a:solidFill>
                <a:cs typeface="Calibri Light"/>
              </a:rPr>
              <a:t>Research Methodology</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464574D-3356-4194-B791-43E716E6B23E}"/>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400" i="1" dirty="0">
                <a:ea typeface="+mn-lt"/>
                <a:cs typeface="+mn-lt"/>
              </a:rPr>
              <a:t>This project uses the following tools for its implementation:</a:t>
            </a:r>
            <a:endParaRPr lang="en-US" sz="2400" i="1">
              <a:ea typeface="+mn-lt"/>
              <a:cs typeface="+mn-lt"/>
            </a:endParaRPr>
          </a:p>
          <a:p>
            <a:pPr marL="0" indent="0">
              <a:buNone/>
            </a:pPr>
            <a:endParaRPr lang="en-US" sz="1800" dirty="0">
              <a:ea typeface="+mn-lt"/>
              <a:cs typeface="+mn-lt"/>
            </a:endParaRPr>
          </a:p>
          <a:p>
            <a:pPr>
              <a:buFont typeface="Wingdings" panose="020B0604020202020204" pitchFamily="34" charset="0"/>
              <a:buChar char="v"/>
            </a:pPr>
            <a:r>
              <a:rPr lang="en-US" sz="2000" u="sng" dirty="0">
                <a:ea typeface="+mn-lt"/>
                <a:cs typeface="+mn-lt"/>
              </a:rPr>
              <a:t> </a:t>
            </a:r>
            <a:r>
              <a:rPr lang="en-US" sz="2000" b="1" u="sng" dirty="0">
                <a:ea typeface="+mn-lt"/>
                <a:cs typeface="+mn-lt"/>
              </a:rPr>
              <a:t>Python</a:t>
            </a:r>
            <a:r>
              <a:rPr lang="en-US" sz="2000" dirty="0">
                <a:ea typeface="+mn-lt"/>
                <a:cs typeface="+mn-lt"/>
              </a:rPr>
              <a:t>: The programming language used to implement this Project.</a:t>
            </a:r>
          </a:p>
          <a:p>
            <a:pPr>
              <a:buFont typeface="Wingdings" panose="020B0604020202020204" pitchFamily="34" charset="0"/>
              <a:buChar char="v"/>
            </a:pPr>
            <a:r>
              <a:rPr lang="en-US" sz="2000" u="sng" dirty="0">
                <a:ea typeface="+mn-lt"/>
                <a:cs typeface="+mn-lt"/>
              </a:rPr>
              <a:t> </a:t>
            </a:r>
            <a:r>
              <a:rPr lang="en-US" sz="2000" b="1" u="sng" dirty="0">
                <a:ea typeface="+mn-lt"/>
                <a:cs typeface="+mn-lt"/>
              </a:rPr>
              <a:t>Jupyter notebook</a:t>
            </a:r>
            <a:r>
              <a:rPr lang="en-US" sz="2000" dirty="0">
                <a:ea typeface="+mn-lt"/>
                <a:cs typeface="+mn-lt"/>
              </a:rPr>
              <a:t>: Used to provide an interactive environment for python, for the implementation of this project.</a:t>
            </a:r>
          </a:p>
          <a:p>
            <a:pPr>
              <a:buFont typeface="Wingdings" panose="020B0604020202020204" pitchFamily="34" charset="0"/>
              <a:buChar char="v"/>
            </a:pPr>
            <a:r>
              <a:rPr lang="en-US" sz="2000" dirty="0">
                <a:ea typeface="+mn-lt"/>
                <a:cs typeface="+mn-lt"/>
              </a:rPr>
              <a:t> </a:t>
            </a:r>
            <a:r>
              <a:rPr lang="en-US" sz="2000" b="1" u="sng" dirty="0">
                <a:ea typeface="+mn-lt"/>
                <a:cs typeface="+mn-lt"/>
              </a:rPr>
              <a:t>OpenCV</a:t>
            </a:r>
            <a:r>
              <a:rPr lang="en-US" sz="2000" dirty="0">
                <a:ea typeface="+mn-lt"/>
                <a:cs typeface="+mn-lt"/>
              </a:rPr>
              <a:t>: Is an image and video processing library and is used for image and video analysis, like facial detection, license plate reading, photo editing, advanced robotic vision, optical character recognition, and a whole lot more. </a:t>
            </a:r>
          </a:p>
          <a:p>
            <a:pPr>
              <a:buFont typeface="Wingdings" panose="020B0604020202020204" pitchFamily="34" charset="0"/>
              <a:buChar char="v"/>
            </a:pPr>
            <a:r>
              <a:rPr lang="en-US" sz="2000" dirty="0">
                <a:ea typeface="+mn-lt"/>
                <a:cs typeface="+mn-lt"/>
              </a:rPr>
              <a:t> </a:t>
            </a:r>
            <a:r>
              <a:rPr lang="en-US" sz="2000" b="1" u="sng" dirty="0" err="1">
                <a:ea typeface="+mn-lt"/>
                <a:cs typeface="+mn-lt"/>
              </a:rPr>
              <a:t>dlib</a:t>
            </a:r>
            <a:r>
              <a:rPr lang="en-US" sz="2000" dirty="0">
                <a:ea typeface="+mn-lt"/>
                <a:cs typeface="+mn-lt"/>
              </a:rPr>
              <a:t>: The </a:t>
            </a:r>
            <a:r>
              <a:rPr lang="en-US" sz="2000" dirty="0" err="1">
                <a:ea typeface="+mn-lt"/>
                <a:cs typeface="+mn-lt"/>
              </a:rPr>
              <a:t>dlib</a:t>
            </a:r>
            <a:r>
              <a:rPr lang="en-US" sz="2000" dirty="0">
                <a:ea typeface="+mn-lt"/>
                <a:cs typeface="+mn-lt"/>
              </a:rPr>
              <a:t> library, maintained by Davis King, contains our implementation of “deep metric learning” which is used to construct our face embeddings used for the actual recognition process.</a:t>
            </a:r>
          </a:p>
          <a:p>
            <a:pPr>
              <a:buFont typeface="Wingdings" panose="020B0604020202020204" pitchFamily="34" charset="0"/>
              <a:buChar char="v"/>
            </a:pPr>
            <a:r>
              <a:rPr lang="en-US" sz="2000" b="1" dirty="0">
                <a:ea typeface="+mn-lt"/>
                <a:cs typeface="+mn-lt"/>
              </a:rPr>
              <a:t> </a:t>
            </a:r>
            <a:r>
              <a:rPr lang="en-US" sz="2000" b="1" u="sng" dirty="0">
                <a:ea typeface="+mn-lt"/>
                <a:cs typeface="+mn-lt"/>
              </a:rPr>
              <a:t>Face Recognition</a:t>
            </a:r>
            <a:r>
              <a:rPr lang="en-US" sz="2000" dirty="0">
                <a:ea typeface="+mn-lt"/>
                <a:cs typeface="+mn-lt"/>
              </a:rPr>
              <a:t>: The face_recognition library, created by Adam Geitgey, wraps around dlib’s facial recognition functionality, and this library is super easy to work with and we will be using this in our code. Remember to install dlib library first before you install </a:t>
            </a:r>
            <a:r>
              <a:rPr lang="en-US" sz="2000" dirty="0" err="1">
                <a:ea typeface="+mn-lt"/>
                <a:cs typeface="+mn-lt"/>
              </a:rPr>
              <a:t>face_recognition</a:t>
            </a:r>
            <a:r>
              <a:rPr lang="en-US" sz="2000" dirty="0">
                <a:ea typeface="+mn-lt"/>
                <a:cs typeface="+mn-lt"/>
              </a:rPr>
              <a:t>.</a:t>
            </a:r>
          </a:p>
        </p:txBody>
      </p:sp>
    </p:spTree>
    <p:extLst>
      <p:ext uri="{BB962C8B-B14F-4D97-AF65-F5344CB8AC3E}">
        <p14:creationId xmlns:p14="http://schemas.microsoft.com/office/powerpoint/2010/main" val="226552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70022-DCAC-45CD-A2BA-820AED9A478A}"/>
              </a:ext>
            </a:extLst>
          </p:cNvPr>
          <p:cNvSpPr>
            <a:spLocks noGrp="1"/>
          </p:cNvSpPr>
          <p:nvPr>
            <p:ph type="title"/>
          </p:nvPr>
        </p:nvSpPr>
        <p:spPr>
          <a:xfrm>
            <a:off x="1155557" y="649674"/>
            <a:ext cx="4284420" cy="1687143"/>
          </a:xfrm>
        </p:spPr>
        <p:txBody>
          <a:bodyPr anchor="t">
            <a:normAutofit/>
          </a:bodyPr>
          <a:lstStyle/>
          <a:p>
            <a:r>
              <a:rPr lang="en-US" b="1" i="1">
                <a:solidFill>
                  <a:schemeClr val="bg1"/>
                </a:solidFill>
                <a:ea typeface="+mj-lt"/>
                <a:cs typeface="+mj-lt"/>
              </a:rPr>
              <a:t>Research Methodology</a:t>
            </a:r>
            <a:endParaRPr lang="en-US" i="1">
              <a:solidFill>
                <a:schemeClr val="bg1"/>
              </a:solidFill>
              <a:ea typeface="+mj-lt"/>
              <a:cs typeface="+mj-lt"/>
            </a:endParaRPr>
          </a:p>
        </p:txBody>
      </p:sp>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D7A7454-00D4-4257-85D4-95A352398F10}"/>
              </a:ext>
            </a:extLst>
          </p:cNvPr>
          <p:cNvSpPr>
            <a:spLocks noGrp="1"/>
          </p:cNvSpPr>
          <p:nvPr>
            <p:ph idx="1"/>
          </p:nvPr>
        </p:nvSpPr>
        <p:spPr>
          <a:xfrm>
            <a:off x="6752022" y="849338"/>
            <a:ext cx="4293299" cy="1487480"/>
          </a:xfrm>
        </p:spPr>
        <p:txBody>
          <a:bodyPr vert="horz" lIns="91440" tIns="45720" rIns="91440" bIns="45720" rtlCol="0" anchor="t">
            <a:normAutofit/>
          </a:bodyPr>
          <a:lstStyle/>
          <a:p>
            <a:pPr marL="0" indent="0">
              <a:buNone/>
            </a:pPr>
            <a:r>
              <a:rPr lang="en-US" sz="2000" b="1" i="1" u="sng" dirty="0">
                <a:cs typeface="Calibri"/>
              </a:rPr>
              <a:t>Flowchart for the Face Detection Model</a:t>
            </a:r>
          </a:p>
        </p:txBody>
      </p:sp>
      <p:pic>
        <p:nvPicPr>
          <p:cNvPr id="4" name="Picture 4" descr="Diagram&#10;&#10;Description automatically generated">
            <a:extLst>
              <a:ext uri="{FF2B5EF4-FFF2-40B4-BE49-F238E27FC236}">
                <a16:creationId xmlns:a16="http://schemas.microsoft.com/office/drawing/2014/main" id="{A5DFE777-8D8F-4DAE-8CDF-D4D3921B0682}"/>
              </a:ext>
            </a:extLst>
          </p:cNvPr>
          <p:cNvPicPr>
            <a:picLocks noChangeAspect="1"/>
          </p:cNvPicPr>
          <p:nvPr/>
        </p:nvPicPr>
        <p:blipFill rotWithShape="1">
          <a:blip r:embed="rId2"/>
          <a:srcRect t="129" r="-2" b="17615"/>
          <a:stretch/>
        </p:blipFill>
        <p:spPr>
          <a:xfrm>
            <a:off x="1155556" y="2631774"/>
            <a:ext cx="9889765" cy="3579308"/>
          </a:xfrm>
          <a:prstGeom prst="rect">
            <a:avLst/>
          </a:prstGeom>
        </p:spPr>
      </p:pic>
    </p:spTree>
    <p:extLst>
      <p:ext uri="{BB962C8B-B14F-4D97-AF65-F5344CB8AC3E}">
        <p14:creationId xmlns:p14="http://schemas.microsoft.com/office/powerpoint/2010/main" val="357043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F3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E3C1B-1D92-4FB6-BEFC-8CE303F84E2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b="1" i="1">
                <a:solidFill>
                  <a:srgbClr val="FFFFFF"/>
                </a:solidFill>
                <a:cs typeface="Calibri Light"/>
              </a:rPr>
              <a:t>Face Recognition in Webcam Feed:</a:t>
            </a:r>
          </a:p>
        </p:txBody>
      </p:sp>
      <p:pic>
        <p:nvPicPr>
          <p:cNvPr id="4" name="Picture 4" descr="A picture containing text&#10;&#10;Description automatically generated">
            <a:extLst>
              <a:ext uri="{FF2B5EF4-FFF2-40B4-BE49-F238E27FC236}">
                <a16:creationId xmlns:a16="http://schemas.microsoft.com/office/drawing/2014/main" id="{9A32F496-31BB-4837-A1FD-37CE323C0D61}"/>
              </a:ext>
            </a:extLst>
          </p:cNvPr>
          <p:cNvPicPr>
            <a:picLocks noChangeAspect="1"/>
          </p:cNvPicPr>
          <p:nvPr/>
        </p:nvPicPr>
        <p:blipFill>
          <a:blip r:embed="rId2"/>
          <a:stretch>
            <a:fillRect/>
          </a:stretch>
        </p:blipFill>
        <p:spPr>
          <a:xfrm>
            <a:off x="4110566" y="961812"/>
            <a:ext cx="7044267" cy="4930987"/>
          </a:xfrm>
          <a:prstGeom prst="rect">
            <a:avLst/>
          </a:prstGeom>
        </p:spPr>
      </p:pic>
    </p:spTree>
    <p:extLst>
      <p:ext uri="{BB962C8B-B14F-4D97-AF65-F5344CB8AC3E}">
        <p14:creationId xmlns:p14="http://schemas.microsoft.com/office/powerpoint/2010/main" val="133610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05B6E-99F0-4F9E-9AD9-1F528FCD25E6}"/>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 </a:t>
            </a:r>
            <a:r>
              <a:rPr lang="en-US" b="1" i="1">
                <a:solidFill>
                  <a:srgbClr val="FFFFFF"/>
                </a:solidFill>
                <a:ea typeface="+mj-lt"/>
                <a:cs typeface="+mj-lt"/>
              </a:rPr>
              <a:t>IMPORT LIBRARIES NECESSARY FOR THIS PROJECT:</a:t>
            </a:r>
            <a:endParaRPr lang="en-US" b="1" i="1">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3244BE-ED66-4304-850D-B85B2574A3B5}"/>
              </a:ext>
            </a:extLst>
          </p:cNvPr>
          <p:cNvSpPr>
            <a:spLocks noGrp="1"/>
          </p:cNvSpPr>
          <p:nvPr>
            <p:ph idx="1"/>
          </p:nvPr>
        </p:nvSpPr>
        <p:spPr>
          <a:xfrm>
            <a:off x="5370153" y="1526033"/>
            <a:ext cx="5536397" cy="3935281"/>
          </a:xfrm>
        </p:spPr>
        <p:txBody>
          <a:bodyPr vert="horz" lIns="91440" tIns="45720" rIns="91440" bIns="45720" rtlCol="0" anchor="t">
            <a:normAutofit/>
          </a:bodyPr>
          <a:lstStyle/>
          <a:p>
            <a:r>
              <a:rPr lang="en-US" dirty="0">
                <a:ea typeface="+mn-lt"/>
                <a:cs typeface="+mn-lt"/>
              </a:rPr>
              <a:t>from </a:t>
            </a:r>
            <a:r>
              <a:rPr lang="en-US" dirty="0" err="1">
                <a:ea typeface="+mn-lt"/>
                <a:cs typeface="+mn-lt"/>
              </a:rPr>
              <a:t>imutils</a:t>
            </a:r>
            <a:r>
              <a:rPr lang="en-US" dirty="0">
                <a:ea typeface="+mn-lt"/>
                <a:cs typeface="+mn-lt"/>
              </a:rPr>
              <a:t> import paths</a:t>
            </a:r>
          </a:p>
          <a:p>
            <a:r>
              <a:rPr lang="en-US" dirty="0">
                <a:ea typeface="+mn-lt"/>
                <a:cs typeface="+mn-lt"/>
              </a:rPr>
              <a:t>import </a:t>
            </a:r>
            <a:r>
              <a:rPr lang="en-US" dirty="0" err="1">
                <a:ea typeface="+mn-lt"/>
                <a:cs typeface="+mn-lt"/>
              </a:rPr>
              <a:t>face_recognition</a:t>
            </a:r>
          </a:p>
          <a:p>
            <a:r>
              <a:rPr lang="en-US" dirty="0">
                <a:ea typeface="+mn-lt"/>
                <a:cs typeface="+mn-lt"/>
              </a:rPr>
              <a:t>import pickle</a:t>
            </a:r>
          </a:p>
          <a:p>
            <a:r>
              <a:rPr lang="en-US" dirty="0">
                <a:ea typeface="+mn-lt"/>
                <a:cs typeface="+mn-lt"/>
              </a:rPr>
              <a:t>import cv2</a:t>
            </a:r>
          </a:p>
          <a:p>
            <a:r>
              <a:rPr lang="en-US" dirty="0">
                <a:ea typeface="+mn-lt"/>
                <a:cs typeface="+mn-lt"/>
              </a:rPr>
              <a:t>import </a:t>
            </a:r>
            <a:r>
              <a:rPr lang="en-US" dirty="0" err="1">
                <a:ea typeface="+mn-lt"/>
                <a:cs typeface="+mn-lt"/>
              </a:rPr>
              <a:t>os</a:t>
            </a:r>
          </a:p>
          <a:p>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9085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E9DAC-806D-4FC7-BE1B-00D3227DEF3C}"/>
              </a:ext>
            </a:extLst>
          </p:cNvPr>
          <p:cNvSpPr>
            <a:spLocks noGrp="1"/>
          </p:cNvSpPr>
          <p:nvPr>
            <p:ph type="title"/>
          </p:nvPr>
        </p:nvSpPr>
        <p:spPr>
          <a:xfrm>
            <a:off x="956826" y="1112969"/>
            <a:ext cx="3937298" cy="4166010"/>
          </a:xfrm>
        </p:spPr>
        <p:txBody>
          <a:bodyPr>
            <a:normAutofit/>
          </a:bodyPr>
          <a:lstStyle/>
          <a:p>
            <a:endParaRPr lang="en-US" sz="3100">
              <a:solidFill>
                <a:srgbClr val="FFFFFF"/>
              </a:solidFill>
            </a:endParaRPr>
          </a:p>
          <a:p>
            <a:r>
              <a:rPr lang="en-US" sz="3100" b="1" i="1">
                <a:solidFill>
                  <a:srgbClr val="FFFFFF"/>
                </a:solidFill>
                <a:ea typeface="+mj-lt"/>
                <a:cs typeface="+mj-lt"/>
              </a:rPr>
              <a:t>GET PATHS OF EACH FILE IN FOLDER IMAGES: </a:t>
            </a:r>
            <a:br>
              <a:rPr lang="en-US" sz="3100" b="1" i="1">
                <a:solidFill>
                  <a:srgbClr val="FFFFFF"/>
                </a:solidFill>
                <a:ea typeface="+mj-lt"/>
                <a:cs typeface="+mj-lt"/>
              </a:rPr>
            </a:br>
            <a:br>
              <a:rPr lang="en-US" sz="3100" b="1" i="1">
                <a:solidFill>
                  <a:srgbClr val="FFFFFF"/>
                </a:solidFill>
                <a:ea typeface="+mj-lt"/>
                <a:cs typeface="+mj-lt"/>
              </a:rPr>
            </a:br>
            <a:r>
              <a:rPr lang="en-US" sz="3100" b="1" i="1">
                <a:solidFill>
                  <a:srgbClr val="FFFFFF"/>
                </a:solidFill>
                <a:ea typeface="+mj-lt"/>
                <a:cs typeface="+mj-lt"/>
              </a:rPr>
              <a:t>IMAGES HERE CONTAINS MY DATA (FOLDERS OF VARIOUS PERSONS):</a:t>
            </a:r>
          </a:p>
        </p:txBody>
      </p:sp>
      <p:sp>
        <p:nvSpPr>
          <p:cNvPr id="18"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047A913-12A3-4166-BC70-4E36E3E8AD00}"/>
              </a:ext>
            </a:extLst>
          </p:cNvPr>
          <p:cNvSpPr>
            <a:spLocks noGrp="1"/>
          </p:cNvSpPr>
          <p:nvPr>
            <p:ph idx="1"/>
          </p:nvPr>
        </p:nvSpPr>
        <p:spPr>
          <a:xfrm>
            <a:off x="6096000" y="820880"/>
            <a:ext cx="5257799" cy="5608217"/>
          </a:xfrm>
        </p:spPr>
        <p:txBody>
          <a:bodyPr vert="horz" lIns="91440" tIns="45720" rIns="91440" bIns="45720" rtlCol="0" anchor="t">
            <a:noAutofit/>
          </a:bodyPr>
          <a:lstStyle/>
          <a:p>
            <a:r>
              <a:rPr lang="en-US" sz="1100" dirty="0" err="1">
                <a:ea typeface="+mn-lt"/>
                <a:cs typeface="+mn-lt"/>
              </a:rPr>
              <a:t>imagePaths</a:t>
            </a:r>
            <a:r>
              <a:rPr lang="en-US" sz="1100" dirty="0">
                <a:ea typeface="+mn-lt"/>
                <a:cs typeface="+mn-lt"/>
              </a:rPr>
              <a:t> = list(</a:t>
            </a:r>
            <a:r>
              <a:rPr lang="en-US" sz="1100" dirty="0" err="1">
                <a:ea typeface="+mn-lt"/>
                <a:cs typeface="+mn-lt"/>
              </a:rPr>
              <a:t>paths.list_images</a:t>
            </a:r>
            <a:r>
              <a:rPr lang="en-US" sz="1100" dirty="0">
                <a:ea typeface="+mn-lt"/>
                <a:cs typeface="+mn-lt"/>
              </a:rPr>
              <a:t>('Images'))</a:t>
            </a:r>
          </a:p>
          <a:p>
            <a:r>
              <a:rPr lang="en-US" sz="1100" dirty="0" err="1">
                <a:ea typeface="+mn-lt"/>
                <a:cs typeface="+mn-lt"/>
              </a:rPr>
              <a:t>knownEncodings</a:t>
            </a:r>
            <a:r>
              <a:rPr lang="en-US" sz="1100" dirty="0">
                <a:ea typeface="+mn-lt"/>
                <a:cs typeface="+mn-lt"/>
              </a:rPr>
              <a:t> = []</a:t>
            </a:r>
          </a:p>
          <a:p>
            <a:r>
              <a:rPr lang="en-US" sz="1100" err="1">
                <a:ea typeface="+mn-lt"/>
                <a:cs typeface="+mn-lt"/>
              </a:rPr>
              <a:t>knownNames</a:t>
            </a:r>
            <a:r>
              <a:rPr lang="en-US" sz="1100" dirty="0">
                <a:ea typeface="+mn-lt"/>
                <a:cs typeface="+mn-lt"/>
              </a:rPr>
              <a:t> = []</a:t>
            </a:r>
          </a:p>
          <a:p>
            <a:r>
              <a:rPr lang="en-US" sz="1100" dirty="0">
                <a:ea typeface="+mn-lt"/>
                <a:cs typeface="+mn-lt"/>
              </a:rPr>
              <a:t># loop over the image paths</a:t>
            </a:r>
          </a:p>
          <a:p>
            <a:r>
              <a:rPr lang="en-US" sz="1100" dirty="0">
                <a:ea typeface="+mn-lt"/>
                <a:cs typeface="+mn-lt"/>
              </a:rPr>
              <a:t>for (</a:t>
            </a:r>
            <a:r>
              <a:rPr lang="en-US" sz="1100" err="1">
                <a:ea typeface="+mn-lt"/>
                <a:cs typeface="+mn-lt"/>
              </a:rPr>
              <a:t>i</a:t>
            </a:r>
            <a:r>
              <a:rPr lang="en-US" sz="1100" dirty="0">
                <a:ea typeface="+mn-lt"/>
                <a:cs typeface="+mn-lt"/>
              </a:rPr>
              <a:t>, </a:t>
            </a:r>
            <a:r>
              <a:rPr lang="en-US" sz="1100" err="1">
                <a:ea typeface="+mn-lt"/>
                <a:cs typeface="+mn-lt"/>
              </a:rPr>
              <a:t>imagePath</a:t>
            </a:r>
            <a:r>
              <a:rPr lang="en-US" sz="1100" dirty="0">
                <a:ea typeface="+mn-lt"/>
                <a:cs typeface="+mn-lt"/>
              </a:rPr>
              <a:t>) in enumerate(</a:t>
            </a:r>
            <a:r>
              <a:rPr lang="en-US" sz="1100" err="1">
                <a:ea typeface="+mn-lt"/>
                <a:cs typeface="+mn-lt"/>
              </a:rPr>
              <a:t>imagePaths</a:t>
            </a:r>
            <a:r>
              <a:rPr lang="en-US" sz="1100" dirty="0">
                <a:ea typeface="+mn-lt"/>
                <a:cs typeface="+mn-lt"/>
              </a:rPr>
              <a:t>):</a:t>
            </a:r>
          </a:p>
          <a:p>
            <a:r>
              <a:rPr lang="en-US" sz="1100" dirty="0">
                <a:ea typeface="+mn-lt"/>
                <a:cs typeface="+mn-lt"/>
              </a:rPr>
              <a:t>    # extract the person name from the image path</a:t>
            </a:r>
          </a:p>
          <a:p>
            <a:r>
              <a:rPr lang="en-US" sz="1100" dirty="0">
                <a:ea typeface="+mn-lt"/>
                <a:cs typeface="+mn-lt"/>
              </a:rPr>
              <a:t>    name = </a:t>
            </a:r>
            <a:r>
              <a:rPr lang="en-US" sz="1100" err="1">
                <a:ea typeface="+mn-lt"/>
                <a:cs typeface="+mn-lt"/>
              </a:rPr>
              <a:t>imagePath.split</a:t>
            </a:r>
            <a:r>
              <a:rPr lang="en-US" sz="1100" dirty="0">
                <a:ea typeface="+mn-lt"/>
                <a:cs typeface="+mn-lt"/>
              </a:rPr>
              <a:t>(</a:t>
            </a:r>
            <a:r>
              <a:rPr lang="en-US" sz="1100" err="1">
                <a:ea typeface="+mn-lt"/>
                <a:cs typeface="+mn-lt"/>
              </a:rPr>
              <a:t>os.path.sep</a:t>
            </a:r>
            <a:r>
              <a:rPr lang="en-US" sz="1100" dirty="0">
                <a:ea typeface="+mn-lt"/>
                <a:cs typeface="+mn-lt"/>
              </a:rPr>
              <a:t>)[-2]</a:t>
            </a:r>
          </a:p>
          <a:p>
            <a:r>
              <a:rPr lang="en-US" sz="1100" dirty="0">
                <a:ea typeface="+mn-lt"/>
                <a:cs typeface="+mn-lt"/>
              </a:rPr>
              <a:t>    # load the input image and convert it from BGR (OpenCV ordering)</a:t>
            </a:r>
          </a:p>
          <a:p>
            <a:r>
              <a:rPr lang="en-US" sz="1100" dirty="0">
                <a:ea typeface="+mn-lt"/>
                <a:cs typeface="+mn-lt"/>
              </a:rPr>
              <a:t>    # to </a:t>
            </a:r>
            <a:r>
              <a:rPr lang="en-US" sz="1100" err="1">
                <a:ea typeface="+mn-lt"/>
                <a:cs typeface="+mn-lt"/>
              </a:rPr>
              <a:t>dlib</a:t>
            </a:r>
            <a:r>
              <a:rPr lang="en-US" sz="1100" dirty="0">
                <a:ea typeface="+mn-lt"/>
                <a:cs typeface="+mn-lt"/>
              </a:rPr>
              <a:t> ordering (RGB)</a:t>
            </a:r>
          </a:p>
          <a:p>
            <a:r>
              <a:rPr lang="en-US" sz="1100" dirty="0">
                <a:ea typeface="+mn-lt"/>
                <a:cs typeface="+mn-lt"/>
              </a:rPr>
              <a:t>    image = cv2.imread(</a:t>
            </a:r>
            <a:r>
              <a:rPr lang="en-US" sz="1100" err="1">
                <a:ea typeface="+mn-lt"/>
                <a:cs typeface="+mn-lt"/>
              </a:rPr>
              <a:t>imagePath</a:t>
            </a:r>
            <a:r>
              <a:rPr lang="en-US" sz="1100" dirty="0">
                <a:ea typeface="+mn-lt"/>
                <a:cs typeface="+mn-lt"/>
              </a:rPr>
              <a:t>)</a:t>
            </a:r>
          </a:p>
          <a:p>
            <a:r>
              <a:rPr lang="en-US" sz="1100" dirty="0">
                <a:ea typeface="+mn-lt"/>
                <a:cs typeface="+mn-lt"/>
              </a:rPr>
              <a:t>    </a:t>
            </a:r>
            <a:r>
              <a:rPr lang="en-US" sz="1100" err="1">
                <a:ea typeface="+mn-lt"/>
                <a:cs typeface="+mn-lt"/>
              </a:rPr>
              <a:t>rgb</a:t>
            </a:r>
            <a:r>
              <a:rPr lang="en-US" sz="1100" dirty="0">
                <a:ea typeface="+mn-lt"/>
                <a:cs typeface="+mn-lt"/>
              </a:rPr>
              <a:t> = cv2.cvtColor(image, cv2.COLOR_BGR2RGB)</a:t>
            </a:r>
          </a:p>
          <a:p>
            <a:r>
              <a:rPr lang="en-US" sz="1100" dirty="0">
                <a:ea typeface="+mn-lt"/>
                <a:cs typeface="+mn-lt"/>
              </a:rPr>
              <a:t>    #Use </a:t>
            </a:r>
            <a:r>
              <a:rPr lang="en-US" sz="1100" err="1">
                <a:ea typeface="+mn-lt"/>
                <a:cs typeface="+mn-lt"/>
              </a:rPr>
              <a:t>Face_recognition</a:t>
            </a:r>
            <a:r>
              <a:rPr lang="en-US" sz="1100" dirty="0">
                <a:ea typeface="+mn-lt"/>
                <a:cs typeface="+mn-lt"/>
              </a:rPr>
              <a:t> to locate faces</a:t>
            </a:r>
          </a:p>
          <a:p>
            <a:r>
              <a:rPr lang="en-US" sz="1100" dirty="0">
                <a:ea typeface="+mn-lt"/>
                <a:cs typeface="+mn-lt"/>
              </a:rPr>
              <a:t>    boxes = </a:t>
            </a:r>
            <a:r>
              <a:rPr lang="en-US" sz="1100" err="1">
                <a:ea typeface="+mn-lt"/>
                <a:cs typeface="+mn-lt"/>
              </a:rPr>
              <a:t>face_recognition.face_locations</a:t>
            </a:r>
            <a:r>
              <a:rPr lang="en-US" sz="1100" dirty="0">
                <a:ea typeface="+mn-lt"/>
                <a:cs typeface="+mn-lt"/>
              </a:rPr>
              <a:t>(</a:t>
            </a:r>
            <a:r>
              <a:rPr lang="en-US" sz="1100" err="1">
                <a:ea typeface="+mn-lt"/>
                <a:cs typeface="+mn-lt"/>
              </a:rPr>
              <a:t>rgb,model</a:t>
            </a:r>
            <a:r>
              <a:rPr lang="en-US" sz="1100" dirty="0">
                <a:ea typeface="+mn-lt"/>
                <a:cs typeface="+mn-lt"/>
              </a:rPr>
              <a:t>='hog')</a:t>
            </a:r>
          </a:p>
          <a:p>
            <a:r>
              <a:rPr lang="en-US" sz="1100" dirty="0">
                <a:ea typeface="+mn-lt"/>
                <a:cs typeface="+mn-lt"/>
              </a:rPr>
              <a:t>    # compute the facial embedding for the face</a:t>
            </a:r>
          </a:p>
          <a:p>
            <a:r>
              <a:rPr lang="en-US" sz="1100" dirty="0">
                <a:ea typeface="+mn-lt"/>
                <a:cs typeface="+mn-lt"/>
              </a:rPr>
              <a:t>    encodings = </a:t>
            </a:r>
            <a:r>
              <a:rPr lang="en-US" sz="1100" err="1">
                <a:ea typeface="+mn-lt"/>
                <a:cs typeface="+mn-lt"/>
              </a:rPr>
              <a:t>face_recognition.face_encodings</a:t>
            </a:r>
            <a:r>
              <a:rPr lang="en-US" sz="1100" dirty="0">
                <a:ea typeface="+mn-lt"/>
                <a:cs typeface="+mn-lt"/>
              </a:rPr>
              <a:t>(</a:t>
            </a:r>
            <a:r>
              <a:rPr lang="en-US" sz="1100" err="1">
                <a:ea typeface="+mn-lt"/>
                <a:cs typeface="+mn-lt"/>
              </a:rPr>
              <a:t>rgb</a:t>
            </a:r>
            <a:r>
              <a:rPr lang="en-US" sz="1100" dirty="0">
                <a:ea typeface="+mn-lt"/>
                <a:cs typeface="+mn-lt"/>
              </a:rPr>
              <a:t>, boxes)</a:t>
            </a:r>
          </a:p>
          <a:p>
            <a:r>
              <a:rPr lang="en-US" sz="1100" dirty="0">
                <a:ea typeface="+mn-lt"/>
                <a:cs typeface="+mn-lt"/>
              </a:rPr>
              <a:t>    # loop over the encodings</a:t>
            </a:r>
          </a:p>
          <a:p>
            <a:r>
              <a:rPr lang="en-US" sz="1100" dirty="0">
                <a:ea typeface="+mn-lt"/>
                <a:cs typeface="+mn-lt"/>
              </a:rPr>
              <a:t>    for encoding in encodings:</a:t>
            </a:r>
          </a:p>
          <a:p>
            <a:r>
              <a:rPr lang="en-US" sz="1100" dirty="0">
                <a:ea typeface="+mn-lt"/>
                <a:cs typeface="+mn-lt"/>
              </a:rPr>
              <a:t>        </a:t>
            </a:r>
            <a:r>
              <a:rPr lang="en-US" sz="1100" err="1">
                <a:ea typeface="+mn-lt"/>
                <a:cs typeface="+mn-lt"/>
              </a:rPr>
              <a:t>knownEncodings.append</a:t>
            </a:r>
            <a:r>
              <a:rPr lang="en-US" sz="1100" dirty="0">
                <a:ea typeface="+mn-lt"/>
                <a:cs typeface="+mn-lt"/>
              </a:rPr>
              <a:t>(encoding)</a:t>
            </a:r>
          </a:p>
          <a:p>
            <a:r>
              <a:rPr lang="en-US" sz="1100" dirty="0">
                <a:ea typeface="+mn-lt"/>
                <a:cs typeface="+mn-lt"/>
              </a:rPr>
              <a:t>        </a:t>
            </a:r>
            <a:r>
              <a:rPr lang="en-US" sz="1100" err="1">
                <a:ea typeface="+mn-lt"/>
                <a:cs typeface="+mn-lt"/>
              </a:rPr>
              <a:t>knownNames.append</a:t>
            </a:r>
            <a:r>
              <a:rPr lang="en-US" sz="1100" dirty="0">
                <a:ea typeface="+mn-lt"/>
                <a:cs typeface="+mn-lt"/>
              </a:rPr>
              <a:t>(name)</a:t>
            </a:r>
          </a:p>
          <a:p>
            <a:endParaRPr lang="en-US" sz="900">
              <a:ea typeface="+mn-lt"/>
              <a:cs typeface="+mn-lt"/>
            </a:endParaRPr>
          </a:p>
          <a:p>
            <a:endParaRPr lang="en-US" sz="900">
              <a:cs typeface="Calibri"/>
            </a:endParaRPr>
          </a:p>
        </p:txBody>
      </p:sp>
      <p:sp>
        <p:nvSpPr>
          <p:cNvPr id="24"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8"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67606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 MINOR PROJECT  ON  FACE RECOGNITION  USING PYTHON</vt:lpstr>
      <vt:lpstr>What is facial recognition?</vt:lpstr>
      <vt:lpstr> How does facial recognition work?</vt:lpstr>
      <vt:lpstr>Examples of Face Recognition System:</vt:lpstr>
      <vt:lpstr>Research Methodology</vt:lpstr>
      <vt:lpstr>Research Methodology</vt:lpstr>
      <vt:lpstr>Face Recognition in Webcam Feed:</vt:lpstr>
      <vt:lpstr> IMPORT LIBRARIES NECESSARY FOR THIS PROJECT:</vt:lpstr>
      <vt:lpstr> GET PATHS OF EACH FILE IN FOLDER IMAGES:   IMAGES HERE CONTAINS MY DATA (FOLDERS OF VARIOUS PERSONS):</vt:lpstr>
      <vt:lpstr> SAVE ENCODINGS ALONG WITH THEIR NAMES IN DICTIONARY DATA</vt:lpstr>
      <vt:lpstr> FIND PATH OF XML FILE CONTAINING HAARCASCADE FILE:</vt:lpstr>
      <vt:lpstr> LOOP OVER FRAMES FROM THE VIDEO FILE STREAM GRAB THE FRAME FROM THE THREADED VIDEO STREAM:</vt:lpstr>
      <vt:lpstr>PowerPoint Presentation</vt:lpstr>
      <vt:lpstr>PowerPoint Presentation</vt:lpstr>
      <vt:lpstr>PowerPoint Presentation</vt:lpstr>
      <vt:lpstr>PowerPoint Presentation</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lastModifiedBy/>
  <cp:revision>298</cp:revision>
  <dcterms:created xsi:type="dcterms:W3CDTF">2022-01-25T06:12:14Z</dcterms:created>
  <dcterms:modified xsi:type="dcterms:W3CDTF">2022-01-31T02:33:53Z</dcterms:modified>
</cp:coreProperties>
</file>