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subTitle"/>
          </p:nvPr>
        </p:nvSpPr>
        <p:spPr>
          <a:xfrm>
            <a:off x="504000" y="1368000"/>
            <a:ext cx="907164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210600"/>
            <a:ext cx="7019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68000"/>
            <a:ext cx="907164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10600"/>
            <a:ext cx="7019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10600"/>
            <a:ext cx="7019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58320" y="81000"/>
            <a:ext cx="7794000" cy="1205280"/>
          </a:xfrm>
          <a:prstGeom prst="rect">
            <a:avLst/>
          </a:prstGeom>
          <a:ln>
            <a:noFill/>
          </a:ln>
        </p:spPr>
      </p:pic>
      <p:sp>
        <p:nvSpPr>
          <p:cNvPr id="39" name="PlaceHolder 1"/>
          <p:cNvSpPr>
            <a:spLocks noGrp="1"/>
          </p:cNvSpPr>
          <p:nvPr>
            <p:ph type="title"/>
          </p:nvPr>
        </p:nvSpPr>
        <p:spPr>
          <a:xfrm>
            <a:off x="504000" y="210600"/>
            <a:ext cx="7019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0"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097280" y="2462040"/>
            <a:ext cx="7680600" cy="1012320"/>
          </a:xfrm>
          <a:prstGeom prst="rect">
            <a:avLst/>
          </a:prstGeom>
          <a:noFill/>
          <a:ln>
            <a:noFill/>
          </a:ln>
        </p:spPr>
        <p:style>
          <a:lnRef idx="0"/>
          <a:fillRef idx="0"/>
          <a:effectRef idx="0"/>
          <a:fontRef idx="minor"/>
        </p:style>
        <p:txBody>
          <a:bodyPr lIns="0" rIns="0" tIns="0" bIns="0" anchor="b">
            <a:normAutofit fontScale="37000"/>
          </a:bodyPr>
          <a:p>
            <a:pPr>
              <a:lnSpc>
                <a:spcPct val="100000"/>
              </a:lnSpc>
            </a:pPr>
            <a:r>
              <a:rPr b="0" lang="en-US" sz="6000" spc="-1" strike="noStrike">
                <a:solidFill>
                  <a:srgbClr val="000000"/>
                </a:solidFill>
                <a:latin typeface="Source Sans Pro Light"/>
              </a:rPr>
              <a:t>Comcast Telecom Consumer Complaints</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411480"/>
            <a:ext cx="7019640" cy="544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rPr>
              <a:t>Business Scenario</a:t>
            </a:r>
            <a:endParaRPr b="0" lang="en-US" sz="3570" spc="-1" strike="noStrike">
              <a:latin typeface="Arial"/>
            </a:endParaRPr>
          </a:p>
        </p:txBody>
      </p:sp>
      <p:sp>
        <p:nvSpPr>
          <p:cNvPr id="79" name="CustomShape 2"/>
          <p:cNvSpPr/>
          <p:nvPr/>
        </p:nvSpPr>
        <p:spPr>
          <a:xfrm>
            <a:off x="504000" y="1368000"/>
            <a:ext cx="9071640" cy="41180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Comcast is an American global telecommunication company. The firm has been providing terrible customer service. They continue to fall short despite repeated promises to improve. Only last month (October 2016) the authority fined them a $2.3 million, after receiving over 1000 consumer complaints. The existing database will serve as a repository of public customer complaints filed against Comcast. It will help to pin down what is wrong with Comcast's customer service.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411480"/>
            <a:ext cx="7019640" cy="544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rPr>
              <a:t>Objectives</a:t>
            </a:r>
            <a:endParaRPr b="0" lang="en-US" sz="3570" spc="-1" strike="noStrike">
              <a:latin typeface="Arial"/>
            </a:endParaRPr>
          </a:p>
        </p:txBody>
      </p:sp>
      <p:sp>
        <p:nvSpPr>
          <p:cNvPr id="81" name="CustomShape 2"/>
          <p:cNvSpPr/>
          <p:nvPr/>
        </p:nvSpPr>
        <p:spPr>
          <a:xfrm>
            <a:off x="182880" y="1368000"/>
            <a:ext cx="9692280" cy="4209480"/>
          </a:xfrm>
          <a:prstGeom prst="rect">
            <a:avLst/>
          </a:prstGeom>
          <a:noFill/>
          <a:ln>
            <a:noFill/>
          </a:ln>
        </p:spPr>
        <p:style>
          <a:lnRef idx="0"/>
          <a:fillRef idx="0"/>
          <a:effectRef idx="0"/>
          <a:fontRef idx="minor"/>
        </p:style>
        <p:txBody>
          <a:bodyPr lIns="0" rIns="0" tIns="0" bIns="0">
            <a:normAutofit fontScale="51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To provide the trend chart for number of complaints at monthly and daily granularity levels.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To provide a table with the frequency of complaint types.</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79" spc="-1" strike="noStrike">
                <a:latin typeface="Arial"/>
              </a:rPr>
              <a:t>To check which complaint types are maximum.</a:t>
            </a:r>
            <a:endParaRPr b="0" lang="en-US" sz="2279"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To create a new categorical variable, Open and Closed, where Open &amp; Pending is categorized as Open and Closed &amp; Resolved is categorized as Closed.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To provide state wise status of complaints in a stacked bar chart and use the categorized variable from question 3.</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To provide insight on -</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79" spc="-1" strike="noStrike">
                <a:latin typeface="Arial"/>
              </a:rPr>
              <a:t>To check which state has maximum complaints.</a:t>
            </a:r>
            <a:endParaRPr b="0" lang="en-US" sz="2279" spc="-1" strike="noStrike">
              <a:latin typeface="Arial"/>
            </a:endParaRPr>
          </a:p>
          <a:p>
            <a:pPr lvl="1" marL="864000" indent="-323640">
              <a:lnSpc>
                <a:spcPct val="100000"/>
              </a:lnSpc>
              <a:spcAft>
                <a:spcPts val="918"/>
              </a:spcAft>
              <a:buClr>
                <a:srgbClr val="000000"/>
              </a:buClr>
              <a:buSzPct val="75000"/>
              <a:buFont typeface="Symbol"/>
              <a:buChar char=""/>
            </a:pPr>
            <a:r>
              <a:rPr b="0" lang="en-US" sz="2279" spc="-1" strike="noStrike">
                <a:latin typeface="Arial"/>
              </a:rPr>
              <a:t>To check which state has highest percentage of unresolved complaints.</a:t>
            </a:r>
            <a:endParaRPr b="0" lang="en-US" sz="2279"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To provide percentage of complaints resolved, which were received through the Internet and customer care calls.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411480"/>
            <a:ext cx="7019640" cy="544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rPr>
              <a:t>Summarisation of Data Availability</a:t>
            </a:r>
            <a:endParaRPr b="0" lang="en-US" sz="3570" spc="-1" strike="noStrike">
              <a:latin typeface="Arial"/>
            </a:endParaRPr>
          </a:p>
        </p:txBody>
      </p:sp>
      <p:sp>
        <p:nvSpPr>
          <p:cNvPr id="83" name="CustomShape 2"/>
          <p:cNvSpPr/>
          <p:nvPr/>
        </p:nvSpPr>
        <p:spPr>
          <a:xfrm>
            <a:off x="182880" y="1368000"/>
            <a:ext cx="9692280" cy="42094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“Date” and “Date_month_year” columns were converted to datetime variables.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“month” and “day” columns were created from “Date_month_year” column so that the monthly and daily trend chart could be obtained.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A new categorical variable column “Status Check” was created to hold Open and Closed data elements. The “Open” &amp; “Pending” data elements of “Status” column is categorized to “Open” of “Status Check” column while “Closed” &amp; “Resolved” is categorized to “Closed” one.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10600"/>
            <a:ext cx="7019640" cy="946800"/>
          </a:xfrm>
          <a:prstGeom prst="rect">
            <a:avLst/>
          </a:prstGeom>
          <a:noFill/>
          <a:ln>
            <a:noFill/>
          </a:ln>
        </p:spPr>
        <p:txBody>
          <a:bodyPr lIns="0" rIns="0" tIns="0" bIns="0" anchor="ctr">
            <a:spAutoFit/>
          </a:bodyPr>
          <a:p>
            <a:pPr algn="ctr"/>
            <a:r>
              <a:rPr b="0" lang="en-US" sz="4400" spc="-1" strike="noStrike">
                <a:latin typeface="Arial"/>
              </a:rPr>
              <a:t>Results &amp; Conclusion</a:t>
            </a:r>
            <a:endParaRPr b="0" lang="en-US" sz="4400" spc="-1" strike="noStrike">
              <a:latin typeface="Arial"/>
            </a:endParaRPr>
          </a:p>
        </p:txBody>
      </p:sp>
      <p:sp>
        <p:nvSpPr>
          <p:cNvPr id="85" name="TextShape 2"/>
          <p:cNvSpPr txBox="1"/>
          <p:nvPr/>
        </p:nvSpPr>
        <p:spPr>
          <a:xfrm>
            <a:off x="504000" y="1368000"/>
            <a:ext cx="9071640" cy="4209840"/>
          </a:xfrm>
          <a:prstGeom prst="rect">
            <a:avLst/>
          </a:prstGeom>
          <a:noFill/>
          <a:ln>
            <a:noFill/>
          </a:ln>
        </p:spPr>
        <p:txBody>
          <a:bodyPr lIns="0" rIns="0" tIns="0" bIns="0">
            <a:normAutofit fontScale="37000"/>
          </a:bodyPr>
          <a:p>
            <a:pPr marL="432000" indent="-324000">
              <a:spcBef>
                <a:spcPts val="1417"/>
              </a:spcBef>
              <a:buClr>
                <a:srgbClr val="000000"/>
              </a:buClr>
              <a:buSzPct val="45000"/>
              <a:buFont typeface="Wingdings" charset="2"/>
              <a:buChar char=""/>
            </a:pPr>
            <a:r>
              <a:rPr b="0" lang="en-US" sz="3200" spc="-1" strike="noStrike">
                <a:latin typeface="Arial"/>
              </a:rPr>
              <a:t>For the first task, it can be seen that the highest complaints received in a month was in the month of June while in a day was on 6</a:t>
            </a:r>
            <a:r>
              <a:rPr b="0" lang="en-US" sz="3200" spc="-1" strike="noStrike" baseline="101000">
                <a:latin typeface="Arial"/>
              </a:rPr>
              <a:t>th</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the second task, the maximum frequency of any complaint type was for Comcast itself and it had 83 number of complaints against it.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the fourth task part 1, the state with maximum complaints was Georgia with 288 total cases.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fourth task part 2, the state with highest unresolved complaints was Kansas with 50% unresolved complaints.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the fifth task, the percentage of complaints resolved through customer care calls was 77.21% while 76.28% of complaints were resolved through internet.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LibreOffice/6.2.4.2$Windows_x86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2021-06-10T12:17:17Z</dcterms:created>
  <dc:creator/>
  <dc:description/>
  <dc:language>en-US</dc:language>
  <cp:lastModifiedBy/>
  <dcterms:modified xsi:type="dcterms:W3CDTF">2021-06-10T20:55:23Z</dcterms:modified>
  <cp:revision>5</cp:revision>
  <dc:subject/>
  <dc:title>Bright Blue</dc:title>
</cp:coreProperties>
</file>