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8" r:id="rId17"/>
    <p:sldId id="274" r:id="rId18"/>
    <p:sldId id="271" r:id="rId19"/>
    <p:sldId id="272" r:id="rId20"/>
    <p:sldId id="273" r:id="rId21"/>
    <p:sldId id="279" r:id="rId22"/>
    <p:sldId id="280" r:id="rId23"/>
    <p:sldId id="276" r:id="rId24"/>
    <p:sldId id="281" r:id="rId25"/>
    <p:sldId id="282" r:id="rId26"/>
    <p:sldId id="275" r:id="rId27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378" y="-108"/>
      </p:cViewPr>
      <p:guideLst>
        <p:guide orient="horz" pos="3131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29762" y="71028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F38B2046-4DA0-41D6-B0EC-173CBCA337E8}" type="datetimeFigureOut">
              <a:rPr lang="en-GB" sz="800">
                <a:latin typeface="Times New Roman" panose="02020603050405020304" pitchFamily="18" charset="0"/>
                <a:cs typeface="Times New Roman" panose="02020603050405020304" pitchFamily="18" charset="0"/>
              </a:rPr>
              <a:t>21/06/2015</a:t>
            </a:fld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51469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160615_dm_IT_ViMu_2008_ER_SoCoSpa.pptx.pptx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29762" y="951469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5E54568B-34FA-4E0A-A0EA-727EDCF7795C}" type="slidenum">
              <a:rPr lang="en-GB" sz="800">
                <a:latin typeface="Times New Roman" panose="02020603050405020304" pitchFamily="18" charset="0"/>
                <a:cs typeface="Times New Roman" panose="02020603050405020304" pitchFamily="18" charset="0"/>
              </a:rPr>
              <a:t>‹Nr.›</a:t>
            </a:fld>
            <a:endParaRPr lang="en-GB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65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A1AD97F9-5AC4-4E39-8F1D-A2A1D9BC27F0}" type="datetimeFigureOut">
              <a:rPr lang="en-GB" smtClean="0"/>
              <a:t>21/06/2015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33" tIns="45717" rIns="91433" bIns="45717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9762" y="9443662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B4D801C4-0939-4466-B27B-62D098C737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3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Oreste Signore, p. 13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01C4-0939-4466-B27B-62D098C737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81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Chongtai</a:t>
            </a:r>
            <a:r>
              <a:rPr lang="de-CH" dirty="0" smtClean="0"/>
              <a:t>, 158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01C4-0939-4466-B27B-62D098C737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7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Chongtai</a:t>
            </a:r>
            <a:r>
              <a:rPr lang="de-CH" dirty="0" smtClean="0"/>
              <a:t>, 164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01C4-0939-4466-B27B-62D098C737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1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Chongtai</a:t>
            </a:r>
            <a:r>
              <a:rPr lang="de-CH" dirty="0" smtClean="0"/>
              <a:t>, 166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01C4-0939-4466-B27B-62D098C737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32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Chongtai</a:t>
            </a:r>
            <a:r>
              <a:rPr lang="de-CH" dirty="0" smtClean="0"/>
              <a:t>, 174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01C4-0939-4466-B27B-62D098C737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461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1-3;23-25;4-6;23-25;7-9;23-25;10-12;23-25;13-15;23-25;16-18;23-25;19-21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01C4-0939-4466-B27B-62D098C737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9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Junnila</a:t>
            </a:r>
            <a:r>
              <a:rPr lang="de-CH" dirty="0" smtClean="0"/>
              <a:t> et al, p. 65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01C4-0939-4466-B27B-62D098C737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8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Gouveia</a:t>
            </a:r>
            <a:r>
              <a:rPr lang="de-CH" dirty="0" smtClean="0"/>
              <a:t>, Lira, p. 106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01C4-0939-4466-B27B-62D098C737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25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Granlie</a:t>
            </a:r>
            <a:r>
              <a:rPr lang="de-CH" dirty="0" smtClean="0"/>
              <a:t>, </a:t>
            </a:r>
            <a:r>
              <a:rPr lang="de-CH" dirty="0" err="1" smtClean="0"/>
              <a:t>Toft</a:t>
            </a:r>
            <a:r>
              <a:rPr lang="de-CH" dirty="0" smtClean="0"/>
              <a:t>, p. 124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01C4-0939-4466-B27B-62D098C737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4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Granlie</a:t>
            </a:r>
            <a:r>
              <a:rPr lang="de-CH" dirty="0" smtClean="0"/>
              <a:t>, </a:t>
            </a:r>
            <a:r>
              <a:rPr lang="de-CH" dirty="0" err="1" smtClean="0"/>
              <a:t>Toft</a:t>
            </a:r>
            <a:r>
              <a:rPr lang="de-CH" dirty="0" smtClean="0"/>
              <a:t>, p. 129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01C4-0939-4466-B27B-62D098C737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9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Granlie</a:t>
            </a:r>
            <a:r>
              <a:rPr lang="de-CH" dirty="0" smtClean="0"/>
              <a:t>, </a:t>
            </a:r>
            <a:r>
              <a:rPr lang="de-CH" dirty="0" err="1" smtClean="0"/>
              <a:t>Toft</a:t>
            </a:r>
            <a:r>
              <a:rPr lang="de-CH" dirty="0" smtClean="0"/>
              <a:t>, p. 136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01C4-0939-4466-B27B-62D098C737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02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Granlie</a:t>
            </a:r>
            <a:r>
              <a:rPr lang="de-CH" dirty="0" smtClean="0"/>
              <a:t>, </a:t>
            </a:r>
            <a:r>
              <a:rPr lang="de-CH" dirty="0" err="1" smtClean="0"/>
              <a:t>Toft</a:t>
            </a:r>
            <a:r>
              <a:rPr lang="de-CH" dirty="0" smtClean="0"/>
              <a:t>, 141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01C4-0939-4466-B27B-62D098C737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60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Chongtai</a:t>
            </a:r>
            <a:r>
              <a:rPr lang="de-CH" dirty="0" smtClean="0"/>
              <a:t>, 151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01C4-0939-4466-B27B-62D098C737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63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Chongtai</a:t>
            </a:r>
            <a:r>
              <a:rPr lang="de-CH" dirty="0" smtClean="0"/>
              <a:t>, p. 156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01C4-0939-4466-B27B-62D098C737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9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42D-DD84-468D-9803-2671EB66AC7E}" type="datetimeFigureOut">
              <a:rPr lang="en-GB" smtClean="0"/>
              <a:t>21/06/2015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8746-B4BA-458C-B034-EABB3C7EC8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22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42D-DD84-468D-9803-2671EB66AC7E}" type="datetimeFigureOut">
              <a:rPr lang="en-GB" smtClean="0"/>
              <a:t>21/06/2015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8746-B4BA-458C-B034-EABB3C7EC8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42D-DD84-468D-9803-2671EB66AC7E}" type="datetimeFigureOut">
              <a:rPr lang="en-GB" smtClean="0"/>
              <a:t>21/06/2015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8746-B4BA-458C-B034-EABB3C7EC8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1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42D-DD84-468D-9803-2671EB66AC7E}" type="datetimeFigureOut">
              <a:rPr lang="en-GB" smtClean="0"/>
              <a:t>21/06/2015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8746-B4BA-458C-B034-EABB3C7EC8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42D-DD84-468D-9803-2671EB66AC7E}" type="datetimeFigureOut">
              <a:rPr lang="en-GB" smtClean="0"/>
              <a:t>21/06/2015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8746-B4BA-458C-B034-EABB3C7EC8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1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42D-DD84-468D-9803-2671EB66AC7E}" type="datetimeFigureOut">
              <a:rPr lang="en-GB" smtClean="0"/>
              <a:t>21/06/2015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8746-B4BA-458C-B034-EABB3C7EC8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53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42D-DD84-468D-9803-2671EB66AC7E}" type="datetimeFigureOut">
              <a:rPr lang="en-GB" smtClean="0"/>
              <a:t>21/06/2015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8746-B4BA-458C-B034-EABB3C7EC8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02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42D-DD84-468D-9803-2671EB66AC7E}" type="datetimeFigureOut">
              <a:rPr lang="en-GB" smtClean="0"/>
              <a:t>21/06/2015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8746-B4BA-458C-B034-EABB3C7EC8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74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42D-DD84-468D-9803-2671EB66AC7E}" type="datetimeFigureOut">
              <a:rPr lang="en-GB" smtClean="0"/>
              <a:t>21/06/2015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8746-B4BA-458C-B034-EABB3C7EC8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83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42D-DD84-468D-9803-2671EB66AC7E}" type="datetimeFigureOut">
              <a:rPr lang="en-GB" smtClean="0"/>
              <a:t>21/06/2015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8746-B4BA-458C-B034-EABB3C7EC8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1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42D-DD84-468D-9803-2671EB66AC7E}" type="datetimeFigureOut">
              <a:rPr lang="en-GB" smtClean="0"/>
              <a:t>21/06/2015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8746-B4BA-458C-B034-EABB3C7EC8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7042D-DD84-468D-9803-2671EB66AC7E}" type="datetimeFigureOut">
              <a:rPr lang="en-GB" smtClean="0"/>
              <a:t>21/06/2015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8746-B4BA-458C-B034-EABB3C7EC8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82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Sound </a:t>
            </a:r>
            <a:r>
              <a:rPr lang="de-CH" dirty="0" err="1"/>
              <a:t>Colour</a:t>
            </a:r>
            <a:r>
              <a:rPr lang="de-CH" dirty="0"/>
              <a:t> Space</a:t>
            </a:r>
            <a:r>
              <a:rPr lang="en-GB" dirty="0"/>
              <a:t/>
            </a:r>
            <a:br>
              <a:rPr lang="en-GB" dirty="0"/>
            </a:br>
            <a:r>
              <a:rPr lang="de-CH" dirty="0" smtClean="0"/>
              <a:t>Virtuelles Museum (16.06.2015)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Information Technology</a:t>
            </a:r>
          </a:p>
          <a:p>
            <a:r>
              <a:rPr lang="de-CH" dirty="0" err="1" smtClean="0"/>
              <a:t>Ontology</a:t>
            </a:r>
            <a:endParaRPr lang="de-CH" dirty="0" smtClean="0"/>
          </a:p>
          <a:p>
            <a:r>
              <a:rPr lang="de-CH" dirty="0" smtClean="0"/>
              <a:t>ER-Model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17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Adaptive </a:t>
            </a:r>
            <a:r>
              <a:rPr lang="de-CH" dirty="0" err="1" smtClean="0"/>
              <a:t>content</a:t>
            </a:r>
            <a:r>
              <a:rPr lang="de-CH" dirty="0" smtClean="0"/>
              <a:t> </a:t>
            </a:r>
            <a:r>
              <a:rPr lang="de-CH" dirty="0" err="1" smtClean="0"/>
              <a:t>presentation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9" y="1628800"/>
            <a:ext cx="7892757" cy="4205157"/>
          </a:xfrm>
        </p:spPr>
      </p:pic>
      <p:sp>
        <p:nvSpPr>
          <p:cNvPr id="5" name="Textfeld 4"/>
          <p:cNvSpPr txBox="1"/>
          <p:nvPr/>
        </p:nvSpPr>
        <p:spPr>
          <a:xfrm>
            <a:off x="7956376" y="60119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151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66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Personalization</a:t>
            </a:r>
            <a:r>
              <a:rPr lang="de-CH" dirty="0" smtClean="0"/>
              <a:t> </a:t>
            </a:r>
            <a:r>
              <a:rPr lang="de-CH" dirty="0" err="1" smtClean="0"/>
              <a:t>framework</a:t>
            </a:r>
            <a:r>
              <a:rPr lang="de-CH" dirty="0" smtClean="0"/>
              <a:t> design </a:t>
            </a:r>
            <a:r>
              <a:rPr lang="de-CH" dirty="0" err="1" smtClean="0"/>
              <a:t>modules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2003901"/>
            <a:ext cx="4535424" cy="3718560"/>
          </a:xfrm>
        </p:spPr>
      </p:pic>
      <p:sp>
        <p:nvSpPr>
          <p:cNvPr id="5" name="Textfeld 4"/>
          <p:cNvSpPr txBox="1"/>
          <p:nvPr/>
        </p:nvSpPr>
        <p:spPr>
          <a:xfrm>
            <a:off x="7956376" y="55172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156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28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domain</a:t>
            </a:r>
            <a:r>
              <a:rPr lang="de-CH" dirty="0" smtClean="0"/>
              <a:t> </a:t>
            </a:r>
            <a:r>
              <a:rPr lang="de-CH" dirty="0" err="1" smtClean="0"/>
              <a:t>represented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topic</a:t>
            </a:r>
            <a:r>
              <a:rPr lang="de-CH" dirty="0" smtClean="0"/>
              <a:t> </a:t>
            </a:r>
            <a:r>
              <a:rPr lang="de-CH" dirty="0" err="1" smtClean="0"/>
              <a:t>maps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324" y="1600200"/>
            <a:ext cx="4195351" cy="4525963"/>
          </a:xfrm>
        </p:spPr>
      </p:pic>
      <p:sp>
        <p:nvSpPr>
          <p:cNvPr id="5" name="Textfeld 4"/>
          <p:cNvSpPr txBox="1"/>
          <p:nvPr/>
        </p:nvSpPr>
        <p:spPr>
          <a:xfrm>
            <a:off x="7956376" y="55172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158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95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The MVC </a:t>
            </a: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intelligent </a:t>
            </a:r>
            <a:r>
              <a:rPr lang="de-CH" dirty="0" err="1" smtClean="0"/>
              <a:t>agents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29" y="1600200"/>
            <a:ext cx="4471542" cy="4525963"/>
          </a:xfrm>
        </p:spPr>
      </p:pic>
      <p:sp>
        <p:nvSpPr>
          <p:cNvPr id="5" name="Textfeld 4"/>
          <p:cNvSpPr txBox="1"/>
          <p:nvPr/>
        </p:nvSpPr>
        <p:spPr>
          <a:xfrm>
            <a:off x="7956376" y="55172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164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7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Multi-agent </a:t>
            </a:r>
            <a:r>
              <a:rPr lang="de-CH" dirty="0" err="1" smtClean="0"/>
              <a:t>integration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MVC </a:t>
            </a:r>
            <a:r>
              <a:rPr lang="de-CH" dirty="0" err="1" smtClean="0"/>
              <a:t>architecture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16" y="1874361"/>
            <a:ext cx="3630168" cy="3977640"/>
          </a:xfrm>
        </p:spPr>
      </p:pic>
      <p:sp>
        <p:nvSpPr>
          <p:cNvPr id="5" name="Textfeld 4"/>
          <p:cNvSpPr txBox="1"/>
          <p:nvPr/>
        </p:nvSpPr>
        <p:spPr>
          <a:xfrm>
            <a:off x="7956376" y="55172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166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01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Layered</a:t>
            </a:r>
            <a:r>
              <a:rPr lang="de-CH" dirty="0" smtClean="0"/>
              <a:t> </a:t>
            </a:r>
            <a:r>
              <a:rPr lang="de-CH" dirty="0" err="1" smtClean="0"/>
              <a:t>architecture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82" y="1600200"/>
            <a:ext cx="4129835" cy="4525963"/>
          </a:xfrm>
        </p:spPr>
      </p:pic>
      <p:sp>
        <p:nvSpPr>
          <p:cNvPr id="5" name="Textfeld 4"/>
          <p:cNvSpPr txBox="1"/>
          <p:nvPr/>
        </p:nvSpPr>
        <p:spPr>
          <a:xfrm>
            <a:off x="7956376" y="55172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174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9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Sound </a:t>
            </a:r>
            <a:r>
              <a:rPr lang="de-CH" dirty="0" err="1"/>
              <a:t>Colour</a:t>
            </a:r>
            <a:r>
              <a:rPr lang="de-CH" dirty="0"/>
              <a:t> Space</a:t>
            </a:r>
            <a:r>
              <a:rPr lang="en-GB" dirty="0"/>
              <a:t/>
            </a:r>
            <a:br>
              <a:rPr lang="en-GB" dirty="0"/>
            </a:br>
            <a:r>
              <a:rPr lang="de-CH" dirty="0" smtClean="0"/>
              <a:t>Virtuelles Museum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ER-Modell</a:t>
            </a:r>
          </a:p>
          <a:p>
            <a:r>
              <a:rPr lang="de-CH" dirty="0" err="1" smtClean="0"/>
              <a:t>MySql</a:t>
            </a:r>
            <a:endParaRPr lang="de-CH" dirty="0" smtClean="0"/>
          </a:p>
          <a:p>
            <a:r>
              <a:rPr lang="de-CH" dirty="0" smtClean="0"/>
              <a:t>Stand: 16. Juni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3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1760" y="274638"/>
            <a:ext cx="4159028" cy="958324"/>
          </a:xfrm>
        </p:spPr>
        <p:txBody>
          <a:bodyPr>
            <a:normAutofit/>
          </a:bodyPr>
          <a:lstStyle/>
          <a:p>
            <a:r>
              <a:rPr lang="de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Museumsobjekte und ihre Ressourcen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920002"/>
              </p:ext>
            </p:extLst>
          </p:nvPr>
        </p:nvGraphicFramePr>
        <p:xfrm>
          <a:off x="3059832" y="2041579"/>
          <a:ext cx="2806800" cy="1188720"/>
        </p:xfrm>
        <a:graphic>
          <a:graphicData uri="http://schemas.openxmlformats.org/drawingml/2006/table">
            <a:tbl>
              <a:tblPr/>
              <a:tblGrid>
                <a:gridCol w="89472"/>
                <a:gridCol w="35789"/>
                <a:gridCol w="2681539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GB" sz="24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 smtClean="0">
                          <a:effectLst/>
                        </a:rPr>
                        <a:t>Assemblage</a:t>
                      </a:r>
                      <a:endParaRPr lang="en-GB" sz="2000" b="1" i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ID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ID_MuseumsObj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ID_MuseumsObjRessource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09073"/>
              </p:ext>
            </p:extLst>
          </p:nvPr>
        </p:nvGraphicFramePr>
        <p:xfrm>
          <a:off x="395536" y="3317185"/>
          <a:ext cx="1800200" cy="1116330"/>
        </p:xfrm>
        <a:graphic>
          <a:graphicData uri="http://schemas.openxmlformats.org/drawingml/2006/table">
            <a:tbl>
              <a:tblPr/>
              <a:tblGrid>
                <a:gridCol w="88245"/>
                <a:gridCol w="35298"/>
                <a:gridCol w="1676657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effectLst/>
                        </a:rPr>
                        <a:t>MuseumsObj</a:t>
                      </a:r>
                      <a:endParaRPr lang="en-GB" b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ID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Bezeichnung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Beschreibung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91734"/>
              </p:ext>
            </p:extLst>
          </p:nvPr>
        </p:nvGraphicFramePr>
        <p:xfrm>
          <a:off x="6012160" y="3602527"/>
          <a:ext cx="2525570" cy="1122617"/>
        </p:xfrm>
        <a:graphic>
          <a:graphicData uri="http://schemas.openxmlformats.org/drawingml/2006/table">
            <a:tbl>
              <a:tblPr/>
              <a:tblGrid>
                <a:gridCol w="175521"/>
                <a:gridCol w="36007"/>
                <a:gridCol w="2314042"/>
              </a:tblGrid>
              <a:tr h="74621">
                <a:tc>
                  <a:txBody>
                    <a:bodyPr/>
                    <a:lstStyle/>
                    <a:p>
                      <a:pPr algn="ctr" fontAlgn="t"/>
                      <a:endParaRPr lang="en-GB" sz="18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7394" marR="17394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 smtClean="0">
                          <a:effectLst/>
                        </a:rPr>
                        <a:t>MuseumsObjRessource</a:t>
                      </a:r>
                      <a:endParaRPr lang="en-GB" sz="1800" b="1" dirty="0">
                        <a:effectLst/>
                      </a:endParaRPr>
                    </a:p>
                  </a:txBody>
                  <a:tcPr marL="8697" marR="8697" marT="8697" marB="869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07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ID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2263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dateiKennung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3926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dateiName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AutoShape 1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2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3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4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utoShape 5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6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utoShape 7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utoShape 8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utoShape 9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10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11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utoShape 12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utoShape 13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14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AutoShape 15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AutoShape 16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17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AutoShape 18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19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utoShape 20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AutoShape 21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utoShape 22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AutoShape 23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AutoShape 24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utoShape 25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utoShape 26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utoShape 27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AutoShape 28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AutoShape 29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utoShape 30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31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32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33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AutoShape 34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AutoShape 35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AutoShape 36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AutoShape 37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AutoShape 38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AutoShape 39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AutoShape 40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AutoShape 41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AutoShape 42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AutoShape 43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AutoShape 4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utoShape 45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utoShape 46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AutoShape 47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AutoShape 48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AutoShape 49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AutoShape 50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AutoShape 51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AutoShape 52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AutoShape 53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AutoShape 54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AutoShape 55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utoShape 56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AutoShape 57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AutoShape 58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AutoShape 59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utoShape 60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AutoShape 61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AutoShape 62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AutoShape 63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AutoShape 6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AutoShape 65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AutoShape 66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utoShape 67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68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AutoShape 69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AutoShape 70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AutoShape 71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AutoShape 72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AutoShape 73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utoShape 7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AutoShape 75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utoShape 76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utoShape 77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AutoShape 78" descr="*"/>
          <p:cNvSpPr>
            <a:spLocks noChangeAspect="1" noChangeArrowheads="1"/>
          </p:cNvSpPr>
          <p:nvPr/>
        </p:nvSpPr>
        <p:spPr bwMode="auto">
          <a:xfrm>
            <a:off x="3781425" y="331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Gerade Verbindung mit Pfeil 117"/>
          <p:cNvCxnSpPr>
            <a:stCxn id="9" idx="3"/>
            <a:endCxn id="4" idx="1"/>
          </p:cNvCxnSpPr>
          <p:nvPr/>
        </p:nvCxnSpPr>
        <p:spPr>
          <a:xfrm flipV="1">
            <a:off x="2195736" y="2635939"/>
            <a:ext cx="864096" cy="1239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>
            <a:stCxn id="11" idx="0"/>
            <a:endCxn id="4" idx="3"/>
          </p:cNvCxnSpPr>
          <p:nvPr/>
        </p:nvCxnSpPr>
        <p:spPr>
          <a:xfrm flipH="1" flipV="1">
            <a:off x="5866632" y="2635939"/>
            <a:ext cx="1408313" cy="96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0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4536504" cy="958324"/>
          </a:xfrm>
        </p:spPr>
        <p:txBody>
          <a:bodyPr>
            <a:normAutofit/>
          </a:bodyPr>
          <a:lstStyle/>
          <a:p>
            <a:r>
              <a:rPr lang="de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«Ontologie»: 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useumsobjekte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996215"/>
              </p:ext>
            </p:extLst>
          </p:nvPr>
        </p:nvGraphicFramePr>
        <p:xfrm>
          <a:off x="6888348" y="673814"/>
          <a:ext cx="1992040" cy="792480"/>
        </p:xfrm>
        <a:graphic>
          <a:graphicData uri="http://schemas.openxmlformats.org/drawingml/2006/table">
            <a:tbl>
              <a:tblPr/>
              <a:tblGrid>
                <a:gridCol w="63500"/>
                <a:gridCol w="25400"/>
                <a:gridCol w="190314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GB" sz="16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1" dirty="0" smtClean="0">
                          <a:effectLst/>
                        </a:rPr>
                        <a:t>Assemblage</a:t>
                      </a:r>
                      <a:endParaRPr lang="en-GB" sz="1400" b="1" i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ID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1200" dirty="0" err="1" smtClean="0">
                          <a:effectLst/>
                        </a:rPr>
                        <a:t>ID_MuseumsObj</a:t>
                      </a:r>
                      <a:endParaRPr lang="en-GB" sz="12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1200" dirty="0" err="1" smtClean="0">
                          <a:effectLst/>
                        </a:rPr>
                        <a:t>ID_MuseumsObjRessource</a:t>
                      </a:r>
                      <a:endParaRPr lang="en-GB" sz="12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72225"/>
              </p:ext>
            </p:extLst>
          </p:nvPr>
        </p:nvGraphicFramePr>
        <p:xfrm>
          <a:off x="251521" y="4544918"/>
          <a:ext cx="1440159" cy="1116330"/>
        </p:xfrm>
        <a:graphic>
          <a:graphicData uri="http://schemas.openxmlformats.org/drawingml/2006/table">
            <a:tbl>
              <a:tblPr/>
              <a:tblGrid>
                <a:gridCol w="65689"/>
                <a:gridCol w="26275"/>
                <a:gridCol w="1348195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effectLst/>
                        </a:rPr>
                        <a:t>Baumfarbe</a:t>
                      </a:r>
                      <a:endParaRPr lang="en-GB" b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smtClean="0">
                          <a:effectLst/>
                        </a:rPr>
                        <a:t>ID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Bezeichnung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Beschreibung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63868"/>
              </p:ext>
            </p:extLst>
          </p:nvPr>
        </p:nvGraphicFramePr>
        <p:xfrm>
          <a:off x="4932040" y="4797152"/>
          <a:ext cx="3240360" cy="1426448"/>
        </p:xfrm>
        <a:graphic>
          <a:graphicData uri="http://schemas.openxmlformats.org/drawingml/2006/table">
            <a:tbl>
              <a:tblPr/>
              <a:tblGrid>
                <a:gridCol w="144701"/>
                <a:gridCol w="25400"/>
                <a:gridCol w="3070259"/>
              </a:tblGrid>
              <a:tr h="279134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effectLst/>
                        </a:rPr>
                        <a:t>Disziplin</a:t>
                      </a:r>
                      <a:endParaRPr lang="en-GB" b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008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smtClean="0">
                          <a:effectLst/>
                        </a:rPr>
                        <a:t>ID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61008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Bezeichnung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0118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Bezeichnung_ge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61008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Beschreibung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95271"/>
              </p:ext>
            </p:extLst>
          </p:nvPr>
        </p:nvGraphicFramePr>
        <p:xfrm>
          <a:off x="4202819" y="1357495"/>
          <a:ext cx="1800200" cy="1116330"/>
        </p:xfrm>
        <a:graphic>
          <a:graphicData uri="http://schemas.openxmlformats.org/drawingml/2006/table">
            <a:tbl>
              <a:tblPr/>
              <a:tblGrid>
                <a:gridCol w="88245"/>
                <a:gridCol w="35298"/>
                <a:gridCol w="1676657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effectLst/>
                        </a:rPr>
                        <a:t>MuseumsObj</a:t>
                      </a:r>
                      <a:endParaRPr lang="en-GB" b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ID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Bezeichnung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Beschreibung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7764"/>
              </p:ext>
            </p:extLst>
          </p:nvPr>
        </p:nvGraphicFramePr>
        <p:xfrm>
          <a:off x="6948264" y="1601856"/>
          <a:ext cx="1872208" cy="1044011"/>
        </p:xfrm>
        <a:graphic>
          <a:graphicData uri="http://schemas.openxmlformats.org/drawingml/2006/table">
            <a:tbl>
              <a:tblPr/>
              <a:tblGrid>
                <a:gridCol w="130114"/>
                <a:gridCol w="26692"/>
                <a:gridCol w="1715402"/>
              </a:tblGrid>
              <a:tr h="334161">
                <a:tc>
                  <a:txBody>
                    <a:bodyPr/>
                    <a:lstStyle/>
                    <a:p>
                      <a:pPr algn="ctr" fontAlgn="t"/>
                      <a:endParaRPr lang="en-GB" sz="12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7394" marR="17394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>
                          <a:effectLst/>
                        </a:rPr>
                        <a:t>MuseumsObjRessource</a:t>
                      </a:r>
                      <a:endParaRPr lang="en-GB" sz="1200" b="1" dirty="0">
                        <a:effectLst/>
                      </a:endParaRPr>
                    </a:p>
                  </a:txBody>
                  <a:tcPr marL="8697" marR="8697" marT="8697" marB="869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07">
                <a:tc gridSpan="3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ID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2263">
                <a:tc gridSpan="3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1200" dirty="0" err="1" smtClean="0">
                          <a:effectLst/>
                        </a:rPr>
                        <a:t>dateiKennung</a:t>
                      </a:r>
                      <a:endParaRPr lang="en-GB" sz="12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3926">
                <a:tc gridSpan="3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1200" dirty="0" err="1" smtClean="0">
                          <a:effectLst/>
                        </a:rPr>
                        <a:t>dateiName</a:t>
                      </a:r>
                      <a:endParaRPr lang="en-GB" sz="12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72876"/>
              </p:ext>
            </p:extLst>
          </p:nvPr>
        </p:nvGraphicFramePr>
        <p:xfrm>
          <a:off x="2051720" y="3799458"/>
          <a:ext cx="1441280" cy="1566118"/>
        </p:xfrm>
        <a:graphic>
          <a:graphicData uri="http://schemas.openxmlformats.org/drawingml/2006/table">
            <a:tbl>
              <a:tblPr/>
              <a:tblGrid>
                <a:gridCol w="98548"/>
                <a:gridCol w="29718"/>
                <a:gridCol w="1313014"/>
              </a:tblGrid>
              <a:tr h="468838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effectLst/>
                        </a:rPr>
                        <a:t>Thema</a:t>
                      </a:r>
                      <a:endParaRPr lang="en-GB" b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smtClean="0">
                          <a:effectLst/>
                        </a:rPr>
                        <a:t>ID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Bezeichnung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Beschreibung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>
                          <a:effectLst/>
                        </a:rPr>
                        <a:t>Relevanz</a:t>
                      </a:r>
                      <a:r>
                        <a:rPr lang="en-GB" dirty="0">
                          <a:effectLst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02456"/>
              </p:ext>
            </p:extLst>
          </p:nvPr>
        </p:nvGraphicFramePr>
        <p:xfrm>
          <a:off x="3653619" y="2817909"/>
          <a:ext cx="2898601" cy="1651971"/>
        </p:xfrm>
        <a:graphic>
          <a:graphicData uri="http://schemas.openxmlformats.org/drawingml/2006/table">
            <a:tbl>
              <a:tblPr/>
              <a:tblGrid>
                <a:gridCol w="127610"/>
                <a:gridCol w="2770991"/>
              </a:tblGrid>
              <a:tr h="421579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 err="1" smtClean="0">
                          <a:effectLst/>
                        </a:rPr>
                        <a:t>ThemaDisziplinMuseumsObj</a:t>
                      </a:r>
                      <a:endParaRPr lang="en-GB" b="1" i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716">
                <a:tc gridSpan="2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smtClean="0">
                          <a:effectLst/>
                        </a:rPr>
                        <a:t>ID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03716">
                <a:tc gridSpan="2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ID_Thema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03716">
                <a:tc gridSpan="2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ID_Disziplin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07432">
                <a:tc gridSpan="2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ID_MuseumsObj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07542"/>
              </p:ext>
            </p:extLst>
          </p:nvPr>
        </p:nvGraphicFramePr>
        <p:xfrm>
          <a:off x="179512" y="2060848"/>
          <a:ext cx="2160240" cy="1390650"/>
        </p:xfrm>
        <a:graphic>
          <a:graphicData uri="http://schemas.openxmlformats.org/drawingml/2006/table">
            <a:tbl>
              <a:tblPr/>
              <a:tblGrid>
                <a:gridCol w="72008"/>
                <a:gridCol w="49450"/>
                <a:gridCol w="2038782"/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 err="1" smtClean="0">
                          <a:effectLst/>
                        </a:rPr>
                        <a:t>Themenhierarchien</a:t>
                      </a:r>
                      <a:endParaRPr lang="en-GB" b="1" i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smtClean="0">
                          <a:effectLst/>
                        </a:rPr>
                        <a:t>ID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ID_Thema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ID_Thema_Parent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ID_Baumfarbe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AutoShape 1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utoShape 5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utoShape 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utoShape 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utoShape 9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1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1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utoShape 1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utoShape 13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1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AutoShape 1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AutoShape 1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1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AutoShape 18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1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utoShape 2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AutoShape 2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utoShape 2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AutoShape 23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AutoShape 2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utoShape 2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utoShape 2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utoShape 27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AutoShape 2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AutoShape 2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utoShape 3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3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3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3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AutoShape 3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AutoShape 35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AutoShape 3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AutoShape 3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AutoShape 3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AutoShape 3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AutoShape 4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AutoShape 4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AutoShape 4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AutoShape 4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AutoShape 4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utoShape 4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utoShape 4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AutoShape 4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AutoShape 4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AutoShape 4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AutoShape 5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AutoShape 51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AutoShape 5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AutoShape 5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AutoShape 5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AutoShape 5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utoShape 5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AutoShape 5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AutoShape 5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AutoShape 5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utoShape 60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AutoShape 6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AutoShape 6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AutoShape 6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AutoShape 6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AutoShape 6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AutoShape 6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utoShape 6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6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AutoShape 69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AutoShape 7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AutoShape 7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AutoShape 7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AutoShape 7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utoShape 7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AutoShape 7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utoShape 7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utoShape 7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AutoShape 7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Gerade Verbindung mit Pfeil 99"/>
          <p:cNvCxnSpPr>
            <a:stCxn id="9" idx="2"/>
            <a:endCxn id="16" idx="0"/>
          </p:cNvCxnSpPr>
          <p:nvPr/>
        </p:nvCxnSpPr>
        <p:spPr>
          <a:xfrm>
            <a:off x="5102919" y="2473825"/>
            <a:ext cx="0" cy="3440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15" idx="0"/>
            <a:endCxn id="16" idx="1"/>
          </p:cNvCxnSpPr>
          <p:nvPr/>
        </p:nvCxnSpPr>
        <p:spPr>
          <a:xfrm flipV="1">
            <a:off x="2772360" y="3643894"/>
            <a:ext cx="881259" cy="1555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8" idx="0"/>
            <a:endCxn id="16" idx="2"/>
          </p:cNvCxnSpPr>
          <p:nvPr/>
        </p:nvCxnSpPr>
        <p:spPr>
          <a:xfrm flipH="1" flipV="1">
            <a:off x="5102919" y="4469880"/>
            <a:ext cx="1449301" cy="3272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6" idx="0"/>
            <a:endCxn id="17" idx="2"/>
          </p:cNvCxnSpPr>
          <p:nvPr/>
        </p:nvCxnSpPr>
        <p:spPr>
          <a:xfrm flipV="1">
            <a:off x="971600" y="3451498"/>
            <a:ext cx="288032" cy="10934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15" idx="0"/>
            <a:endCxn id="17" idx="3"/>
          </p:cNvCxnSpPr>
          <p:nvPr/>
        </p:nvCxnSpPr>
        <p:spPr>
          <a:xfrm flipH="1" flipV="1">
            <a:off x="2339752" y="2756173"/>
            <a:ext cx="432608" cy="1043285"/>
          </a:xfrm>
          <a:prstGeom prst="straightConnector1">
            <a:avLst/>
          </a:prstGeom>
          <a:ln w="25400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9" idx="3"/>
            <a:endCxn id="4" idx="1"/>
          </p:cNvCxnSpPr>
          <p:nvPr/>
        </p:nvCxnSpPr>
        <p:spPr>
          <a:xfrm flipV="1">
            <a:off x="6003019" y="1070054"/>
            <a:ext cx="885329" cy="8456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>
            <a:stCxn id="11" idx="0"/>
            <a:endCxn id="4" idx="2"/>
          </p:cNvCxnSpPr>
          <p:nvPr/>
        </p:nvCxnSpPr>
        <p:spPr>
          <a:xfrm flipV="1">
            <a:off x="7884368" y="1466294"/>
            <a:ext cx="0" cy="135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Beschlagwortung</a:t>
            </a:r>
            <a:r>
              <a:rPr lang="de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Museumsobjekt-Ressourcen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08810"/>
              </p:ext>
            </p:extLst>
          </p:nvPr>
        </p:nvGraphicFramePr>
        <p:xfrm>
          <a:off x="5796136" y="3181715"/>
          <a:ext cx="3024336" cy="1390650"/>
        </p:xfrm>
        <a:graphic>
          <a:graphicData uri="http://schemas.openxmlformats.org/drawingml/2006/table">
            <a:tbl>
              <a:tblPr/>
              <a:tblGrid>
                <a:gridCol w="95105"/>
                <a:gridCol w="38042"/>
                <a:gridCol w="2891189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 err="1" smtClean="0">
                          <a:effectLst/>
                        </a:rPr>
                        <a:t>BeschlagwortungRessourcen</a:t>
                      </a:r>
                      <a:endParaRPr lang="en-GB" b="1" i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smtClean="0">
                          <a:effectLst/>
                        </a:rPr>
                        <a:t>ID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>
                          <a:effectLst/>
                        </a:rPr>
                        <a:t>ID_Schlagwort</a:t>
                      </a:r>
                      <a:r>
                        <a:rPr lang="en-GB" dirty="0">
                          <a:effectLst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ID_MuseumsObjRessource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Relevanz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61020"/>
              </p:ext>
            </p:extLst>
          </p:nvPr>
        </p:nvGraphicFramePr>
        <p:xfrm>
          <a:off x="2771800" y="2533643"/>
          <a:ext cx="2465708" cy="3055597"/>
        </p:xfrm>
        <a:graphic>
          <a:graphicData uri="http://schemas.openxmlformats.org/drawingml/2006/table">
            <a:tbl>
              <a:tblPr/>
              <a:tblGrid>
                <a:gridCol w="70480"/>
                <a:gridCol w="29743"/>
                <a:gridCol w="2365485"/>
              </a:tblGrid>
              <a:tr h="500131">
                <a:tc>
                  <a:txBody>
                    <a:bodyPr/>
                    <a:lstStyle/>
                    <a:p>
                      <a:pPr algn="ctr" fontAlgn="t"/>
                      <a:endParaRPr lang="en-GB" sz="16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7394" marR="17394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 smtClean="0">
                          <a:effectLst/>
                        </a:rPr>
                        <a:t>MuseumsObjRessource</a:t>
                      </a:r>
                      <a:endParaRPr lang="en-GB" sz="1800" b="1" dirty="0">
                        <a:effectLst/>
                      </a:endParaRPr>
                    </a:p>
                  </a:txBody>
                  <a:tcPr marL="8697" marR="8697" marT="8697" marB="869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053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ID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25878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dateiKennung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25878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dateiName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25878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jahresZahl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25878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jahresZahl_2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25878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is_unsicher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25878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ID_Source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25878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ID_Author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63718"/>
              </p:ext>
            </p:extLst>
          </p:nvPr>
        </p:nvGraphicFramePr>
        <p:xfrm>
          <a:off x="6876256" y="1561329"/>
          <a:ext cx="2016224" cy="1116330"/>
        </p:xfrm>
        <a:graphic>
          <a:graphicData uri="http://schemas.openxmlformats.org/drawingml/2006/table">
            <a:tbl>
              <a:tblPr/>
              <a:tblGrid>
                <a:gridCol w="106679"/>
                <a:gridCol w="37337"/>
                <a:gridCol w="187220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effectLst/>
                        </a:rPr>
                        <a:t>Schlagwort</a:t>
                      </a:r>
                      <a:endParaRPr lang="en-GB" b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smtClean="0">
                          <a:effectLst/>
                        </a:rPr>
                        <a:t>ID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smtClean="0">
                          <a:effectLst/>
                        </a:rPr>
                        <a:t>Keyword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Keyword_ge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AutoShape 1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2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3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4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utoShape 5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6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utoShape 7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utoShape 8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utoShape 9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10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11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utoShape 12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utoShape 13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14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AutoShape 15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AutoShape 16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17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AutoShape 18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19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utoShape 20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AutoShape 21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utoShape 22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AutoShape 23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AutoShape 24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utoShape 25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utoShape 26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utoShape 27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AutoShape 28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AutoShape 29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utoShape 30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31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32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33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AutoShape 34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AutoShape 35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AutoShape 36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AutoShape 37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AutoShape 38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AutoShape 39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AutoShape 40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AutoShape 41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AutoShape 42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AutoShape 43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AutoShape 4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utoShape 45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utoShape 46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AutoShape 47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AutoShape 48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AutoShape 49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AutoShape 50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AutoShape 51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AutoShape 52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AutoShape 53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AutoShape 54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AutoShape 55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utoShape 56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AutoShape 57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AutoShape 58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AutoShape 59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utoShape 60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AutoShape 61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AutoShape 62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AutoShape 63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AutoShape 6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AutoShape 65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AutoShape 66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utoShape 67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68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AutoShape 69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AutoShape 70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AutoShape 71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AutoShape 72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AutoShape 73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utoShape 7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AutoShape 75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utoShape 76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utoShape 77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AutoShape 78" descr="*"/>
          <p:cNvSpPr>
            <a:spLocks noChangeAspect="1" noChangeArrowheads="1"/>
          </p:cNvSpPr>
          <p:nvPr/>
        </p:nvSpPr>
        <p:spPr bwMode="auto">
          <a:xfrm>
            <a:off x="3781425" y="3242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6" name="Tabel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00631"/>
              </p:ext>
            </p:extLst>
          </p:nvPr>
        </p:nvGraphicFramePr>
        <p:xfrm>
          <a:off x="251520" y="2924944"/>
          <a:ext cx="1800200" cy="872490"/>
        </p:xfrm>
        <a:graphic>
          <a:graphicData uri="http://schemas.openxmlformats.org/drawingml/2006/table">
            <a:tbl>
              <a:tblPr/>
              <a:tblGrid>
                <a:gridCol w="88245"/>
                <a:gridCol w="35298"/>
                <a:gridCol w="1676657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GB" sz="14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effectLst/>
                        </a:rPr>
                        <a:t>MuseumsObj</a:t>
                      </a:r>
                      <a:endParaRPr lang="en-GB" sz="1400" b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ID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</a:rPr>
                        <a:t>Bezeichnung</a:t>
                      </a:r>
                      <a:endParaRPr lang="en-GB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</a:rPr>
                        <a:t>Beschreibung</a:t>
                      </a:r>
                      <a:endParaRPr lang="en-GB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970813"/>
              </p:ext>
            </p:extLst>
          </p:nvPr>
        </p:nvGraphicFramePr>
        <p:xfrm>
          <a:off x="395536" y="1628800"/>
          <a:ext cx="1992040" cy="914400"/>
        </p:xfrm>
        <a:graphic>
          <a:graphicData uri="http://schemas.openxmlformats.org/drawingml/2006/table">
            <a:tbl>
              <a:tblPr/>
              <a:tblGrid>
                <a:gridCol w="63500"/>
                <a:gridCol w="25400"/>
                <a:gridCol w="190314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 smtClean="0">
                          <a:effectLst/>
                        </a:rPr>
                        <a:t>Assemblage</a:t>
                      </a:r>
                      <a:endParaRPr lang="en-GB" sz="1600" b="1" i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ID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</a:rPr>
                        <a:t>ID_MuseumsObj</a:t>
                      </a:r>
                      <a:endParaRPr lang="en-GB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</a:rPr>
                        <a:t>ID_MuseumsObjRessource</a:t>
                      </a:r>
                      <a:endParaRPr lang="en-GB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8" name="Gerade Verbindung mit Pfeil 97"/>
          <p:cNvCxnSpPr>
            <a:stCxn id="96" idx="0"/>
            <a:endCxn id="97" idx="2"/>
          </p:cNvCxnSpPr>
          <p:nvPr/>
        </p:nvCxnSpPr>
        <p:spPr>
          <a:xfrm flipV="1">
            <a:off x="1151620" y="2543200"/>
            <a:ext cx="239936" cy="3817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11" idx="0"/>
            <a:endCxn id="97" idx="3"/>
          </p:cNvCxnSpPr>
          <p:nvPr/>
        </p:nvCxnSpPr>
        <p:spPr>
          <a:xfrm flipH="1" flipV="1">
            <a:off x="2387576" y="2086000"/>
            <a:ext cx="1617078" cy="4476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14" idx="2"/>
            <a:endCxn id="7" idx="0"/>
          </p:cNvCxnSpPr>
          <p:nvPr/>
        </p:nvCxnSpPr>
        <p:spPr>
          <a:xfrm flipH="1">
            <a:off x="7308304" y="2677659"/>
            <a:ext cx="576064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11" idx="3"/>
            <a:endCxn id="7" idx="1"/>
          </p:cNvCxnSpPr>
          <p:nvPr/>
        </p:nvCxnSpPr>
        <p:spPr>
          <a:xfrm flipV="1">
            <a:off x="5237508" y="3877040"/>
            <a:ext cx="558628" cy="1844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el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8123"/>
              </p:ext>
            </p:extLst>
          </p:nvPr>
        </p:nvGraphicFramePr>
        <p:xfrm>
          <a:off x="539552" y="4370030"/>
          <a:ext cx="1440160" cy="1939290"/>
        </p:xfrm>
        <a:graphic>
          <a:graphicData uri="http://schemas.openxmlformats.org/drawingml/2006/table">
            <a:tbl>
              <a:tblPr/>
              <a:tblGrid>
                <a:gridCol w="82295"/>
                <a:gridCol w="41147"/>
                <a:gridCol w="131671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effectLst/>
                        </a:rPr>
                        <a:t>Quelle</a:t>
                      </a:r>
                      <a:endParaRPr lang="en-GB" b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smtClean="0">
                          <a:effectLst/>
                        </a:rPr>
                        <a:t>ID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ID_Autor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Titel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Jahr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Auflage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Verlag</a:t>
                      </a:r>
                      <a:r>
                        <a:rPr lang="en-GB" baseline="0" dirty="0" smtClean="0">
                          <a:effectLst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6" name="Gerade Verbindung mit Pfeil 115"/>
          <p:cNvCxnSpPr>
            <a:stCxn id="113" idx="3"/>
            <a:endCxn id="11" idx="1"/>
          </p:cNvCxnSpPr>
          <p:nvPr/>
        </p:nvCxnSpPr>
        <p:spPr>
          <a:xfrm flipV="1">
            <a:off x="1979712" y="4061441"/>
            <a:ext cx="792088" cy="12782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endCxn id="11" idx="2"/>
          </p:cNvCxnSpPr>
          <p:nvPr/>
        </p:nvCxnSpPr>
        <p:spPr>
          <a:xfrm flipV="1">
            <a:off x="3678438" y="5589240"/>
            <a:ext cx="326216" cy="63438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endCxn id="7" idx="2"/>
          </p:cNvCxnSpPr>
          <p:nvPr/>
        </p:nvCxnSpPr>
        <p:spPr>
          <a:xfrm flipV="1">
            <a:off x="7308304" y="4572365"/>
            <a:ext cx="0" cy="7673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Information Technology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Virtual Museum, 2008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Klaus </a:t>
            </a:r>
            <a:r>
              <a:rPr lang="de-CH" dirty="0" err="1" smtClean="0"/>
              <a:t>Robering</a:t>
            </a:r>
            <a:r>
              <a:rPr lang="de-CH" dirty="0" smtClean="0"/>
              <a:t> (</a:t>
            </a:r>
            <a:r>
              <a:rPr lang="de-CH" dirty="0" err="1" smtClean="0"/>
              <a:t>ed</a:t>
            </a:r>
            <a:r>
              <a:rPr lang="de-CH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62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Ausstellung: Museumsobjekt-Positionierung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89958"/>
              </p:ext>
            </p:extLst>
          </p:nvPr>
        </p:nvGraphicFramePr>
        <p:xfrm>
          <a:off x="1115616" y="3248774"/>
          <a:ext cx="1493887" cy="1116330"/>
        </p:xfrm>
        <a:graphic>
          <a:graphicData uri="http://schemas.openxmlformats.org/drawingml/2006/table">
            <a:tbl>
              <a:tblPr/>
              <a:tblGrid>
                <a:gridCol w="77807"/>
                <a:gridCol w="31123"/>
                <a:gridCol w="1384957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effectLst/>
                        </a:rPr>
                        <a:t>Ausstellung</a:t>
                      </a:r>
                      <a:endParaRPr lang="en-GB" b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smtClean="0">
                          <a:effectLst/>
                        </a:rPr>
                        <a:t>ID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Titel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Beschreibung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03553"/>
              </p:ext>
            </p:extLst>
          </p:nvPr>
        </p:nvGraphicFramePr>
        <p:xfrm>
          <a:off x="3347864" y="2852936"/>
          <a:ext cx="2894155" cy="2230337"/>
        </p:xfrm>
        <a:graphic>
          <a:graphicData uri="http://schemas.openxmlformats.org/drawingml/2006/table">
            <a:tbl>
              <a:tblPr/>
              <a:tblGrid>
                <a:gridCol w="93210"/>
                <a:gridCol w="37284"/>
                <a:gridCol w="2763661"/>
              </a:tblGrid>
              <a:tr h="310097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err="1" smtClean="0">
                          <a:effectLst/>
                        </a:rPr>
                        <a:t>MuseumsObjPositionierung</a:t>
                      </a:r>
                      <a:endParaRPr lang="en-GB" sz="1800" b="1" i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smtClean="0">
                          <a:effectLst/>
                        </a:rPr>
                        <a:t>ID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ID_MuseumsObj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ID_Raum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ID_Ausstellung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x_pos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y_pos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z_pos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AutoShape 1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utoShape 5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utoShape 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utoShape 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utoShape 9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1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1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utoShape 1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utoShape 13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1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AutoShape 1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AutoShape 1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1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AutoShape 18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1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utoShape 2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AutoShape 2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utoShape 2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AutoShape 23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AutoShape 2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utoShape 2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utoShape 2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utoShape 27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AutoShape 2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AutoShape 2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utoShape 3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3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3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3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AutoShape 3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AutoShape 35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AutoShape 3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AutoShape 3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AutoShape 3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AutoShape 3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AutoShape 4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AutoShape 4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AutoShape 4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AutoShape 4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AutoShape 4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utoShape 4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utoShape 4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AutoShape 4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AutoShape 4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AutoShape 4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AutoShape 5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AutoShape 51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AutoShape 5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AutoShape 5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AutoShape 5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AutoShape 5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utoShape 5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AutoShape 5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AutoShape 5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AutoShape 5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utoShape 60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AutoShape 6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AutoShape 6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AutoShape 6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AutoShape 6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AutoShape 6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AutoShape 6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utoShape 6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6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AutoShape 69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AutoShape 7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AutoShape 7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AutoShape 7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AutoShape 7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utoShape 7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AutoShape 7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utoShape 7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utoShape 7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AutoShape 7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Gerade Verbindung mit Pfeil 99"/>
          <p:cNvCxnSpPr>
            <a:stCxn id="99" idx="2"/>
            <a:endCxn id="10" idx="0"/>
          </p:cNvCxnSpPr>
          <p:nvPr/>
        </p:nvCxnSpPr>
        <p:spPr>
          <a:xfrm>
            <a:off x="4758937" y="2473825"/>
            <a:ext cx="36004" cy="3791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101" idx="1"/>
            <a:endCxn id="10" idx="3"/>
          </p:cNvCxnSpPr>
          <p:nvPr/>
        </p:nvCxnSpPr>
        <p:spPr>
          <a:xfrm flipH="1" flipV="1">
            <a:off x="6242019" y="3968104"/>
            <a:ext cx="562230" cy="6353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5" idx="3"/>
            <a:endCxn id="10" idx="1"/>
          </p:cNvCxnSpPr>
          <p:nvPr/>
        </p:nvCxnSpPr>
        <p:spPr>
          <a:xfrm>
            <a:off x="2609503" y="3806939"/>
            <a:ext cx="738361" cy="1611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el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29193"/>
              </p:ext>
            </p:extLst>
          </p:nvPr>
        </p:nvGraphicFramePr>
        <p:xfrm>
          <a:off x="3923928" y="1357495"/>
          <a:ext cx="1670019" cy="1116330"/>
        </p:xfrm>
        <a:graphic>
          <a:graphicData uri="http://schemas.openxmlformats.org/drawingml/2006/table">
            <a:tbl>
              <a:tblPr/>
              <a:tblGrid>
                <a:gridCol w="81864"/>
                <a:gridCol w="32745"/>
                <a:gridCol w="155541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effectLst/>
                        </a:rPr>
                        <a:t>MuseumsObj</a:t>
                      </a:r>
                      <a:endParaRPr lang="en-GB" b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ID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Bezeichnung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Beschreibung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1" name="Tabel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581093"/>
              </p:ext>
            </p:extLst>
          </p:nvPr>
        </p:nvGraphicFramePr>
        <p:xfrm>
          <a:off x="6804249" y="3329568"/>
          <a:ext cx="2089002" cy="2547704"/>
        </p:xfrm>
        <a:graphic>
          <a:graphicData uri="http://schemas.openxmlformats.org/drawingml/2006/table">
            <a:tbl>
              <a:tblPr/>
              <a:tblGrid>
                <a:gridCol w="144015"/>
                <a:gridCol w="25400"/>
                <a:gridCol w="1919587"/>
              </a:tblGrid>
              <a:tr h="261325">
                <a:tc>
                  <a:txBody>
                    <a:bodyPr/>
                    <a:lstStyle/>
                    <a:p>
                      <a:pPr algn="ctr" fontAlgn="t"/>
                      <a:r>
                        <a:rPr lang="de-CH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endParaRPr lang="en-GB" sz="18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3058" marR="13058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 smtClean="0">
                          <a:effectLst/>
                        </a:rPr>
                        <a:t>Raum</a:t>
                      </a:r>
                      <a:endParaRPr lang="en-GB" sz="1800" b="1" dirty="0">
                        <a:effectLst/>
                      </a:endParaRPr>
                    </a:p>
                  </a:txBody>
                  <a:tcPr marL="6529" marR="6529" marT="6529" marB="65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555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ID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93311">
                <a:tc gridSpan="3"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</a:rPr>
                        <a:t> </a:t>
                      </a:r>
                      <a:r>
                        <a:rPr lang="en-GB" sz="1800" dirty="0" err="1" smtClean="0">
                          <a:effectLst/>
                        </a:rPr>
                        <a:t>Bezeichnung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8032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Beschreibung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8032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is_Ausstellungsraum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2555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x_pos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2555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y_pos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2555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z_pos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93671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nr_Exponat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9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Ausstellung: </a:t>
            </a:r>
            <a:r>
              <a:rPr lang="de-CH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Kuratierung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97473"/>
              </p:ext>
            </p:extLst>
          </p:nvPr>
        </p:nvGraphicFramePr>
        <p:xfrm>
          <a:off x="1115616" y="1964263"/>
          <a:ext cx="1493887" cy="1116330"/>
        </p:xfrm>
        <a:graphic>
          <a:graphicData uri="http://schemas.openxmlformats.org/drawingml/2006/table">
            <a:tbl>
              <a:tblPr/>
              <a:tblGrid>
                <a:gridCol w="77807"/>
                <a:gridCol w="31123"/>
                <a:gridCol w="1384957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effectLst/>
                        </a:rPr>
                        <a:t>Ausstellung</a:t>
                      </a:r>
                      <a:endParaRPr lang="en-GB" b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smtClean="0">
                          <a:effectLst/>
                        </a:rPr>
                        <a:t>ID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Titel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Beschreibung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23638"/>
              </p:ext>
            </p:extLst>
          </p:nvPr>
        </p:nvGraphicFramePr>
        <p:xfrm>
          <a:off x="3311859" y="1501552"/>
          <a:ext cx="2894155" cy="1681697"/>
        </p:xfrm>
        <a:graphic>
          <a:graphicData uri="http://schemas.openxmlformats.org/drawingml/2006/table">
            <a:tbl>
              <a:tblPr/>
              <a:tblGrid>
                <a:gridCol w="93210"/>
                <a:gridCol w="37284"/>
                <a:gridCol w="2763661"/>
              </a:tblGrid>
              <a:tr h="310097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 err="1" smtClean="0">
                          <a:effectLst/>
                        </a:rPr>
                        <a:t>Kuratierung</a:t>
                      </a:r>
                      <a:endParaRPr lang="en-GB" sz="1800" b="1" i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smtClean="0">
                          <a:effectLst/>
                        </a:rPr>
                        <a:t>ID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ID_Ausstellung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ID_Person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ID_Rolle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is_verantwortlich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AutoShape 1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2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3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4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utoShape 5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6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utoShape 7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utoShape 8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utoShape 9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10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11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utoShape 12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utoShape 13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14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AutoShape 15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AutoShape 16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17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AutoShape 18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19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utoShape 20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AutoShape 21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utoShape 22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AutoShape 23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AutoShape 24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utoShape 25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utoShape 26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utoShape 27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AutoShape 28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AutoShape 29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utoShape 30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31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32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33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AutoShape 34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AutoShape 35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AutoShape 36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AutoShape 37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AutoShape 38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AutoShape 39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AutoShape 40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AutoShape 41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AutoShape 42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AutoShape 43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AutoShape 4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utoShape 45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utoShape 46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AutoShape 47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AutoShape 48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AutoShape 49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AutoShape 50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AutoShape 51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AutoShape 52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AutoShape 53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AutoShape 54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AutoShape 55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utoShape 56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AutoShape 57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AutoShape 58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AutoShape 59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utoShape 60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AutoShape 61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AutoShape 62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AutoShape 63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AutoShape 6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AutoShape 65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AutoShape 66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utoShape 67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68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AutoShape 69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AutoShape 70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AutoShape 71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AutoShape 72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AutoShape 73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utoShape 7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AutoShape 75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utoShape 76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utoShape 77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AutoShape 78" descr="*"/>
          <p:cNvSpPr>
            <a:spLocks noChangeAspect="1" noChangeArrowheads="1"/>
          </p:cNvSpPr>
          <p:nvPr/>
        </p:nvSpPr>
        <p:spPr bwMode="auto">
          <a:xfrm>
            <a:off x="3781425" y="1196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Gerade Verbindung mit Pfeil 99"/>
          <p:cNvCxnSpPr>
            <a:stCxn id="99" idx="0"/>
            <a:endCxn id="10" idx="2"/>
          </p:cNvCxnSpPr>
          <p:nvPr/>
        </p:nvCxnSpPr>
        <p:spPr>
          <a:xfrm flipH="1" flipV="1">
            <a:off x="4758936" y="3183249"/>
            <a:ext cx="1" cy="5812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101" idx="1"/>
            <a:endCxn id="10" idx="3"/>
          </p:cNvCxnSpPr>
          <p:nvPr/>
        </p:nvCxnSpPr>
        <p:spPr>
          <a:xfrm flipH="1" flipV="1">
            <a:off x="6206014" y="2342400"/>
            <a:ext cx="670242" cy="692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5" idx="3"/>
            <a:endCxn id="10" idx="1"/>
          </p:cNvCxnSpPr>
          <p:nvPr/>
        </p:nvCxnSpPr>
        <p:spPr>
          <a:xfrm flipV="1">
            <a:off x="2609503" y="2342400"/>
            <a:ext cx="702356" cy="1800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el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65081"/>
              </p:ext>
            </p:extLst>
          </p:nvPr>
        </p:nvGraphicFramePr>
        <p:xfrm>
          <a:off x="3923928" y="3764463"/>
          <a:ext cx="1670019" cy="1116330"/>
        </p:xfrm>
        <a:graphic>
          <a:graphicData uri="http://schemas.openxmlformats.org/drawingml/2006/table">
            <a:tbl>
              <a:tblPr/>
              <a:tblGrid>
                <a:gridCol w="81864"/>
                <a:gridCol w="32745"/>
                <a:gridCol w="155541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effectLst/>
                        </a:rPr>
                        <a:t>Rolle</a:t>
                      </a:r>
                      <a:endParaRPr lang="en-GB" b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ID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Bezeichnung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 smtClean="0">
                          <a:effectLst/>
                        </a:rPr>
                        <a:t>Beschreibung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1" name="Tabel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39981"/>
              </p:ext>
            </p:extLst>
          </p:nvPr>
        </p:nvGraphicFramePr>
        <p:xfrm>
          <a:off x="6876256" y="2045057"/>
          <a:ext cx="2016995" cy="1979713"/>
        </p:xfrm>
        <a:graphic>
          <a:graphicData uri="http://schemas.openxmlformats.org/drawingml/2006/table">
            <a:tbl>
              <a:tblPr/>
              <a:tblGrid>
                <a:gridCol w="72008"/>
                <a:gridCol w="25400"/>
                <a:gridCol w="1919587"/>
              </a:tblGrid>
              <a:tr h="261325">
                <a:tc>
                  <a:txBody>
                    <a:bodyPr/>
                    <a:lstStyle/>
                    <a:p>
                      <a:pPr algn="ctr" fontAlgn="t"/>
                      <a:r>
                        <a:rPr lang="de-CH" sz="18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endParaRPr lang="en-GB" sz="18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3058" marR="13058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effectLst/>
                        </a:rPr>
                        <a:t>Person</a:t>
                      </a:r>
                      <a:endParaRPr lang="en-GB" sz="1800" b="1" dirty="0">
                        <a:effectLst/>
                      </a:endParaRPr>
                    </a:p>
                  </a:txBody>
                  <a:tcPr marL="6529" marR="6529" marT="6529" marB="65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555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ID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93311">
                <a:tc gridSpan="3"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</a:rPr>
                        <a:t> </a:t>
                      </a:r>
                      <a:r>
                        <a:rPr lang="en-GB" sz="1800" dirty="0" err="1" smtClean="0">
                          <a:effectLst/>
                        </a:rPr>
                        <a:t>Familienname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8032">
                <a:tc gridSpan="3"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</a:rPr>
                        <a:t> </a:t>
                      </a:r>
                      <a:r>
                        <a:rPr lang="en-GB" sz="1800" dirty="0" err="1" smtClean="0">
                          <a:effectLst/>
                        </a:rPr>
                        <a:t>Vorname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8032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Institut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2555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err="1" smtClean="0">
                          <a:effectLst/>
                        </a:rPr>
                        <a:t>Adresse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2555">
                <a:tc gridSpan="3"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…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8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>
            <a:spLocks/>
          </p:cNvSpPr>
          <p:nvPr/>
        </p:nvSpPr>
        <p:spPr>
          <a:xfrm>
            <a:off x="3335547" y="214263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>
            <a:spLocks/>
          </p:cNvSpPr>
          <p:nvPr/>
        </p:nvSpPr>
        <p:spPr>
          <a:xfrm>
            <a:off x="1691680" y="382283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/>
          <p:cNvSpPr>
            <a:spLocks/>
          </p:cNvSpPr>
          <p:nvPr/>
        </p:nvSpPr>
        <p:spPr>
          <a:xfrm>
            <a:off x="4214748" y="141277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>
            <a:spLocks/>
          </p:cNvSpPr>
          <p:nvPr/>
        </p:nvSpPr>
        <p:spPr>
          <a:xfrm>
            <a:off x="5736292" y="2132856"/>
            <a:ext cx="108000" cy="10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/>
          <p:cNvSpPr>
            <a:spLocks/>
          </p:cNvSpPr>
          <p:nvPr/>
        </p:nvSpPr>
        <p:spPr>
          <a:xfrm>
            <a:off x="3710692" y="341963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/>
          <p:cNvSpPr>
            <a:spLocks/>
          </p:cNvSpPr>
          <p:nvPr/>
        </p:nvSpPr>
        <p:spPr>
          <a:xfrm>
            <a:off x="3227186" y="47251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>
            <a:spLocks/>
          </p:cNvSpPr>
          <p:nvPr/>
        </p:nvSpPr>
        <p:spPr>
          <a:xfrm>
            <a:off x="4607853" y="2134741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>
            <a:spLocks/>
          </p:cNvSpPr>
          <p:nvPr/>
        </p:nvSpPr>
        <p:spPr>
          <a:xfrm>
            <a:off x="6446996" y="328180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/>
          <p:cNvSpPr>
            <a:spLocks/>
          </p:cNvSpPr>
          <p:nvPr/>
        </p:nvSpPr>
        <p:spPr>
          <a:xfrm>
            <a:off x="6534287" y="45398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e 23"/>
          <p:cNvSpPr>
            <a:spLocks/>
          </p:cNvSpPr>
          <p:nvPr/>
        </p:nvSpPr>
        <p:spPr>
          <a:xfrm>
            <a:off x="5447403" y="34290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>
            <a:spLocks/>
          </p:cNvSpPr>
          <p:nvPr/>
        </p:nvSpPr>
        <p:spPr>
          <a:xfrm>
            <a:off x="4733092" y="47791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/>
          <p:cNvSpPr>
            <a:spLocks/>
          </p:cNvSpPr>
          <p:nvPr/>
        </p:nvSpPr>
        <p:spPr>
          <a:xfrm>
            <a:off x="7023060" y="328180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>
            <a:spLocks/>
          </p:cNvSpPr>
          <p:nvPr/>
        </p:nvSpPr>
        <p:spPr>
          <a:xfrm>
            <a:off x="7959164" y="450162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>
            <a:spLocks/>
          </p:cNvSpPr>
          <p:nvPr/>
        </p:nvSpPr>
        <p:spPr>
          <a:xfrm>
            <a:off x="7077060" y="403748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>
            <a:spLocks/>
          </p:cNvSpPr>
          <p:nvPr/>
        </p:nvSpPr>
        <p:spPr>
          <a:xfrm>
            <a:off x="9532168" y="406029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>
            <a:spLocks/>
          </p:cNvSpPr>
          <p:nvPr/>
        </p:nvSpPr>
        <p:spPr>
          <a:xfrm>
            <a:off x="9684568" y="421269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Gerade Verbindung 31"/>
          <p:cNvCxnSpPr>
            <a:stCxn id="2" idx="3"/>
            <a:endCxn id="16" idx="6"/>
          </p:cNvCxnSpPr>
          <p:nvPr/>
        </p:nvCxnSpPr>
        <p:spPr>
          <a:xfrm flipH="1">
            <a:off x="1799680" y="2234821"/>
            <a:ext cx="1551683" cy="1642012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" idx="4"/>
            <a:endCxn id="19" idx="1"/>
          </p:cNvCxnSpPr>
          <p:nvPr/>
        </p:nvCxnSpPr>
        <p:spPr>
          <a:xfrm>
            <a:off x="3389547" y="2250637"/>
            <a:ext cx="336961" cy="1184812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19" idx="3"/>
            <a:endCxn id="20" idx="2"/>
          </p:cNvCxnSpPr>
          <p:nvPr/>
        </p:nvCxnSpPr>
        <p:spPr>
          <a:xfrm flipH="1">
            <a:off x="3227186" y="3511817"/>
            <a:ext cx="499322" cy="126732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19" idx="4"/>
            <a:endCxn id="25" idx="2"/>
          </p:cNvCxnSpPr>
          <p:nvPr/>
        </p:nvCxnSpPr>
        <p:spPr>
          <a:xfrm>
            <a:off x="3764692" y="3527633"/>
            <a:ext cx="968400" cy="1305511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25" idx="6"/>
            <a:endCxn id="24" idx="5"/>
          </p:cNvCxnSpPr>
          <p:nvPr/>
        </p:nvCxnSpPr>
        <p:spPr>
          <a:xfrm flipV="1">
            <a:off x="4841092" y="3521184"/>
            <a:ext cx="698495" cy="131196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stCxn id="19" idx="2"/>
            <a:endCxn id="16" idx="5"/>
          </p:cNvCxnSpPr>
          <p:nvPr/>
        </p:nvCxnSpPr>
        <p:spPr>
          <a:xfrm flipH="1">
            <a:off x="1783864" y="3473633"/>
            <a:ext cx="1926828" cy="441384"/>
          </a:xfrm>
          <a:prstGeom prst="line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19" idx="5"/>
            <a:endCxn id="20" idx="6"/>
          </p:cNvCxnSpPr>
          <p:nvPr/>
        </p:nvCxnSpPr>
        <p:spPr>
          <a:xfrm flipH="1">
            <a:off x="3335186" y="3511817"/>
            <a:ext cx="467690" cy="1267327"/>
          </a:xfrm>
          <a:prstGeom prst="line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endCxn id="19" idx="7"/>
          </p:cNvCxnSpPr>
          <p:nvPr/>
        </p:nvCxnSpPr>
        <p:spPr>
          <a:xfrm flipH="1">
            <a:off x="3802876" y="2266453"/>
            <a:ext cx="850643" cy="1168996"/>
          </a:xfrm>
          <a:prstGeom prst="line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2" idx="6"/>
          </p:cNvCxnSpPr>
          <p:nvPr/>
        </p:nvCxnSpPr>
        <p:spPr>
          <a:xfrm flipH="1" flipV="1">
            <a:off x="3443547" y="2196637"/>
            <a:ext cx="359329" cy="1260922"/>
          </a:xfrm>
          <a:prstGeom prst="line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>
            <a:stCxn id="18" idx="2"/>
            <a:endCxn id="24" idx="0"/>
          </p:cNvCxnSpPr>
          <p:nvPr/>
        </p:nvCxnSpPr>
        <p:spPr>
          <a:xfrm flipH="1">
            <a:off x="5501403" y="2186856"/>
            <a:ext cx="234889" cy="1242144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endCxn id="23" idx="7"/>
          </p:cNvCxnSpPr>
          <p:nvPr/>
        </p:nvCxnSpPr>
        <p:spPr>
          <a:xfrm>
            <a:off x="6540600" y="3346641"/>
            <a:ext cx="85871" cy="1208981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>
            <a:stCxn id="18" idx="6"/>
            <a:endCxn id="22" idx="1"/>
          </p:cNvCxnSpPr>
          <p:nvPr/>
        </p:nvCxnSpPr>
        <p:spPr>
          <a:xfrm>
            <a:off x="5844292" y="2186856"/>
            <a:ext cx="618520" cy="1110762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stCxn id="24" idx="1"/>
            <a:endCxn id="19" idx="5"/>
          </p:cNvCxnSpPr>
          <p:nvPr/>
        </p:nvCxnSpPr>
        <p:spPr>
          <a:xfrm flipH="1">
            <a:off x="3802876" y="3444816"/>
            <a:ext cx="1660343" cy="67001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>
            <a:stCxn id="18" idx="6"/>
            <a:endCxn id="26" idx="1"/>
          </p:cNvCxnSpPr>
          <p:nvPr/>
        </p:nvCxnSpPr>
        <p:spPr>
          <a:xfrm>
            <a:off x="5844292" y="2186856"/>
            <a:ext cx="1194584" cy="1110762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>
            <a:endCxn id="27" idx="1"/>
          </p:cNvCxnSpPr>
          <p:nvPr/>
        </p:nvCxnSpPr>
        <p:spPr>
          <a:xfrm>
            <a:off x="7132350" y="3329360"/>
            <a:ext cx="842630" cy="1188078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>
            <a:stCxn id="26" idx="4"/>
            <a:endCxn id="28" idx="0"/>
          </p:cNvCxnSpPr>
          <p:nvPr/>
        </p:nvCxnSpPr>
        <p:spPr>
          <a:xfrm>
            <a:off x="7077060" y="3389802"/>
            <a:ext cx="54000" cy="647678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17" idx="3"/>
            <a:endCxn id="2" idx="7"/>
          </p:cNvCxnSpPr>
          <p:nvPr/>
        </p:nvCxnSpPr>
        <p:spPr>
          <a:xfrm flipH="1">
            <a:off x="3427731" y="1504960"/>
            <a:ext cx="802833" cy="653493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9324528" y="1612802"/>
            <a:ext cx="1467544" cy="66608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>
            <a:stCxn id="17" idx="4"/>
            <a:endCxn id="21" idx="1"/>
          </p:cNvCxnSpPr>
          <p:nvPr/>
        </p:nvCxnSpPr>
        <p:spPr>
          <a:xfrm>
            <a:off x="4268748" y="1520776"/>
            <a:ext cx="354921" cy="629781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itel 10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Netzwerk aus gefärbten Baumgraphen</a:t>
            </a:r>
            <a:endParaRPr lang="en-GB" dirty="0"/>
          </a:p>
        </p:txBody>
      </p:sp>
      <p:sp>
        <p:nvSpPr>
          <p:cNvPr id="110" name="Textfeld 109"/>
          <p:cNvSpPr txBox="1"/>
          <p:nvPr/>
        </p:nvSpPr>
        <p:spPr>
          <a:xfrm>
            <a:off x="2971486" y="20501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</a:t>
            </a:r>
            <a:endParaRPr lang="en-GB" dirty="0"/>
          </a:p>
        </p:txBody>
      </p:sp>
      <p:sp>
        <p:nvSpPr>
          <p:cNvPr id="111" name="Textfeld 110"/>
          <p:cNvSpPr txBox="1"/>
          <p:nvPr/>
        </p:nvSpPr>
        <p:spPr>
          <a:xfrm>
            <a:off x="4167898" y="202479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</a:t>
            </a:r>
            <a:endParaRPr lang="en-GB" dirty="0"/>
          </a:p>
        </p:txBody>
      </p:sp>
      <p:sp>
        <p:nvSpPr>
          <p:cNvPr id="112" name="Textfeld 111"/>
          <p:cNvSpPr txBox="1"/>
          <p:nvPr/>
        </p:nvSpPr>
        <p:spPr>
          <a:xfrm>
            <a:off x="5940152" y="19481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</a:t>
            </a:r>
            <a:endParaRPr lang="en-GB" dirty="0"/>
          </a:p>
        </p:txBody>
      </p:sp>
      <p:sp>
        <p:nvSpPr>
          <p:cNvPr id="113" name="Textfeld 112"/>
          <p:cNvSpPr txBox="1"/>
          <p:nvPr/>
        </p:nvSpPr>
        <p:spPr>
          <a:xfrm>
            <a:off x="1396406" y="391354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</a:t>
            </a:r>
            <a:endParaRPr lang="en-GB" dirty="0"/>
          </a:p>
        </p:txBody>
      </p:sp>
      <p:sp>
        <p:nvSpPr>
          <p:cNvPr id="114" name="Textfeld 113"/>
          <p:cNvSpPr txBox="1"/>
          <p:nvPr/>
        </p:nvSpPr>
        <p:spPr>
          <a:xfrm>
            <a:off x="3419872" y="31589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</a:t>
            </a:r>
            <a:endParaRPr lang="en-GB" dirty="0"/>
          </a:p>
        </p:txBody>
      </p:sp>
      <p:sp>
        <p:nvSpPr>
          <p:cNvPr id="115" name="Textfeld 114"/>
          <p:cNvSpPr txBox="1"/>
          <p:nvPr/>
        </p:nvSpPr>
        <p:spPr>
          <a:xfrm>
            <a:off x="2852058" y="470247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</a:t>
            </a:r>
            <a:endParaRPr lang="en-GB" dirty="0"/>
          </a:p>
        </p:txBody>
      </p:sp>
      <p:sp>
        <p:nvSpPr>
          <p:cNvPr id="116" name="Textfeld 115"/>
          <p:cNvSpPr txBox="1"/>
          <p:nvPr/>
        </p:nvSpPr>
        <p:spPr>
          <a:xfrm>
            <a:off x="4860032" y="46531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</a:t>
            </a:r>
            <a:endParaRPr lang="en-GB" dirty="0"/>
          </a:p>
        </p:txBody>
      </p:sp>
      <p:cxnSp>
        <p:nvCxnSpPr>
          <p:cNvPr id="117" name="Gerade Verbindung 116"/>
          <p:cNvCxnSpPr>
            <a:stCxn id="20" idx="5"/>
            <a:endCxn id="25" idx="2"/>
          </p:cNvCxnSpPr>
          <p:nvPr/>
        </p:nvCxnSpPr>
        <p:spPr>
          <a:xfrm>
            <a:off x="3319370" y="4817328"/>
            <a:ext cx="1413722" cy="15816"/>
          </a:xfrm>
          <a:prstGeom prst="line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5496054" y="33569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e</a:t>
            </a:r>
            <a:endParaRPr lang="en-GB" dirty="0"/>
          </a:p>
        </p:txBody>
      </p:sp>
      <p:sp>
        <p:nvSpPr>
          <p:cNvPr id="122" name="Textfeld 121"/>
          <p:cNvSpPr txBox="1"/>
          <p:nvPr/>
        </p:nvSpPr>
        <p:spPr>
          <a:xfrm>
            <a:off x="179512" y="5373216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</a:t>
            </a:r>
            <a:r>
              <a:rPr lang="de-CH" dirty="0" smtClean="0">
                <a:solidFill>
                  <a:srgbClr val="FF0000"/>
                </a:solidFill>
              </a:rPr>
              <a:t>-</a:t>
            </a:r>
            <a:r>
              <a:rPr lang="de-CH" dirty="0" smtClean="0"/>
              <a:t>b</a:t>
            </a:r>
            <a:r>
              <a:rPr lang="de-CH" dirty="0" smtClean="0">
                <a:solidFill>
                  <a:srgbClr val="00B050"/>
                </a:solidFill>
              </a:rPr>
              <a:t>-</a:t>
            </a:r>
            <a:r>
              <a:rPr lang="de-CH" dirty="0" smtClean="0"/>
              <a:t>a 	Länge 2</a:t>
            </a:r>
            <a:endParaRPr lang="en-GB" strike="sngStrike" dirty="0"/>
          </a:p>
        </p:txBody>
      </p:sp>
      <p:sp>
        <p:nvSpPr>
          <p:cNvPr id="123" name="Textfeld 122"/>
          <p:cNvSpPr txBox="1"/>
          <p:nvPr/>
        </p:nvSpPr>
        <p:spPr>
          <a:xfrm>
            <a:off x="2947251" y="5694461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</a:t>
            </a:r>
            <a:r>
              <a:rPr lang="de-CH" dirty="0" smtClean="0">
                <a:solidFill>
                  <a:srgbClr val="FF0000"/>
                </a:solidFill>
              </a:rPr>
              <a:t>-</a:t>
            </a:r>
            <a:r>
              <a:rPr lang="de-CH" dirty="0" smtClean="0"/>
              <a:t>d</a:t>
            </a:r>
            <a:r>
              <a:rPr lang="de-CH" dirty="0" smtClean="0">
                <a:solidFill>
                  <a:srgbClr val="FF0000"/>
                </a:solidFill>
              </a:rPr>
              <a:t>-</a:t>
            </a:r>
            <a:r>
              <a:rPr lang="de-CH" dirty="0" smtClean="0"/>
              <a:t>e</a:t>
            </a:r>
            <a:r>
              <a:rPr lang="de-CH" dirty="0" smtClean="0">
                <a:solidFill>
                  <a:srgbClr val="0070C0"/>
                </a:solidFill>
              </a:rPr>
              <a:t>-</a:t>
            </a:r>
            <a:r>
              <a:rPr lang="de-CH" dirty="0" smtClean="0"/>
              <a:t>b	Länge 3</a:t>
            </a:r>
            <a:endParaRPr lang="en-GB" dirty="0"/>
          </a:p>
        </p:txBody>
      </p:sp>
      <p:sp>
        <p:nvSpPr>
          <p:cNvPr id="124" name="Textfeld 123"/>
          <p:cNvSpPr txBox="1"/>
          <p:nvPr/>
        </p:nvSpPr>
        <p:spPr>
          <a:xfrm>
            <a:off x="2947251" y="6021288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</a:t>
            </a:r>
            <a:r>
              <a:rPr lang="de-CH" dirty="0" smtClean="0">
                <a:solidFill>
                  <a:srgbClr val="00B050"/>
                </a:solidFill>
              </a:rPr>
              <a:t>-</a:t>
            </a:r>
            <a:r>
              <a:rPr lang="de-CH" dirty="0" smtClean="0"/>
              <a:t>c</a:t>
            </a:r>
            <a:r>
              <a:rPr lang="de-CH" dirty="0" smtClean="0">
                <a:solidFill>
                  <a:srgbClr val="00B050"/>
                </a:solidFill>
              </a:rPr>
              <a:t>-</a:t>
            </a:r>
            <a:r>
              <a:rPr lang="de-CH" dirty="0" smtClean="0"/>
              <a:t>d</a:t>
            </a:r>
            <a:r>
              <a:rPr lang="de-CH" dirty="0" smtClean="0">
                <a:solidFill>
                  <a:srgbClr val="FF0000"/>
                </a:solidFill>
              </a:rPr>
              <a:t>-</a:t>
            </a:r>
            <a:r>
              <a:rPr lang="de-CH" dirty="0" smtClean="0"/>
              <a:t>e</a:t>
            </a:r>
            <a:r>
              <a:rPr lang="de-CH" dirty="0" smtClean="0">
                <a:solidFill>
                  <a:schemeClr val="accent1"/>
                </a:solidFill>
              </a:rPr>
              <a:t>-</a:t>
            </a:r>
            <a:r>
              <a:rPr lang="de-CH" dirty="0" smtClean="0"/>
              <a:t>b	Länge 4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938269" y="5373216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</a:t>
            </a:r>
            <a:r>
              <a:rPr lang="de-CH" dirty="0" smtClean="0">
                <a:solidFill>
                  <a:srgbClr val="FF0000"/>
                </a:solidFill>
              </a:rPr>
              <a:t>-</a:t>
            </a:r>
            <a:r>
              <a:rPr lang="de-CH" dirty="0" smtClean="0"/>
              <a:t>b</a:t>
            </a:r>
            <a:r>
              <a:rPr lang="de-CH" dirty="0" smtClean="0">
                <a:solidFill>
                  <a:srgbClr val="00B050"/>
                </a:solidFill>
              </a:rPr>
              <a:t>-</a:t>
            </a:r>
            <a:r>
              <a:rPr lang="de-CH" dirty="0" smtClean="0"/>
              <a:t>R	Länge 2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2947251" y="6372036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</a:t>
            </a:r>
            <a:r>
              <a:rPr lang="de-CH" dirty="0" smtClean="0">
                <a:solidFill>
                  <a:srgbClr val="FF0000"/>
                </a:solidFill>
              </a:rPr>
              <a:t>-</a:t>
            </a:r>
            <a:r>
              <a:rPr lang="de-CH" dirty="0" smtClean="0"/>
              <a:t>c</a:t>
            </a:r>
            <a:r>
              <a:rPr lang="de-CH" dirty="0" smtClean="0">
                <a:solidFill>
                  <a:srgbClr val="00B050"/>
                </a:solidFill>
              </a:rPr>
              <a:t>-</a:t>
            </a:r>
            <a:r>
              <a:rPr lang="de-CH" dirty="0" smtClean="0"/>
              <a:t>d</a:t>
            </a:r>
            <a:r>
              <a:rPr lang="de-CH" dirty="0" smtClean="0">
                <a:solidFill>
                  <a:srgbClr val="FF0000"/>
                </a:solidFill>
              </a:rPr>
              <a:t>-</a:t>
            </a:r>
            <a:r>
              <a:rPr lang="de-CH" dirty="0" smtClean="0"/>
              <a:t>e</a:t>
            </a:r>
            <a:r>
              <a:rPr lang="de-CH" dirty="0" smtClean="0">
                <a:solidFill>
                  <a:schemeClr val="accent1"/>
                </a:solidFill>
              </a:rPr>
              <a:t>-</a:t>
            </a:r>
            <a:r>
              <a:rPr lang="de-CH" dirty="0" smtClean="0"/>
              <a:t>b 	Länge 4</a:t>
            </a:r>
            <a:endParaRPr lang="en-GB" dirty="0"/>
          </a:p>
        </p:txBody>
      </p:sp>
      <p:sp>
        <p:nvSpPr>
          <p:cNvPr id="128" name="Textfeld 127"/>
          <p:cNvSpPr txBox="1"/>
          <p:nvPr/>
        </p:nvSpPr>
        <p:spPr>
          <a:xfrm>
            <a:off x="3947016" y="11967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</a:t>
            </a:r>
            <a:endParaRPr lang="en-GB" dirty="0"/>
          </a:p>
        </p:txBody>
      </p:sp>
      <p:sp>
        <p:nvSpPr>
          <p:cNvPr id="129" name="Textfeld 128"/>
          <p:cNvSpPr txBox="1"/>
          <p:nvPr/>
        </p:nvSpPr>
        <p:spPr>
          <a:xfrm>
            <a:off x="2555776" y="5085184"/>
            <a:ext cx="468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Pseudozyklen (mehrfarbige geschlossene Wege)</a:t>
            </a:r>
            <a:endParaRPr lang="en-GB" dirty="0"/>
          </a:p>
        </p:txBody>
      </p:sp>
      <p:sp>
        <p:nvSpPr>
          <p:cNvPr id="130" name="Textfeld 129"/>
          <p:cNvSpPr txBox="1"/>
          <p:nvPr/>
        </p:nvSpPr>
        <p:spPr>
          <a:xfrm>
            <a:off x="35496" y="5075892"/>
            <a:ext cx="174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Maximale Wege</a:t>
            </a:r>
            <a:endParaRPr lang="en-GB" dirty="0"/>
          </a:p>
        </p:txBody>
      </p:sp>
      <p:sp>
        <p:nvSpPr>
          <p:cNvPr id="132" name="Textfeld 131"/>
          <p:cNvSpPr txBox="1"/>
          <p:nvPr/>
        </p:nvSpPr>
        <p:spPr>
          <a:xfrm>
            <a:off x="6095002" y="314683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f</a:t>
            </a:r>
            <a:endParaRPr lang="en-GB" dirty="0"/>
          </a:p>
        </p:txBody>
      </p:sp>
      <p:sp>
        <p:nvSpPr>
          <p:cNvPr id="133" name="Textfeld 132"/>
          <p:cNvSpPr txBox="1"/>
          <p:nvPr/>
        </p:nvSpPr>
        <p:spPr>
          <a:xfrm>
            <a:off x="6169142" y="442495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</a:t>
            </a:r>
            <a:endParaRPr lang="en-GB" dirty="0"/>
          </a:p>
        </p:txBody>
      </p:sp>
      <p:sp>
        <p:nvSpPr>
          <p:cNvPr id="134" name="Textfeld 133"/>
          <p:cNvSpPr txBox="1"/>
          <p:nvPr/>
        </p:nvSpPr>
        <p:spPr>
          <a:xfrm>
            <a:off x="7169986" y="3130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</a:t>
            </a:r>
            <a:endParaRPr lang="en-GB" dirty="0"/>
          </a:p>
        </p:txBody>
      </p:sp>
      <p:sp>
        <p:nvSpPr>
          <p:cNvPr id="135" name="Textfeld 134"/>
          <p:cNvSpPr txBox="1"/>
          <p:nvPr/>
        </p:nvSpPr>
        <p:spPr>
          <a:xfrm>
            <a:off x="6958277" y="411429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i</a:t>
            </a:r>
            <a:endParaRPr lang="en-GB" dirty="0"/>
          </a:p>
        </p:txBody>
      </p:sp>
      <p:sp>
        <p:nvSpPr>
          <p:cNvPr id="136" name="Textfeld 135"/>
          <p:cNvSpPr txBox="1"/>
          <p:nvPr/>
        </p:nvSpPr>
        <p:spPr>
          <a:xfrm>
            <a:off x="8172400" y="43698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k</a:t>
            </a:r>
            <a:endParaRPr lang="en-GB" dirty="0"/>
          </a:p>
        </p:txBody>
      </p:sp>
      <p:cxnSp>
        <p:nvCxnSpPr>
          <p:cNvPr id="137" name="Gerade Verbindung 136"/>
          <p:cNvCxnSpPr>
            <a:stCxn id="17" idx="6"/>
            <a:endCxn id="18" idx="1"/>
          </p:cNvCxnSpPr>
          <p:nvPr/>
        </p:nvCxnSpPr>
        <p:spPr>
          <a:xfrm>
            <a:off x="4322748" y="1466776"/>
            <a:ext cx="1429360" cy="681896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3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1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10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865263"/>
              </p:ext>
            </p:extLst>
          </p:nvPr>
        </p:nvGraphicFramePr>
        <p:xfrm>
          <a:off x="3948112" y="2756376"/>
          <a:ext cx="1247775" cy="2213610"/>
        </p:xfrm>
        <a:graphic>
          <a:graphicData uri="http://schemas.openxmlformats.org/drawingml/2006/table">
            <a:tbl>
              <a:tblPr/>
              <a:tblGrid>
                <a:gridCol w="63500"/>
                <a:gridCol w="25400"/>
                <a:gridCol w="1158875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u="none" strike="noStrike">
                          <a:solidFill>
                            <a:srgbClr val="FFFFFF"/>
                          </a:solidFill>
                          <a:effectLst/>
                        </a:rPr>
                        <a:t>v</a:t>
                      </a: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b="1">
                          <a:effectLst/>
                        </a:rPr>
                        <a:t>Assemblage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ID_MuseumsObj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ID_MuseumsObjRessource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20318"/>
              </p:ext>
            </p:extLst>
          </p:nvPr>
        </p:nvGraphicFramePr>
        <p:xfrm>
          <a:off x="3962400" y="2893536"/>
          <a:ext cx="1219200" cy="1939290"/>
        </p:xfrm>
        <a:graphic>
          <a:graphicData uri="http://schemas.openxmlformats.org/drawingml/2006/table">
            <a:tbl>
              <a:tblPr/>
              <a:tblGrid>
                <a:gridCol w="63500"/>
                <a:gridCol w="25400"/>
                <a:gridCol w="113030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u="none" strike="noStrike">
                          <a:solidFill>
                            <a:srgbClr val="FFFFFF"/>
                          </a:solidFill>
                          <a:effectLst/>
                        </a:rPr>
                        <a:t>v</a:t>
                      </a: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b="1">
                          <a:effectLst/>
                        </a:rPr>
                        <a:t>Ausstellung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Titel : varchar(256)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Beschreibung : 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49949"/>
              </p:ext>
            </p:extLst>
          </p:nvPr>
        </p:nvGraphicFramePr>
        <p:xfrm>
          <a:off x="3971925" y="2756376"/>
          <a:ext cx="1200150" cy="2213610"/>
        </p:xfrm>
        <a:graphic>
          <a:graphicData uri="http://schemas.openxmlformats.org/drawingml/2006/table">
            <a:tbl>
              <a:tblPr/>
              <a:tblGrid>
                <a:gridCol w="63500"/>
                <a:gridCol w="25400"/>
                <a:gridCol w="111125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u="none" strike="noStrike">
                          <a:solidFill>
                            <a:srgbClr val="FFFFFF"/>
                          </a:solidFill>
                          <a:effectLst/>
                        </a:rPr>
                        <a:t>v</a:t>
                      </a: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b="1">
                          <a:effectLst/>
                        </a:rPr>
                        <a:t>Baumfarbe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Bezeichnung : varchar(256)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Beschreibung : 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59167"/>
              </p:ext>
            </p:extLst>
          </p:nvPr>
        </p:nvGraphicFramePr>
        <p:xfrm>
          <a:off x="3562350" y="2756376"/>
          <a:ext cx="2019300" cy="2213610"/>
        </p:xfrm>
        <a:graphic>
          <a:graphicData uri="http://schemas.openxmlformats.org/drawingml/2006/table">
            <a:tbl>
              <a:tblPr/>
              <a:tblGrid>
                <a:gridCol w="63500"/>
                <a:gridCol w="25400"/>
                <a:gridCol w="193040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u="none" strike="noStrike">
                          <a:solidFill>
                            <a:srgbClr val="FFFFFF"/>
                          </a:solidFill>
                          <a:effectLst/>
                        </a:rPr>
                        <a:t>v</a:t>
                      </a: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b="1">
                          <a:effectLst/>
                        </a:rPr>
                        <a:t>BeschlagwortungRessourcen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ID_Schlagwort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ID_MuseumsObjRessource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Relevanz : tinyint(4)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02128"/>
              </p:ext>
            </p:extLst>
          </p:nvPr>
        </p:nvGraphicFramePr>
        <p:xfrm>
          <a:off x="4033837" y="2070576"/>
          <a:ext cx="1076325" cy="3585210"/>
        </p:xfrm>
        <a:graphic>
          <a:graphicData uri="http://schemas.openxmlformats.org/drawingml/2006/table">
            <a:tbl>
              <a:tblPr/>
              <a:tblGrid>
                <a:gridCol w="63500"/>
                <a:gridCol w="25400"/>
                <a:gridCol w="987425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u="none" strike="noStrike">
                          <a:solidFill>
                            <a:srgbClr val="FFFFFF"/>
                          </a:solidFill>
                          <a:effectLst/>
                        </a:rPr>
                        <a:t>v</a:t>
                      </a: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b="1">
                          <a:effectLst/>
                        </a:rPr>
                        <a:t>Disziplin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Bezeichnung : varchar(256)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Bezeichnung_ge : varchar(256)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Beschreibung : 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1579"/>
              </p:ext>
            </p:extLst>
          </p:nvPr>
        </p:nvGraphicFramePr>
        <p:xfrm>
          <a:off x="3924300" y="2756376"/>
          <a:ext cx="1295400" cy="2213610"/>
        </p:xfrm>
        <a:graphic>
          <a:graphicData uri="http://schemas.openxmlformats.org/drawingml/2006/table">
            <a:tbl>
              <a:tblPr/>
              <a:tblGrid>
                <a:gridCol w="63500"/>
                <a:gridCol w="25400"/>
                <a:gridCol w="120650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u="none" strike="noStrike">
                          <a:solidFill>
                            <a:srgbClr val="FFFFFF"/>
                          </a:solidFill>
                          <a:effectLst/>
                        </a:rPr>
                        <a:t>v</a:t>
                      </a: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b="1">
                          <a:effectLst/>
                        </a:rPr>
                        <a:t>MuseumsObj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title : varchar(256)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description : 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14147"/>
              </p:ext>
            </p:extLst>
          </p:nvPr>
        </p:nvGraphicFramePr>
        <p:xfrm>
          <a:off x="3586162" y="2207736"/>
          <a:ext cx="1971675" cy="3310890"/>
        </p:xfrm>
        <a:graphic>
          <a:graphicData uri="http://schemas.openxmlformats.org/drawingml/2006/table">
            <a:tbl>
              <a:tblPr/>
              <a:tblGrid>
                <a:gridCol w="63500"/>
                <a:gridCol w="25400"/>
                <a:gridCol w="1882775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u="none" strike="noStrike">
                          <a:solidFill>
                            <a:srgbClr val="FFFFFF"/>
                          </a:solidFill>
                          <a:effectLst/>
                        </a:rPr>
                        <a:t>v</a:t>
                      </a: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b="1">
                          <a:effectLst/>
                        </a:rPr>
                        <a:t>MuseumsObjPositionierung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ID_MuseumsObj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ID_Raum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ID_Ausstellung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x_pos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y_pos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z_pos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65897"/>
              </p:ext>
            </p:extLst>
          </p:nvPr>
        </p:nvGraphicFramePr>
        <p:xfrm>
          <a:off x="4932040" y="1628800"/>
          <a:ext cx="1622073" cy="4525962"/>
        </p:xfrm>
        <a:graphic>
          <a:graphicData uri="http://schemas.openxmlformats.org/drawingml/2006/table">
            <a:tbl>
              <a:tblPr/>
              <a:tblGrid>
                <a:gridCol w="60188"/>
                <a:gridCol w="25400"/>
                <a:gridCol w="1536485"/>
              </a:tblGrid>
              <a:tr h="76882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>
                          <a:solidFill>
                            <a:srgbClr val="FFFFFF"/>
                          </a:solidFill>
                          <a:effectLst/>
                        </a:rPr>
                        <a:t>v</a:t>
                      </a:r>
                    </a:p>
                  </a:txBody>
                  <a:tcPr marL="17394" marR="17394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sz="1600" b="1">
                          <a:effectLst/>
                        </a:rPr>
                        <a:t>MuseumsObjRessource</a:t>
                      </a:r>
                    </a:p>
                  </a:txBody>
                  <a:tcPr marL="8697" marR="8697" marT="8697" marB="869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76">
                <a:tc gridSpan="3"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 ID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00952">
                <a:tc gridSpan="3"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 dateiKennung : varchar(6)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00952">
                <a:tc gridSpan="3"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 dateiName : varchar(256)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00952">
                <a:tc gridSpan="3"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 jahresZahl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00952">
                <a:tc gridSpan="3"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 jahresZahl_2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00952">
                <a:tc gridSpan="3"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 is_unsicher : tinyint(1)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00952">
                <a:tc gridSpan="3"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 ID_Source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00952">
                <a:tc gridSpan="3"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dirty="0" err="1">
                          <a:effectLst/>
                        </a:rPr>
                        <a:t>ID_Author</a:t>
                      </a:r>
                      <a:r>
                        <a:rPr lang="en-GB" sz="1600" dirty="0">
                          <a:effectLst/>
                        </a:rPr>
                        <a:t> : </a:t>
                      </a:r>
                      <a:r>
                        <a:rPr lang="en-GB" sz="1600" dirty="0" err="1">
                          <a:effectLst/>
                        </a:rPr>
                        <a:t>int</a:t>
                      </a:r>
                      <a:r>
                        <a:rPr lang="en-GB" sz="1600" dirty="0">
                          <a:effectLst/>
                        </a:rPr>
                        <a:t>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21747"/>
              </p:ext>
            </p:extLst>
          </p:nvPr>
        </p:nvGraphicFramePr>
        <p:xfrm>
          <a:off x="395536" y="3356992"/>
          <a:ext cx="2520280" cy="1939290"/>
        </p:xfrm>
        <a:graphic>
          <a:graphicData uri="http://schemas.openxmlformats.org/drawingml/2006/table">
            <a:tbl>
              <a:tblPr/>
              <a:tblGrid>
                <a:gridCol w="144016"/>
                <a:gridCol w="72008"/>
                <a:gridCol w="230425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v</a:t>
                      </a: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b="1">
                          <a:effectLst/>
                        </a:rPr>
                        <a:t>Quelle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ID_Autor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Titel : varchar(1024)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Jahr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Auflage : tinyint(4)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>
                          <a:effectLst/>
                        </a:rPr>
                        <a:t>Verlag</a:t>
                      </a:r>
                      <a:r>
                        <a:rPr lang="en-GB" dirty="0">
                          <a:effectLst/>
                        </a:rPr>
                        <a:t> : varchar(256)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28421"/>
              </p:ext>
            </p:extLst>
          </p:nvPr>
        </p:nvGraphicFramePr>
        <p:xfrm>
          <a:off x="7812360" y="1556792"/>
          <a:ext cx="668887" cy="4525962"/>
        </p:xfrm>
        <a:graphic>
          <a:graphicData uri="http://schemas.openxmlformats.org/drawingml/2006/table">
            <a:tbl>
              <a:tblPr/>
              <a:tblGrid>
                <a:gridCol w="51516"/>
                <a:gridCol w="25400"/>
                <a:gridCol w="591971"/>
              </a:tblGrid>
              <a:tr h="38913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v</a:t>
                      </a:r>
                    </a:p>
                  </a:txBody>
                  <a:tcPr marL="13058" marR="13058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sz="1200" b="1">
                          <a:effectLst/>
                        </a:rPr>
                        <a:t>Raum</a:t>
                      </a:r>
                    </a:p>
                  </a:txBody>
                  <a:tcPr marL="6529" marR="6529" marT="6529" marB="65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075">
                <a:tc gridSpan="3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ID : </a:t>
                      </a:r>
                      <a:r>
                        <a:rPr lang="en-GB" sz="1200" dirty="0" err="1">
                          <a:effectLst/>
                        </a:rPr>
                        <a:t>int</a:t>
                      </a:r>
                      <a:r>
                        <a:rPr lang="en-GB" sz="1200" dirty="0">
                          <a:effectLst/>
                        </a:rPr>
                        <a:t>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52151">
                <a:tc gridSpan="3"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RaumName : varchar(128)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64113">
                <a:tc gridSpan="3"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Beschreibung : 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52151">
                <a:tc gridSpan="3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1200" dirty="0" err="1">
                          <a:effectLst/>
                        </a:rPr>
                        <a:t>is_Ausstellungsraum</a:t>
                      </a:r>
                      <a:r>
                        <a:rPr lang="en-GB" sz="1200" dirty="0">
                          <a:effectLst/>
                        </a:rPr>
                        <a:t> : </a:t>
                      </a:r>
                      <a:r>
                        <a:rPr lang="en-GB" sz="1200" dirty="0" err="1">
                          <a:effectLst/>
                        </a:rPr>
                        <a:t>tinyint</a:t>
                      </a:r>
                      <a:r>
                        <a:rPr lang="en-GB" sz="1200" dirty="0">
                          <a:effectLst/>
                        </a:rPr>
                        <a:t>(1)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6075">
                <a:tc gridSpan="3"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x_pos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6075">
                <a:tc gridSpan="3"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y_pos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6075">
                <a:tc gridSpan="3"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z_pos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64113">
                <a:tc gridSpan="3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1200" dirty="0" err="1">
                          <a:effectLst/>
                        </a:rPr>
                        <a:t>nr_Exponat</a:t>
                      </a:r>
                      <a:r>
                        <a:rPr lang="en-GB" sz="1200" dirty="0">
                          <a:effectLst/>
                        </a:rPr>
                        <a:t> : </a:t>
                      </a:r>
                      <a:r>
                        <a:rPr lang="en-GB" sz="1200" dirty="0" err="1">
                          <a:effectLst/>
                        </a:rPr>
                        <a:t>int</a:t>
                      </a:r>
                      <a:r>
                        <a:rPr lang="en-GB" sz="1200" dirty="0">
                          <a:effectLst/>
                        </a:rPr>
                        <a:t>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79399"/>
              </p:ext>
            </p:extLst>
          </p:nvPr>
        </p:nvGraphicFramePr>
        <p:xfrm>
          <a:off x="3971925" y="2756376"/>
          <a:ext cx="1200150" cy="2213610"/>
        </p:xfrm>
        <a:graphic>
          <a:graphicData uri="http://schemas.openxmlformats.org/drawingml/2006/table">
            <a:tbl>
              <a:tblPr/>
              <a:tblGrid>
                <a:gridCol w="63500"/>
                <a:gridCol w="25400"/>
                <a:gridCol w="111125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u="none" strike="noStrike">
                          <a:solidFill>
                            <a:srgbClr val="FFFFFF"/>
                          </a:solidFill>
                          <a:effectLst/>
                        </a:rPr>
                        <a:t>v</a:t>
                      </a: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b="1">
                          <a:effectLst/>
                        </a:rPr>
                        <a:t>Schlagwort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Keyword : varchar(256)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Keyword_ge : varchar(256)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07983"/>
              </p:ext>
            </p:extLst>
          </p:nvPr>
        </p:nvGraphicFramePr>
        <p:xfrm>
          <a:off x="611560" y="1664018"/>
          <a:ext cx="2876326" cy="1566118"/>
        </p:xfrm>
        <a:graphic>
          <a:graphicData uri="http://schemas.openxmlformats.org/drawingml/2006/table">
            <a:tbl>
              <a:tblPr/>
              <a:tblGrid>
                <a:gridCol w="216024"/>
                <a:gridCol w="25400"/>
                <a:gridCol w="2634902"/>
              </a:tblGrid>
              <a:tr h="468838">
                <a:tc>
                  <a:txBody>
                    <a:bodyPr/>
                    <a:lstStyle/>
                    <a:p>
                      <a:pPr algn="ctr" fontAlgn="t"/>
                      <a:endParaRPr lang="en-GB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err="1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b="1" dirty="0" err="1">
                          <a:effectLst/>
                        </a:rPr>
                        <a:t>Thema</a:t>
                      </a:r>
                      <a:endParaRPr lang="en-GB" b="1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ID : </a:t>
                      </a:r>
                      <a:r>
                        <a:rPr lang="en-GB" dirty="0" err="1">
                          <a:effectLst/>
                        </a:rPr>
                        <a:t>int</a:t>
                      </a:r>
                      <a:r>
                        <a:rPr lang="en-GB" dirty="0">
                          <a:effectLst/>
                        </a:rPr>
                        <a:t>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>
                          <a:effectLst/>
                        </a:rPr>
                        <a:t>Bezeichnung</a:t>
                      </a:r>
                      <a:r>
                        <a:rPr lang="en-GB" dirty="0">
                          <a:effectLst/>
                        </a:rPr>
                        <a:t> : varchar(256)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>
                          <a:effectLst/>
                        </a:rPr>
                        <a:t>Beschreibung</a:t>
                      </a:r>
                      <a:r>
                        <a:rPr lang="en-GB" dirty="0">
                          <a:effectLst/>
                        </a:rPr>
                        <a:t> : 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>
                          <a:effectLst/>
                        </a:rPr>
                        <a:t>Relevanz</a:t>
                      </a:r>
                      <a:r>
                        <a:rPr lang="en-GB" dirty="0">
                          <a:effectLst/>
                        </a:rPr>
                        <a:t> : </a:t>
                      </a:r>
                      <a:r>
                        <a:rPr lang="en-GB" dirty="0" err="1">
                          <a:effectLst/>
                        </a:rPr>
                        <a:t>tinyint</a:t>
                      </a:r>
                      <a:r>
                        <a:rPr lang="en-GB" dirty="0">
                          <a:effectLst/>
                        </a:rPr>
                        <a:t>(4)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624817"/>
              </p:ext>
            </p:extLst>
          </p:nvPr>
        </p:nvGraphicFramePr>
        <p:xfrm>
          <a:off x="3562350" y="2893536"/>
          <a:ext cx="2019300" cy="1939290"/>
        </p:xfrm>
        <a:graphic>
          <a:graphicData uri="http://schemas.openxmlformats.org/drawingml/2006/table">
            <a:tbl>
              <a:tblPr/>
              <a:tblGrid>
                <a:gridCol w="88900"/>
                <a:gridCol w="193040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u="none" strike="noStrike">
                          <a:solidFill>
                            <a:srgbClr val="FFFFFF"/>
                          </a:solidFill>
                          <a:effectLst/>
                        </a:rPr>
                        <a:t>v</a:t>
                      </a: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b="1">
                          <a:effectLst/>
                        </a:rPr>
                        <a:t>ThemaDisziplinMuseumsObj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ID_Thema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ID_Disziplin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>
                          <a:effectLst/>
                        </a:rPr>
                        <a:t>ID_MuseumsObj</a:t>
                      </a:r>
                      <a:r>
                        <a:rPr lang="en-GB" dirty="0">
                          <a:effectLst/>
                        </a:rPr>
                        <a:t> : </a:t>
                      </a:r>
                      <a:r>
                        <a:rPr lang="en-GB" dirty="0" err="1">
                          <a:effectLst/>
                        </a:rPr>
                        <a:t>int</a:t>
                      </a:r>
                      <a:r>
                        <a:rPr lang="en-GB" dirty="0">
                          <a:effectLst/>
                        </a:rPr>
                        <a:t>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79001"/>
              </p:ext>
            </p:extLst>
          </p:nvPr>
        </p:nvGraphicFramePr>
        <p:xfrm>
          <a:off x="6084168" y="2276872"/>
          <a:ext cx="1581150" cy="2762250"/>
        </p:xfrm>
        <a:graphic>
          <a:graphicData uri="http://schemas.openxmlformats.org/drawingml/2006/table">
            <a:tbl>
              <a:tblPr/>
              <a:tblGrid>
                <a:gridCol w="63500"/>
                <a:gridCol w="25400"/>
                <a:gridCol w="149225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u="none" strike="noStrike">
                          <a:solidFill>
                            <a:srgbClr val="FFFFFF"/>
                          </a:solidFill>
                          <a:effectLst/>
                        </a:rPr>
                        <a:t>v</a:t>
                      </a:r>
                    </a:p>
                  </a:txBody>
                  <a:tcPr marL="19050" marR="1905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b="1">
                          <a:effectLst/>
                        </a:rPr>
                        <a:t>Themenhierarchien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ID_Thema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ID_Thema_Parent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  <a:r>
                        <a:rPr lang="en-GB" dirty="0" err="1">
                          <a:effectLst/>
                        </a:rPr>
                        <a:t>ID_Baumfarbe</a:t>
                      </a:r>
                      <a:r>
                        <a:rPr lang="en-GB" dirty="0">
                          <a:effectLst/>
                        </a:rPr>
                        <a:t> : </a:t>
                      </a:r>
                      <a:r>
                        <a:rPr lang="en-GB" dirty="0" err="1">
                          <a:effectLst/>
                        </a:rPr>
                        <a:t>int</a:t>
                      </a:r>
                      <a:r>
                        <a:rPr lang="en-GB" dirty="0">
                          <a:effectLst/>
                        </a:rPr>
                        <a:t>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AutoShape 1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utoShape 5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utoShape 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utoShape 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utoShape 9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1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1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utoShape 1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utoShape 13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1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AutoShape 1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AutoShape 1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1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AutoShape 18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1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utoShape 2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AutoShape 2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utoShape 2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AutoShape 23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AutoShape 2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utoShape 2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utoShape 2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utoShape 27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AutoShape 2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AutoShape 2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utoShape 3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3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3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3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AutoShape 3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AutoShape 35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AutoShape 3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AutoShape 3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AutoShape 3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AutoShape 3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AutoShape 4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AutoShape 4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AutoShape 4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AutoShape 4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AutoShape 4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utoShape 4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utoShape 4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AutoShape 4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AutoShape 4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AutoShape 4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AutoShape 5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AutoShape 51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AutoShape 5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AutoShape 5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AutoShape 54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AutoShape 5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utoShape 5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AutoShape 5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AutoShape 5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AutoShape 59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utoShape 60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AutoShape 6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AutoShape 6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AutoShape 6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AutoShape 6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AutoShape 6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AutoShape 6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utoShape 6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6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AutoShape 69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AutoShape 70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AutoShape 71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AutoShape 72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AutoShape 73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utoShape 74" descr="http://sound-colour-space.zhdk.ch/phpmyadmin/pmd/images/exec_small.png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AutoShape 75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utoShape 76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utoShape 77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AutoShape 78" descr="*"/>
          <p:cNvSpPr>
            <a:spLocks noChangeAspect="1" noChangeArrowheads="1"/>
          </p:cNvSpPr>
          <p:nvPr/>
        </p:nvSpPr>
        <p:spPr bwMode="auto">
          <a:xfrm>
            <a:off x="3781425" y="248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6" name="Tabel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48731"/>
              </p:ext>
            </p:extLst>
          </p:nvPr>
        </p:nvGraphicFramePr>
        <p:xfrm>
          <a:off x="7964760" y="1709192"/>
          <a:ext cx="668887" cy="4525962"/>
        </p:xfrm>
        <a:graphic>
          <a:graphicData uri="http://schemas.openxmlformats.org/drawingml/2006/table">
            <a:tbl>
              <a:tblPr/>
              <a:tblGrid>
                <a:gridCol w="51516"/>
                <a:gridCol w="25400"/>
                <a:gridCol w="591971"/>
              </a:tblGrid>
              <a:tr h="38913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v</a:t>
                      </a:r>
                    </a:p>
                  </a:txBody>
                  <a:tcPr marL="13058" marR="13058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>
                          <a:solidFill>
                            <a:srgbClr val="888888"/>
                          </a:solidFill>
                          <a:effectLst/>
                          <a:latin typeface="Tahoma"/>
                        </a:rPr>
                        <a:t>vimu_test.</a:t>
                      </a:r>
                      <a:r>
                        <a:rPr lang="en-GB" sz="1200" b="1">
                          <a:effectLst/>
                        </a:rPr>
                        <a:t>Raum</a:t>
                      </a:r>
                    </a:p>
                  </a:txBody>
                  <a:tcPr marL="6529" marR="6529" marT="6529" marB="65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075">
                <a:tc gridSpan="3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ID : </a:t>
                      </a:r>
                      <a:r>
                        <a:rPr lang="en-GB" sz="1200" dirty="0" err="1">
                          <a:effectLst/>
                        </a:rPr>
                        <a:t>int</a:t>
                      </a:r>
                      <a:r>
                        <a:rPr lang="en-GB" sz="1200" dirty="0">
                          <a:effectLst/>
                        </a:rPr>
                        <a:t>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52151">
                <a:tc gridSpan="3"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RaumName : varchar(128)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64113">
                <a:tc gridSpan="3"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Beschreibung : 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52151">
                <a:tc gridSpan="3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1200" dirty="0" err="1">
                          <a:effectLst/>
                        </a:rPr>
                        <a:t>is_Ausstellungsraum</a:t>
                      </a:r>
                      <a:r>
                        <a:rPr lang="en-GB" sz="1200" dirty="0">
                          <a:effectLst/>
                        </a:rPr>
                        <a:t> : </a:t>
                      </a:r>
                      <a:r>
                        <a:rPr lang="en-GB" sz="1200" dirty="0" err="1">
                          <a:effectLst/>
                        </a:rPr>
                        <a:t>tinyint</a:t>
                      </a:r>
                      <a:r>
                        <a:rPr lang="en-GB" sz="1200" dirty="0">
                          <a:effectLst/>
                        </a:rPr>
                        <a:t>(1)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6075">
                <a:tc gridSpan="3"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x_pos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6075">
                <a:tc gridSpan="3"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y_pos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6075">
                <a:tc gridSpan="3"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z_pos : int(11)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64113">
                <a:tc gridSpan="3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1200" dirty="0" err="1">
                          <a:effectLst/>
                        </a:rPr>
                        <a:t>nr_Exponat</a:t>
                      </a:r>
                      <a:r>
                        <a:rPr lang="en-GB" sz="1200" dirty="0">
                          <a:effectLst/>
                        </a:rPr>
                        <a:t> : </a:t>
                      </a:r>
                      <a:r>
                        <a:rPr lang="en-GB" sz="1200" dirty="0" err="1">
                          <a:effectLst/>
                        </a:rPr>
                        <a:t>int</a:t>
                      </a:r>
                      <a:r>
                        <a:rPr lang="en-GB" sz="1200" dirty="0">
                          <a:effectLst/>
                        </a:rPr>
                        <a:t>(11)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31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Semantic</a:t>
            </a:r>
            <a:r>
              <a:rPr lang="de-CH" dirty="0" smtClean="0"/>
              <a:t> Web Stack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82" y="1600200"/>
            <a:ext cx="4248636" cy="4525963"/>
          </a:xfrm>
        </p:spPr>
      </p:pic>
      <p:sp>
        <p:nvSpPr>
          <p:cNvPr id="3" name="Textfeld 2"/>
          <p:cNvSpPr txBox="1"/>
          <p:nvPr/>
        </p:nvSpPr>
        <p:spPr>
          <a:xfrm>
            <a:off x="7956376" y="55172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16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de-CH" dirty="0" smtClean="0"/>
              <a:t>Situation </a:t>
            </a:r>
            <a:r>
              <a:rPr lang="de-CH" dirty="0" err="1" smtClean="0"/>
              <a:t>Ontology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98152"/>
            <a:ext cx="5040560" cy="5692709"/>
          </a:xfrm>
        </p:spPr>
      </p:pic>
      <p:sp>
        <p:nvSpPr>
          <p:cNvPr id="5" name="Textfeld 4"/>
          <p:cNvSpPr txBox="1"/>
          <p:nvPr/>
        </p:nvSpPr>
        <p:spPr>
          <a:xfrm>
            <a:off x="7956376" y="55172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65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00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Partial </a:t>
            </a:r>
            <a:r>
              <a:rPr lang="de-CH" dirty="0" err="1" smtClean="0"/>
              <a:t>hierarchy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Conceptual</a:t>
            </a:r>
            <a:r>
              <a:rPr lang="de-CH" dirty="0" smtClean="0"/>
              <a:t> Reference Model (CRM)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11" y="1600200"/>
            <a:ext cx="4167977" cy="4525963"/>
          </a:xfrm>
        </p:spPr>
      </p:pic>
      <p:sp>
        <p:nvSpPr>
          <p:cNvPr id="5" name="Textfeld 4"/>
          <p:cNvSpPr txBox="1"/>
          <p:nvPr/>
        </p:nvSpPr>
        <p:spPr>
          <a:xfrm>
            <a:off x="7956376" y="55172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70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Target Groups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Permissions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78221"/>
            <a:ext cx="4511040" cy="3169920"/>
          </a:xfrm>
        </p:spPr>
      </p:pic>
      <p:sp>
        <p:nvSpPr>
          <p:cNvPr id="5" name="Textfeld 4"/>
          <p:cNvSpPr txBox="1"/>
          <p:nvPr/>
        </p:nvSpPr>
        <p:spPr>
          <a:xfrm>
            <a:off x="7956376" y="55172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42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Ontology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</a:t>
            </a:r>
            <a:r>
              <a:rPr lang="de-CH" dirty="0" err="1" smtClean="0"/>
              <a:t>background</a:t>
            </a:r>
            <a:r>
              <a:rPr lang="de-CH" dirty="0" smtClean="0"/>
              <a:t> </a:t>
            </a:r>
            <a:r>
              <a:rPr lang="de-CH" dirty="0" err="1" smtClean="0"/>
              <a:t>knowldedge</a:t>
            </a:r>
            <a:r>
              <a:rPr lang="de-CH" dirty="0" smtClean="0"/>
              <a:t> </a:t>
            </a:r>
            <a:r>
              <a:rPr lang="de-CH" dirty="0" err="1" smtClean="0"/>
              <a:t>repository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17261"/>
            <a:ext cx="4419600" cy="3291840"/>
          </a:xfrm>
        </p:spPr>
      </p:pic>
      <p:sp>
        <p:nvSpPr>
          <p:cNvPr id="5" name="Textfeld 4"/>
          <p:cNvSpPr txBox="1"/>
          <p:nvPr/>
        </p:nvSpPr>
        <p:spPr>
          <a:xfrm>
            <a:off x="7956376" y="55172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129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86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Ontology</a:t>
            </a:r>
            <a:r>
              <a:rPr lang="de-CH" dirty="0" smtClean="0"/>
              <a:t> </a:t>
            </a:r>
            <a:r>
              <a:rPr lang="de-CH" dirty="0" err="1" smtClean="0"/>
              <a:t>fragment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04" y="2195925"/>
            <a:ext cx="4431792" cy="3334512"/>
          </a:xfrm>
        </p:spPr>
      </p:pic>
      <p:sp>
        <p:nvSpPr>
          <p:cNvPr id="5" name="Textfeld 4"/>
          <p:cNvSpPr txBox="1"/>
          <p:nvPr/>
        </p:nvSpPr>
        <p:spPr>
          <a:xfrm>
            <a:off x="7956376" y="55172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136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09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Interactive </a:t>
            </a:r>
            <a:r>
              <a:rPr lang="de-CH" dirty="0" err="1" smtClean="0"/>
              <a:t>visualization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ontology</a:t>
            </a:r>
            <a:endParaRPr lang="en-GB" dirty="0"/>
          </a:p>
        </p:txBody>
      </p:sp>
      <p:pic>
        <p:nvPicPr>
          <p:cNvPr id="1026" name="Picture 2" descr="H:\__vimu_jpg_selection\2008_Robering_ed_IT_for_the_VIMU\IT_VIMU_141_Fig_0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384" y="1753965"/>
            <a:ext cx="4523232" cy="421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956376" y="55172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141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19541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Bildschirmpräsentation (4:3)</PresentationFormat>
  <Paragraphs>322</Paragraphs>
  <Slides>26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Sound Colour Space Virtuelles Museum (16.06.2015)</vt:lpstr>
      <vt:lpstr>Information Technology for the Virtual Museum, 2008</vt:lpstr>
      <vt:lpstr>Semantic Web Stack</vt:lpstr>
      <vt:lpstr>Situation Ontology</vt:lpstr>
      <vt:lpstr>Partial hierarchy of Documents using the Conceptual Reference Model (CRM)</vt:lpstr>
      <vt:lpstr>Target Groups and Permissions</vt:lpstr>
      <vt:lpstr>Ontology as a background knowldedge repository</vt:lpstr>
      <vt:lpstr>Ontology fragment</vt:lpstr>
      <vt:lpstr>Interactive visualization of the ontology</vt:lpstr>
      <vt:lpstr>Adaptive content presentation</vt:lpstr>
      <vt:lpstr>Personalization framework design modules</vt:lpstr>
      <vt:lpstr>Application domain represented by topic maps</vt:lpstr>
      <vt:lpstr>The MVC architecture for intelligent agents</vt:lpstr>
      <vt:lpstr>Multi-agent integration into MVC architecture</vt:lpstr>
      <vt:lpstr>Layered architecture</vt:lpstr>
      <vt:lpstr>Sound Colour Space Virtuelles Museum</vt:lpstr>
      <vt:lpstr>Museumsobjekte und ihre Ressourcen </vt:lpstr>
      <vt:lpstr>«Ontologie»: Museumsobjekte</vt:lpstr>
      <vt:lpstr>Beschlagwortung: Museumsobjekt-Ressourcen</vt:lpstr>
      <vt:lpstr>Ausstellung: Museumsobjekt-Positionierung</vt:lpstr>
      <vt:lpstr>Ausstellung: Kuratierung</vt:lpstr>
      <vt:lpstr>Netzwerk aus gefärbten Baumgraphen</vt:lpstr>
      <vt:lpstr>END</vt:lpstr>
      <vt:lpstr>PowerPoint-Präsentation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for the Virtual Museum, 2008</dc:title>
  <dc:creator>daniel</dc:creator>
  <cp:lastModifiedBy>daniel</cp:lastModifiedBy>
  <cp:revision>29</cp:revision>
  <cp:lastPrinted>2015-06-16T10:47:12Z</cp:lastPrinted>
  <dcterms:created xsi:type="dcterms:W3CDTF">2015-06-14T22:39:07Z</dcterms:created>
  <dcterms:modified xsi:type="dcterms:W3CDTF">2015-06-21T22:52:56Z</dcterms:modified>
</cp:coreProperties>
</file>