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738910-1BAD-4C0C-9045-C1CD4CE92C0D}"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0D3F2-86EB-4EF7-90BE-29D06860A152}" type="slidenum">
              <a:rPr lang="en-IN" smtClean="0"/>
              <a:t>‹#›</a:t>
            </a:fld>
            <a:endParaRPr lang="en-IN"/>
          </a:p>
        </p:txBody>
      </p:sp>
    </p:spTree>
    <p:extLst>
      <p:ext uri="{BB962C8B-B14F-4D97-AF65-F5344CB8AC3E}">
        <p14:creationId xmlns:p14="http://schemas.microsoft.com/office/powerpoint/2010/main" val="138593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38910-1BAD-4C0C-9045-C1CD4CE92C0D}"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0D3F2-86EB-4EF7-90BE-29D06860A152}" type="slidenum">
              <a:rPr lang="en-IN" smtClean="0"/>
              <a:t>‹#›</a:t>
            </a:fld>
            <a:endParaRPr lang="en-IN"/>
          </a:p>
        </p:txBody>
      </p:sp>
    </p:spTree>
    <p:extLst>
      <p:ext uri="{BB962C8B-B14F-4D97-AF65-F5344CB8AC3E}">
        <p14:creationId xmlns:p14="http://schemas.microsoft.com/office/powerpoint/2010/main" val="342923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38910-1BAD-4C0C-9045-C1CD4CE92C0D}"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0D3F2-86EB-4EF7-90BE-29D06860A152}" type="slidenum">
              <a:rPr lang="en-IN" smtClean="0"/>
              <a:t>‹#›</a:t>
            </a:fld>
            <a:endParaRPr lang="en-IN"/>
          </a:p>
        </p:txBody>
      </p:sp>
    </p:spTree>
    <p:extLst>
      <p:ext uri="{BB962C8B-B14F-4D97-AF65-F5344CB8AC3E}">
        <p14:creationId xmlns:p14="http://schemas.microsoft.com/office/powerpoint/2010/main" val="35001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38910-1BAD-4C0C-9045-C1CD4CE92C0D}"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0D3F2-86EB-4EF7-90BE-29D06860A152}" type="slidenum">
              <a:rPr lang="en-IN" smtClean="0"/>
              <a:t>‹#›</a:t>
            </a:fld>
            <a:endParaRPr lang="en-IN"/>
          </a:p>
        </p:txBody>
      </p:sp>
    </p:spTree>
    <p:extLst>
      <p:ext uri="{BB962C8B-B14F-4D97-AF65-F5344CB8AC3E}">
        <p14:creationId xmlns:p14="http://schemas.microsoft.com/office/powerpoint/2010/main" val="2780383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738910-1BAD-4C0C-9045-C1CD4CE92C0D}"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0D3F2-86EB-4EF7-90BE-29D06860A152}" type="slidenum">
              <a:rPr lang="en-IN" smtClean="0"/>
              <a:t>‹#›</a:t>
            </a:fld>
            <a:endParaRPr lang="en-IN"/>
          </a:p>
        </p:txBody>
      </p:sp>
    </p:spTree>
    <p:extLst>
      <p:ext uri="{BB962C8B-B14F-4D97-AF65-F5344CB8AC3E}">
        <p14:creationId xmlns:p14="http://schemas.microsoft.com/office/powerpoint/2010/main" val="3161502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738910-1BAD-4C0C-9045-C1CD4CE92C0D}" type="datetimeFigureOut">
              <a:rPr lang="en-IN" smtClean="0"/>
              <a:t>14-06-2025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0D3F2-86EB-4EF7-90BE-29D06860A152}" type="slidenum">
              <a:rPr lang="en-IN" smtClean="0"/>
              <a:t>‹#›</a:t>
            </a:fld>
            <a:endParaRPr lang="en-IN"/>
          </a:p>
        </p:txBody>
      </p:sp>
    </p:spTree>
    <p:extLst>
      <p:ext uri="{BB962C8B-B14F-4D97-AF65-F5344CB8AC3E}">
        <p14:creationId xmlns:p14="http://schemas.microsoft.com/office/powerpoint/2010/main" val="177837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738910-1BAD-4C0C-9045-C1CD4CE92C0D}" type="datetimeFigureOut">
              <a:rPr lang="en-IN" smtClean="0"/>
              <a:t>14-06-2025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50D3F2-86EB-4EF7-90BE-29D06860A152}" type="slidenum">
              <a:rPr lang="en-IN" smtClean="0"/>
              <a:t>‹#›</a:t>
            </a:fld>
            <a:endParaRPr lang="en-IN"/>
          </a:p>
        </p:txBody>
      </p:sp>
    </p:spTree>
    <p:extLst>
      <p:ext uri="{BB962C8B-B14F-4D97-AF65-F5344CB8AC3E}">
        <p14:creationId xmlns:p14="http://schemas.microsoft.com/office/powerpoint/2010/main" val="357679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738910-1BAD-4C0C-9045-C1CD4CE92C0D}" type="datetimeFigureOut">
              <a:rPr lang="en-IN" smtClean="0"/>
              <a:t>14-06-2025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50D3F2-86EB-4EF7-90BE-29D06860A152}" type="slidenum">
              <a:rPr lang="en-IN" smtClean="0"/>
              <a:t>‹#›</a:t>
            </a:fld>
            <a:endParaRPr lang="en-IN"/>
          </a:p>
        </p:txBody>
      </p:sp>
    </p:spTree>
    <p:extLst>
      <p:ext uri="{BB962C8B-B14F-4D97-AF65-F5344CB8AC3E}">
        <p14:creationId xmlns:p14="http://schemas.microsoft.com/office/powerpoint/2010/main" val="1208510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38910-1BAD-4C0C-9045-C1CD4CE92C0D}" type="datetimeFigureOut">
              <a:rPr lang="en-IN" smtClean="0"/>
              <a:t>14-06-2025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50D3F2-86EB-4EF7-90BE-29D06860A152}" type="slidenum">
              <a:rPr lang="en-IN" smtClean="0"/>
              <a:t>‹#›</a:t>
            </a:fld>
            <a:endParaRPr lang="en-IN"/>
          </a:p>
        </p:txBody>
      </p:sp>
    </p:spTree>
    <p:extLst>
      <p:ext uri="{BB962C8B-B14F-4D97-AF65-F5344CB8AC3E}">
        <p14:creationId xmlns:p14="http://schemas.microsoft.com/office/powerpoint/2010/main" val="408279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738910-1BAD-4C0C-9045-C1CD4CE92C0D}" type="datetimeFigureOut">
              <a:rPr lang="en-IN" smtClean="0"/>
              <a:t>14-06-2025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0D3F2-86EB-4EF7-90BE-29D06860A152}" type="slidenum">
              <a:rPr lang="en-IN" smtClean="0"/>
              <a:t>‹#›</a:t>
            </a:fld>
            <a:endParaRPr lang="en-IN"/>
          </a:p>
        </p:txBody>
      </p:sp>
    </p:spTree>
    <p:extLst>
      <p:ext uri="{BB962C8B-B14F-4D97-AF65-F5344CB8AC3E}">
        <p14:creationId xmlns:p14="http://schemas.microsoft.com/office/powerpoint/2010/main" val="960983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738910-1BAD-4C0C-9045-C1CD4CE92C0D}" type="datetimeFigureOut">
              <a:rPr lang="en-IN" smtClean="0"/>
              <a:t>14-06-2025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0D3F2-86EB-4EF7-90BE-29D06860A152}" type="slidenum">
              <a:rPr lang="en-IN" smtClean="0"/>
              <a:t>‹#›</a:t>
            </a:fld>
            <a:endParaRPr lang="en-IN"/>
          </a:p>
        </p:txBody>
      </p:sp>
    </p:spTree>
    <p:extLst>
      <p:ext uri="{BB962C8B-B14F-4D97-AF65-F5344CB8AC3E}">
        <p14:creationId xmlns:p14="http://schemas.microsoft.com/office/powerpoint/2010/main" val="100354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738910-1BAD-4C0C-9045-C1CD4CE92C0D}" type="datetimeFigureOut">
              <a:rPr lang="en-IN" smtClean="0"/>
              <a:t>14-06-2025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50D3F2-86EB-4EF7-90BE-29D06860A152}" type="slidenum">
              <a:rPr lang="en-IN" smtClean="0"/>
              <a:t>‹#›</a:t>
            </a:fld>
            <a:endParaRPr lang="en-IN"/>
          </a:p>
        </p:txBody>
      </p:sp>
    </p:spTree>
    <p:extLst>
      <p:ext uri="{BB962C8B-B14F-4D97-AF65-F5344CB8AC3E}">
        <p14:creationId xmlns:p14="http://schemas.microsoft.com/office/powerpoint/2010/main" val="102294006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pp.powerbi.com/reportEmbed?reportId=315b973e-1b69-4fcc-b334-3e0e0faf4a38&amp;autoAuth=true&amp;ctid=c6b95d79-a936-4a75-8ede-246749cd249b"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1000">
              <a:schemeClr val="accent1">
                <a:lumMod val="97000"/>
                <a:lumOff val="3000"/>
              </a:schemeClr>
            </a:gs>
            <a:gs pos="100000">
              <a:schemeClr val="accent1">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A0AA-3C87-43D1-D04A-DF6A187F88AA}"/>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235E4501-9E63-F077-D047-4BA753347508}"/>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F9BC1C19-B9B4-395F-4226-6EF2BD1D9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06" y="114199"/>
            <a:ext cx="11866959" cy="6452856"/>
          </a:xfrm>
          <a:prstGeom prst="rect">
            <a:avLst/>
          </a:prstGeom>
        </p:spPr>
      </p:pic>
    </p:spTree>
    <p:extLst>
      <p:ext uri="{BB962C8B-B14F-4D97-AF65-F5344CB8AC3E}">
        <p14:creationId xmlns:p14="http://schemas.microsoft.com/office/powerpoint/2010/main" val="4228748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1000">
              <a:schemeClr val="accent1">
                <a:lumMod val="97000"/>
                <a:lumOff val="3000"/>
              </a:schemeClr>
            </a:gs>
            <a:gs pos="100000">
              <a:schemeClr val="accent1">
                <a:lumMod val="60000"/>
                <a:lumOff val="40000"/>
              </a:schemeClr>
            </a:gs>
          </a:gsLst>
          <a:path path="circle">
            <a:fillToRect l="100000" t="100000"/>
          </a:path>
        </a:gradFill>
        <a:effectLst/>
      </p:bgPr>
    </p:bg>
    <p:spTree>
      <p:nvGrpSpPr>
        <p:cNvPr id="1" name="">
          <a:extLst>
            <a:ext uri="{FF2B5EF4-FFF2-40B4-BE49-F238E27FC236}">
              <a16:creationId xmlns:a16="http://schemas.microsoft.com/office/drawing/2014/main" id="{25248802-B7E5-0191-DE0A-4BB344C05C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686FE-11DC-51DC-00A5-B46C6911AA53}"/>
              </a:ext>
            </a:extLst>
          </p:cNvPr>
          <p:cNvSpPr>
            <a:spLocks noGrp="1"/>
          </p:cNvSpPr>
          <p:nvPr>
            <p:ph type="ctrTitle"/>
          </p:nvPr>
        </p:nvSpPr>
        <p:spPr>
          <a:xfrm>
            <a:off x="552450" y="561975"/>
            <a:ext cx="10934700" cy="3581400"/>
          </a:xfrm>
        </p:spPr>
        <p:txBody>
          <a:bodyPr>
            <a:normAutofit/>
          </a:bodyPr>
          <a:lstStyle/>
          <a:p>
            <a:pPr algn="l"/>
            <a:r>
              <a:rPr lang="en-US" sz="3600" dirty="0">
                <a:solidFill>
                  <a:schemeClr val="bg1"/>
                </a:solidFill>
              </a:rPr>
              <a:t>This dashboard project is based on the classification of patient addresses into rural and urban categories across districts and taluks in Tamil Nadu.</a:t>
            </a:r>
            <a:br>
              <a:rPr lang="en-US" sz="3600" dirty="0">
                <a:solidFill>
                  <a:schemeClr val="bg1"/>
                </a:solidFill>
              </a:rPr>
            </a:br>
            <a:r>
              <a:rPr lang="en-US" sz="3600" dirty="0">
                <a:solidFill>
                  <a:schemeClr val="bg1"/>
                </a:solidFill>
              </a:rPr>
              <a:t>The work was part of my role as a Technical Assistant in cancer registry data analysis.</a:t>
            </a:r>
            <a:br>
              <a:rPr lang="en-US" sz="3600" dirty="0">
                <a:solidFill>
                  <a:schemeClr val="bg1"/>
                </a:solidFill>
              </a:rPr>
            </a:br>
            <a:r>
              <a:rPr lang="en-US" sz="3600" dirty="0">
                <a:solidFill>
                  <a:schemeClr val="bg1"/>
                </a:solidFill>
              </a:rPr>
              <a:t>Click the link below to open the dashboard (Power BI required)</a:t>
            </a:r>
            <a:endParaRPr lang="en-IN" sz="3600" b="1" dirty="0">
              <a:solidFill>
                <a:schemeClr val="bg1"/>
              </a:solidFill>
            </a:endParaRPr>
          </a:p>
        </p:txBody>
      </p:sp>
      <p:sp>
        <p:nvSpPr>
          <p:cNvPr id="3" name="Subtitle 2">
            <a:extLst>
              <a:ext uri="{FF2B5EF4-FFF2-40B4-BE49-F238E27FC236}">
                <a16:creationId xmlns:a16="http://schemas.microsoft.com/office/drawing/2014/main" id="{219E307C-FDD8-B6A4-FB95-635DF950A92E}"/>
              </a:ext>
            </a:extLst>
          </p:cNvPr>
          <p:cNvSpPr>
            <a:spLocks noGrp="1"/>
          </p:cNvSpPr>
          <p:nvPr>
            <p:ph type="subTitle" idx="1"/>
          </p:nvPr>
        </p:nvSpPr>
        <p:spPr>
          <a:xfrm>
            <a:off x="552450" y="4143376"/>
            <a:ext cx="10801349" cy="1371599"/>
          </a:xfrm>
        </p:spPr>
        <p:txBody>
          <a:bodyPr>
            <a:normAutofit/>
          </a:bodyPr>
          <a:lstStyle/>
          <a:p>
            <a:r>
              <a:rPr lang="en-IN" dirty="0">
                <a:hlinkClick r:id="rId2"/>
              </a:rPr>
              <a:t>https://app.powerbi.com/reportEmbed?reportId=315b973e-1b69-4fcc-b334-3e0e0faf4a38&amp;autoAuth=true&amp;ctid=c6b95d79-a936-4a75-8ede-246749cd249b</a:t>
            </a:r>
            <a:endParaRPr lang="en-IN" dirty="0"/>
          </a:p>
        </p:txBody>
      </p:sp>
    </p:spTree>
    <p:extLst>
      <p:ext uri="{BB962C8B-B14F-4D97-AF65-F5344CB8AC3E}">
        <p14:creationId xmlns:p14="http://schemas.microsoft.com/office/powerpoint/2010/main" val="217799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1000">
              <a:schemeClr val="accent1">
                <a:lumMod val="97000"/>
                <a:lumOff val="3000"/>
              </a:schemeClr>
            </a:gs>
            <a:gs pos="100000">
              <a:schemeClr val="accent1">
                <a:lumMod val="60000"/>
                <a:lumOff val="40000"/>
              </a:schemeClr>
            </a:gs>
          </a:gsLst>
          <a:path path="circle">
            <a:fillToRect l="100000" t="100000"/>
          </a:path>
        </a:gradFill>
        <a:effectLst/>
      </p:bgPr>
    </p:bg>
    <p:spTree>
      <p:nvGrpSpPr>
        <p:cNvPr id="1" name="">
          <a:extLst>
            <a:ext uri="{FF2B5EF4-FFF2-40B4-BE49-F238E27FC236}">
              <a16:creationId xmlns:a16="http://schemas.microsoft.com/office/drawing/2014/main" id="{C404A8C2-854A-60C1-D20D-7FD17A713C0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1155B98-13C0-F44E-89C0-EEE3A8D41362}"/>
              </a:ext>
            </a:extLst>
          </p:cNvPr>
          <p:cNvSpPr txBox="1"/>
          <p:nvPr/>
        </p:nvSpPr>
        <p:spPr>
          <a:xfrm>
            <a:off x="1736979" y="807339"/>
            <a:ext cx="9391269" cy="5866350"/>
          </a:xfrm>
          <a:prstGeom prst="rect">
            <a:avLst/>
          </a:prstGeom>
          <a:noFill/>
        </p:spPr>
        <p:txBody>
          <a:bodyPr wrap="square" rtlCol="0">
            <a:spAutoFit/>
          </a:bodyPr>
          <a:lstStyle/>
          <a:p>
            <a:pPr>
              <a:lnSpc>
                <a:spcPct val="150000"/>
              </a:lnSpc>
            </a:pPr>
            <a:r>
              <a:rPr lang="en-IN" b="1" dirty="0">
                <a:solidFill>
                  <a:schemeClr val="bg1"/>
                </a:solidFill>
              </a:rPr>
              <a:t>Purpose:</a:t>
            </a:r>
          </a:p>
          <a:p>
            <a:pPr>
              <a:lnSpc>
                <a:spcPct val="150000"/>
              </a:lnSpc>
            </a:pPr>
            <a:r>
              <a:rPr lang="en-US" dirty="0"/>
              <a:t>This dashboard visualizes the progress and outcomes of my classification work. It helped track completion metrics, identify bottlenecks, and highlight classification accuracy by district and taluk.</a:t>
            </a:r>
          </a:p>
          <a:p>
            <a:pPr>
              <a:lnSpc>
                <a:spcPct val="150000"/>
              </a:lnSpc>
            </a:pPr>
            <a:endParaRPr lang="en-US" dirty="0"/>
          </a:p>
          <a:p>
            <a:pPr>
              <a:lnSpc>
                <a:spcPct val="150000"/>
              </a:lnSpc>
            </a:pPr>
            <a:r>
              <a:rPr lang="en-IN" b="1" dirty="0">
                <a:solidFill>
                  <a:schemeClr val="bg1"/>
                </a:solidFill>
              </a:rPr>
              <a:t>Key Sections &amp; Insights:</a:t>
            </a:r>
          </a:p>
          <a:p>
            <a:pPr>
              <a:lnSpc>
                <a:spcPct val="150000"/>
              </a:lnSpc>
            </a:pPr>
            <a:endParaRPr lang="en-IN" b="1" dirty="0">
              <a:solidFill>
                <a:schemeClr val="bg1"/>
              </a:solidFill>
            </a:endParaRPr>
          </a:p>
          <a:p>
            <a:pPr marL="342900" indent="-342900">
              <a:lnSpc>
                <a:spcPct val="150000"/>
              </a:lnSpc>
              <a:buFont typeface="+mj-lt"/>
              <a:buAutoNum type="arabicPeriod"/>
            </a:pPr>
            <a:r>
              <a:rPr lang="en-IN" b="1" dirty="0">
                <a:solidFill>
                  <a:schemeClr val="bg1"/>
                </a:solidFill>
              </a:rPr>
              <a:t>Total Cases: </a:t>
            </a:r>
          </a:p>
          <a:p>
            <a:pPr marL="742950" lvl="1" indent="-285750">
              <a:lnSpc>
                <a:spcPct val="150000"/>
              </a:lnSpc>
              <a:buFont typeface="Arial" panose="020B0604020202020204" pitchFamily="34" charset="0"/>
              <a:buChar char="•"/>
            </a:pPr>
            <a:r>
              <a:rPr lang="en-US" dirty="0"/>
              <a:t>Displays the total number of records handled for classification.</a:t>
            </a:r>
          </a:p>
          <a:p>
            <a:pPr marL="342900" indent="-342900">
              <a:lnSpc>
                <a:spcPct val="150000"/>
              </a:lnSpc>
              <a:buFont typeface="+mj-lt"/>
              <a:buAutoNum type="arabicPeriod"/>
            </a:pPr>
            <a:r>
              <a:rPr lang="en-IN" b="1" dirty="0">
                <a:solidFill>
                  <a:schemeClr val="bg1"/>
                </a:solidFill>
              </a:rPr>
              <a:t>Rural vs Urban Breakdown : </a:t>
            </a:r>
          </a:p>
          <a:p>
            <a:pPr marL="800100" lvl="1" indent="-342900">
              <a:lnSpc>
                <a:spcPct val="150000"/>
              </a:lnSpc>
              <a:buFont typeface="Arial" panose="020B0604020202020204" pitchFamily="34" charset="0"/>
              <a:buChar char="•"/>
            </a:pPr>
            <a:r>
              <a:rPr lang="en-US" dirty="0"/>
              <a:t>Shows the split between classified rural and urban entries.</a:t>
            </a:r>
            <a:endParaRPr lang="en-IN" dirty="0">
              <a:solidFill>
                <a:schemeClr val="bg1"/>
              </a:solidFill>
            </a:endParaRPr>
          </a:p>
          <a:p>
            <a:pPr marL="342900" indent="-342900">
              <a:lnSpc>
                <a:spcPct val="150000"/>
              </a:lnSpc>
              <a:buFont typeface="+mj-lt"/>
              <a:buAutoNum type="arabicPeriod"/>
            </a:pPr>
            <a:r>
              <a:rPr lang="en-IN" b="1" dirty="0">
                <a:solidFill>
                  <a:schemeClr val="bg1"/>
                </a:solidFill>
              </a:rPr>
              <a:t>District Summary:</a:t>
            </a:r>
          </a:p>
          <a:p>
            <a:pPr marL="742950" lvl="1" indent="-285750">
              <a:lnSpc>
                <a:spcPct val="150000"/>
              </a:lnSpc>
              <a:buFont typeface="Arial" panose="020B0604020202020204" pitchFamily="34" charset="0"/>
              <a:buChar char="•"/>
            </a:pPr>
            <a:r>
              <a:rPr lang="en-US" dirty="0"/>
              <a:t>Number of districts involved and their classification completion status.</a:t>
            </a:r>
            <a:endParaRPr lang="en-IN" b="1" dirty="0">
              <a:solidFill>
                <a:schemeClr val="bg1"/>
              </a:solidFill>
            </a:endParaRPr>
          </a:p>
          <a:p>
            <a:pPr marL="800100" lvl="1" indent="-342900">
              <a:lnSpc>
                <a:spcPct val="150000"/>
              </a:lnSpc>
              <a:buFont typeface="Arial" panose="020B0604020202020204" pitchFamily="34" charset="0"/>
              <a:buChar char="•"/>
            </a:pPr>
            <a:endParaRPr lang="en-US" dirty="0">
              <a:solidFill>
                <a:schemeClr val="bg1"/>
              </a:solidFill>
            </a:endParaRPr>
          </a:p>
          <a:p>
            <a:pPr marL="800100" lvl="1" indent="-342900">
              <a:lnSpc>
                <a:spcPct val="150000"/>
              </a:lnSpc>
              <a:buFont typeface="+mj-lt"/>
              <a:buAutoNum type="arabicPeriod"/>
            </a:pPr>
            <a:endParaRPr lang="en-US" dirty="0"/>
          </a:p>
        </p:txBody>
      </p:sp>
    </p:spTree>
    <p:extLst>
      <p:ext uri="{BB962C8B-B14F-4D97-AF65-F5344CB8AC3E}">
        <p14:creationId xmlns:p14="http://schemas.microsoft.com/office/powerpoint/2010/main" val="151386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1000">
              <a:schemeClr val="accent1">
                <a:lumMod val="97000"/>
                <a:lumOff val="3000"/>
              </a:schemeClr>
            </a:gs>
            <a:gs pos="100000">
              <a:schemeClr val="accent1">
                <a:lumMod val="60000"/>
                <a:lumOff val="40000"/>
              </a:schemeClr>
            </a:gs>
          </a:gsLst>
          <a:path path="circle">
            <a:fillToRect l="100000" t="100000"/>
          </a:path>
        </a:gradFill>
        <a:effectLst/>
      </p:bgPr>
    </p:bg>
    <p:spTree>
      <p:nvGrpSpPr>
        <p:cNvPr id="1" name="">
          <a:extLst>
            <a:ext uri="{FF2B5EF4-FFF2-40B4-BE49-F238E27FC236}">
              <a16:creationId xmlns:a16="http://schemas.microsoft.com/office/drawing/2014/main" id="{EC9D7876-93EE-CDCB-7894-0A9755B8411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036D266-A091-E6EA-9D36-271F5E41E963}"/>
              </a:ext>
            </a:extLst>
          </p:cNvPr>
          <p:cNvSpPr txBox="1"/>
          <p:nvPr/>
        </p:nvSpPr>
        <p:spPr>
          <a:xfrm>
            <a:off x="2054352" y="1648587"/>
            <a:ext cx="8333232" cy="4204356"/>
          </a:xfrm>
          <a:prstGeom prst="rect">
            <a:avLst/>
          </a:prstGeom>
          <a:noFill/>
        </p:spPr>
        <p:txBody>
          <a:bodyPr wrap="square" rtlCol="0">
            <a:spAutoFit/>
          </a:bodyPr>
          <a:lstStyle/>
          <a:p>
            <a:pPr>
              <a:lnSpc>
                <a:spcPct val="150000"/>
              </a:lnSpc>
            </a:pPr>
            <a:r>
              <a:rPr lang="en-IN" b="1" dirty="0">
                <a:solidFill>
                  <a:schemeClr val="bg1"/>
                </a:solidFill>
              </a:rPr>
              <a:t>4.Progress Tracker:</a:t>
            </a:r>
          </a:p>
          <a:p>
            <a:pPr marL="800100" lvl="1" indent="-342900">
              <a:lnSpc>
                <a:spcPct val="150000"/>
              </a:lnSpc>
              <a:buFont typeface="Arial" panose="020B0604020202020204" pitchFamily="34" charset="0"/>
              <a:buChar char="•"/>
            </a:pPr>
            <a:r>
              <a:rPr lang="en-US" dirty="0"/>
              <a:t>Percentage of classification completed so far.</a:t>
            </a:r>
          </a:p>
          <a:p>
            <a:pPr>
              <a:lnSpc>
                <a:spcPct val="150000"/>
              </a:lnSpc>
            </a:pPr>
            <a:r>
              <a:rPr lang="en-IN" b="1" dirty="0">
                <a:solidFill>
                  <a:schemeClr val="bg1"/>
                </a:solidFill>
              </a:rPr>
              <a:t>5.Taluk-wise Distribution:</a:t>
            </a:r>
          </a:p>
          <a:p>
            <a:pPr marL="800100" lvl="1" indent="-342900">
              <a:lnSpc>
                <a:spcPct val="150000"/>
              </a:lnSpc>
              <a:buFont typeface="Arial" panose="020B0604020202020204" pitchFamily="34" charset="0"/>
              <a:buChar char="•"/>
            </a:pPr>
            <a:r>
              <a:rPr lang="en-US" dirty="0"/>
              <a:t>Bar chart visualizing the rural/urban split for each taluk. Helps pinpoint areas needing further review or correction.</a:t>
            </a:r>
          </a:p>
          <a:p>
            <a:pPr>
              <a:lnSpc>
                <a:spcPct val="150000"/>
              </a:lnSpc>
            </a:pPr>
            <a:r>
              <a:rPr lang="en-IN" b="1" dirty="0">
                <a:solidFill>
                  <a:schemeClr val="bg1"/>
                </a:solidFill>
              </a:rPr>
              <a:t>6.Taluk Classification:</a:t>
            </a:r>
          </a:p>
          <a:p>
            <a:pPr marL="800100" lvl="1" indent="-342900">
              <a:lnSpc>
                <a:spcPct val="150000"/>
              </a:lnSpc>
              <a:buFont typeface="Arial" panose="020B0604020202020204" pitchFamily="34" charset="0"/>
              <a:buChar char="•"/>
            </a:pPr>
            <a:r>
              <a:rPr lang="en-US" dirty="0"/>
              <a:t>Donut chart shows how many taluks were classified vs unclassified.</a:t>
            </a:r>
          </a:p>
          <a:p>
            <a:pPr>
              <a:lnSpc>
                <a:spcPct val="150000"/>
              </a:lnSpc>
            </a:pPr>
            <a:r>
              <a:rPr lang="en-US" b="1" dirty="0">
                <a:solidFill>
                  <a:schemeClr val="bg1"/>
                </a:solidFill>
              </a:rPr>
              <a:t>7. Interactive Filters (in Power BI):</a:t>
            </a:r>
            <a:endParaRPr lang="en-US" b="1" dirty="0"/>
          </a:p>
          <a:p>
            <a:pPr marL="742950" lvl="1" indent="-285750">
              <a:lnSpc>
                <a:spcPct val="150000"/>
              </a:lnSpc>
              <a:buFont typeface="Arial" panose="020B0604020202020204" pitchFamily="34" charset="0"/>
              <a:buChar char="•"/>
            </a:pPr>
            <a:r>
              <a:rPr lang="en-US" dirty="0"/>
              <a:t>Users can click on districts or taluks to drill down into specific data subsets.</a:t>
            </a:r>
          </a:p>
          <a:p>
            <a:pPr marL="800100" lvl="1" indent="-342900">
              <a:lnSpc>
                <a:spcPct val="150000"/>
              </a:lnSpc>
              <a:buFont typeface="+mj-lt"/>
              <a:buAutoNum type="arabicPeriod"/>
            </a:pPr>
            <a:endParaRPr lang="en-US" dirty="0"/>
          </a:p>
        </p:txBody>
      </p:sp>
    </p:spTree>
    <p:extLst>
      <p:ext uri="{BB962C8B-B14F-4D97-AF65-F5344CB8AC3E}">
        <p14:creationId xmlns:p14="http://schemas.microsoft.com/office/powerpoint/2010/main" val="7226397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238</TotalTime>
  <Words>233</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This dashboard project is based on the classification of patient addresses into rural and urban categories across districts and taluks in Tamil Nadu. The work was part of my role as a Technical Assistant in cancer registry data analysis. Click the link below to open the dashboard (Power BI required)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haran</dc:creator>
  <cp:lastModifiedBy>hari haran</cp:lastModifiedBy>
  <cp:revision>4</cp:revision>
  <dcterms:created xsi:type="dcterms:W3CDTF">2025-06-05T04:04:30Z</dcterms:created>
  <dcterms:modified xsi:type="dcterms:W3CDTF">2025-06-14T04:37:27Z</dcterms:modified>
</cp:coreProperties>
</file>