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40" userDrawn="1">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9174B-22D6-4118-B737-55E1D898C9FA}" v="265" dt="2024-11-12T01:49:14.249"/>
    <p1510:client id="{7FE8668F-6971-00DD-707F-BFC33E3292D0}" v="283" dt="2024-11-12T01:47:41.2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varScale="1">
        <p:scale>
          <a:sx n="12" d="100"/>
          <a:sy n="12" d="100"/>
        </p:scale>
        <p:origin x="2100" y="156"/>
      </p:cViewPr>
      <p:guideLst>
        <p:guide orient="horz" pos="3318"/>
        <p:guide orient="horz" pos="240"/>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829841"/>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663873"/>
            <a:ext cx="10050462"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000109"/>
            <a:ext cx="10048875"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5829841"/>
            <a:ext cx="10048874"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000109"/>
            <a:ext cx="10058400" cy="615545"/>
          </a:xfrm>
          <a:prstGeom prst="rect">
            <a:avLst/>
          </a:prstGeom>
          <a:solidFill>
            <a:schemeClr val="accent5">
              <a:lumMod val="50000"/>
            </a:schemeClr>
          </a:solidFill>
        </p:spPr>
        <p:txBody>
          <a:bodyPr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000109"/>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5829841"/>
            <a:ext cx="10047018"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3724098"/>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4462762"/>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130761"/>
            <a:ext cx="10047018" cy="615545"/>
          </a:xfrm>
          <a:prstGeom prst="rect">
            <a:avLst/>
          </a:prstGeom>
          <a:solidFill>
            <a:schemeClr val="accent5">
              <a:lumMod val="50000"/>
            </a:schemeClr>
          </a:solidFill>
        </p:spPr>
        <p:txBody>
          <a:bodyPr wrap="square" lIns="91436" tIns="91436" rIns="91436" bIns="91436" anchor="t" anchorCtr="0">
            <a:spAutoFit/>
          </a:bodyPr>
          <a:lstStyle>
            <a:lvl1pPr marL="0" indent="0" algn="ctr">
              <a:buNone/>
              <a:defRPr sz="28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5884806"/>
            <a:ext cx="10052050"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402912"/>
            <a:ext cx="10056813" cy="738642"/>
          </a:xfrm>
          <a:prstGeom prst="rect">
            <a:avLst/>
          </a:prstGeom>
        </p:spPr>
        <p:txBody>
          <a:bodyPr wrap="square" lIns="228589" tIns="228589" rIns="228589" bIns="228589" anchor="t" anchorCtr="0">
            <a:spAutoFit/>
          </a:bodyPr>
          <a:lstStyle>
            <a:lvl1pPr marL="0" indent="0">
              <a:buNone/>
              <a:defRPr sz="18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2505788"/>
            <a:ext cx="31998968" cy="523220"/>
          </a:xfrm>
          <a:prstGeom prst="rect">
            <a:avLst/>
          </a:prstGeom>
        </p:spPr>
        <p:txBody>
          <a:bodyPr anchor="t" anchorCtr="0">
            <a:spAutoFit/>
          </a:bodyPr>
          <a:lstStyle>
            <a:lvl1pPr marL="0" indent="0" algn="ctr">
              <a:buFontTx/>
              <a:buNone/>
              <a:defRPr sz="28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562745"/>
            <a:ext cx="31998968" cy="769441"/>
          </a:xfrm>
          <a:prstGeom prst="rect">
            <a:avLst/>
          </a:prstGeom>
        </p:spPr>
        <p:txBody>
          <a:bodyPr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923330"/>
          </a:xfrm>
          <a:prstGeom prst="rect">
            <a:avLst/>
          </a:prstGeom>
        </p:spPr>
        <p:txBody>
          <a:bodyPr anchor="t" anchorCtr="0">
            <a:spAutoFit/>
          </a:bodyPr>
          <a:lstStyle>
            <a:lvl1pPr marL="0" indent="0" algn="ctr">
              <a:buFontTx/>
              <a:buNone/>
              <a:defRPr sz="54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4703D5-BF2F-DF41-7EEE-50B26CAB4433}"/>
              </a:ext>
            </a:extLst>
          </p:cNvPr>
          <p:cNvSpPr/>
          <p:nvPr userDrawn="1"/>
        </p:nvSpPr>
        <p:spPr>
          <a:xfrm>
            <a:off x="0" y="32077025"/>
            <a:ext cx="43891200" cy="91329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652905" y="32351882"/>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E5ED0136-E6E9-E340-DCD6-5053BABFBFE4}"/>
              </a:ext>
            </a:extLst>
          </p:cNvPr>
          <p:cNvGrpSpPr/>
          <p:nvPr userDrawn="1"/>
        </p:nvGrpSpPr>
        <p:grpSpPr>
          <a:xfrm>
            <a:off x="0" y="14098"/>
            <a:ext cx="43891200" cy="4314166"/>
            <a:chOff x="0" y="-1"/>
            <a:chExt cx="12192000" cy="1219223"/>
          </a:xfrm>
        </p:grpSpPr>
        <p:sp>
          <p:nvSpPr>
            <p:cNvPr id="7" name="Document 6">
              <a:extLst>
                <a:ext uri="{FF2B5EF4-FFF2-40B4-BE49-F238E27FC236}">
                  <a16:creationId xmlns:a16="http://schemas.microsoft.com/office/drawing/2014/main" id="{F27200FE-D213-3004-DA26-3B8202A2AB23}"/>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id="{BB4B2C32-5D48-98BC-A030-3CCE7D871E0A}"/>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12" name="Table 11">
            <a:extLst>
              <a:ext uri="{FF2B5EF4-FFF2-40B4-BE49-F238E27FC236}">
                <a16:creationId xmlns:a16="http://schemas.microsoft.com/office/drawing/2014/main" id="{9631A715-ABDD-C916-FF3F-590B3A828BD8}"/>
              </a:ext>
            </a:extLst>
          </p:cNvPr>
          <p:cNvGraphicFramePr>
            <a:graphicFrameLocks noGrp="1"/>
          </p:cNvGraphicFramePr>
          <p:nvPr userDrawn="1">
            <p:extLst>
              <p:ext uri="{D42A27DB-BD31-4B8C-83A1-F6EECF244321}">
                <p14:modId xmlns:p14="http://schemas.microsoft.com/office/powerpoint/2010/main" val="4281770255"/>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72BD4B14-1893-B4DB-61A1-412ACC2BFADA}"/>
              </a:ext>
            </a:extLst>
          </p:cNvPr>
          <p:cNvGraphicFramePr>
            <a:graphicFrameLocks noGrp="1"/>
          </p:cNvGraphicFramePr>
          <p:nvPr userDrawn="1">
            <p:extLst>
              <p:ext uri="{D42A27DB-BD31-4B8C-83A1-F6EECF244321}">
                <p14:modId xmlns:p14="http://schemas.microsoft.com/office/powerpoint/2010/main" val="100757460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open.canada.ca/en" TargetMode="External"/><Relationship Id="rId7" Type="http://schemas.openxmlformats.org/officeDocument/2006/relationships/image" Target="../media/image10.png"/><Relationship Id="rId2" Type="http://schemas.openxmlformats.org/officeDocument/2006/relationships/hyperlink" Target="https://open.canada.ca/data/en/dataset/cfb5fdfe-e491-4b23-80fa-401c0deb33c4/resource/d4b0920a-72fb-443e-90eb-1bbee2333d00"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conestogac.zoom.us/rec/share/5z869rFus5GH6DVaAStyP-MwQh9if3lbavL7e3QD8kkdDpTw3OPrCz_F9pJqCvUf.2V9uuf7tDZrweb16?startTime=1731377195000" TargetMode="External"/><Relationship Id="rId10" Type="http://schemas.openxmlformats.org/officeDocument/2006/relationships/image" Target="../media/image13.jpeg"/><Relationship Id="rId4" Type="http://schemas.openxmlformats.org/officeDocument/2006/relationships/hyperlink" Target="https://www.posterpresentations.com/free-poster-templates.html" TargetMode="External"/><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9B15A-A5D0-CCF3-5253-13C72B1D5BE0}"/>
              </a:ext>
            </a:extLst>
          </p:cNvPr>
          <p:cNvSpPr>
            <a:spLocks noGrp="1"/>
          </p:cNvSpPr>
          <p:nvPr>
            <p:ph type="body" sz="quarter" idx="10"/>
          </p:nvPr>
        </p:nvSpPr>
        <p:spPr>
          <a:xfrm>
            <a:off x="459674" y="5829841"/>
            <a:ext cx="10056813" cy="6001621"/>
          </a:xfrm>
        </p:spPr>
        <p:txBody>
          <a:bodyPr/>
          <a:lstStyle/>
          <a:p>
            <a:r>
              <a:rPr lang="en-US" sz="2400">
                <a:latin typeface="+mn-lt"/>
              </a:rPr>
              <a:t>Immigration is essential to Ontario’s workforce because immigrants contribute skills, labor, and innovation. They help address workforce shortages and support economic growth.</a:t>
            </a:r>
          </a:p>
          <a:p>
            <a:r>
              <a:rPr lang="en-US" sz="2400">
                <a:latin typeface="+mn-lt"/>
              </a:rPr>
              <a:t>The data used in this study includes various groups like recent immigrants, established immigrants, and non-immigrants (those born in Canada). It covers:</a:t>
            </a:r>
          </a:p>
          <a:p>
            <a:pPr marL="457200" indent="-457200">
              <a:buFont typeface="Arial" panose="020B0604020202020204" pitchFamily="34" charset="0"/>
              <a:buChar char="•"/>
            </a:pPr>
            <a:r>
              <a:rPr lang="en-US" sz="2400" b="1">
                <a:latin typeface="+mn-lt"/>
              </a:rPr>
              <a:t>Employment Status</a:t>
            </a:r>
            <a:r>
              <a:rPr lang="en-US" sz="2400">
                <a:latin typeface="+mn-lt"/>
              </a:rPr>
              <a:t>: Who is employed, unemployed, or out of the labor force.</a:t>
            </a:r>
          </a:p>
          <a:p>
            <a:pPr marL="457200" indent="-457200">
              <a:buFont typeface="Arial" panose="020B0604020202020204" pitchFamily="34" charset="0"/>
              <a:buChar char="•"/>
            </a:pPr>
            <a:r>
              <a:rPr lang="en-US" sz="2400" b="1">
                <a:latin typeface="+mn-lt"/>
              </a:rPr>
              <a:t>Education Levels</a:t>
            </a:r>
            <a:r>
              <a:rPr lang="en-US" sz="2400">
                <a:latin typeface="+mn-lt"/>
              </a:rPr>
              <a:t>: Ranging from no formal education to university degrees.</a:t>
            </a:r>
          </a:p>
          <a:p>
            <a:pPr marL="457200" indent="-457200">
              <a:buFont typeface="Arial" panose="020B0604020202020204" pitchFamily="34" charset="0"/>
              <a:buChar char="•"/>
            </a:pPr>
            <a:r>
              <a:rPr lang="en-US" sz="2400" b="1">
                <a:latin typeface="+mn-lt"/>
              </a:rPr>
              <a:t>Demographics</a:t>
            </a:r>
            <a:r>
              <a:rPr lang="en-US" sz="2400">
                <a:latin typeface="+mn-lt"/>
              </a:rPr>
              <a:t>: Age groups (15-24, 25-54, 55+) and sex (male, female).</a:t>
            </a:r>
          </a:p>
          <a:p>
            <a:r>
              <a:rPr lang="en-US" sz="2400">
                <a:latin typeface="+mn-lt"/>
              </a:rPr>
              <a:t>The study aims to understand how different factors (like immigration status, education, age, and gender) affect employment in Ontario. This information can guide policies to help immigrants integrate and succeed in the workforce.</a:t>
            </a:r>
          </a:p>
        </p:txBody>
      </p:sp>
      <p:sp>
        <p:nvSpPr>
          <p:cNvPr id="3" name="Text Placeholder 2">
            <a:extLst>
              <a:ext uri="{FF2B5EF4-FFF2-40B4-BE49-F238E27FC236}">
                <a16:creationId xmlns:a16="http://schemas.microsoft.com/office/drawing/2014/main" id="{ABF601BF-2A5B-5C56-BF98-D57CC5FA7615}"/>
              </a:ext>
            </a:extLst>
          </p:cNvPr>
          <p:cNvSpPr>
            <a:spLocks noGrp="1"/>
          </p:cNvSpPr>
          <p:nvPr>
            <p:ph type="body" sz="quarter" idx="11"/>
          </p:nvPr>
        </p:nvSpPr>
        <p:spPr/>
        <p:txBody>
          <a:bodyPr/>
          <a:lstStyle/>
          <a:p>
            <a:r>
              <a:rPr lang="en-US"/>
              <a:t>ABSTRACT</a:t>
            </a:r>
          </a:p>
        </p:txBody>
      </p:sp>
      <p:sp>
        <p:nvSpPr>
          <p:cNvPr id="4" name="Text Placeholder 3">
            <a:extLst>
              <a:ext uri="{FF2B5EF4-FFF2-40B4-BE49-F238E27FC236}">
                <a16:creationId xmlns:a16="http://schemas.microsoft.com/office/drawing/2014/main" id="{2FA128F3-6A57-DD54-BC55-ABC7987AB417}"/>
              </a:ext>
            </a:extLst>
          </p:cNvPr>
          <p:cNvSpPr>
            <a:spLocks noGrp="1"/>
          </p:cNvSpPr>
          <p:nvPr>
            <p:ph type="body" sz="quarter" idx="20"/>
          </p:nvPr>
        </p:nvSpPr>
        <p:spPr>
          <a:xfrm>
            <a:off x="477825" y="11831462"/>
            <a:ext cx="10050462" cy="646288"/>
          </a:xfrm>
        </p:spPr>
        <p:txBody>
          <a:bodyPr/>
          <a:lstStyle/>
          <a:p>
            <a:r>
              <a:rPr lang="en-US"/>
              <a:t>OBJECTIVES</a:t>
            </a:r>
          </a:p>
        </p:txBody>
      </p:sp>
      <p:sp>
        <p:nvSpPr>
          <p:cNvPr id="5" name="Text Placeholder 4">
            <a:extLst>
              <a:ext uri="{FF2B5EF4-FFF2-40B4-BE49-F238E27FC236}">
                <a16:creationId xmlns:a16="http://schemas.microsoft.com/office/drawing/2014/main" id="{7E17A497-46C1-B833-4D36-ADCA71D86349}"/>
              </a:ext>
            </a:extLst>
          </p:cNvPr>
          <p:cNvSpPr>
            <a:spLocks noGrp="1"/>
          </p:cNvSpPr>
          <p:nvPr>
            <p:ph type="body" sz="quarter" idx="21"/>
          </p:nvPr>
        </p:nvSpPr>
        <p:spPr>
          <a:xfrm>
            <a:off x="11046094" y="5829837"/>
            <a:ext cx="10946020" cy="25834742"/>
          </a:xfrm>
        </p:spPr>
        <p:txBody>
          <a:bodyPr/>
          <a:lstStyle/>
          <a:p>
            <a:r>
              <a:rPr lang="en-US" sz="2400" b="1" dirty="0">
                <a:latin typeface="+mn-lt"/>
              </a:rPr>
              <a:t>Data Source</a:t>
            </a:r>
            <a:r>
              <a:rPr lang="en-US" sz="2400" dirty="0">
                <a:latin typeface="+mn-lt"/>
              </a:rPr>
              <a:t>:</a:t>
            </a:r>
          </a:p>
          <a:p>
            <a:r>
              <a:rPr lang="en-US" sz="2400" dirty="0">
                <a:latin typeface="+mn-lt"/>
                <a:cs typeface="Times New Roman"/>
              </a:rPr>
              <a:t>The data is obtained from the </a:t>
            </a:r>
            <a:r>
              <a:rPr lang="en-US" sz="2400" i="1" err="1">
                <a:latin typeface="+mn-lt"/>
                <a:cs typeface="Times New Roman"/>
              </a:rPr>
              <a:t>Labour</a:t>
            </a:r>
            <a:r>
              <a:rPr lang="en-US" sz="2400" i="1" dirty="0">
                <a:latin typeface="+mn-lt"/>
                <a:cs typeface="Times New Roman"/>
              </a:rPr>
              <a:t> Force Survey</a:t>
            </a:r>
            <a:r>
              <a:rPr lang="en-US" sz="2400" dirty="0">
                <a:latin typeface="+mn-lt"/>
                <a:cs typeface="Times New Roman"/>
              </a:rPr>
              <a:t> by Statistics Canada and the </a:t>
            </a:r>
            <a:r>
              <a:rPr lang="en-US" sz="2400" i="1" dirty="0">
                <a:latin typeface="+mn-lt"/>
                <a:cs typeface="Times New Roman"/>
              </a:rPr>
              <a:t>Open Government Portal</a:t>
            </a:r>
            <a:r>
              <a:rPr lang="en-US" sz="2400" dirty="0">
                <a:latin typeface="+mn-lt"/>
                <a:cs typeface="Times New Roman"/>
              </a:rPr>
              <a:t> (</a:t>
            </a:r>
            <a:r>
              <a:rPr lang="en-US" sz="2400" err="1">
                <a:latin typeface="+mn-lt"/>
                <a:cs typeface="Times New Roman"/>
                <a:hlinkClick r:id="rId2"/>
              </a:rPr>
              <a:t>Labour</a:t>
            </a:r>
            <a:r>
              <a:rPr lang="en-US" sz="2400" dirty="0">
                <a:latin typeface="+mn-lt"/>
                <a:cs typeface="Times New Roman"/>
                <a:hlinkClick r:id="rId2"/>
              </a:rPr>
              <a:t> Force Characteristics by Immigrant Status, Annual</a:t>
            </a:r>
            <a:r>
              <a:rPr lang="en-US" sz="2400" dirty="0">
                <a:latin typeface="+mn-lt"/>
                <a:cs typeface="Times New Roman"/>
              </a:rPr>
              <a:t>).</a:t>
            </a:r>
          </a:p>
          <a:p>
            <a:r>
              <a:rPr lang="en-US" sz="2400" b="1" dirty="0">
                <a:latin typeface="+mn-lt"/>
                <a:cs typeface="Times New Roman"/>
              </a:rPr>
              <a:t>Sample Size</a:t>
            </a:r>
            <a:r>
              <a:rPr lang="en-US" sz="2400" dirty="0">
                <a:latin typeface="+mn-lt"/>
                <a:cs typeface="Times New Roman"/>
              </a:rPr>
              <a:t>:</a:t>
            </a:r>
          </a:p>
          <a:p>
            <a:r>
              <a:rPr lang="en-US" sz="2400" dirty="0">
                <a:latin typeface="+mn-lt"/>
                <a:cs typeface="Times New Roman"/>
              </a:rPr>
              <a:t>Data includes a broad sample representing Ontario's immigrant and non-immigrant population across various age groups and education levels.</a:t>
            </a:r>
          </a:p>
          <a:p>
            <a:r>
              <a:rPr lang="en-US" sz="2400" dirty="0">
                <a:latin typeface="+mn-lt"/>
                <a:cs typeface="Times New Roman"/>
              </a:rPr>
              <a:t>	</a:t>
            </a:r>
          </a:p>
          <a:p>
            <a:r>
              <a:rPr lang="en-US" sz="2400" b="1" dirty="0">
                <a:latin typeface="+mn-lt"/>
              </a:rPr>
              <a:t>Methods</a:t>
            </a:r>
            <a:r>
              <a:rPr lang="en-US" sz="2400" dirty="0">
                <a:latin typeface="+mn-lt"/>
              </a:rPr>
              <a:t>:</a:t>
            </a:r>
          </a:p>
          <a:p>
            <a:r>
              <a:rPr lang="en-US" sz="2400" b="1" dirty="0">
                <a:latin typeface="+mn-lt"/>
                <a:cs typeface="Times New Roman"/>
              </a:rPr>
              <a:t>Data Analysis</a:t>
            </a:r>
            <a:r>
              <a:rPr lang="en-US" sz="2400" dirty="0">
                <a:latin typeface="+mn-lt"/>
                <a:cs typeface="Times New Roman"/>
              </a:rPr>
              <a:t>: line chart displays the trends in university degree attainment over time from 2006 to 2020. It shows a general upward trend, with university degrees increasing significantly until around 2019, after which there is a slight decline. The different lines likely represent various demographics or age groups, with higher lines indicating larger numbers of individuals with university degrees. Overall, the chart suggests a growing educational attainment in university degrees over this period. The</a:t>
            </a:r>
          </a:p>
          <a:p>
            <a:endParaRPr lang="en-US" sz="2400">
              <a:latin typeface="+mn-lt"/>
            </a:endParaRPr>
          </a:p>
          <a:p>
            <a:endParaRPr lang="en-US" sz="2400">
              <a:latin typeface="+mn-lt"/>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a:latin typeface="+mn-lt"/>
              <a:cs typeface="Times New Roman"/>
            </a:endParaRPr>
          </a:p>
          <a:p>
            <a:endParaRPr lang="en-US" sz="2400" b="1">
              <a:latin typeface="+mn-lt"/>
              <a:cs typeface="Times New Roman"/>
            </a:endParaRPr>
          </a:p>
          <a:p>
            <a:endParaRPr lang="en-US" sz="2400" b="1">
              <a:latin typeface="+mn-lt"/>
              <a:cs typeface="Times New Roman"/>
            </a:endParaRPr>
          </a:p>
          <a:p>
            <a:endParaRPr lang="en-US" sz="2400" b="1">
              <a:latin typeface="+mn-lt"/>
              <a:cs typeface="Times New Roman"/>
            </a:endParaRPr>
          </a:p>
          <a:p>
            <a:endParaRPr lang="en-US" sz="2400" b="1">
              <a:latin typeface="+mn-lt"/>
              <a:cs typeface="Times New Roman"/>
            </a:endParaRPr>
          </a:p>
          <a:p>
            <a:endParaRPr lang="en-US" sz="2400" b="1">
              <a:latin typeface="+mn-lt"/>
              <a:cs typeface="Times New Roman"/>
            </a:endParaRPr>
          </a:p>
          <a:p>
            <a:endParaRPr lang="en-US" sz="2400" b="1">
              <a:latin typeface="+mn-lt"/>
              <a:cs typeface="Times New Roman"/>
            </a:endParaRPr>
          </a:p>
          <a:p>
            <a:endParaRPr lang="en-US" sz="2400" b="1">
              <a:latin typeface="+mn-lt"/>
              <a:cs typeface="Times New Roman"/>
            </a:endParaRPr>
          </a:p>
          <a:p>
            <a:endParaRPr lang="en-US" sz="2400">
              <a:latin typeface="Century Gothic"/>
              <a:cs typeface="Times New Roman"/>
            </a:endParaRPr>
          </a:p>
          <a:p>
            <a:endParaRPr lang="en-US" sz="2400">
              <a:latin typeface="Century Gothic"/>
              <a:cs typeface="Times New Roman"/>
            </a:endParaRPr>
          </a:p>
          <a:p>
            <a:endParaRPr lang="en-US" sz="2400">
              <a:latin typeface="Century Gothic"/>
              <a:cs typeface="Times New Roman"/>
            </a:endParaRPr>
          </a:p>
          <a:p>
            <a:endParaRPr lang="en-US" sz="2400">
              <a:latin typeface="Century Gothic"/>
              <a:cs typeface="Times New Roman"/>
            </a:endParaRPr>
          </a:p>
          <a:p>
            <a:endParaRPr lang="en-US" sz="2400">
              <a:latin typeface="Century Gothic"/>
              <a:cs typeface="Times New Roman"/>
            </a:endParaRPr>
          </a:p>
          <a:p>
            <a:endParaRPr lang="en-US" sz="2400">
              <a:latin typeface="+mn-lt"/>
              <a:cs typeface="Times New Roman"/>
            </a:endParaRPr>
          </a:p>
          <a:p>
            <a:r>
              <a:rPr lang="en-US" sz="2400">
                <a:latin typeface="+mn-lt"/>
                <a:cs typeface="Times New Roman"/>
              </a:rPr>
              <a:t>This table presents the minimum and maximum counts of men and women with university degrees over a selected period (2006 to 2020).</a:t>
            </a:r>
            <a:endParaRPr lang="en-US" sz="2400">
              <a:latin typeface="+mn-lt"/>
            </a:endParaRPr>
          </a:p>
          <a:p>
            <a:pPr marL="285750" indent="-285750">
              <a:buFont typeface="Arial"/>
              <a:buChar char="•"/>
            </a:pPr>
            <a:r>
              <a:rPr lang="en-US" sz="2400" b="1">
                <a:latin typeface="+mn-lt"/>
                <a:cs typeface="Times New Roman"/>
              </a:rPr>
              <a:t>Men with University Degrees</a:t>
            </a:r>
            <a:r>
              <a:rPr lang="en-US" sz="2400">
                <a:latin typeface="+mn-lt"/>
                <a:cs typeface="Times New Roman"/>
              </a:rPr>
              <a:t>:</a:t>
            </a:r>
            <a:endParaRPr lang="en-US" sz="2400">
              <a:latin typeface="+mn-lt"/>
            </a:endParaRPr>
          </a:p>
          <a:p>
            <a:pPr marL="1771015" lvl="1" indent="-285750">
              <a:buFont typeface="Arial"/>
              <a:buChar char="–"/>
            </a:pPr>
            <a:r>
              <a:rPr lang="en-US" sz="2400" b="1">
                <a:latin typeface="+mn-lt"/>
                <a:cs typeface="Times New Roman"/>
              </a:rPr>
              <a:t>Minimum</a:t>
            </a:r>
            <a:r>
              <a:rPr lang="en-US" sz="2400">
                <a:latin typeface="+mn-lt"/>
                <a:cs typeface="Times New Roman"/>
              </a:rPr>
              <a:t>: The lowest recorded number of men with university degrees was 500,000 in 2006.</a:t>
            </a:r>
            <a:endParaRPr lang="en-US" sz="2400">
              <a:latin typeface="+mn-lt"/>
            </a:endParaRPr>
          </a:p>
          <a:p>
            <a:pPr marL="1771015" lvl="1" indent="-285750">
              <a:buFont typeface="Arial"/>
              <a:buChar char="–"/>
            </a:pPr>
            <a:r>
              <a:rPr lang="en-US" sz="2400" b="1">
                <a:latin typeface="+mn-lt"/>
                <a:cs typeface="Times New Roman"/>
              </a:rPr>
              <a:t>Maximum</a:t>
            </a:r>
            <a:r>
              <a:rPr lang="en-US" sz="2400">
                <a:latin typeface="+mn-lt"/>
                <a:cs typeface="Times New Roman"/>
              </a:rPr>
              <a:t>: The highest recorded number was 1,200,000 in 2020.</a:t>
            </a:r>
            <a:endParaRPr lang="en-US" sz="2400">
              <a:latin typeface="+mn-lt"/>
            </a:endParaRPr>
          </a:p>
          <a:p>
            <a:pPr marL="1771015" lvl="1" indent="-285750">
              <a:buFont typeface="Arial"/>
              <a:buChar char="–"/>
            </a:pPr>
            <a:r>
              <a:rPr lang="en-US" sz="2400" b="1">
                <a:latin typeface="+mn-lt"/>
                <a:cs typeface="Times New Roman"/>
              </a:rPr>
              <a:t>Year Range</a:t>
            </a:r>
            <a:r>
              <a:rPr lang="en-US" sz="2400">
                <a:latin typeface="+mn-lt"/>
                <a:cs typeface="Times New Roman"/>
              </a:rPr>
              <a:t>: Data spans from 2006 to 2020.</a:t>
            </a:r>
            <a:endParaRPr lang="en-US" sz="2400">
              <a:latin typeface="+mn-lt"/>
            </a:endParaRPr>
          </a:p>
          <a:p>
            <a:pPr marL="285750" indent="-285750">
              <a:buFont typeface="Arial"/>
              <a:buChar char="•"/>
            </a:pPr>
            <a:r>
              <a:rPr lang="en-US" sz="2400" b="1">
                <a:latin typeface="+mn-lt"/>
                <a:cs typeface="Times New Roman"/>
              </a:rPr>
              <a:t>Women with University Degrees</a:t>
            </a:r>
            <a:r>
              <a:rPr lang="en-US" sz="2400">
                <a:latin typeface="+mn-lt"/>
                <a:cs typeface="Times New Roman"/>
              </a:rPr>
              <a:t>:</a:t>
            </a:r>
            <a:endParaRPr lang="en-US" sz="2400">
              <a:latin typeface="+mn-lt"/>
            </a:endParaRPr>
          </a:p>
          <a:p>
            <a:pPr marL="1771015" lvl="1" indent="-285750">
              <a:buFont typeface="Arial"/>
              <a:buChar char="–"/>
            </a:pPr>
            <a:r>
              <a:rPr lang="en-US" sz="2400" b="1">
                <a:latin typeface="+mn-lt"/>
                <a:cs typeface="Times New Roman"/>
              </a:rPr>
              <a:t>Minimum</a:t>
            </a:r>
            <a:r>
              <a:rPr lang="en-US" sz="2400">
                <a:latin typeface="+mn-lt"/>
                <a:cs typeface="Times New Roman"/>
              </a:rPr>
              <a:t>: The lowest count of women with university degrees was 450,000 in 2006.</a:t>
            </a:r>
            <a:endParaRPr lang="en-US" sz="2400">
              <a:latin typeface="+mn-lt"/>
            </a:endParaRPr>
          </a:p>
          <a:p>
            <a:pPr marL="1771015" lvl="1" indent="-285750">
              <a:buFont typeface="Arial"/>
              <a:buChar char="–"/>
            </a:pPr>
            <a:r>
              <a:rPr lang="en-US" sz="2400" b="1">
                <a:latin typeface="+mn-lt"/>
                <a:cs typeface="Times New Roman"/>
              </a:rPr>
              <a:t>Maximum</a:t>
            </a:r>
            <a:r>
              <a:rPr lang="en-US" sz="2400">
                <a:latin typeface="+mn-lt"/>
                <a:cs typeface="Times New Roman"/>
              </a:rPr>
              <a:t>: The highest was 1,300,000 in 2020.</a:t>
            </a:r>
            <a:endParaRPr lang="en-US" sz="2400">
              <a:latin typeface="+mn-lt"/>
            </a:endParaRPr>
          </a:p>
          <a:p>
            <a:pPr marL="1771015" lvl="1" indent="-285750">
              <a:buFont typeface="Arial"/>
              <a:buChar char="–"/>
            </a:pPr>
            <a:r>
              <a:rPr lang="en-US" sz="2400" b="1">
                <a:latin typeface="+mn-lt"/>
                <a:cs typeface="Times New Roman"/>
              </a:rPr>
              <a:t>Year Range</a:t>
            </a:r>
            <a:r>
              <a:rPr lang="en-US" sz="2400">
                <a:latin typeface="+mn-lt"/>
                <a:cs typeface="Times New Roman"/>
              </a:rPr>
              <a:t>: Data also spans from 2006 to 2020.</a:t>
            </a:r>
            <a:endParaRPr lang="en-US" sz="2400">
              <a:latin typeface="+mn-lt"/>
            </a:endParaRPr>
          </a:p>
          <a:p>
            <a:pPr marL="1485265" lvl="1" indent="-570865"/>
            <a:r>
              <a:rPr lang="en-US" sz="2400">
                <a:latin typeface="+mn-lt"/>
                <a:cs typeface="Times New Roman"/>
              </a:rPr>
              <a:t>This table highlights the increasing trend in university attainment for both men and women over time, with women reaching a slightly higher maximum than men by 2020.</a:t>
            </a:r>
            <a:endParaRPr lang="en-US" sz="2400">
              <a:latin typeface="+mn-lt"/>
            </a:endParaRPr>
          </a:p>
          <a:p>
            <a:endParaRPr lang="en-US" sz="2400" b="1" dirty="0">
              <a:latin typeface="Calibri"/>
              <a:cs typeface="Times New Roman"/>
            </a:endParaRPr>
          </a:p>
          <a:p>
            <a:endParaRPr lang="en-US" sz="2400">
              <a:latin typeface="Calibri"/>
            </a:endParaRPr>
          </a:p>
          <a:p>
            <a:endParaRPr lang="en-US" sz="2400">
              <a:latin typeface="Calibri"/>
            </a:endParaRPr>
          </a:p>
          <a:p>
            <a:endParaRPr lang="en-US"/>
          </a:p>
        </p:txBody>
      </p:sp>
      <p:sp>
        <p:nvSpPr>
          <p:cNvPr id="6" name="Text Placeholder 5">
            <a:extLst>
              <a:ext uri="{FF2B5EF4-FFF2-40B4-BE49-F238E27FC236}">
                <a16:creationId xmlns:a16="http://schemas.microsoft.com/office/drawing/2014/main" id="{6585B3EA-B18E-7FC2-B2CD-2D7E02CF97EB}"/>
              </a:ext>
            </a:extLst>
          </p:cNvPr>
          <p:cNvSpPr>
            <a:spLocks noGrp="1"/>
          </p:cNvSpPr>
          <p:nvPr>
            <p:ph type="body" sz="quarter" idx="22"/>
          </p:nvPr>
        </p:nvSpPr>
        <p:spPr/>
        <p:txBody>
          <a:bodyPr/>
          <a:lstStyle/>
          <a:p>
            <a:r>
              <a:rPr lang="en-US"/>
              <a:t>MATERIALS &amp; METHODS</a:t>
            </a:r>
          </a:p>
        </p:txBody>
      </p:sp>
      <p:sp>
        <p:nvSpPr>
          <p:cNvPr id="7" name="Text Placeholder 6">
            <a:extLst>
              <a:ext uri="{FF2B5EF4-FFF2-40B4-BE49-F238E27FC236}">
                <a16:creationId xmlns:a16="http://schemas.microsoft.com/office/drawing/2014/main" id="{4F5BE437-9F0D-82A7-FBFB-D2DBD5108729}"/>
              </a:ext>
            </a:extLst>
          </p:cNvPr>
          <p:cNvSpPr>
            <a:spLocks noGrp="1"/>
          </p:cNvSpPr>
          <p:nvPr>
            <p:ph type="body" sz="quarter" idx="23"/>
          </p:nvPr>
        </p:nvSpPr>
        <p:spPr>
          <a:xfrm>
            <a:off x="22385343" y="5829838"/>
            <a:ext cx="10048874" cy="16527579"/>
          </a:xfrm>
        </p:spPr>
        <p:txBody>
          <a:bodyPr/>
          <a:lstStyle/>
          <a:p>
            <a:pPr marL="457200" indent="-457200">
              <a:buAutoNum type="arabicPeriod"/>
            </a:pPr>
            <a:r>
              <a:rPr lang="en-US" sz="2400" b="1">
                <a:latin typeface="+mn-lt"/>
              </a:rPr>
              <a:t>Employment vs. Immigration Status</a:t>
            </a:r>
            <a:r>
              <a:rPr lang="en-US" sz="2400">
                <a:latin typeface="+mn-lt"/>
              </a:rPr>
              <a:t>:</a:t>
            </a:r>
          </a:p>
          <a:p>
            <a:r>
              <a:rPr lang="en-US" sz="2400">
                <a:latin typeface="+mn-lt"/>
              </a:rPr>
              <a:t>Recent immigrants (those who arrived in Canada within the past few years) generally have a harder time finding jobs compared to immigrants who have been in Canada for a long time and compared to people born in Canada. This is often due to challenges such as language barriers, difficulties in getting foreign credentials recognized, and a lack of Canadian work experience.</a:t>
            </a:r>
          </a:p>
          <a:p>
            <a:r>
              <a:rPr lang="en-US" sz="2400" b="1">
                <a:latin typeface="+mn-lt"/>
              </a:rPr>
              <a:t>Trend</a:t>
            </a:r>
            <a:r>
              <a:rPr lang="en-US" sz="2400">
                <a:latin typeface="+mn-lt"/>
              </a:rPr>
              <a:t>: Over time, as immigrants settle in, improve their language skills, build local networks, and gain Canadian experience, their chances of getting a job improve. Eventually, long-term immigrants (established immigrants) have employment rates that are close to or even equal to those of non-immigrants.</a:t>
            </a:r>
          </a:p>
          <a:p>
            <a:r>
              <a:rPr lang="en-US" sz="2400" b="1">
                <a:latin typeface="+mn-lt"/>
              </a:rPr>
              <a:t>2. Employment and Education</a:t>
            </a:r>
            <a:r>
              <a:rPr lang="en-US" sz="2400">
                <a:latin typeface="+mn-lt"/>
              </a:rPr>
              <a:t>:</a:t>
            </a:r>
          </a:p>
          <a:p>
            <a:r>
              <a:rPr lang="en-US" sz="2400">
                <a:latin typeface="+mn-lt"/>
              </a:rPr>
              <a:t>Across all groups (recent immigrants, established immigrants, and non-immigrants), people with higher education levels, especially those with university degrees, have much better job prospects. This is because a higher education level often makes someone more qualified for various jobs and can provide specialized skills that are in demand.</a:t>
            </a:r>
          </a:p>
          <a:p>
            <a:r>
              <a:rPr lang="en-US" sz="2400" b="1">
                <a:latin typeface="+mn-lt"/>
              </a:rPr>
              <a:t>Key Insight</a:t>
            </a:r>
            <a:r>
              <a:rPr lang="en-US" sz="2400">
                <a:latin typeface="+mn-lt"/>
              </a:rPr>
              <a:t>: Education acts as a strong advantage in the job market. People without formal education or with only basic schooling have a tougher time finding jobs, whereas those with post-secondary education or a university degree are more likely to be employed. This suggests that education is a key factor for job success, regardless of immigration status.</a:t>
            </a:r>
          </a:p>
          <a:p>
            <a:r>
              <a:rPr lang="en-US" sz="2400" b="1">
                <a:latin typeface="+mn-lt"/>
              </a:rPr>
              <a:t>3. Age and Gender Employment Differences</a:t>
            </a:r>
            <a:r>
              <a:rPr lang="en-US" sz="2400">
                <a:latin typeface="+mn-lt"/>
              </a:rPr>
              <a:t>:</a:t>
            </a:r>
          </a:p>
          <a:p>
            <a:r>
              <a:rPr lang="en-US" sz="2400">
                <a:latin typeface="+mn-lt"/>
              </a:rPr>
              <a:t>Employment rates are highest for people in the 25-54 age range, often considered the "prime working age." Younger people (ages 15-24) may have lower employment rates as many are still in school, while older people (55+) may face retirement or health-related limitations that affect their ability to work.</a:t>
            </a:r>
          </a:p>
          <a:p>
            <a:r>
              <a:rPr lang="en-US" sz="2400" b="1">
                <a:latin typeface="+mn-lt"/>
              </a:rPr>
              <a:t>Gender Differences</a:t>
            </a:r>
            <a:r>
              <a:rPr lang="en-US" sz="2400">
                <a:latin typeface="+mn-lt"/>
              </a:rPr>
              <a:t>: Men tend to have higher employment rates than women across all groups. This difference is even more noticeable among immigrants. There are several reasons for this gap:</a:t>
            </a:r>
          </a:p>
          <a:p>
            <a:pPr marL="342900" indent="-342900">
              <a:buFont typeface="Arial" panose="020B0604020202020204" pitchFamily="34" charset="0"/>
              <a:buChar char="•"/>
            </a:pPr>
            <a:r>
              <a:rPr lang="en-US" sz="2400" b="1">
                <a:latin typeface="+mn-lt"/>
              </a:rPr>
              <a:t>Caregiving</a:t>
            </a:r>
            <a:r>
              <a:rPr lang="en-US" sz="2400">
                <a:latin typeface="+mn-lt"/>
              </a:rPr>
              <a:t>: Women often take on more caregiving responsibilities, which can limit their availability for work.</a:t>
            </a:r>
          </a:p>
          <a:p>
            <a:pPr marL="342900" indent="-342900">
              <a:buFont typeface="Arial" panose="020B0604020202020204" pitchFamily="34" charset="0"/>
              <a:buChar char="•"/>
            </a:pPr>
            <a:r>
              <a:rPr lang="en-US" sz="2400" b="1">
                <a:latin typeface="+mn-lt"/>
              </a:rPr>
              <a:t>Cultural Expectations</a:t>
            </a:r>
            <a:r>
              <a:rPr lang="en-US" sz="2400">
                <a:latin typeface="+mn-lt"/>
              </a:rPr>
              <a:t>: In some immigrant communities, cultural expectations may influence women’s participation in the workforce.</a:t>
            </a:r>
          </a:p>
          <a:p>
            <a:pPr marL="342900" indent="-342900">
              <a:buFont typeface="Arial" panose="020B0604020202020204" pitchFamily="34" charset="0"/>
              <a:buChar char="•"/>
            </a:pPr>
            <a:r>
              <a:rPr lang="en-US" sz="2400" b="1">
                <a:latin typeface="+mn-lt"/>
              </a:rPr>
              <a:t>Systemic Barriers</a:t>
            </a:r>
            <a:r>
              <a:rPr lang="en-US" sz="2400">
                <a:latin typeface="+mn-lt"/>
              </a:rPr>
              <a:t>: Women, particularly immigrant women, may face challenges like discrimination or lack of support (e.g., affordable childcare), which affects their employment.</a:t>
            </a:r>
          </a:p>
          <a:p>
            <a:endParaRPr lang="en-US" sz="2400">
              <a:latin typeface="+mn-lt"/>
            </a:endParaRPr>
          </a:p>
          <a:p>
            <a:endParaRPr lang="en-US" sz="2400">
              <a:latin typeface="+mn-lt"/>
            </a:endParaRPr>
          </a:p>
          <a:p>
            <a:endParaRPr lang="en-US"/>
          </a:p>
        </p:txBody>
      </p:sp>
      <p:sp>
        <p:nvSpPr>
          <p:cNvPr id="8" name="Text Placeholder 7">
            <a:extLst>
              <a:ext uri="{FF2B5EF4-FFF2-40B4-BE49-F238E27FC236}">
                <a16:creationId xmlns:a16="http://schemas.microsoft.com/office/drawing/2014/main" id="{194151B7-6ED8-F2C6-FE53-92BB5AE7F145}"/>
              </a:ext>
            </a:extLst>
          </p:cNvPr>
          <p:cNvSpPr>
            <a:spLocks noGrp="1"/>
          </p:cNvSpPr>
          <p:nvPr>
            <p:ph type="body" sz="quarter" idx="24"/>
          </p:nvPr>
        </p:nvSpPr>
        <p:spPr/>
        <p:txBody>
          <a:bodyPr/>
          <a:lstStyle/>
          <a:p>
            <a:r>
              <a:rPr lang="en-US"/>
              <a:t>RESULTS</a:t>
            </a:r>
          </a:p>
        </p:txBody>
      </p:sp>
      <p:sp>
        <p:nvSpPr>
          <p:cNvPr id="9" name="Text Placeholder 8">
            <a:extLst>
              <a:ext uri="{FF2B5EF4-FFF2-40B4-BE49-F238E27FC236}">
                <a16:creationId xmlns:a16="http://schemas.microsoft.com/office/drawing/2014/main" id="{109607D9-8986-46BB-4981-8DFFD1929625}"/>
              </a:ext>
            </a:extLst>
          </p:cNvPr>
          <p:cNvSpPr>
            <a:spLocks noGrp="1"/>
          </p:cNvSpPr>
          <p:nvPr>
            <p:ph type="body" sz="quarter" idx="25"/>
          </p:nvPr>
        </p:nvSpPr>
        <p:spPr/>
        <p:txBody>
          <a:bodyPr/>
          <a:lstStyle/>
          <a:p>
            <a:r>
              <a:rPr lang="en-US"/>
              <a:t>CONCLUSIONS</a:t>
            </a:r>
          </a:p>
        </p:txBody>
      </p:sp>
      <p:sp>
        <p:nvSpPr>
          <p:cNvPr id="10" name="Text Placeholder 9">
            <a:extLst>
              <a:ext uri="{FF2B5EF4-FFF2-40B4-BE49-F238E27FC236}">
                <a16:creationId xmlns:a16="http://schemas.microsoft.com/office/drawing/2014/main" id="{BD8D252B-839A-3EC0-1EEA-A62A153F85EC}"/>
              </a:ext>
            </a:extLst>
          </p:cNvPr>
          <p:cNvSpPr>
            <a:spLocks noGrp="1"/>
          </p:cNvSpPr>
          <p:nvPr>
            <p:ph type="body" sz="quarter" idx="26"/>
          </p:nvPr>
        </p:nvSpPr>
        <p:spPr>
          <a:xfrm>
            <a:off x="33390292" y="5829840"/>
            <a:ext cx="10047018" cy="10507470"/>
          </a:xfrm>
        </p:spPr>
        <p:txBody>
          <a:bodyPr/>
          <a:lstStyle/>
          <a:p>
            <a:pPr marL="342900" indent="-342900">
              <a:buFont typeface="Arial" panose="020B0604020202020204" pitchFamily="34" charset="0"/>
              <a:buChar char="•"/>
            </a:pPr>
            <a:r>
              <a:rPr lang="en-US" sz="2400" b="1">
                <a:latin typeface="+mn-lt"/>
              </a:rPr>
              <a:t>Duration Since Immigration</a:t>
            </a:r>
            <a:r>
              <a:rPr lang="en-US" sz="2400">
                <a:latin typeface="+mn-lt"/>
              </a:rPr>
              <a:t>: </a:t>
            </a:r>
          </a:p>
          <a:p>
            <a:r>
              <a:rPr lang="en-US" sz="2400">
                <a:latin typeface="+mn-lt"/>
              </a:rPr>
              <a:t>Immigrants who have been in Canada for a longer time have a better chance of being employed compared to those who recently arrived. This is because over time, immigrants can improve their language skills, understand the Canadian job market, build local networks, and gain Canadian work experience. As a result, immigrants who have lived in Canada for many years (established immigrants) often have employment rates similar to people born in Canada (non-immigrants).</a:t>
            </a:r>
          </a:p>
          <a:p>
            <a:pPr marL="342900" indent="-342900">
              <a:buFont typeface="Arial" panose="020B0604020202020204" pitchFamily="34" charset="0"/>
              <a:buChar char="•"/>
            </a:pPr>
            <a:r>
              <a:rPr lang="en-US" sz="2400" b="1">
                <a:latin typeface="+mn-lt"/>
              </a:rPr>
              <a:t>Education</a:t>
            </a:r>
            <a:r>
              <a:rPr lang="en-US" sz="2400">
                <a:latin typeface="+mn-lt"/>
              </a:rPr>
              <a:t>: </a:t>
            </a:r>
          </a:p>
          <a:p>
            <a:r>
              <a:rPr lang="en-US" sz="2400">
                <a:latin typeface="+mn-lt"/>
              </a:rPr>
              <a:t>Having a higher level of education, especially a university degree, greatly improves a person’s chances of getting a job. This is true for everyone, whether they are immigrants or non-immigrants. Education helps people develop specialized skills and knowledge that are in demand in the job market. People without formal education or only basic schooling usually find it more challenging to get a job. This finding highlights the importance of educational attainment for successful employment.</a:t>
            </a:r>
            <a:endParaRPr lang="en-US" sz="2400" b="1">
              <a:latin typeface="+mn-lt"/>
            </a:endParaRPr>
          </a:p>
          <a:p>
            <a:pPr marL="342900" indent="-342900">
              <a:buFont typeface="Arial" panose="020B0604020202020204" pitchFamily="34" charset="0"/>
              <a:buChar char="•"/>
            </a:pPr>
            <a:r>
              <a:rPr lang="en-US" sz="2400" b="1">
                <a:latin typeface="+mn-lt"/>
              </a:rPr>
              <a:t>Gender Disparities</a:t>
            </a:r>
            <a:r>
              <a:rPr lang="en-US" sz="2400">
                <a:latin typeface="+mn-lt"/>
              </a:rPr>
              <a:t>:</a:t>
            </a:r>
          </a:p>
          <a:p>
            <a:r>
              <a:rPr lang="en-US" sz="2400">
                <a:latin typeface="+mn-lt"/>
              </a:rPr>
              <a:t>Women, particularly immigrant women, have lower employment rates compared to men. This difference is partly due to caregiving responsibilities, as women are often more involved in taking care of children or family members, which can limit their ability to work. Additionally, cultural expectations and systemic barriers may affect immigrant women more than men, making it harder for them to join the workforce. Addressing these gender disparities can help increase employment opportunities for women, especially those who are immigrants.</a:t>
            </a:r>
          </a:p>
        </p:txBody>
      </p:sp>
      <p:sp>
        <p:nvSpPr>
          <p:cNvPr id="11" name="Text Placeholder 10">
            <a:extLst>
              <a:ext uri="{FF2B5EF4-FFF2-40B4-BE49-F238E27FC236}">
                <a16:creationId xmlns:a16="http://schemas.microsoft.com/office/drawing/2014/main" id="{13725BF2-9AE2-7633-0FAE-711AAE057EFC}"/>
              </a:ext>
            </a:extLst>
          </p:cNvPr>
          <p:cNvSpPr>
            <a:spLocks noGrp="1"/>
          </p:cNvSpPr>
          <p:nvPr>
            <p:ph type="body" sz="quarter" idx="27"/>
          </p:nvPr>
        </p:nvSpPr>
        <p:spPr>
          <a:xfrm>
            <a:off x="33390292" y="17255818"/>
            <a:ext cx="10047018" cy="1322824"/>
          </a:xfrm>
        </p:spPr>
        <p:txBody>
          <a:bodyPr/>
          <a:lstStyle/>
          <a:p>
            <a:r>
              <a:rPr lang="en-US"/>
              <a:t>REFERENCES</a:t>
            </a:r>
          </a:p>
        </p:txBody>
      </p:sp>
      <p:sp>
        <p:nvSpPr>
          <p:cNvPr id="12" name="Text Placeholder 11">
            <a:extLst>
              <a:ext uri="{FF2B5EF4-FFF2-40B4-BE49-F238E27FC236}">
                <a16:creationId xmlns:a16="http://schemas.microsoft.com/office/drawing/2014/main" id="{14C41E60-197E-8E8D-43FF-35936D78FF38}"/>
              </a:ext>
            </a:extLst>
          </p:cNvPr>
          <p:cNvSpPr>
            <a:spLocks noGrp="1"/>
          </p:cNvSpPr>
          <p:nvPr>
            <p:ph type="body" sz="quarter" idx="28"/>
          </p:nvPr>
        </p:nvSpPr>
        <p:spPr>
          <a:xfrm>
            <a:off x="33390292" y="18875828"/>
            <a:ext cx="10052050" cy="6851084"/>
          </a:xfrm>
        </p:spPr>
        <p:txBody>
          <a:bodyPr/>
          <a:lstStyle/>
          <a:p>
            <a:endParaRPr lang="en-US" sz="2400" dirty="0">
              <a:latin typeface="+mn-lt"/>
            </a:endParaRPr>
          </a:p>
          <a:p>
            <a:r>
              <a:rPr lang="en-US" sz="2400" dirty="0">
                <a:latin typeface="+mn-lt"/>
                <a:cs typeface="Times New Roman"/>
              </a:rPr>
              <a:t>Government of Canada. (n.d.). </a:t>
            </a:r>
            <a:r>
              <a:rPr lang="en-US" sz="2400" i="1" dirty="0">
                <a:latin typeface="+mn-lt"/>
                <a:cs typeface="Times New Roman"/>
              </a:rPr>
              <a:t>Labour force characteristics by immigrant status, annual</a:t>
            </a:r>
            <a:r>
              <a:rPr lang="en-US" sz="2400" dirty="0">
                <a:latin typeface="+mn-lt"/>
                <a:cs typeface="Times New Roman"/>
              </a:rPr>
              <a:t>. Open Government Portal. Retrieved from </a:t>
            </a:r>
            <a:r>
              <a:rPr lang="en-US" sz="2400" dirty="0">
                <a:latin typeface="+mn-lt"/>
                <a:cs typeface="Times New Roman"/>
                <a:hlinkClick r:id="rId2"/>
              </a:rPr>
              <a:t>https://open.canada.ca/data/en/dataset/cfb5fdfe-e491-4b23-80fa-401c0deb33c4</a:t>
            </a:r>
            <a:r>
              <a:rPr lang="en-US" sz="2400" dirty="0">
                <a:latin typeface="Century Gothic"/>
                <a:cs typeface="Times New Roman"/>
                <a:hlinkClick r:id="rId2"/>
              </a:rPr>
              <a:t>/resource/d4b0920a-72fb-443e-90eb-1bbee2333d00</a:t>
            </a:r>
          </a:p>
          <a:p>
            <a:endParaRPr lang="en-US" dirty="0">
              <a:latin typeface="Century Gothic"/>
              <a:cs typeface="Times New Roman"/>
            </a:endParaRPr>
          </a:p>
          <a:p>
            <a:r>
              <a:rPr lang="en-US" sz="2400" dirty="0">
                <a:latin typeface="+mn-lt"/>
                <a:cs typeface="Times New Roman"/>
              </a:rPr>
              <a:t>Data Source: </a:t>
            </a:r>
            <a:r>
              <a:rPr lang="en-US" sz="2400" dirty="0">
                <a:latin typeface="+mn-lt"/>
                <a:cs typeface="Times New Roman"/>
                <a:hlinkClick r:id="rId3"/>
              </a:rPr>
              <a:t>https://open.canada.ca/en</a:t>
            </a:r>
            <a:endParaRPr lang="en-US" sz="2400" dirty="0">
              <a:latin typeface="+mn-lt"/>
              <a:cs typeface="Times New Roman"/>
            </a:endParaRPr>
          </a:p>
          <a:p>
            <a:endParaRPr lang="en-US" sz="2400" dirty="0">
              <a:latin typeface="+mn-lt"/>
              <a:cs typeface="Times New Roman"/>
            </a:endParaRPr>
          </a:p>
          <a:p>
            <a:r>
              <a:rPr lang="en-US" sz="2400" dirty="0">
                <a:latin typeface="+mn-lt"/>
                <a:cs typeface="Times New Roman"/>
              </a:rPr>
              <a:t>Template: </a:t>
            </a:r>
            <a:r>
              <a:rPr lang="en-US" sz="2400" dirty="0" err="1">
                <a:hlinkClick r:id="rId4"/>
              </a:rPr>
              <a:t>Powerpoint</a:t>
            </a:r>
            <a:r>
              <a:rPr lang="en-US" sz="2400" dirty="0">
                <a:hlinkClick r:id="rId4"/>
              </a:rPr>
              <a:t> poster templates for research poster presentations</a:t>
            </a:r>
            <a:endParaRPr lang="en-US" sz="2400" dirty="0"/>
          </a:p>
          <a:p>
            <a:endParaRPr lang="en-US" sz="2400" dirty="0">
              <a:latin typeface="+mn-lt"/>
              <a:cs typeface="Times New Roman"/>
            </a:endParaRPr>
          </a:p>
          <a:p>
            <a:r>
              <a:rPr lang="en-US" sz="2400" dirty="0">
                <a:latin typeface="+mn-lt"/>
                <a:cs typeface="Times New Roman"/>
              </a:rPr>
              <a:t>Zoom Recording Link: </a:t>
            </a:r>
            <a:r>
              <a:rPr lang="en-US" sz="2400" dirty="0">
                <a:latin typeface="+mn-lt"/>
                <a:cs typeface="Times New Roman"/>
                <a:hlinkClick r:id="rId5"/>
              </a:rPr>
              <a:t>https://conestogac.zoom.us/rec/share/5z869rFus5GH6DVaAStyP-MwQh9if3lbavL7e3QD8kkdDpTw3OPrCz_F9pJqCvUf.2V9uuf7tDZrweb16?startTime=1731377195000</a:t>
            </a:r>
            <a:endParaRPr lang="en-US" sz="2400" dirty="0">
              <a:latin typeface="+mn-lt"/>
              <a:cs typeface="Times New Roman"/>
            </a:endParaRPr>
          </a:p>
          <a:p>
            <a:endParaRPr lang="en-US" sz="2400" dirty="0">
              <a:latin typeface="+mn-lt"/>
              <a:cs typeface="Times New Roman"/>
            </a:endParaRPr>
          </a:p>
        </p:txBody>
      </p:sp>
      <p:sp>
        <p:nvSpPr>
          <p:cNvPr id="15" name="Text Placeholder 14">
            <a:extLst>
              <a:ext uri="{FF2B5EF4-FFF2-40B4-BE49-F238E27FC236}">
                <a16:creationId xmlns:a16="http://schemas.microsoft.com/office/drawing/2014/main" id="{AD1D784A-4141-28D6-4A5F-930A6B66176C}"/>
              </a:ext>
            </a:extLst>
          </p:cNvPr>
          <p:cNvSpPr>
            <a:spLocks noGrp="1"/>
          </p:cNvSpPr>
          <p:nvPr>
            <p:ph type="body" sz="quarter" idx="96"/>
          </p:nvPr>
        </p:nvSpPr>
        <p:spPr>
          <a:xfrm>
            <a:off x="459674" y="12649200"/>
            <a:ext cx="10056813" cy="17635575"/>
          </a:xfrm>
        </p:spPr>
        <p:txBody>
          <a:bodyPr/>
          <a:lstStyle/>
          <a:p>
            <a:r>
              <a:rPr lang="en-US" sz="2400" dirty="0">
                <a:latin typeface="+mn-lt"/>
              </a:rPr>
              <a:t>List of Specific goals of the analysis.</a:t>
            </a:r>
          </a:p>
          <a:p>
            <a:pPr>
              <a:buFont typeface="+mj-lt"/>
              <a:buAutoNum type="arabicPeriod"/>
            </a:pPr>
            <a:r>
              <a:rPr lang="en-US" sz="2400" b="1" dirty="0">
                <a:latin typeface="+mn-lt"/>
              </a:rPr>
              <a:t>Employment Rates by Immigration Status</a:t>
            </a:r>
            <a:r>
              <a:rPr lang="en-US" sz="2400" dirty="0">
                <a:latin typeface="+mn-lt"/>
              </a:rPr>
              <a:t>:</a:t>
            </a:r>
            <a:br>
              <a:rPr lang="en-US" sz="2400">
                <a:latin typeface="+mn-lt"/>
              </a:rPr>
            </a:br>
            <a:r>
              <a:rPr lang="en-US" sz="2400" dirty="0">
                <a:latin typeface="+mn-lt"/>
              </a:rPr>
              <a:t>Determine if being a recent or established immigrant affects the likelihood of being employed.</a:t>
            </a: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b="1">
              <a:latin typeface="+mn-lt"/>
            </a:endParaRPr>
          </a:p>
          <a:p>
            <a:pPr>
              <a:buFont typeface="+mj-lt"/>
              <a:buAutoNum type="arabicPeriod"/>
            </a:pPr>
            <a:endParaRPr lang="en-US" sz="2400" b="1">
              <a:latin typeface="+mn-lt"/>
            </a:endParaRPr>
          </a:p>
          <a:p>
            <a:pPr>
              <a:buFont typeface="+mj-lt"/>
              <a:buAutoNum type="arabicPeriod"/>
            </a:pPr>
            <a:endParaRPr lang="en-US" sz="2400" b="1">
              <a:latin typeface="+mn-lt"/>
            </a:endParaRPr>
          </a:p>
          <a:p>
            <a:pPr>
              <a:buFont typeface="+mj-lt"/>
              <a:buAutoNum type="arabicPeriod"/>
            </a:pPr>
            <a:endParaRPr lang="en-US" sz="2400" b="1">
              <a:latin typeface="+mn-lt"/>
            </a:endParaRPr>
          </a:p>
          <a:p>
            <a:pPr>
              <a:buFont typeface="+mj-lt"/>
              <a:buAutoNum type="arabicPeriod"/>
            </a:pPr>
            <a:endParaRPr lang="en-US" sz="2400" b="1">
              <a:latin typeface="+mn-lt"/>
            </a:endParaRPr>
          </a:p>
          <a:p>
            <a:pPr>
              <a:buFont typeface="+mj-lt"/>
              <a:buAutoNum type="arabicPeriod"/>
            </a:pPr>
            <a:endParaRPr lang="en-US" sz="2400" b="1">
              <a:latin typeface="+mn-lt"/>
            </a:endParaRPr>
          </a:p>
          <a:p>
            <a:pPr>
              <a:buFont typeface="+mj-lt"/>
              <a:buAutoNum type="arabicPeriod"/>
            </a:pPr>
            <a:endParaRPr lang="en-US" sz="2400" b="1">
              <a:latin typeface="+mn-lt"/>
            </a:endParaRPr>
          </a:p>
          <a:p>
            <a:endParaRPr lang="en-US" sz="2400" b="1">
              <a:latin typeface="+mn-lt"/>
            </a:endParaRPr>
          </a:p>
          <a:p>
            <a:r>
              <a:rPr lang="en-US" sz="2400" b="1" dirty="0">
                <a:latin typeface="+mn-lt"/>
              </a:rPr>
              <a:t>2.Impact of Education on Employment</a:t>
            </a:r>
            <a:r>
              <a:rPr lang="en-US" sz="2400" dirty="0">
                <a:latin typeface="+mn-lt"/>
              </a:rPr>
              <a:t>:</a:t>
            </a:r>
            <a:br>
              <a:rPr lang="en-US" sz="2400">
                <a:latin typeface="+mn-lt"/>
              </a:rPr>
            </a:br>
            <a:r>
              <a:rPr lang="en-US" sz="2400" dirty="0">
                <a:latin typeface="+mn-lt"/>
              </a:rPr>
              <a:t>Examine how having higher education, such as a university degree, affects job opportunities for immigrants and non-immigrants.</a:t>
            </a:r>
          </a:p>
          <a:p>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pPr>
              <a:buFont typeface="+mj-lt"/>
              <a:buAutoNum type="arabicPeriod"/>
            </a:pPr>
            <a:endParaRPr lang="en-US" sz="2400">
              <a:latin typeface="+mn-lt"/>
            </a:endParaRPr>
          </a:p>
          <a:p>
            <a:endParaRPr lang="en-US" sz="2400">
              <a:latin typeface="+mn-lt"/>
            </a:endParaRPr>
          </a:p>
          <a:p>
            <a:r>
              <a:rPr lang="en-US" sz="2400" b="1" dirty="0">
                <a:latin typeface="+mn-lt"/>
              </a:rPr>
              <a:t>3. Age and Gender Employment Differences:</a:t>
            </a:r>
          </a:p>
          <a:p>
            <a:r>
              <a:rPr lang="en-US" sz="2400">
                <a:latin typeface="+mn-lt"/>
              </a:rPr>
              <a:t>Analyze how age groups and gender influence employment, especially among immigrants.</a:t>
            </a:r>
          </a:p>
          <a:p>
            <a:endParaRPr lang="en-US" sz="2400">
              <a:latin typeface="+mn-lt"/>
            </a:endParaRPr>
          </a:p>
          <a:p>
            <a:endParaRPr lang="en-US" sz="2400">
              <a:latin typeface="+mn-lt"/>
            </a:endParaRPr>
          </a:p>
          <a:p>
            <a:endParaRPr lang="en-US" sz="2400">
              <a:latin typeface="+mn-lt"/>
            </a:endParaRPr>
          </a:p>
          <a:p>
            <a:endParaRPr lang="en-US"/>
          </a:p>
        </p:txBody>
      </p:sp>
      <p:sp>
        <p:nvSpPr>
          <p:cNvPr id="16" name="Text Placeholder 15">
            <a:extLst>
              <a:ext uri="{FF2B5EF4-FFF2-40B4-BE49-F238E27FC236}">
                <a16:creationId xmlns:a16="http://schemas.microsoft.com/office/drawing/2014/main" id="{0AD2DAE7-5392-D4F6-09BD-CBD3734582B2}"/>
              </a:ext>
            </a:extLst>
          </p:cNvPr>
          <p:cNvSpPr>
            <a:spLocks noGrp="1"/>
          </p:cNvSpPr>
          <p:nvPr>
            <p:ph type="body" sz="quarter" idx="150"/>
          </p:nvPr>
        </p:nvSpPr>
        <p:spPr/>
        <p:txBody>
          <a:bodyPr/>
          <a:lstStyle/>
          <a:p>
            <a:r>
              <a:rPr lang="en-US"/>
              <a:t>Business Process Flow 2 – QUAL8381-24F- Sec5</a:t>
            </a:r>
          </a:p>
        </p:txBody>
      </p:sp>
      <p:sp>
        <p:nvSpPr>
          <p:cNvPr id="17" name="Text Placeholder 16">
            <a:extLst>
              <a:ext uri="{FF2B5EF4-FFF2-40B4-BE49-F238E27FC236}">
                <a16:creationId xmlns:a16="http://schemas.microsoft.com/office/drawing/2014/main" id="{AAE1D3A5-28F2-B404-D4C7-47EB988D933E}"/>
              </a:ext>
            </a:extLst>
          </p:cNvPr>
          <p:cNvSpPr>
            <a:spLocks noGrp="1"/>
          </p:cNvSpPr>
          <p:nvPr>
            <p:ph type="body" sz="quarter" idx="151"/>
          </p:nvPr>
        </p:nvSpPr>
        <p:spPr>
          <a:xfrm>
            <a:off x="5932593" y="1562745"/>
            <a:ext cx="31998968" cy="769441"/>
          </a:xfrm>
        </p:spPr>
        <p:txBody>
          <a:bodyPr/>
          <a:lstStyle/>
          <a:p>
            <a:r>
              <a:rPr lang="en-US"/>
              <a:t>Soundarya Gurram, Rachana</a:t>
            </a:r>
          </a:p>
        </p:txBody>
      </p:sp>
      <p:sp>
        <p:nvSpPr>
          <p:cNvPr id="18" name="Text Placeholder 17">
            <a:extLst>
              <a:ext uri="{FF2B5EF4-FFF2-40B4-BE49-F238E27FC236}">
                <a16:creationId xmlns:a16="http://schemas.microsoft.com/office/drawing/2014/main" id="{12CD0C50-C7FD-6047-8A81-F714D190A0F7}"/>
              </a:ext>
            </a:extLst>
          </p:cNvPr>
          <p:cNvSpPr>
            <a:spLocks noGrp="1"/>
          </p:cNvSpPr>
          <p:nvPr>
            <p:ph type="body" sz="quarter" idx="153"/>
          </p:nvPr>
        </p:nvSpPr>
        <p:spPr>
          <a:xfrm>
            <a:off x="5932593" y="465813"/>
            <a:ext cx="31998968" cy="1920526"/>
          </a:xfrm>
        </p:spPr>
        <p:txBody>
          <a:bodyPr/>
          <a:lstStyle/>
          <a:p>
            <a:r>
              <a:rPr lang="en-US"/>
              <a:t>Immigration, Education, and Ontario Labor Force Employment</a:t>
            </a:r>
          </a:p>
          <a:p>
            <a:endParaRPr lang="en-US"/>
          </a:p>
        </p:txBody>
      </p:sp>
      <p:pic>
        <p:nvPicPr>
          <p:cNvPr id="24" name="Picture 23">
            <a:extLst>
              <a:ext uri="{FF2B5EF4-FFF2-40B4-BE49-F238E27FC236}">
                <a16:creationId xmlns:a16="http://schemas.microsoft.com/office/drawing/2014/main" id="{8928D642-7AE5-DE70-456B-FBD3F9D47A7D}"/>
              </a:ext>
            </a:extLst>
          </p:cNvPr>
          <p:cNvPicPr>
            <a:picLocks noChangeAspect="1"/>
          </p:cNvPicPr>
          <p:nvPr/>
        </p:nvPicPr>
        <p:blipFill>
          <a:blip r:embed="rId6"/>
          <a:stretch>
            <a:fillRect/>
          </a:stretch>
        </p:blipFill>
        <p:spPr>
          <a:xfrm>
            <a:off x="647701" y="14462762"/>
            <a:ext cx="9696450" cy="5943600"/>
          </a:xfrm>
          <a:prstGeom prst="rect">
            <a:avLst/>
          </a:prstGeom>
        </p:spPr>
      </p:pic>
      <p:pic>
        <p:nvPicPr>
          <p:cNvPr id="26" name="Picture 25">
            <a:extLst>
              <a:ext uri="{FF2B5EF4-FFF2-40B4-BE49-F238E27FC236}">
                <a16:creationId xmlns:a16="http://schemas.microsoft.com/office/drawing/2014/main" id="{6D67CBB6-91D8-CDE0-1C71-8138996E7BD6}"/>
              </a:ext>
            </a:extLst>
          </p:cNvPr>
          <p:cNvPicPr>
            <a:picLocks noChangeAspect="1"/>
          </p:cNvPicPr>
          <p:nvPr/>
        </p:nvPicPr>
        <p:blipFill>
          <a:blip r:embed="rId7"/>
          <a:stretch>
            <a:fillRect/>
          </a:stretch>
        </p:blipFill>
        <p:spPr>
          <a:xfrm>
            <a:off x="647700" y="21831300"/>
            <a:ext cx="9880588" cy="5010150"/>
          </a:xfrm>
          <a:prstGeom prst="rect">
            <a:avLst/>
          </a:prstGeom>
        </p:spPr>
      </p:pic>
      <p:pic>
        <p:nvPicPr>
          <p:cNvPr id="28" name="Picture 27">
            <a:extLst>
              <a:ext uri="{FF2B5EF4-FFF2-40B4-BE49-F238E27FC236}">
                <a16:creationId xmlns:a16="http://schemas.microsoft.com/office/drawing/2014/main" id="{2DCFD239-0F13-B712-703A-6B00017E570B}"/>
              </a:ext>
            </a:extLst>
          </p:cNvPr>
          <p:cNvPicPr>
            <a:picLocks noChangeAspect="1"/>
          </p:cNvPicPr>
          <p:nvPr/>
        </p:nvPicPr>
        <p:blipFill>
          <a:blip r:embed="rId8"/>
          <a:stretch>
            <a:fillRect/>
          </a:stretch>
        </p:blipFill>
        <p:spPr>
          <a:xfrm>
            <a:off x="647701" y="28266388"/>
            <a:ext cx="9880587" cy="3793315"/>
          </a:xfrm>
          <a:prstGeom prst="rect">
            <a:avLst/>
          </a:prstGeom>
        </p:spPr>
      </p:pic>
      <p:pic>
        <p:nvPicPr>
          <p:cNvPr id="21" name="Picture 20">
            <a:extLst>
              <a:ext uri="{FF2B5EF4-FFF2-40B4-BE49-F238E27FC236}">
                <a16:creationId xmlns:a16="http://schemas.microsoft.com/office/drawing/2014/main" id="{47DC8A64-B552-CBE5-A726-B8AEA1BC5C3D}"/>
              </a:ext>
            </a:extLst>
          </p:cNvPr>
          <p:cNvPicPr>
            <a:picLocks noChangeAspect="1"/>
          </p:cNvPicPr>
          <p:nvPr/>
        </p:nvPicPr>
        <p:blipFill>
          <a:blip r:embed="rId9"/>
          <a:stretch>
            <a:fillRect/>
          </a:stretch>
        </p:blipFill>
        <p:spPr>
          <a:xfrm>
            <a:off x="11130382" y="12311591"/>
            <a:ext cx="10930745" cy="10045826"/>
          </a:xfrm>
          <a:prstGeom prst="rect">
            <a:avLst/>
          </a:prstGeom>
        </p:spPr>
      </p:pic>
      <p:pic>
        <p:nvPicPr>
          <p:cNvPr id="19" name="Picture 18" descr="A table of numbers and text&#10;&#10;Description automatically generated">
            <a:extLst>
              <a:ext uri="{FF2B5EF4-FFF2-40B4-BE49-F238E27FC236}">
                <a16:creationId xmlns:a16="http://schemas.microsoft.com/office/drawing/2014/main" id="{57906A5A-C74B-F152-0D04-AD63440E8305}"/>
              </a:ext>
            </a:extLst>
          </p:cNvPr>
          <p:cNvPicPr>
            <a:picLocks noChangeAspect="1"/>
          </p:cNvPicPr>
          <p:nvPr/>
        </p:nvPicPr>
        <p:blipFill>
          <a:blip r:embed="rId10"/>
          <a:stretch>
            <a:fillRect/>
          </a:stretch>
        </p:blipFill>
        <p:spPr>
          <a:xfrm>
            <a:off x="22377404" y="21155600"/>
            <a:ext cx="10930745" cy="10200055"/>
          </a:xfrm>
          <a:prstGeom prst="rect">
            <a:avLst/>
          </a:prstGeom>
        </p:spPr>
      </p:pic>
    </p:spTree>
    <p:extLst>
      <p:ext uri="{BB962C8B-B14F-4D97-AF65-F5344CB8AC3E}">
        <p14:creationId xmlns:p14="http://schemas.microsoft.com/office/powerpoint/2010/main" val="358771719"/>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1213</TotalTime>
  <Words>1290</Words>
  <Application>Microsoft Office PowerPoint</Application>
  <PresentationFormat>Custom</PresentationFormat>
  <Paragraphs>119</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Rachana Solanki</cp:lastModifiedBy>
  <cp:revision>229</cp:revision>
  <dcterms:created xsi:type="dcterms:W3CDTF">2012-02-03T19:11:35Z</dcterms:created>
  <dcterms:modified xsi:type="dcterms:W3CDTF">2024-11-12T02:22:06Z</dcterms:modified>
  <cp:category>Research poster templates</cp:category>
</cp:coreProperties>
</file>