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72" r:id="rId4"/>
    <p:sldId id="259" r:id="rId5"/>
    <p:sldId id="260" r:id="rId6"/>
    <p:sldId id="262" r:id="rId7"/>
    <p:sldId id="261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>
      <p:cViewPr varScale="1">
        <p:scale>
          <a:sx n="68" d="100"/>
          <a:sy n="68" d="100"/>
        </p:scale>
        <p:origin x="-80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thi\OneDrive\Desktop\Sathish%20nan%20mudhalvan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thi\OneDrive\Desktop\Sathish%20nan%20mudhalvan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[Sathish nan mudhalvan.xlsx]Sheet1!PivotTable1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Sheet1!$B$1:$B$2</c:f>
              <c:strCache>
                <c:ptCount val="1"/>
                <c:pt idx="0">
                  <c:v>Entry-level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Sheet1!$A$3:$A$13</c:f>
              <c:strCache>
                <c:ptCount val="10"/>
                <c:pt idx="0">
                  <c:v>BI and Visualization</c:v>
                </c:pt>
                <c:pt idx="1">
                  <c:v>Cloud and Database</c:v>
                </c:pt>
                <c:pt idx="2">
                  <c:v>Data Analysis</c:v>
                </c:pt>
                <c:pt idx="3">
                  <c:v>Data Architecture and Modeling</c:v>
                </c:pt>
                <c:pt idx="4">
                  <c:v>Data Engineering</c:v>
                </c:pt>
                <c:pt idx="5">
                  <c:v>Data Management and Strategy</c:v>
                </c:pt>
                <c:pt idx="6">
                  <c:v>Data Quality and Operations</c:v>
                </c:pt>
                <c:pt idx="7">
                  <c:v>Data Science and Research</c:v>
                </c:pt>
                <c:pt idx="8">
                  <c:v>Leadership and Management</c:v>
                </c:pt>
                <c:pt idx="9">
                  <c:v>Machine Learning and AI</c:v>
                </c:pt>
              </c:strCache>
            </c:strRef>
          </c:cat>
          <c:val>
            <c:numRef>
              <c:f>Sheet1!$B$3:$B$13</c:f>
              <c:numCache>
                <c:formatCode>General</c:formatCode>
                <c:ptCount val="10"/>
                <c:pt idx="0">
                  <c:v>7</c:v>
                </c:pt>
                <c:pt idx="2">
                  <c:v>140</c:v>
                </c:pt>
                <c:pt idx="4">
                  <c:v>95</c:v>
                </c:pt>
                <c:pt idx="5">
                  <c:v>13</c:v>
                </c:pt>
                <c:pt idx="6">
                  <c:v>3</c:v>
                </c:pt>
                <c:pt idx="7">
                  <c:v>164</c:v>
                </c:pt>
                <c:pt idx="8">
                  <c:v>10</c:v>
                </c:pt>
                <c:pt idx="9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74-4CEC-B0AA-D0DE9F4A5180}"/>
            </c:ext>
          </c:extLst>
        </c:ser>
        <c:ser>
          <c:idx val="1"/>
          <c:order val="1"/>
          <c:tx>
            <c:strRef>
              <c:f>Sheet1!$C$1:$C$2</c:f>
              <c:strCache>
                <c:ptCount val="1"/>
                <c:pt idx="0">
                  <c:v>Executive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Sheet1!$A$3:$A$13</c:f>
              <c:strCache>
                <c:ptCount val="10"/>
                <c:pt idx="0">
                  <c:v>BI and Visualization</c:v>
                </c:pt>
                <c:pt idx="1">
                  <c:v>Cloud and Database</c:v>
                </c:pt>
                <c:pt idx="2">
                  <c:v>Data Analysis</c:v>
                </c:pt>
                <c:pt idx="3">
                  <c:v>Data Architecture and Modeling</c:v>
                </c:pt>
                <c:pt idx="4">
                  <c:v>Data Engineering</c:v>
                </c:pt>
                <c:pt idx="5">
                  <c:v>Data Management and Strategy</c:v>
                </c:pt>
                <c:pt idx="6">
                  <c:v>Data Quality and Operations</c:v>
                </c:pt>
                <c:pt idx="7">
                  <c:v>Data Science and Research</c:v>
                </c:pt>
                <c:pt idx="8">
                  <c:v>Leadership and Management</c:v>
                </c:pt>
                <c:pt idx="9">
                  <c:v>Machine Learning and AI</c:v>
                </c:pt>
              </c:strCache>
            </c:strRef>
          </c:cat>
          <c:val>
            <c:numRef>
              <c:f>Sheet1!$C$3:$C$13</c:f>
              <c:numCache>
                <c:formatCode>General</c:formatCode>
                <c:ptCount val="10"/>
                <c:pt idx="0">
                  <c:v>6</c:v>
                </c:pt>
                <c:pt idx="2">
                  <c:v>16</c:v>
                </c:pt>
                <c:pt idx="3">
                  <c:v>2</c:v>
                </c:pt>
                <c:pt idx="4">
                  <c:v>106</c:v>
                </c:pt>
                <c:pt idx="7">
                  <c:v>81</c:v>
                </c:pt>
                <c:pt idx="8">
                  <c:v>57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74-4CEC-B0AA-D0DE9F4A5180}"/>
            </c:ext>
          </c:extLst>
        </c:ser>
        <c:ser>
          <c:idx val="2"/>
          <c:order val="2"/>
          <c:tx>
            <c:strRef>
              <c:f>Sheet1!$D$1:$D$2</c:f>
              <c:strCache>
                <c:ptCount val="1"/>
                <c:pt idx="0">
                  <c:v>Mid-level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Sheet1!$A$3:$A$13</c:f>
              <c:strCache>
                <c:ptCount val="10"/>
                <c:pt idx="0">
                  <c:v>BI and Visualization</c:v>
                </c:pt>
                <c:pt idx="1">
                  <c:v>Cloud and Database</c:v>
                </c:pt>
                <c:pt idx="2">
                  <c:v>Data Analysis</c:v>
                </c:pt>
                <c:pt idx="3">
                  <c:v>Data Architecture and Modeling</c:v>
                </c:pt>
                <c:pt idx="4">
                  <c:v>Data Engineering</c:v>
                </c:pt>
                <c:pt idx="5">
                  <c:v>Data Management and Strategy</c:v>
                </c:pt>
                <c:pt idx="6">
                  <c:v>Data Quality and Operations</c:v>
                </c:pt>
                <c:pt idx="7">
                  <c:v>Data Science and Research</c:v>
                </c:pt>
                <c:pt idx="8">
                  <c:v>Leadership and Management</c:v>
                </c:pt>
                <c:pt idx="9">
                  <c:v>Machine Learning and AI</c:v>
                </c:pt>
              </c:strCache>
            </c:strRef>
          </c:cat>
          <c:val>
            <c:numRef>
              <c:f>Sheet1!$D$3:$D$13</c:f>
              <c:numCache>
                <c:formatCode>General</c:formatCode>
                <c:ptCount val="10"/>
                <c:pt idx="0">
                  <c:v>58</c:v>
                </c:pt>
                <c:pt idx="2">
                  <c:v>397</c:v>
                </c:pt>
                <c:pt idx="3">
                  <c:v>32</c:v>
                </c:pt>
                <c:pt idx="4">
                  <c:v>483</c:v>
                </c:pt>
                <c:pt idx="5">
                  <c:v>20</c:v>
                </c:pt>
                <c:pt idx="6">
                  <c:v>16</c:v>
                </c:pt>
                <c:pt idx="7">
                  <c:v>499</c:v>
                </c:pt>
                <c:pt idx="8">
                  <c:v>129</c:v>
                </c:pt>
                <c:pt idx="9">
                  <c:v>235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74-4CEC-B0AA-D0DE9F4A5180}"/>
            </c:ext>
          </c:extLst>
        </c:ser>
        <c:ser>
          <c:idx val="3"/>
          <c:order val="3"/>
          <c:tx>
            <c:strRef>
              <c:f>Sheet1!$E$1:$E$2</c:f>
              <c:strCache>
                <c:ptCount val="1"/>
                <c:pt idx="0">
                  <c:v>Senior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Sheet1!$A$3:$A$13</c:f>
              <c:strCache>
                <c:ptCount val="10"/>
                <c:pt idx="0">
                  <c:v>BI and Visualization</c:v>
                </c:pt>
                <c:pt idx="1">
                  <c:v>Cloud and Database</c:v>
                </c:pt>
                <c:pt idx="2">
                  <c:v>Data Analysis</c:v>
                </c:pt>
                <c:pt idx="3">
                  <c:v>Data Architecture and Modeling</c:v>
                </c:pt>
                <c:pt idx="4">
                  <c:v>Data Engineering</c:v>
                </c:pt>
                <c:pt idx="5">
                  <c:v>Data Management and Strategy</c:v>
                </c:pt>
                <c:pt idx="6">
                  <c:v>Data Quality and Operations</c:v>
                </c:pt>
                <c:pt idx="7">
                  <c:v>Data Science and Research</c:v>
                </c:pt>
                <c:pt idx="8">
                  <c:v>Leadership and Management</c:v>
                </c:pt>
                <c:pt idx="9">
                  <c:v>Machine Learning and AI</c:v>
                </c:pt>
              </c:strCache>
            </c:strRef>
          </c:cat>
          <c:val>
            <c:numRef>
              <c:f>Sheet1!$E$3:$E$13</c:f>
              <c:numCache>
                <c:formatCode>General</c:formatCode>
                <c:ptCount val="10"/>
                <c:pt idx="0">
                  <c:v>242</c:v>
                </c:pt>
                <c:pt idx="1">
                  <c:v>5</c:v>
                </c:pt>
                <c:pt idx="2">
                  <c:v>904</c:v>
                </c:pt>
                <c:pt idx="3">
                  <c:v>225</c:v>
                </c:pt>
                <c:pt idx="4">
                  <c:v>1576</c:v>
                </c:pt>
                <c:pt idx="5">
                  <c:v>28</c:v>
                </c:pt>
                <c:pt idx="6">
                  <c:v>36</c:v>
                </c:pt>
                <c:pt idx="7">
                  <c:v>2270</c:v>
                </c:pt>
                <c:pt idx="8">
                  <c:v>307</c:v>
                </c:pt>
                <c:pt idx="9">
                  <c:v>1116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F74-4CEC-B0AA-D0DE9F4A51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6171136"/>
        <c:axId val="116172672"/>
        <c:axId val="0"/>
      </c:bar3DChart>
      <c:catAx>
        <c:axId val="11617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72672"/>
        <c:crosses val="autoZero"/>
        <c:auto val="1"/>
        <c:lblAlgn val="ctr"/>
        <c:lblOffset val="100"/>
        <c:noMultiLvlLbl val="0"/>
      </c:catAx>
      <c:valAx>
        <c:axId val="11617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7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Percentage</a:t>
            </a:r>
            <a:r>
              <a:rPr lang="en-IN" baseline="0"/>
              <a:t>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43A5-408B-BB73-DB5FEFF3C2D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43A5-408B-BB73-DB5FEFF3C2D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43A5-408B-BB73-DB5FEFF3C2D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43A5-408B-BB73-DB5FEFF3C2D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Sheet1!$A$17:$A$20</c:f>
              <c:strCache>
                <c:ptCount val="4"/>
                <c:pt idx="0">
                  <c:v>Entry-level</c:v>
                </c:pt>
                <c:pt idx="1">
                  <c:v>Executive</c:v>
                </c:pt>
                <c:pt idx="2">
                  <c:v>Mid-level</c:v>
                </c:pt>
                <c:pt idx="3">
                  <c:v>Senior</c:v>
                </c:pt>
              </c:strCache>
            </c:strRef>
          </c:cat>
          <c:val>
            <c:numRef>
              <c:f>Sheet1!$B$17:$B$20</c:f>
              <c:numCache>
                <c:formatCode>0.0</c:formatCode>
                <c:ptCount val="4"/>
                <c:pt idx="0">
                  <c:v>5.3019775521111709</c:v>
                </c:pt>
                <c:pt idx="1">
                  <c:v>3.0037413148049188</c:v>
                </c:pt>
                <c:pt idx="2">
                  <c:v>19.978621058257616</c:v>
                </c:pt>
                <c:pt idx="3">
                  <c:v>71.715660074826303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3A5-408B-BB73-DB5FEFF3C2D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D012A9-4B4F-476E-B4A8-52D0E658423F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BE948D-4344-4012-85CC-FEF07193E6A0}">
      <dgm:prSet phldrT="[Text]"/>
      <dgm:spPr/>
      <dgm:t>
        <a:bodyPr/>
        <a:lstStyle/>
        <a:p>
          <a:r>
            <a:rPr lang="en-US" dirty="0"/>
            <a:t>Features </a:t>
          </a:r>
          <a:r>
            <a:rPr lang="en-US"/>
            <a:t>used for</a:t>
          </a:r>
        </a:p>
      </dgm:t>
    </dgm:pt>
    <dgm:pt modelId="{0F9E3AC7-E909-4F96-92D4-14CF085C5FF9}" type="parTrans" cxnId="{9CFC6846-8BA8-4F61-86C1-C9AD090F41B6}">
      <dgm:prSet/>
      <dgm:spPr/>
      <dgm:t>
        <a:bodyPr/>
        <a:lstStyle/>
        <a:p>
          <a:endParaRPr lang="en-US"/>
        </a:p>
      </dgm:t>
    </dgm:pt>
    <dgm:pt modelId="{CCB4D3DB-3032-4D3D-9FD8-22BEF976EE81}" type="sibTrans" cxnId="{9CFC6846-8BA8-4F61-86C1-C9AD090F41B6}">
      <dgm:prSet/>
      <dgm:spPr/>
      <dgm:t>
        <a:bodyPr/>
        <a:lstStyle/>
        <a:p>
          <a:endParaRPr lang="en-US"/>
        </a:p>
      </dgm:t>
    </dgm:pt>
    <dgm:pt modelId="{4C632DF7-A2BD-4D36-AE3D-34A28E6B18F1}">
      <dgm:prSet phldrT="[Text]"/>
      <dgm:spPr/>
      <dgm:t>
        <a:bodyPr/>
        <a:lstStyle/>
        <a:p>
          <a:r>
            <a:rPr lang="en-US" dirty="0"/>
            <a:t>Job Categories</a:t>
          </a:r>
        </a:p>
      </dgm:t>
    </dgm:pt>
    <dgm:pt modelId="{B6FD369C-6F90-47C4-9A85-8FBCA2DCDCA8}" type="parTrans" cxnId="{27F3650F-1AC0-408C-90EC-58CED6C704A2}">
      <dgm:prSet/>
      <dgm:spPr/>
      <dgm:t>
        <a:bodyPr/>
        <a:lstStyle/>
        <a:p>
          <a:endParaRPr lang="en-US"/>
        </a:p>
      </dgm:t>
    </dgm:pt>
    <dgm:pt modelId="{7E514DCB-739E-4E74-A834-12A6B8D9068B}" type="sibTrans" cxnId="{27F3650F-1AC0-408C-90EC-58CED6C704A2}">
      <dgm:prSet/>
      <dgm:spPr/>
      <dgm:t>
        <a:bodyPr/>
        <a:lstStyle/>
        <a:p>
          <a:endParaRPr lang="en-US"/>
        </a:p>
      </dgm:t>
    </dgm:pt>
    <dgm:pt modelId="{AD728E42-1A54-4F39-AB71-2BD73CF4C035}">
      <dgm:prSet phldrT="[Text]"/>
      <dgm:spPr/>
      <dgm:t>
        <a:bodyPr/>
        <a:lstStyle/>
        <a:p>
          <a:r>
            <a:rPr lang="en-US" dirty="0"/>
            <a:t>Experiment Levels</a:t>
          </a:r>
        </a:p>
      </dgm:t>
    </dgm:pt>
    <dgm:pt modelId="{A01D37FB-DB63-4E33-9DE2-E96FE520E9E1}" type="parTrans" cxnId="{5112FF6A-A3F2-4C23-9D72-1C8CAD047551}">
      <dgm:prSet/>
      <dgm:spPr/>
      <dgm:t>
        <a:bodyPr/>
        <a:lstStyle/>
        <a:p>
          <a:endParaRPr lang="en-US"/>
        </a:p>
      </dgm:t>
    </dgm:pt>
    <dgm:pt modelId="{475369D9-6B36-49E4-9A2C-D470703851EB}" type="sibTrans" cxnId="{5112FF6A-A3F2-4C23-9D72-1C8CAD047551}">
      <dgm:prSet/>
      <dgm:spPr/>
      <dgm:t>
        <a:bodyPr/>
        <a:lstStyle/>
        <a:p>
          <a:endParaRPr lang="en-US"/>
        </a:p>
      </dgm:t>
    </dgm:pt>
    <dgm:pt modelId="{DB44EBF8-3183-4DE2-A5A9-792AA92DD0D9}" type="pres">
      <dgm:prSet presAssocID="{E6D012A9-4B4F-476E-B4A8-52D0E658423F}" presName="Name0" presStyleCnt="0">
        <dgm:presLayoutVars>
          <dgm:dir/>
          <dgm:animLvl val="lvl"/>
          <dgm:resizeHandles val="exact"/>
        </dgm:presLayoutVars>
      </dgm:prSet>
      <dgm:spPr/>
    </dgm:pt>
    <dgm:pt modelId="{EA206452-94AD-4EC6-BCD4-2149C0C1837E}" type="pres">
      <dgm:prSet presAssocID="{FABE948D-4344-4012-85CC-FEF07193E6A0}" presName="linNode" presStyleCnt="0"/>
      <dgm:spPr/>
    </dgm:pt>
    <dgm:pt modelId="{BFDDF1A0-34C1-458D-80BC-554CA13C2DC3}" type="pres">
      <dgm:prSet presAssocID="{FABE948D-4344-4012-85CC-FEF07193E6A0}" presName="parTx" presStyleLbl="revTx" presStyleIdx="0" presStyleCnt="1">
        <dgm:presLayoutVars>
          <dgm:chMax val="1"/>
          <dgm:bulletEnabled val="1"/>
        </dgm:presLayoutVars>
      </dgm:prSet>
      <dgm:spPr/>
    </dgm:pt>
    <dgm:pt modelId="{FA9779B6-E7F5-4262-9484-4581D909A826}" type="pres">
      <dgm:prSet presAssocID="{FABE948D-4344-4012-85CC-FEF07193E6A0}" presName="bracket" presStyleLbl="parChTrans1D1" presStyleIdx="0" presStyleCnt="1"/>
      <dgm:spPr/>
    </dgm:pt>
    <dgm:pt modelId="{9716516A-8ADC-4A92-9F9C-C3ED71AB822E}" type="pres">
      <dgm:prSet presAssocID="{FABE948D-4344-4012-85CC-FEF07193E6A0}" presName="spH" presStyleCnt="0"/>
      <dgm:spPr/>
    </dgm:pt>
    <dgm:pt modelId="{6D7BCDEF-A212-41BF-9754-771EF4808ADB}" type="pres">
      <dgm:prSet presAssocID="{FABE948D-4344-4012-85CC-FEF07193E6A0}" presName="desTx" presStyleLbl="node1" presStyleIdx="0" presStyleCnt="1" custLinFactNeighborX="16785" custLinFactNeighborY="-804">
        <dgm:presLayoutVars>
          <dgm:bulletEnabled val="1"/>
        </dgm:presLayoutVars>
      </dgm:prSet>
      <dgm:spPr/>
    </dgm:pt>
  </dgm:ptLst>
  <dgm:cxnLst>
    <dgm:cxn modelId="{4D50BC05-CE76-454A-9CD6-3832922F6C66}" type="presOf" srcId="{E6D012A9-4B4F-476E-B4A8-52D0E658423F}" destId="{DB44EBF8-3183-4DE2-A5A9-792AA92DD0D9}" srcOrd="0" destOrd="0" presId="urn:diagrams.loki3.com/BracketList"/>
    <dgm:cxn modelId="{27F3650F-1AC0-408C-90EC-58CED6C704A2}" srcId="{FABE948D-4344-4012-85CC-FEF07193E6A0}" destId="{4C632DF7-A2BD-4D36-AE3D-34A28E6B18F1}" srcOrd="0" destOrd="0" parTransId="{B6FD369C-6F90-47C4-9A85-8FBCA2DCDCA8}" sibTransId="{7E514DCB-739E-4E74-A834-12A6B8D9068B}"/>
    <dgm:cxn modelId="{DAF4283F-522F-414E-89A3-5F4AC6367052}" type="presOf" srcId="{4C632DF7-A2BD-4D36-AE3D-34A28E6B18F1}" destId="{6D7BCDEF-A212-41BF-9754-771EF4808ADB}" srcOrd="0" destOrd="0" presId="urn:diagrams.loki3.com/BracketList"/>
    <dgm:cxn modelId="{9CFC6846-8BA8-4F61-86C1-C9AD090F41B6}" srcId="{E6D012A9-4B4F-476E-B4A8-52D0E658423F}" destId="{FABE948D-4344-4012-85CC-FEF07193E6A0}" srcOrd="0" destOrd="0" parTransId="{0F9E3AC7-E909-4F96-92D4-14CF085C5FF9}" sibTransId="{CCB4D3DB-3032-4D3D-9FD8-22BEF976EE81}"/>
    <dgm:cxn modelId="{5112FF6A-A3F2-4C23-9D72-1C8CAD047551}" srcId="{FABE948D-4344-4012-85CC-FEF07193E6A0}" destId="{AD728E42-1A54-4F39-AB71-2BD73CF4C035}" srcOrd="1" destOrd="0" parTransId="{A01D37FB-DB63-4E33-9DE2-E96FE520E9E1}" sibTransId="{475369D9-6B36-49E4-9A2C-D470703851EB}"/>
    <dgm:cxn modelId="{69AAD490-0278-4AC6-B397-349743EB5791}" type="presOf" srcId="{AD728E42-1A54-4F39-AB71-2BD73CF4C035}" destId="{6D7BCDEF-A212-41BF-9754-771EF4808ADB}" srcOrd="0" destOrd="1" presId="urn:diagrams.loki3.com/BracketList"/>
    <dgm:cxn modelId="{1A8BC5C7-C5C2-4A87-A463-F7FD64BBFBF9}" type="presOf" srcId="{FABE948D-4344-4012-85CC-FEF07193E6A0}" destId="{BFDDF1A0-34C1-458D-80BC-554CA13C2DC3}" srcOrd="0" destOrd="0" presId="urn:diagrams.loki3.com/BracketList"/>
    <dgm:cxn modelId="{F84A0928-81F6-4A17-88BF-9F1036B291A8}" type="presParOf" srcId="{DB44EBF8-3183-4DE2-A5A9-792AA92DD0D9}" destId="{EA206452-94AD-4EC6-BCD4-2149C0C1837E}" srcOrd="0" destOrd="0" presId="urn:diagrams.loki3.com/BracketList"/>
    <dgm:cxn modelId="{1B6953CB-A7D1-4416-9FB1-03AC467D97C4}" type="presParOf" srcId="{EA206452-94AD-4EC6-BCD4-2149C0C1837E}" destId="{BFDDF1A0-34C1-458D-80BC-554CA13C2DC3}" srcOrd="0" destOrd="0" presId="urn:diagrams.loki3.com/BracketList"/>
    <dgm:cxn modelId="{EF8E4611-222C-43B9-B5FD-0C299B48BD58}" type="presParOf" srcId="{EA206452-94AD-4EC6-BCD4-2149C0C1837E}" destId="{FA9779B6-E7F5-4262-9484-4581D909A826}" srcOrd="1" destOrd="0" presId="urn:diagrams.loki3.com/BracketList"/>
    <dgm:cxn modelId="{9854A416-B64A-42C5-A804-B976F3EF9E44}" type="presParOf" srcId="{EA206452-94AD-4EC6-BCD4-2149C0C1837E}" destId="{9716516A-8ADC-4A92-9F9C-C3ED71AB822E}" srcOrd="2" destOrd="0" presId="urn:diagrams.loki3.com/BracketList"/>
    <dgm:cxn modelId="{4604A894-E690-4BA0-9D56-359A57B21F07}" type="presParOf" srcId="{EA206452-94AD-4EC6-BCD4-2149C0C1837E}" destId="{6D7BCDEF-A212-41BF-9754-771EF4808ADB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DF1A0-34C1-458D-80BC-554CA13C2DC3}">
      <dsp:nvSpPr>
        <dsp:cNvPr id="0" name=""/>
        <dsp:cNvSpPr/>
      </dsp:nvSpPr>
      <dsp:spPr>
        <a:xfrm>
          <a:off x="3795" y="248793"/>
          <a:ext cx="1941202" cy="110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83820" rIns="234696" bIns="83820" numCol="1" spcCol="1270" anchor="ctr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Features </a:t>
          </a:r>
          <a:r>
            <a:rPr lang="en-US" sz="3300" kern="1200"/>
            <a:t>used for</a:t>
          </a:r>
        </a:p>
      </dsp:txBody>
      <dsp:txXfrm>
        <a:off x="3795" y="248793"/>
        <a:ext cx="1941202" cy="1102612"/>
      </dsp:txXfrm>
    </dsp:sp>
    <dsp:sp modelId="{FA9779B6-E7F5-4262-9484-4581D909A826}">
      <dsp:nvSpPr>
        <dsp:cNvPr id="0" name=""/>
        <dsp:cNvSpPr/>
      </dsp:nvSpPr>
      <dsp:spPr>
        <a:xfrm>
          <a:off x="1944997" y="162652"/>
          <a:ext cx="388240" cy="127489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BCDEF-A212-41BF-9754-771EF4808ADB}">
      <dsp:nvSpPr>
        <dsp:cNvPr id="0" name=""/>
        <dsp:cNvSpPr/>
      </dsp:nvSpPr>
      <dsp:spPr>
        <a:xfrm>
          <a:off x="2492329" y="152401"/>
          <a:ext cx="5280070" cy="1274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Job Categories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Experiment Levels</a:t>
          </a:r>
        </a:p>
      </dsp:txBody>
      <dsp:txXfrm>
        <a:off x="2492329" y="152401"/>
        <a:ext cx="5280070" cy="1274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jpe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7" Type="http://schemas.openxmlformats.org/officeDocument/2006/relationships/image" Target="../media/image5.png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4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/>
              <a:t>NAME:Soundarya</a:t>
            </a:r>
            <a:r>
              <a:rPr lang="en-US" sz="2400" dirty="0"/>
              <a:t> </a:t>
            </a:r>
          </a:p>
          <a:p>
            <a:r>
              <a:rPr lang="en-US" sz="2400" dirty="0"/>
              <a:t>REGISTER NO:221321103605</a:t>
            </a:r>
            <a:r>
              <a:rPr lang="en-IN" sz="2400" dirty="0"/>
              <a:t>3</a:t>
            </a:r>
            <a:r>
              <a:rPr lang="en-US" sz="2400" dirty="0"/>
              <a:t>L/</a:t>
            </a:r>
            <a:r>
              <a:rPr lang="en-IN" sz="2400" dirty="0"/>
              <a:t>unm13212213211036053L</a:t>
            </a:r>
            <a:endParaRPr lang="en-US" sz="2400" dirty="0"/>
          </a:p>
          <a:p>
            <a:r>
              <a:rPr lang="en-US" sz="2400" dirty="0"/>
              <a:t>DEPARTMENT: </a:t>
            </a:r>
            <a:r>
              <a:rPr lang="en-US" sz="2400" dirty="0" err="1"/>
              <a:t>B.Com</a:t>
            </a:r>
            <a:r>
              <a:rPr lang="en-US" sz="2400" dirty="0"/>
              <a:t>(Commerce)</a:t>
            </a:r>
          </a:p>
          <a:p>
            <a:r>
              <a:rPr lang="en-US" sz="2400" dirty="0"/>
              <a:t>COLLEGE: Presidency </a:t>
            </a:r>
            <a:r>
              <a:rPr lang="en-US" sz="2400" dirty="0" err="1"/>
              <a:t>College,Chennai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2464" y="1285860"/>
            <a:ext cx="8858312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Data Collection:</a:t>
            </a:r>
            <a:r>
              <a:rPr lang="en-US" dirty="0">
                <a:latin typeface="Arial" pitchFamily="34" charset="0"/>
                <a:cs typeface="Arial" pitchFamily="34" charset="0"/>
              </a:rPr>
              <a:t> Gather and clean data (e.g., satisfaction scores, tenure).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Data Organization:</a:t>
            </a:r>
            <a:r>
              <a:rPr lang="en-US" dirty="0">
                <a:latin typeface="Arial" pitchFamily="34" charset="0"/>
                <a:cs typeface="Arial" pitchFamily="34" charset="0"/>
              </a:rPr>
              <a:t> Arrange data into structured tables.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Analysis:</a:t>
            </a:r>
            <a:r>
              <a:rPr lang="en-US" dirty="0">
                <a:latin typeface="Arial" pitchFamily="34" charset="0"/>
                <a:cs typeface="Arial" pitchFamily="34" charset="0"/>
              </a:rPr>
              <a:t> Use functions (AVERAGE, MEDIAN) and charts to summarize and identify trends.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Correlation:</a:t>
            </a:r>
            <a:r>
              <a:rPr lang="en-US" dirty="0">
                <a:latin typeface="Arial" pitchFamily="34" charset="0"/>
                <a:cs typeface="Arial" pitchFamily="34" charset="0"/>
              </a:rPr>
              <a:t> Create scatter plots and calculate correlation coefficients to explore relationships.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PivotTables:</a:t>
            </a:r>
            <a:r>
              <a:rPr lang="en-US" dirty="0">
                <a:latin typeface="Arial" pitchFamily="34" charset="0"/>
                <a:cs typeface="Arial" pitchFamily="34" charset="0"/>
              </a:rPr>
              <a:t> Summarize and analyze data by categories.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Visualization:</a:t>
            </a:r>
            <a:r>
              <a:rPr lang="en-US" dirty="0">
                <a:latin typeface="Arial" pitchFamily="34" charset="0"/>
                <a:cs typeface="Arial" pitchFamily="34" charset="0"/>
              </a:rPr>
              <a:t> Build charts and dashboards for clear representation of data.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Predictive Modeling (Optional):</a:t>
            </a:r>
            <a:r>
              <a:rPr lang="en-US" dirty="0">
                <a:latin typeface="Arial" pitchFamily="34" charset="0"/>
                <a:cs typeface="Arial" pitchFamily="34" charset="0"/>
              </a:rPr>
              <a:t> Add trend lines and use What-If Analysis for forecasting.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Reporting:</a:t>
            </a:r>
            <a:r>
              <a:rPr lang="en-US" dirty="0">
                <a:latin typeface="Arial" pitchFamily="34" charset="0"/>
                <a:cs typeface="Arial" pitchFamily="34" charset="0"/>
              </a:rPr>
              <a:t> Summarize findings and automate reports for regular updates.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95984"/>
              </p:ext>
            </p:extLst>
          </p:nvPr>
        </p:nvGraphicFramePr>
        <p:xfrm>
          <a:off x="755332" y="1371600"/>
          <a:ext cx="8236268" cy="470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4600" y="6324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Employee Experiment level bar analysis</a:t>
            </a:r>
            <a:endParaRPr lang="en-IN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933723"/>
              </p:ext>
            </p:extLst>
          </p:nvPr>
        </p:nvGraphicFramePr>
        <p:xfrm>
          <a:off x="228600" y="685800"/>
          <a:ext cx="9296400" cy="5638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82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5340" y="1179522"/>
            <a:ext cx="10287072" cy="5374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100" dirty="0"/>
              <a:t>The employee experience analysis using Excel provides valuable insights into various aspects of employee satisfaction, performance, and engagement.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100" dirty="0"/>
              <a:t> By systematically collecting, organizing, and analyzing data, the approach reveals key trends, identifies gaps, and highlights areas for improvement.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100" dirty="0"/>
              <a:t>The use of descriptive statistics, correlation analysis, and visualizations helps in understanding complex relationships and making data-driven decisions.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100" dirty="0"/>
              <a:t> Interactive dashboards and predictive modeling further enhance the ability to forecast future trends and evaluate the impact of potential changes.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100" dirty="0"/>
              <a:t>Overall, this analysis equips HR professionals and leadership with actionable insights to enhance employee experience, improve retention, and boost overall organizational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US" spc="5" dirty="0"/>
              <a:t>PROJECT</a:t>
            </a:r>
            <a:r>
              <a:rPr lang="en-US" spc="-85" dirty="0"/>
              <a:t> </a:t>
            </a:r>
            <a:r>
              <a:rPr lang="en-US" spc="25" dirty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150" y="1785926"/>
            <a:ext cx="9915556" cy="2031325"/>
          </a:xfrm>
        </p:spPr>
        <p:txBody>
          <a:bodyPr/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Experience level Analysis using Excel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06" y="3571876"/>
            <a:ext cx="3846636" cy="24954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5" dirty="0"/>
              <a:t>A</a:t>
            </a:r>
            <a:r>
              <a:rPr lang="en-US" spc="-5" dirty="0"/>
              <a:t>G</a:t>
            </a:r>
            <a:r>
              <a:rPr lang="en-US" spc="-35" dirty="0"/>
              <a:t>E</a:t>
            </a:r>
            <a:r>
              <a:rPr lang="en-US" spc="15" dirty="0"/>
              <a:t>N</a:t>
            </a:r>
            <a:r>
              <a:rPr lang="en-US" dirty="0"/>
              <a:t>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4100" y="1285860"/>
            <a:ext cx="10972800" cy="4739759"/>
          </a:xfrm>
        </p:spPr>
        <p:txBody>
          <a:bodyPr/>
          <a:lstStyle/>
          <a:p>
            <a:pPr algn="l"/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Approach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3" descr="Picture1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0825"/>
            <a:ext cx="5572125" cy="4067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39338" y="335756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595274" y="1428736"/>
            <a:ext cx="1032037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Organizations often struggle to match employees' experience levels with the right job roles.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Without clear insights into the distribution of experience across different positions, companies may face issues like poor hiring decisions and skill gaps.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This project aims to analyze employee experience levels using Excel, helping businesses understand where their workforce stands.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goal is to provide simple, actionable insights that can improve hiring, training, and role assignments.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1026" y="1714488"/>
            <a:ext cx="840678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This project focuses on analyzing the experience levels of employees across various job categories using Excel.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 By examining data related to job roles and corresponding experience levels, we aim to identify patterns and trends that can help organizations make informed decisions.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The analysis will provide insights into areas with a surplus or shortage of experience, enabling better workforce planning, training, and hiring strategies.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 Ultimately, this project seeks to empower HR teams and managers with data-driven tools to optimize employee placement and development.</a:t>
            </a:r>
            <a:endParaRPr lang="en-IN" sz="2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769235" y="1556951"/>
            <a:ext cx="79248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Proportion Analysis in Excel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Prepare Data: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Arrange your data with columns 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Employee 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Experiment Level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Outcome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Pivot Table: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your data range.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 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PivotTable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Experiment Level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Rows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Employee 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Values (set 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Proportions: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the total count from the PivotTable.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a new column for proportions.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the formula: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Proportion = (Count for Level / Total Count)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 the column as a percentage.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(Optional):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your data and go 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create a visual representation.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 descr="Picture2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420" y="1285860"/>
            <a:ext cx="4229100" cy="509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2133600"/>
            <a:ext cx="88868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Arial" panose="020B0604020202020204" pitchFamily="34" charset="0"/>
              </a:rPr>
              <a:t>HR Teams</a:t>
            </a:r>
            <a:r>
              <a:rPr lang="en-US" altLang="en-US" sz="2400" dirty="0">
                <a:latin typeface="Arial" panose="020B0604020202020204" pitchFamily="34" charset="0"/>
              </a:rPr>
              <a:t>: For better hiring and promotion decisions.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Arial" panose="020B0604020202020204" pitchFamily="34" charset="0"/>
              </a:rPr>
              <a:t>Recruiters</a:t>
            </a:r>
            <a:r>
              <a:rPr lang="en-US" altLang="en-US" sz="2400" dirty="0">
                <a:latin typeface="Arial" panose="020B0604020202020204" pitchFamily="34" charset="0"/>
              </a:rPr>
              <a:t>: To match candidates with the right experience to job roles.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Arial" panose="020B0604020202020204" pitchFamily="34" charset="0"/>
              </a:rPr>
              <a:t>Managers</a:t>
            </a:r>
            <a:r>
              <a:rPr lang="en-US" altLang="en-US" sz="2400" dirty="0">
                <a:latin typeface="Arial" panose="020B0604020202020204" pitchFamily="34" charset="0"/>
              </a:rPr>
              <a:t>: To identify and address skill gaps in their teams.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Arial" panose="020B0604020202020204" pitchFamily="34" charset="0"/>
              </a:rPr>
              <a:t>Training Teams</a:t>
            </a:r>
            <a:r>
              <a:rPr lang="en-US" altLang="en-US" sz="2400" dirty="0">
                <a:latin typeface="Arial" panose="020B0604020202020204" pitchFamily="34" charset="0"/>
              </a:rPr>
              <a:t>: To create targeted development programs.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Arial" panose="020B0604020202020204" pitchFamily="34" charset="0"/>
              </a:rPr>
              <a:t>Executives</a:t>
            </a:r>
            <a:r>
              <a:rPr lang="en-US" altLang="en-US" sz="2400" dirty="0">
                <a:latin typeface="Arial" panose="020B0604020202020204" pitchFamily="34" charset="0"/>
              </a:rPr>
              <a:t>: For aligning workforce strategy with business goals.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24484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00200"/>
            <a:ext cx="4419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Employee raw data set – </a:t>
            </a:r>
            <a:r>
              <a:rPr lang="en-US" sz="2000" dirty="0" err="1"/>
              <a:t>Kaggle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Total features – 9 features</a:t>
            </a:r>
          </a:p>
          <a:p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Filtered features – 4 features</a:t>
            </a:r>
          </a:p>
          <a:p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9709197"/>
              </p:ext>
            </p:extLst>
          </p:nvPr>
        </p:nvGraphicFramePr>
        <p:xfrm>
          <a:off x="2209799" y="3647182"/>
          <a:ext cx="77724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object 2"/>
          <p:cNvGrpSpPr/>
          <p:nvPr/>
        </p:nvGrpSpPr>
        <p:grpSpPr>
          <a:xfrm rot="20725080">
            <a:off x="-186900" y="2922545"/>
            <a:ext cx="3533775" cy="3810000"/>
            <a:chOff x="8658225" y="2647950"/>
            <a:chExt cx="3533775" cy="3810000"/>
          </a:xfrm>
        </p:grpSpPr>
        <p:sp>
          <p:nvSpPr>
            <p:cNvPr id="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105025" y="1714488"/>
            <a:ext cx="763431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 Data: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a table with columns for Employee ID, Training Type, Date, Pre-Training Score, Post-Training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 Table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Summarize the average score improvement by training type using a PivotTable.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a line chart to track average score improvements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 Map: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Apply a heat map to quickly visualize employees with the highest and lowest improvements.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Assemble these elements into a dashboard with slicers to filter by training type or employee.</a:t>
            </a:r>
          </a:p>
        </p:txBody>
      </p:sp>
      <p:pic>
        <p:nvPicPr>
          <p:cNvPr id="12" name="Picture 11" descr="Picture3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982" y="3214686"/>
            <a:ext cx="2633799" cy="36433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758</Words>
  <Application>Microsoft Office PowerPoint</Application>
  <PresentationFormat>Widescreen</PresentationFormat>
  <Paragraphs>98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OUR SOLUTION AND ITS VALUE PROPOSITION</vt:lpstr>
      <vt:lpstr>WHO ARE THE END USERS?</vt:lpstr>
      <vt:lpstr>Dataset Description</vt:lpstr>
      <vt:lpstr>THE "WOW" IN OUR SOLUTION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Guest User</cp:lastModifiedBy>
  <cp:revision>23</cp:revision>
  <dcterms:created xsi:type="dcterms:W3CDTF">2024-03-29T15:07:22Z</dcterms:created>
  <dcterms:modified xsi:type="dcterms:W3CDTF">2024-09-16T03:13:20Z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