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9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E0FE7B9-3BDA-4550-9F45-CE88D1469D09}" type="datetimeFigureOut">
              <a:rPr lang="en-IN" smtClean="0"/>
              <a:t>26-06-2024</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7FE74DA-2EAD-4204-9B28-67A737A91E71}"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0FE7B9-3BDA-4550-9F45-CE88D1469D09}" type="datetimeFigureOut">
              <a:rPr lang="en-IN" smtClean="0"/>
              <a:t>26-06-2024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7FE74DA-2EAD-4204-9B28-67A737A91E7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0FE7B9-3BDA-4550-9F45-CE88D1469D09}" type="datetimeFigureOut">
              <a:rPr lang="en-IN" smtClean="0"/>
              <a:t>26-06-2024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7FE74DA-2EAD-4204-9B28-67A737A91E71}"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0FE7B9-3BDA-4550-9F45-CE88D1469D09}" type="datetimeFigureOut">
              <a:rPr lang="en-IN" smtClean="0"/>
              <a:t>26-06-2024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7FE74DA-2EAD-4204-9B28-67A737A91E71}"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0FE7B9-3BDA-4550-9F45-CE88D1469D09}" type="datetimeFigureOut">
              <a:rPr lang="en-IN" smtClean="0"/>
              <a:t>26-06-2024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7FE74DA-2EAD-4204-9B28-67A737A91E71}"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0FE7B9-3BDA-4550-9F45-CE88D1469D09}" type="datetimeFigureOut">
              <a:rPr lang="en-IN" smtClean="0"/>
              <a:t>26-06-2024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7FE74DA-2EAD-4204-9B28-67A737A91E71}"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0FE7B9-3BDA-4550-9F45-CE88D1469D09}" type="datetimeFigureOut">
              <a:rPr lang="en-IN" smtClean="0"/>
              <a:t>26-06-2024</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87FE74DA-2EAD-4204-9B28-67A737A91E71}"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E0FE7B9-3BDA-4550-9F45-CE88D1469D09}" type="datetimeFigureOut">
              <a:rPr lang="en-IN" smtClean="0"/>
              <a:t>26-06-2024</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87FE74DA-2EAD-4204-9B28-67A737A91E71}"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E0FE7B9-3BDA-4550-9F45-CE88D1469D09}" type="datetimeFigureOut">
              <a:rPr lang="en-IN" smtClean="0"/>
              <a:t>26-06-2024</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87FE74DA-2EAD-4204-9B28-67A737A91E7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E0FE7B9-3BDA-4550-9F45-CE88D1469D09}" type="datetimeFigureOut">
              <a:rPr lang="en-IN" smtClean="0"/>
              <a:t>26-06-2024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7FE74DA-2EAD-4204-9B28-67A737A91E71}"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E0FE7B9-3BDA-4550-9F45-CE88D1469D09}" type="datetimeFigureOut">
              <a:rPr lang="en-IN" smtClean="0"/>
              <a:t>26-06-2024</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7FE74DA-2EAD-4204-9B28-67A737A91E71}"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0FE7B9-3BDA-4550-9F45-CE88D1469D09}" type="datetimeFigureOut">
              <a:rPr lang="en-IN" smtClean="0"/>
              <a:t>26-06-2024</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7FE74DA-2EAD-4204-9B28-67A737A91E71}"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i="1" dirty="0" smtClean="0">
                <a:solidFill>
                  <a:schemeClr val="accent4">
                    <a:lumMod val="75000"/>
                  </a:schemeClr>
                </a:solidFill>
              </a:rPr>
              <a:t>PHISHING ATTACKS</a:t>
            </a:r>
            <a:endParaRPr lang="en-IN" sz="4800" b="1" i="1" dirty="0">
              <a:solidFill>
                <a:schemeClr val="accent4">
                  <a:lumMod val="75000"/>
                </a:schemeClr>
              </a:solidFill>
            </a:endParaRPr>
          </a:p>
        </p:txBody>
      </p:sp>
      <p:sp>
        <p:nvSpPr>
          <p:cNvPr id="3" name="Subtitle 2"/>
          <p:cNvSpPr>
            <a:spLocks noGrp="1"/>
          </p:cNvSpPr>
          <p:nvPr>
            <p:ph type="subTitle" idx="1"/>
          </p:nvPr>
        </p:nvSpPr>
        <p:spPr/>
        <p:txBody>
          <a:bodyPr>
            <a:normAutofit/>
          </a:bodyPr>
          <a:lstStyle/>
          <a:p>
            <a:r>
              <a:rPr lang="en-US" dirty="0" smtClean="0"/>
              <a:t>*Recognizing and avoid phishing emails, website and social engineering tactics.*</a:t>
            </a:r>
            <a:endParaRPr lang="en-IN" dirty="0"/>
          </a:p>
        </p:txBody>
      </p:sp>
    </p:spTree>
    <p:extLst>
      <p:ext uri="{BB962C8B-B14F-4D97-AF65-F5344CB8AC3E}">
        <p14:creationId xmlns:p14="http://schemas.microsoft.com/office/powerpoint/2010/main" val="7882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481776" cy="457200"/>
          </a:xfrm>
        </p:spPr>
        <p:txBody>
          <a:bodyPr/>
          <a:lstStyle/>
          <a:p>
            <a:pPr algn="ctr"/>
            <a:r>
              <a:rPr lang="en-US" b="1" dirty="0" smtClean="0"/>
              <a:t>CLONE PHISHING EXAMPLE</a:t>
            </a:r>
            <a:endParaRPr lang="en-IN" b="1" dirty="0"/>
          </a:p>
        </p:txBody>
      </p:sp>
      <p:sp>
        <p:nvSpPr>
          <p:cNvPr id="3" name="Text Placeholder 2"/>
          <p:cNvSpPr>
            <a:spLocks noGrp="1"/>
          </p:cNvSpPr>
          <p:nvPr>
            <p:ph type="body" idx="2"/>
          </p:nvPr>
        </p:nvSpPr>
        <p:spPr>
          <a:xfrm>
            <a:off x="755576" y="764704"/>
            <a:ext cx="7776864" cy="3168352"/>
          </a:xfrm>
        </p:spPr>
        <p:txBody>
          <a:bodyPr/>
          <a:lstStyle/>
          <a:p>
            <a:endParaRPr lang="en-IN" dirty="0"/>
          </a:p>
        </p:txBody>
      </p:sp>
      <p:sp>
        <p:nvSpPr>
          <p:cNvPr id="4" name="Content Placeholder 3"/>
          <p:cNvSpPr>
            <a:spLocks noGrp="1"/>
          </p:cNvSpPr>
          <p:nvPr>
            <p:ph sz="half" idx="1"/>
          </p:nvPr>
        </p:nvSpPr>
        <p:spPr>
          <a:xfrm>
            <a:off x="755576" y="3933054"/>
            <a:ext cx="7776864" cy="2376265"/>
          </a:xfrm>
        </p:spPr>
        <p:txBody>
          <a:bodyPr>
            <a:normAutofit/>
          </a:bodyPr>
          <a:lstStyle/>
          <a:p>
            <a:r>
              <a:rPr lang="en-US" sz="1900" dirty="0" smtClean="0"/>
              <a:t>1.These </a:t>
            </a:r>
            <a:r>
              <a:rPr lang="en-US" sz="1900" dirty="0"/>
              <a:t>emails are harder to spot because they look exactly like legitimate emails you would normally receive. The first cue that something is not right with this email is the sender. It is a generic address, member@ebay.com.  You would never see this from a legitimate email, you would see the username of the </a:t>
            </a:r>
            <a:r>
              <a:rPr lang="en-US" sz="1900" dirty="0" smtClean="0"/>
              <a:t>buyer/seller.</a:t>
            </a:r>
          </a:p>
          <a:p>
            <a:endParaRPr lang="en-US" sz="1900" dirty="0"/>
          </a:p>
          <a:p>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7584" y="764704"/>
            <a:ext cx="7704856" cy="31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50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308357"/>
            <a:ext cx="8064896" cy="3139321"/>
          </a:xfrm>
          <a:prstGeom prst="rect">
            <a:avLst/>
          </a:prstGeom>
        </p:spPr>
        <p:txBody>
          <a:bodyPr wrap="square">
            <a:spAutoFit/>
          </a:bodyPr>
          <a:lstStyle/>
          <a:p>
            <a:pPr marL="342900" indent="-342900">
              <a:buAutoNum type="arabicPeriod" startAt="2"/>
            </a:pPr>
            <a:r>
              <a:rPr lang="en-US" dirty="0" smtClean="0"/>
              <a:t>The </a:t>
            </a:r>
            <a:r>
              <a:rPr lang="en-US" dirty="0"/>
              <a:t>question you have to ask yourself is did I buy anything from </a:t>
            </a:r>
            <a:r>
              <a:rPr lang="en-US" dirty="0" err="1"/>
              <a:t>ebay</a:t>
            </a:r>
            <a:r>
              <a:rPr lang="en-US" dirty="0"/>
              <a:t> recently, and if I did, is this what I purchased? If no to these questions, then you more than likely have a phishing email</a:t>
            </a:r>
            <a:r>
              <a:rPr lang="en-US" dirty="0" smtClean="0"/>
              <a:t>.</a:t>
            </a:r>
          </a:p>
          <a:p>
            <a:pPr marL="342900" indent="-342900">
              <a:buAutoNum type="arabicPeriod" startAt="2"/>
            </a:pPr>
            <a:endParaRPr lang="en-US" dirty="0"/>
          </a:p>
          <a:p>
            <a:pPr marL="342900" indent="-342900">
              <a:buAutoNum type="arabicPeriod" startAt="3"/>
            </a:pPr>
            <a:r>
              <a:rPr lang="en-US" dirty="0" smtClean="0"/>
              <a:t>The </a:t>
            </a:r>
            <a:r>
              <a:rPr lang="en-US" dirty="0"/>
              <a:t>last piece is the most critical in seeing if the email is in fact a phishing email. If you </a:t>
            </a:r>
            <a:r>
              <a:rPr lang="en-US" b="1" dirty="0"/>
              <a:t>hover your mouse</a:t>
            </a:r>
            <a:r>
              <a:rPr lang="en-US" dirty="0"/>
              <a:t> over the button it is wanting you to press, you see that this is not taking you to an ebay.com site, but rather an external site that will more than likely try to steal your </a:t>
            </a:r>
            <a:r>
              <a:rPr lang="en-US" dirty="0" err="1"/>
              <a:t>ebay</a:t>
            </a:r>
            <a:r>
              <a:rPr lang="en-US" dirty="0"/>
              <a:t> credentials. </a:t>
            </a:r>
            <a:endParaRPr lang="en-US" dirty="0" smtClean="0"/>
          </a:p>
          <a:p>
            <a:pPr marL="342900" indent="-342900">
              <a:buAutoNum type="arabicPeriod" startAt="3"/>
            </a:pPr>
            <a:endParaRPr lang="en-US" dirty="0"/>
          </a:p>
          <a:p>
            <a:pPr marL="342900" indent="-342900">
              <a:buAutoNum type="arabicPeriod" startAt="3"/>
            </a:pPr>
            <a:endParaRPr lang="en-US" dirty="0"/>
          </a:p>
        </p:txBody>
      </p:sp>
    </p:spTree>
    <p:extLst>
      <p:ext uri="{BB962C8B-B14F-4D97-AF65-F5344CB8AC3E}">
        <p14:creationId xmlns:p14="http://schemas.microsoft.com/office/powerpoint/2010/main" val="2960378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568" y="64135"/>
            <a:ext cx="7315200" cy="42119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69712" y="3573016"/>
            <a:ext cx="8150760" cy="3139321"/>
          </a:xfrm>
          <a:prstGeom prst="rect">
            <a:avLst/>
          </a:prstGeom>
        </p:spPr>
        <p:txBody>
          <a:bodyPr wrap="square">
            <a:spAutoFit/>
          </a:bodyPr>
          <a:lstStyle/>
          <a:p>
            <a:pPr marL="342900" indent="-342900">
              <a:buAutoNum type="arabicPeriod"/>
            </a:pPr>
            <a:r>
              <a:rPr lang="en-US" dirty="0"/>
              <a:t>Just like in the previous example, this email looks like a legit PayPal email that you would normally see. So the first thing to do is to see if you recognize the email, or if you have done any kind of transaction with this email address. Also look through the email for spelling and grammatical errors, as Cybercriminals will often leave these errors in the body of the email</a:t>
            </a:r>
            <a:r>
              <a:rPr lang="en-US" dirty="0" smtClean="0"/>
              <a:t>.</a:t>
            </a:r>
            <a:r>
              <a:rPr lang="en-US" dirty="0"/>
              <a:t> Second, see if the item in question is one that you actually bought or sold. If not, then delete and move on.</a:t>
            </a:r>
          </a:p>
          <a:p>
            <a:pPr marL="342900" indent="-342900">
              <a:buAutoNum type="arabicPeriod"/>
            </a:pPr>
            <a:r>
              <a:rPr lang="en-US" dirty="0"/>
              <a:t>Look at the email circled, if this was an official email from </a:t>
            </a:r>
            <a:r>
              <a:rPr lang="en-US" dirty="0" err="1"/>
              <a:t>paypal</a:t>
            </a:r>
            <a:r>
              <a:rPr lang="en-US" dirty="0"/>
              <a:t>, it would end in “@paypal.com” not mail2world.</a:t>
            </a:r>
          </a:p>
          <a:p>
            <a:pPr marL="342900" indent="-342900">
              <a:buAutoNum type="arabicPeriod"/>
            </a:pPr>
            <a:endParaRPr lang="en-US" dirty="0"/>
          </a:p>
        </p:txBody>
      </p:sp>
    </p:spTree>
    <p:extLst>
      <p:ext uri="{BB962C8B-B14F-4D97-AF65-F5344CB8AC3E}">
        <p14:creationId xmlns:p14="http://schemas.microsoft.com/office/powerpoint/2010/main" val="338778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7481776" cy="457200"/>
          </a:xfrm>
        </p:spPr>
        <p:txBody>
          <a:bodyPr/>
          <a:lstStyle/>
          <a:p>
            <a:pPr algn="ctr"/>
            <a:r>
              <a:rPr lang="en-US" b="1" dirty="0" smtClean="0"/>
              <a:t>LINK MANIPULATION EXAMPLE</a:t>
            </a:r>
            <a:endParaRPr lang="en-IN" b="1" dirty="0"/>
          </a:p>
        </p:txBody>
      </p:sp>
      <p:sp>
        <p:nvSpPr>
          <p:cNvPr id="3" name="Text Placeholder 2"/>
          <p:cNvSpPr>
            <a:spLocks noGrp="1"/>
          </p:cNvSpPr>
          <p:nvPr>
            <p:ph type="body" idx="2"/>
          </p:nvPr>
        </p:nvSpPr>
        <p:spPr>
          <a:xfrm>
            <a:off x="467544" y="4077072"/>
            <a:ext cx="8496944" cy="2664296"/>
          </a:xfrm>
        </p:spPr>
        <p:txBody>
          <a:bodyPr>
            <a:noAutofit/>
          </a:bodyPr>
          <a:lstStyle/>
          <a:p>
            <a:pPr marL="342900" indent="-342900" algn="l">
              <a:buAutoNum type="arabicPeriod"/>
            </a:pPr>
            <a:r>
              <a:rPr lang="en-US" sz="1800" dirty="0"/>
              <a:t>This is a common phishing email and looks completely legit, with the name of “Verizon Wireless”, but if you look at the actual email, it is an @tin.com address rather than a @verizon.com address. </a:t>
            </a:r>
          </a:p>
          <a:p>
            <a:pPr marL="342900" indent="-342900" algn="l">
              <a:buAutoNum type="arabicPeriod"/>
            </a:pPr>
            <a:r>
              <a:rPr lang="en-US" sz="1800" dirty="0"/>
              <a:t>Once again, the To: line is missing, indicating that this is a mass email that they want to avoid you seeing.</a:t>
            </a:r>
          </a:p>
          <a:p>
            <a:pPr marL="342900" indent="-342900" algn="l">
              <a:buAutoNum type="arabicPeriod"/>
            </a:pPr>
            <a:r>
              <a:rPr lang="en-US" sz="1800" b="1" dirty="0"/>
              <a:t>Hovering your mouse over the link</a:t>
            </a:r>
            <a:r>
              <a:rPr lang="en-US" sz="1800" dirty="0"/>
              <a:t>, you can see that this does not take you to a Verizon website, but rather to a random website which would more than likely take your login information and take over your account to take your billing information</a:t>
            </a:r>
            <a:endParaRPr lang="en-IN" sz="1800" dirty="0"/>
          </a:p>
        </p:txBody>
      </p:sp>
      <p:pic>
        <p:nvPicPr>
          <p:cNvPr id="5" name="Picture 2" descr="C:\Users\cvantine\Desktop\Phishing Proj\link manip4ex.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27584" y="836613"/>
            <a:ext cx="7488832"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29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481776" cy="457200"/>
          </a:xfrm>
        </p:spPr>
        <p:txBody>
          <a:bodyPr/>
          <a:lstStyle/>
          <a:p>
            <a:pPr algn="ctr"/>
            <a:r>
              <a:rPr lang="en-US" b="1" dirty="0" smtClean="0"/>
              <a:t>SOCIAL ENGINEERING ATTACKS EXAMPLE</a:t>
            </a:r>
            <a:endParaRPr lang="en-IN" b="1" dirty="0"/>
          </a:p>
        </p:txBody>
      </p:sp>
      <p:sp>
        <p:nvSpPr>
          <p:cNvPr id="3" name="Text Placeholder 2"/>
          <p:cNvSpPr>
            <a:spLocks noGrp="1"/>
          </p:cNvSpPr>
          <p:nvPr>
            <p:ph type="body" idx="2"/>
          </p:nvPr>
        </p:nvSpPr>
        <p:spPr>
          <a:xfrm>
            <a:off x="755576" y="3501008"/>
            <a:ext cx="7638616" cy="2768494"/>
          </a:xfrm>
        </p:spPr>
        <p:txBody>
          <a:bodyPr>
            <a:noAutofit/>
          </a:bodyPr>
          <a:lstStyle/>
          <a:p>
            <a:pPr algn="l"/>
            <a:r>
              <a:rPr lang="en-US" dirty="0"/>
              <a:t>The example on the left is a targeted social engineering attack. Cybercriminals scan your profile for your likes and then send you a crafted message over social media trying to trick you into clicking the link, which would then steal your social media login and take over your profile sending out more phishing attacks to your friends/contact list.</a:t>
            </a:r>
          </a:p>
          <a:p>
            <a:pPr algn="l"/>
            <a:r>
              <a:rPr lang="en-US" dirty="0"/>
              <a:t>The one on the right is an example of a mass phishing attack through social media. No doubt many of you have seen these in Facebook, from random people in messages, or from your friends through their timelines. Upon clicking the link, it would prompt you to log in again, but this time to a fake Facebook page, and steal your log in information and take over your profile sending out the same or another mass phishing attack to your friends and contacts. </a:t>
            </a:r>
          </a:p>
          <a:p>
            <a:pPr algn="l"/>
            <a:endParaRPr lang="en-IN" dirty="0"/>
          </a:p>
        </p:txBody>
      </p:sp>
      <p:pic>
        <p:nvPicPr>
          <p:cNvPr id="5" name="Picture 2" descr="C:\Users\cvantine\Desktop\Phishing Proj\socialengex.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83568" y="836712"/>
            <a:ext cx="2880320" cy="26783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cvantine\Desktop\Phishing Proj\socialengex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99" y="1196752"/>
            <a:ext cx="35337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3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908720"/>
            <a:ext cx="8712968" cy="6011902"/>
          </a:xfrm>
          <a:prstGeom prst="rect">
            <a:avLst/>
          </a:prstGeom>
        </p:spPr>
        <p:txBody>
          <a:bodyPr wrap="square">
            <a:spAutoFit/>
          </a:bodyPr>
          <a:lstStyle/>
          <a:p>
            <a:pPr marL="285750" indent="-285750">
              <a:lnSpc>
                <a:spcPts val="2200"/>
              </a:lnSpc>
              <a:buFont typeface="Arial" pitchFamily="34" charset="0"/>
              <a:buChar char="•"/>
            </a:pPr>
            <a:r>
              <a:rPr lang="en-US" dirty="0"/>
              <a:t>I.T. will </a:t>
            </a:r>
            <a:r>
              <a:rPr lang="en-US" b="1" dirty="0"/>
              <a:t>NEVER</a:t>
            </a:r>
            <a:r>
              <a:rPr lang="en-US" dirty="0"/>
              <a:t> ask for your password over email. Please be wary of any emails asking for passwords</a:t>
            </a:r>
            <a:r>
              <a:rPr lang="en-US" b="1" dirty="0"/>
              <a:t>. Never send passwords, bank account numbers, or other private information in an email.</a:t>
            </a:r>
          </a:p>
          <a:p>
            <a:pPr marL="285750" indent="-285750">
              <a:lnSpc>
                <a:spcPts val="2200"/>
              </a:lnSpc>
              <a:buFont typeface="Arial" pitchFamily="34" charset="0"/>
              <a:buChar char="•"/>
            </a:pPr>
            <a:r>
              <a:rPr lang="en-US" dirty="0"/>
              <a:t>Be cautious about opening attachments and downloading files from emails, regardless of who sent them. These files can contain viruses or other malware that can weaken your computer's security. If you are not expecting an email with an attachment from someone, such as a fax or a PDF, please </a:t>
            </a:r>
            <a:r>
              <a:rPr lang="en-US" b="1" dirty="0"/>
              <a:t>call</a:t>
            </a:r>
            <a:r>
              <a:rPr lang="en-US" dirty="0"/>
              <a:t> and ask them if they indeed sent the email. If not, let them know they are sending out Phishing emails and need to change their email password immediately. </a:t>
            </a:r>
          </a:p>
          <a:p>
            <a:pPr marL="285750" indent="-285750">
              <a:lnSpc>
                <a:spcPts val="2200"/>
              </a:lnSpc>
              <a:buFont typeface="Arial" pitchFamily="34" charset="0"/>
              <a:buChar char="•"/>
            </a:pPr>
            <a:r>
              <a:rPr lang="en-US" b="1" dirty="0"/>
              <a:t>Never</a:t>
            </a:r>
            <a:r>
              <a:rPr lang="en-US" dirty="0"/>
              <a:t> enter private or personal information into a popup window.</a:t>
            </a:r>
          </a:p>
          <a:p>
            <a:pPr marL="285750" indent="-285750">
              <a:lnSpc>
                <a:spcPts val="2200"/>
              </a:lnSpc>
              <a:buFont typeface="Arial" pitchFamily="34" charset="0"/>
              <a:buChar char="•"/>
            </a:pPr>
            <a:r>
              <a:rPr lang="en-US" dirty="0"/>
              <a:t>If there is a link in an email, use your mouse to hover over that link to see if it is sending you to where it claims to be, this can thwart many phishing attempts.</a:t>
            </a:r>
          </a:p>
          <a:p>
            <a:pPr marL="285750" indent="-285750">
              <a:lnSpc>
                <a:spcPts val="2200"/>
              </a:lnSpc>
              <a:buFont typeface="Arial" pitchFamily="34" charset="0"/>
              <a:buChar char="•"/>
            </a:pPr>
            <a:r>
              <a:rPr lang="en-US" dirty="0"/>
              <a:t>Look for </a:t>
            </a:r>
            <a:r>
              <a:rPr lang="en-US" b="1" dirty="0"/>
              <a:t>'https://' </a:t>
            </a:r>
            <a:r>
              <a:rPr lang="en-US" dirty="0"/>
              <a:t>and a </a:t>
            </a:r>
            <a:r>
              <a:rPr lang="en-US" b="1" dirty="0"/>
              <a:t>lock icon       </a:t>
            </a:r>
            <a:r>
              <a:rPr lang="en-US" dirty="0"/>
              <a:t>in the address bar before entering any private information on a website.</a:t>
            </a:r>
          </a:p>
          <a:p>
            <a:pPr marL="285750" indent="-285750">
              <a:lnSpc>
                <a:spcPts val="2200"/>
              </a:lnSpc>
              <a:buFont typeface="Arial" pitchFamily="34" charset="0"/>
              <a:buChar char="•"/>
            </a:pPr>
            <a:r>
              <a:rPr lang="en-US" dirty="0"/>
              <a:t>Look for spelling and bad grammar. Cybercriminals are not known for their grammar and spelling. Professional companies or organizations usually have staff that will not allow a mass email like this to go out to its users. If you notice mistakes in an email, it might be a scam.</a:t>
            </a:r>
          </a:p>
          <a:p>
            <a:r>
              <a:rPr lang="en-US" dirty="0"/>
              <a:t> </a:t>
            </a:r>
            <a:endParaRPr lang="en-US" dirty="0"/>
          </a:p>
        </p:txBody>
      </p:sp>
      <p:sp>
        <p:nvSpPr>
          <p:cNvPr id="3" name="Rectangle 2"/>
          <p:cNvSpPr/>
          <p:nvPr/>
        </p:nvSpPr>
        <p:spPr>
          <a:xfrm>
            <a:off x="683568" y="250951"/>
            <a:ext cx="7488832" cy="461665"/>
          </a:xfrm>
          <a:prstGeom prst="rect">
            <a:avLst/>
          </a:prstGeom>
        </p:spPr>
        <p:txBody>
          <a:bodyPr wrap="square">
            <a:spAutoFit/>
          </a:bodyPr>
          <a:lstStyle/>
          <a:p>
            <a:pPr algn="ctr"/>
            <a:r>
              <a:rPr lang="en-US" sz="2400" b="1" i="1" u="sng" dirty="0"/>
              <a:t>Tips to protect yourself from Phishing emails</a:t>
            </a:r>
            <a:r>
              <a:rPr lang="en-US" dirty="0"/>
              <a:t>.</a:t>
            </a:r>
            <a:endParaRPr lang="en-IN" dirty="0"/>
          </a:p>
        </p:txBody>
      </p:sp>
    </p:spTree>
    <p:extLst>
      <p:ext uri="{BB962C8B-B14F-4D97-AF65-F5344CB8AC3E}">
        <p14:creationId xmlns:p14="http://schemas.microsoft.com/office/powerpoint/2010/main" val="18349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580" y="2776135"/>
            <a:ext cx="7848872" cy="2169825"/>
          </a:xfrm>
          <a:prstGeom prst="rect">
            <a:avLst/>
          </a:prstGeom>
        </p:spPr>
        <p:txBody>
          <a:bodyPr wrap="square">
            <a:spAutoFit/>
          </a:bodyPr>
          <a:lstStyle/>
          <a:p>
            <a:pPr marL="285750" indent="-285750">
              <a:lnSpc>
                <a:spcPct val="150000"/>
              </a:lnSpc>
              <a:buFont typeface="Arial" pitchFamily="34" charset="0"/>
              <a:buChar char="•"/>
            </a:pPr>
            <a:r>
              <a:rPr lang="en-US" dirty="0"/>
              <a:t>First, </a:t>
            </a:r>
            <a:r>
              <a:rPr lang="en-US" b="1" dirty="0"/>
              <a:t>do not</a:t>
            </a:r>
            <a:r>
              <a:rPr lang="en-US" dirty="0"/>
              <a:t> click on any links within the email or download any </a:t>
            </a:r>
            <a:r>
              <a:rPr lang="en-US" dirty="0" smtClean="0"/>
              <a:t>attachment. </a:t>
            </a:r>
            <a:endParaRPr lang="en-US" dirty="0"/>
          </a:p>
          <a:p>
            <a:pPr marL="285750" indent="-285750">
              <a:lnSpc>
                <a:spcPct val="150000"/>
              </a:lnSpc>
              <a:buFont typeface="Arial" pitchFamily="34" charset="0"/>
              <a:buChar char="•"/>
            </a:pPr>
            <a:r>
              <a:rPr lang="en-US" dirty="0"/>
              <a:t>If there is an attachment in the email, and you recognize the sender but aren't expecting an attachment from them, please </a:t>
            </a:r>
            <a:r>
              <a:rPr lang="en-US" b="1" dirty="0"/>
              <a:t>call</a:t>
            </a:r>
            <a:r>
              <a:rPr lang="en-US" dirty="0"/>
              <a:t> them and ask if it is legitimate.</a:t>
            </a:r>
            <a:endParaRPr lang="en-IN" dirty="0"/>
          </a:p>
        </p:txBody>
      </p:sp>
      <p:sp>
        <p:nvSpPr>
          <p:cNvPr id="4" name="Rectangle 3"/>
          <p:cNvSpPr/>
          <p:nvPr/>
        </p:nvSpPr>
        <p:spPr>
          <a:xfrm>
            <a:off x="1619672" y="1124744"/>
            <a:ext cx="6192688" cy="954107"/>
          </a:xfrm>
          <a:prstGeom prst="rect">
            <a:avLst/>
          </a:prstGeom>
        </p:spPr>
        <p:txBody>
          <a:bodyPr wrap="square">
            <a:spAutoFit/>
          </a:bodyPr>
          <a:lstStyle/>
          <a:p>
            <a:pPr algn="ctr"/>
            <a:r>
              <a:rPr lang="en-US" sz="2800" b="1" dirty="0" smtClean="0"/>
              <a:t>THE THINGS TO DO WHEN YOU RECEIVE A PHISHING EMAIL.</a:t>
            </a:r>
            <a:endParaRPr lang="en-IN" sz="2800" b="1" dirty="0"/>
          </a:p>
        </p:txBody>
      </p:sp>
    </p:spTree>
    <p:extLst>
      <p:ext uri="{BB962C8B-B14F-4D97-AF65-F5344CB8AC3E}">
        <p14:creationId xmlns:p14="http://schemas.microsoft.com/office/powerpoint/2010/main" val="22738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04864"/>
            <a:ext cx="8229600" cy="1143000"/>
          </a:xfrm>
        </p:spPr>
        <p:txBody>
          <a:bodyPr>
            <a:noAutofit/>
          </a:bodyPr>
          <a:lstStyle/>
          <a:p>
            <a:pPr algn="ctr"/>
            <a:r>
              <a:rPr lang="en-US" sz="8000" dirty="0" smtClean="0"/>
              <a:t>THANK YOU!!</a:t>
            </a:r>
            <a:endParaRPr lang="en-IN" sz="8000" dirty="0"/>
          </a:p>
        </p:txBody>
      </p:sp>
    </p:spTree>
    <p:extLst>
      <p:ext uri="{BB962C8B-B14F-4D97-AF65-F5344CB8AC3E}">
        <p14:creationId xmlns:p14="http://schemas.microsoft.com/office/powerpoint/2010/main" val="2535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    Phishing attacks are the practice of sending fraudulent communications that appear to come from reputable source.</a:t>
            </a:r>
          </a:p>
          <a:p>
            <a:pPr marL="0" indent="0">
              <a:buNone/>
            </a:pPr>
            <a:r>
              <a:rPr lang="en-US" dirty="0" smtClean="0"/>
              <a:t>     Phishing email messages, websites and phone calls are designed to steal money or sensitive information. </a:t>
            </a:r>
            <a:r>
              <a:rPr lang="en-US" dirty="0"/>
              <a:t>C</a:t>
            </a:r>
            <a:r>
              <a:rPr lang="en-US" dirty="0" smtClean="0"/>
              <a:t>ybercriminals can do this by installing malicious software on your computer, tricking you into giving them sensitive information or outright stealing personal information off of your computer.</a:t>
            </a:r>
            <a:endParaRPr lang="en-IN" dirty="0"/>
          </a:p>
        </p:txBody>
      </p:sp>
      <p:sp>
        <p:nvSpPr>
          <p:cNvPr id="2" name="Title 1"/>
          <p:cNvSpPr>
            <a:spLocks noGrp="1"/>
          </p:cNvSpPr>
          <p:nvPr>
            <p:ph type="title"/>
          </p:nvPr>
        </p:nvSpPr>
        <p:spPr/>
        <p:txBody>
          <a:bodyPr/>
          <a:lstStyle/>
          <a:p>
            <a:r>
              <a:rPr lang="en-US" dirty="0" smtClean="0">
                <a:latin typeface="Arial Black" pitchFamily="34" charset="0"/>
              </a:rPr>
              <a:t>PHISHING</a:t>
            </a:r>
            <a:endParaRPr lang="en-IN" dirty="0">
              <a:latin typeface="Arial Black" pitchFamily="34" charset="0"/>
            </a:endParaRPr>
          </a:p>
        </p:txBody>
      </p:sp>
    </p:spTree>
    <p:extLst>
      <p:ext uri="{BB962C8B-B14F-4D97-AF65-F5344CB8AC3E}">
        <p14:creationId xmlns:p14="http://schemas.microsoft.com/office/powerpoint/2010/main" val="23410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TYPES OF PHISHING</a:t>
            </a:r>
            <a:endParaRPr lang="en-IN" sz="4800" b="1" dirty="0"/>
          </a:p>
        </p:txBody>
      </p:sp>
      <p:sp>
        <p:nvSpPr>
          <p:cNvPr id="3" name="Text Placeholder 2"/>
          <p:cNvSpPr>
            <a:spLocks noGrp="1"/>
          </p:cNvSpPr>
          <p:nvPr>
            <p:ph type="body" idx="1"/>
          </p:nvPr>
        </p:nvSpPr>
        <p:spPr>
          <a:xfrm>
            <a:off x="395536" y="1484784"/>
            <a:ext cx="4040188" cy="762000"/>
          </a:xfrm>
        </p:spPr>
        <p:txBody>
          <a:bodyPr>
            <a:normAutofit/>
          </a:bodyPr>
          <a:lstStyle/>
          <a:p>
            <a:r>
              <a:rPr lang="en-US" dirty="0" smtClean="0"/>
              <a:t>1.Social engineering</a:t>
            </a:r>
            <a:endParaRPr lang="en-IN" dirty="0"/>
          </a:p>
        </p:txBody>
      </p:sp>
      <p:sp>
        <p:nvSpPr>
          <p:cNvPr id="5" name="Text Placeholder 4"/>
          <p:cNvSpPr>
            <a:spLocks noGrp="1"/>
          </p:cNvSpPr>
          <p:nvPr>
            <p:ph type="body" sz="half" idx="3"/>
          </p:nvPr>
        </p:nvSpPr>
        <p:spPr>
          <a:xfrm>
            <a:off x="4860032" y="1484784"/>
            <a:ext cx="4041775" cy="762000"/>
          </a:xfrm>
        </p:spPr>
        <p:txBody>
          <a:bodyPr>
            <a:normAutofit/>
          </a:bodyPr>
          <a:lstStyle/>
          <a:p>
            <a:r>
              <a:rPr lang="en-US" dirty="0" smtClean="0"/>
              <a:t>2. Link manipulation</a:t>
            </a:r>
            <a:endParaRPr lang="en-IN" dirty="0"/>
          </a:p>
        </p:txBody>
      </p:sp>
      <p:sp>
        <p:nvSpPr>
          <p:cNvPr id="4" name="Content Placeholder 3"/>
          <p:cNvSpPr>
            <a:spLocks noGrp="1"/>
          </p:cNvSpPr>
          <p:nvPr>
            <p:ph sz="quarter" idx="2"/>
          </p:nvPr>
        </p:nvSpPr>
        <p:spPr>
          <a:xfrm>
            <a:off x="395536" y="2840511"/>
            <a:ext cx="4040188" cy="4000930"/>
          </a:xfrm>
        </p:spPr>
        <p:txBody>
          <a:bodyPr>
            <a:normAutofit/>
          </a:bodyPr>
          <a:lstStyle/>
          <a:p>
            <a:r>
              <a:rPr lang="en-US" sz="1800" dirty="0" smtClean="0"/>
              <a:t>Social engineering is a type  that usually steals information from the users by asking the login or sign up credentials' like </a:t>
            </a:r>
            <a:r>
              <a:rPr lang="en-US" sz="1800" dirty="0" err="1" smtClean="0"/>
              <a:t>linkedin</a:t>
            </a:r>
            <a:r>
              <a:rPr lang="en-US" sz="1800" dirty="0" smtClean="0"/>
              <a:t> or </a:t>
            </a:r>
            <a:r>
              <a:rPr lang="en-US" sz="1800" dirty="0" err="1" smtClean="0"/>
              <a:t>instagram</a:t>
            </a:r>
            <a:r>
              <a:rPr lang="en-US" sz="1800" dirty="0" smtClean="0"/>
              <a:t>.</a:t>
            </a:r>
          </a:p>
          <a:p>
            <a:r>
              <a:rPr lang="en-US" sz="1800" dirty="0" smtClean="0"/>
              <a:t>This is everything a cybercriminal needs in order to fool into thinking that the message or email is legitimate.</a:t>
            </a:r>
            <a:endParaRPr lang="en-IN" sz="1800" dirty="0"/>
          </a:p>
        </p:txBody>
      </p:sp>
      <p:sp>
        <p:nvSpPr>
          <p:cNvPr id="6" name="Content Placeholder 5"/>
          <p:cNvSpPr>
            <a:spLocks noGrp="1"/>
          </p:cNvSpPr>
          <p:nvPr>
            <p:ph sz="quarter" idx="4"/>
          </p:nvPr>
        </p:nvSpPr>
        <p:spPr>
          <a:xfrm>
            <a:off x="4860032" y="2780928"/>
            <a:ext cx="4041775" cy="3941763"/>
          </a:xfrm>
        </p:spPr>
        <p:txBody>
          <a:bodyPr>
            <a:normAutofit/>
          </a:bodyPr>
          <a:lstStyle/>
          <a:p>
            <a:r>
              <a:rPr lang="en-US" sz="1800" dirty="0" smtClean="0"/>
              <a:t>Some links in some emails seems to be from spoofed organization or person. Misspelled URLs or the use of subdomains are common by phishers .</a:t>
            </a:r>
          </a:p>
          <a:p>
            <a:r>
              <a:rPr lang="en-US" sz="1800" dirty="0" smtClean="0"/>
              <a:t>If we move the cursor over some link if it directs to some other external website then that can be a phishing email.</a:t>
            </a:r>
          </a:p>
          <a:p>
            <a:endParaRPr lang="en-IN" sz="1800" dirty="0"/>
          </a:p>
        </p:txBody>
      </p:sp>
    </p:spTree>
    <p:extLst>
      <p:ext uri="{BB962C8B-B14F-4D97-AF65-F5344CB8AC3E}">
        <p14:creationId xmlns:p14="http://schemas.microsoft.com/office/powerpoint/2010/main" val="300448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TYPES</a:t>
            </a:r>
            <a:r>
              <a:rPr lang="en-US" b="1" dirty="0" smtClean="0"/>
              <a:t> </a:t>
            </a:r>
            <a:r>
              <a:rPr lang="en-US" sz="4800" b="1" dirty="0" smtClean="0"/>
              <a:t>OF PHISHING</a:t>
            </a:r>
            <a:endParaRPr lang="en-IN" b="1" dirty="0"/>
          </a:p>
        </p:txBody>
      </p:sp>
      <p:sp>
        <p:nvSpPr>
          <p:cNvPr id="3" name="Text Placeholder 2"/>
          <p:cNvSpPr>
            <a:spLocks noGrp="1"/>
          </p:cNvSpPr>
          <p:nvPr>
            <p:ph type="body" idx="1"/>
          </p:nvPr>
        </p:nvSpPr>
        <p:spPr>
          <a:xfrm>
            <a:off x="395536" y="1340768"/>
            <a:ext cx="4040188" cy="762000"/>
          </a:xfrm>
        </p:spPr>
        <p:txBody>
          <a:bodyPr/>
          <a:lstStyle/>
          <a:p>
            <a:r>
              <a:rPr lang="en-US" dirty="0" smtClean="0"/>
              <a:t>3. Spear phishing</a:t>
            </a:r>
            <a:endParaRPr lang="en-IN" dirty="0"/>
          </a:p>
        </p:txBody>
      </p:sp>
      <p:sp>
        <p:nvSpPr>
          <p:cNvPr id="5" name="Text Placeholder 4"/>
          <p:cNvSpPr>
            <a:spLocks noGrp="1"/>
          </p:cNvSpPr>
          <p:nvPr>
            <p:ph type="body" sz="half" idx="3"/>
          </p:nvPr>
        </p:nvSpPr>
        <p:spPr>
          <a:xfrm>
            <a:off x="4788024" y="1340768"/>
            <a:ext cx="4041775" cy="762000"/>
          </a:xfrm>
        </p:spPr>
        <p:txBody>
          <a:bodyPr/>
          <a:lstStyle/>
          <a:p>
            <a:r>
              <a:rPr lang="en-US" dirty="0" smtClean="0"/>
              <a:t>4. Clone phishing</a:t>
            </a:r>
            <a:endParaRPr lang="en-IN" dirty="0"/>
          </a:p>
        </p:txBody>
      </p:sp>
      <p:sp>
        <p:nvSpPr>
          <p:cNvPr id="4" name="Content Placeholder 3"/>
          <p:cNvSpPr>
            <a:spLocks noGrp="1"/>
          </p:cNvSpPr>
          <p:nvPr>
            <p:ph sz="quarter" idx="2"/>
          </p:nvPr>
        </p:nvSpPr>
        <p:spPr>
          <a:xfrm>
            <a:off x="467544" y="2348880"/>
            <a:ext cx="4040188" cy="3941763"/>
          </a:xfrm>
        </p:spPr>
        <p:txBody>
          <a:bodyPr>
            <a:normAutofit/>
          </a:bodyPr>
          <a:lstStyle/>
          <a:p>
            <a:r>
              <a:rPr lang="en-US" sz="1800" dirty="0" smtClean="0"/>
              <a:t>Spear phishing usually occurs on a specific companies or an individual.</a:t>
            </a:r>
          </a:p>
          <a:p>
            <a:r>
              <a:rPr lang="en-US" sz="1800" dirty="0" smtClean="0"/>
              <a:t> First the attackers will do the social gatherings to increase the probability of the success rate of this.</a:t>
            </a:r>
          </a:p>
          <a:p>
            <a:r>
              <a:rPr lang="en-US" sz="1800" dirty="0" smtClean="0"/>
              <a:t>This is the most successful technique today on the internet.</a:t>
            </a:r>
            <a:endParaRPr lang="en-IN" sz="1800" dirty="0"/>
          </a:p>
        </p:txBody>
      </p:sp>
      <p:sp>
        <p:nvSpPr>
          <p:cNvPr id="6" name="Content Placeholder 5"/>
          <p:cNvSpPr>
            <a:spLocks noGrp="1"/>
          </p:cNvSpPr>
          <p:nvPr>
            <p:ph sz="quarter" idx="4"/>
          </p:nvPr>
        </p:nvSpPr>
        <p:spPr>
          <a:xfrm>
            <a:off x="4788024" y="2276872"/>
            <a:ext cx="4041775" cy="3941763"/>
          </a:xfrm>
        </p:spPr>
        <p:txBody>
          <a:bodyPr>
            <a:normAutofit/>
          </a:bodyPr>
          <a:lstStyle/>
          <a:p>
            <a:r>
              <a:rPr lang="en-US" sz="1800" dirty="0" smtClean="0"/>
              <a:t>Sending the exact copy of the already sent email.</a:t>
            </a:r>
          </a:p>
          <a:p>
            <a:r>
              <a:rPr lang="en-US" sz="1800" dirty="0" smtClean="0"/>
              <a:t>This is a cloned email.</a:t>
            </a:r>
          </a:p>
          <a:p>
            <a:r>
              <a:rPr lang="en-US" sz="1800" dirty="0" smtClean="0"/>
              <a:t>The attachment or link within the email is replaced with a malicious version .</a:t>
            </a:r>
          </a:p>
          <a:p>
            <a:r>
              <a:rPr lang="en-US" sz="1800" dirty="0" smtClean="0"/>
              <a:t>Then sent from an email spoofed to appear to come from the original sender.</a:t>
            </a:r>
            <a:endParaRPr lang="en-IN" sz="1800" dirty="0"/>
          </a:p>
        </p:txBody>
      </p:sp>
    </p:spTree>
    <p:extLst>
      <p:ext uri="{BB962C8B-B14F-4D97-AF65-F5344CB8AC3E}">
        <p14:creationId xmlns:p14="http://schemas.microsoft.com/office/powerpoint/2010/main" val="95476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TYPES OF PHISHING</a:t>
            </a:r>
            <a:endParaRPr lang="en-IN" sz="4800" b="1" dirty="0"/>
          </a:p>
        </p:txBody>
      </p:sp>
      <p:sp>
        <p:nvSpPr>
          <p:cNvPr id="3" name="Text Placeholder 2"/>
          <p:cNvSpPr>
            <a:spLocks noGrp="1"/>
          </p:cNvSpPr>
          <p:nvPr>
            <p:ph type="body" idx="1"/>
          </p:nvPr>
        </p:nvSpPr>
        <p:spPr>
          <a:xfrm>
            <a:off x="2915816" y="1628800"/>
            <a:ext cx="3057148" cy="639762"/>
          </a:xfrm>
        </p:spPr>
        <p:txBody>
          <a:bodyPr>
            <a:normAutofit/>
          </a:bodyPr>
          <a:lstStyle/>
          <a:p>
            <a:r>
              <a:rPr lang="en-US" dirty="0" smtClean="0"/>
              <a:t>5. Voice phishing</a:t>
            </a:r>
            <a:endParaRPr lang="en-IN" dirty="0"/>
          </a:p>
        </p:txBody>
      </p:sp>
      <p:sp>
        <p:nvSpPr>
          <p:cNvPr id="5" name="Text Placeholder 4"/>
          <p:cNvSpPr>
            <a:spLocks noGrp="1"/>
          </p:cNvSpPr>
          <p:nvPr>
            <p:ph type="body" sz="half" idx="3"/>
          </p:nvPr>
        </p:nvSpPr>
        <p:spPr>
          <a:xfrm>
            <a:off x="2915816" y="5733256"/>
            <a:ext cx="3055717" cy="608934"/>
          </a:xfrm>
        </p:spPr>
        <p:txBody>
          <a:bodyPr/>
          <a:lstStyle/>
          <a:p>
            <a:endParaRPr lang="en-IN" dirty="0"/>
          </a:p>
        </p:txBody>
      </p:sp>
      <p:sp>
        <p:nvSpPr>
          <p:cNvPr id="4" name="Content Placeholder 3"/>
          <p:cNvSpPr>
            <a:spLocks noGrp="1"/>
          </p:cNvSpPr>
          <p:nvPr>
            <p:ph sz="quarter" idx="2"/>
          </p:nvPr>
        </p:nvSpPr>
        <p:spPr>
          <a:xfrm>
            <a:off x="2915816" y="2708920"/>
            <a:ext cx="3419856" cy="2835797"/>
          </a:xfrm>
        </p:spPr>
        <p:txBody>
          <a:bodyPr>
            <a:normAutofit lnSpcReduction="10000"/>
          </a:bodyPr>
          <a:lstStyle/>
          <a:p>
            <a:r>
              <a:rPr lang="en-US" sz="1800" dirty="0" smtClean="0"/>
              <a:t>Collecting the social gatherings over a telephone call to access the personal information or the financial information like credit card details or bank details or account details.</a:t>
            </a:r>
          </a:p>
          <a:p>
            <a:r>
              <a:rPr lang="en-US" sz="1800" dirty="0" smtClean="0"/>
              <a:t>It is also called as </a:t>
            </a:r>
            <a:r>
              <a:rPr lang="en-US" sz="1800" dirty="0" err="1" smtClean="0"/>
              <a:t>vishing</a:t>
            </a:r>
            <a:r>
              <a:rPr lang="en-US" sz="1800" dirty="0" smtClean="0"/>
              <a:t>.</a:t>
            </a:r>
            <a:endParaRPr lang="en-IN" sz="1800" dirty="0"/>
          </a:p>
        </p:txBody>
      </p:sp>
    </p:spTree>
    <p:extLst>
      <p:ext uri="{BB962C8B-B14F-4D97-AF65-F5344CB8AC3E}">
        <p14:creationId xmlns:p14="http://schemas.microsoft.com/office/powerpoint/2010/main" val="248851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45" y="404665"/>
            <a:ext cx="6481707" cy="3456384"/>
          </a:xfrm>
        </p:spPr>
        <p:txBody>
          <a:bodyPr/>
          <a:lstStyle/>
          <a:p>
            <a:endParaRPr lang="en-IN" dirty="0"/>
          </a:p>
        </p:txBody>
      </p:sp>
      <p:sp>
        <p:nvSpPr>
          <p:cNvPr id="3" name="Text Placeholder 2"/>
          <p:cNvSpPr>
            <a:spLocks noGrp="1"/>
          </p:cNvSpPr>
          <p:nvPr>
            <p:ph type="body" idx="1"/>
          </p:nvPr>
        </p:nvSpPr>
        <p:spPr>
          <a:xfrm>
            <a:off x="1259632" y="4149080"/>
            <a:ext cx="6768752" cy="2520280"/>
          </a:xfrm>
        </p:spPr>
        <p:txBody>
          <a:bodyPr>
            <a:normAutofit lnSpcReduction="10000"/>
          </a:bodyPr>
          <a:lstStyle/>
          <a:p>
            <a:r>
              <a:rPr lang="en-US" dirty="0" smtClean="0"/>
              <a:t>THE ROOT CAUSE OF PHISHING EMAILS ARE:</a:t>
            </a:r>
          </a:p>
          <a:p>
            <a:pPr marL="457200" indent="-457200">
              <a:buAutoNum type="arabicPeriod"/>
            </a:pPr>
            <a:r>
              <a:rPr lang="en-US" sz="2000" dirty="0" smtClean="0"/>
              <a:t>Users lack security awareness.</a:t>
            </a:r>
          </a:p>
          <a:p>
            <a:pPr marL="457200" indent="-457200">
              <a:buAutoNum type="arabicPeriod"/>
            </a:pPr>
            <a:r>
              <a:rPr lang="en-US" sz="2000" dirty="0" smtClean="0"/>
              <a:t>Criminals are following money</a:t>
            </a:r>
          </a:p>
          <a:p>
            <a:pPr marL="457200" indent="-457200">
              <a:buAutoNum type="arabicPeriod"/>
            </a:pPr>
            <a:r>
              <a:rPr lang="en-US" sz="2000" dirty="0" err="1" smtClean="0"/>
              <a:t>Companys</a:t>
            </a:r>
            <a:r>
              <a:rPr lang="en-US" sz="2000" dirty="0" smtClean="0"/>
              <a:t> are not identifying the weaker users</a:t>
            </a:r>
          </a:p>
          <a:p>
            <a:pPr marL="457200" indent="-457200">
              <a:buAutoNum type="arabicPeriod"/>
            </a:pPr>
            <a:r>
              <a:rPr lang="en-US" sz="2000" dirty="0" smtClean="0"/>
              <a:t>Low cost phishing and </a:t>
            </a:r>
            <a:r>
              <a:rPr lang="en-US" sz="2000" dirty="0" err="1" smtClean="0"/>
              <a:t>ransome</a:t>
            </a:r>
            <a:r>
              <a:rPr lang="en-US" sz="2000" dirty="0" smtClean="0"/>
              <a:t> tools are easy to get hold off.</a:t>
            </a:r>
          </a:p>
          <a:p>
            <a:pPr marL="457200" indent="-457200">
              <a:buAutoNum type="arabicPeriod"/>
            </a:pPr>
            <a:r>
              <a:rPr lang="en-US" sz="2000" dirty="0" smtClean="0"/>
              <a:t>Malware is becoming more sophisticated.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04664"/>
            <a:ext cx="6480720" cy="3384376"/>
          </a:xfrm>
          <a:prstGeom prst="rect">
            <a:avLst/>
          </a:prstGeom>
        </p:spPr>
      </p:pic>
    </p:spTree>
    <p:extLst>
      <p:ext uri="{BB962C8B-B14F-4D97-AF65-F5344CB8AC3E}">
        <p14:creationId xmlns:p14="http://schemas.microsoft.com/office/powerpoint/2010/main" val="1814705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481776" cy="457200"/>
          </a:xfrm>
        </p:spPr>
        <p:txBody>
          <a:bodyPr/>
          <a:lstStyle/>
          <a:p>
            <a:pPr algn="ctr"/>
            <a:r>
              <a:rPr lang="en-US" b="1" dirty="0" smtClean="0"/>
              <a:t>SPEAR PHISHING ATTACK EXAMPLE</a:t>
            </a:r>
            <a:endParaRPr lang="en-IN" b="1" dirty="0"/>
          </a:p>
        </p:txBody>
      </p:sp>
      <p:sp>
        <p:nvSpPr>
          <p:cNvPr id="3" name="Text Placeholder 2"/>
          <p:cNvSpPr>
            <a:spLocks noGrp="1"/>
          </p:cNvSpPr>
          <p:nvPr>
            <p:ph type="body" idx="2"/>
          </p:nvPr>
        </p:nvSpPr>
        <p:spPr>
          <a:xfrm>
            <a:off x="1043608" y="836712"/>
            <a:ext cx="7056784" cy="2736304"/>
          </a:xfrm>
        </p:spPr>
        <p:txBody>
          <a:bodyPr/>
          <a:lstStyle/>
          <a:p>
            <a:endParaRPr lang="en-IN" dirty="0"/>
          </a:p>
        </p:txBody>
      </p:sp>
      <p:sp>
        <p:nvSpPr>
          <p:cNvPr id="4" name="Content Placeholder 3"/>
          <p:cNvSpPr>
            <a:spLocks noGrp="1"/>
          </p:cNvSpPr>
          <p:nvPr>
            <p:ph sz="half" idx="1"/>
          </p:nvPr>
        </p:nvSpPr>
        <p:spPr>
          <a:xfrm>
            <a:off x="1043608" y="3645024"/>
            <a:ext cx="7128792" cy="2592288"/>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02" y="846543"/>
            <a:ext cx="7351890" cy="416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536" y="2852936"/>
            <a:ext cx="8352928" cy="2862322"/>
          </a:xfrm>
          <a:prstGeom prst="rect">
            <a:avLst/>
          </a:prstGeom>
        </p:spPr>
        <p:txBody>
          <a:bodyPr wrap="square">
            <a:spAutoFit/>
          </a:bodyPr>
          <a:lstStyle/>
          <a:p>
            <a:pPr marL="342900" indent="-342900">
              <a:buFont typeface="+mj-lt"/>
              <a:buAutoNum type="arabicPeriod"/>
            </a:pPr>
            <a:r>
              <a:rPr lang="en-US" dirty="0"/>
              <a:t>The first question you have to ask is, “</a:t>
            </a:r>
            <a:r>
              <a:rPr lang="en-US" b="1" dirty="0"/>
              <a:t>Do I know this person</a:t>
            </a:r>
            <a:r>
              <a:rPr lang="en-US" dirty="0"/>
              <a:t>?” or “</a:t>
            </a:r>
            <a:r>
              <a:rPr lang="en-US" b="1" dirty="0"/>
              <a:t>Am I expecting an email from the person</a:t>
            </a:r>
            <a:r>
              <a:rPr lang="en-US" dirty="0"/>
              <a:t>?” If you answered no to either question, you must take a harder look at other aspects of the email</a:t>
            </a:r>
          </a:p>
          <a:p>
            <a:pPr marL="342900" indent="-342900">
              <a:buFont typeface="+mj-lt"/>
              <a:buAutoNum type="arabicPeriod"/>
            </a:pPr>
            <a:r>
              <a:rPr lang="en-US" dirty="0"/>
              <a:t> A  large amount of phishing emails will blank out the To: or Cc: fields so that you cannot see that this is a mass email to a large group of people. </a:t>
            </a:r>
          </a:p>
          <a:p>
            <a:pPr marL="342900" indent="-342900">
              <a:buFont typeface="+mj-lt"/>
              <a:buAutoNum type="arabicPeriod"/>
            </a:pPr>
            <a:r>
              <a:rPr lang="en-US" dirty="0"/>
              <a:t>Phishing emails will often come with subjects that are in all capitals or have multiple exclamation marks in order for you to think that this email is important or that you should take the recommended action within the email. </a:t>
            </a:r>
          </a:p>
        </p:txBody>
      </p:sp>
    </p:spTree>
    <p:extLst>
      <p:ext uri="{BB962C8B-B14F-4D97-AF65-F5344CB8AC3E}">
        <p14:creationId xmlns:p14="http://schemas.microsoft.com/office/powerpoint/2010/main" val="29831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692696"/>
            <a:ext cx="8280920" cy="2031325"/>
          </a:xfrm>
          <a:prstGeom prst="rect">
            <a:avLst/>
          </a:prstGeom>
        </p:spPr>
        <p:txBody>
          <a:bodyPr wrap="square">
            <a:spAutoFit/>
          </a:bodyPr>
          <a:lstStyle/>
          <a:p>
            <a:r>
              <a:rPr lang="en-US" dirty="0" smtClean="0"/>
              <a:t>4.  This </a:t>
            </a:r>
            <a:r>
              <a:rPr lang="en-US" dirty="0"/>
              <a:t>is a targeted email (Spear Phishing) to VSU, so more than likely, </a:t>
            </a:r>
            <a:r>
              <a:rPr lang="en-US" dirty="0" smtClean="0"/>
              <a:t>            </a:t>
            </a:r>
          </a:p>
          <a:p>
            <a:r>
              <a:rPr lang="en-US" dirty="0" smtClean="0"/>
              <a:t>this </a:t>
            </a:r>
            <a:r>
              <a:rPr lang="en-US" dirty="0"/>
              <a:t>was sent to everyone at VSU that the sender had in their address book.</a:t>
            </a:r>
          </a:p>
          <a:p>
            <a:r>
              <a:rPr lang="en-US" b="1" dirty="0" smtClean="0"/>
              <a:t>5.  Hovering</a:t>
            </a:r>
            <a:r>
              <a:rPr lang="en-US" dirty="0" smtClean="0"/>
              <a:t> </a:t>
            </a:r>
            <a:r>
              <a:rPr lang="en-US" b="1" dirty="0"/>
              <a:t>your mouse over the link</a:t>
            </a:r>
            <a:r>
              <a:rPr lang="en-US" dirty="0"/>
              <a:t>, you can see that this is not </a:t>
            </a:r>
            <a:r>
              <a:rPr lang="en-US" dirty="0" smtClean="0"/>
              <a:t>taking </a:t>
            </a:r>
            <a:r>
              <a:rPr lang="en-US" dirty="0"/>
              <a:t>you to a valdosta.edu address, but rather to an external site. This site would either prompt you for a password, then steal that password, or would download a malicious file infecting your computer</a:t>
            </a:r>
            <a:endParaRPr lang="en-IN" dirty="0"/>
          </a:p>
        </p:txBody>
      </p:sp>
    </p:spTree>
    <p:extLst>
      <p:ext uri="{BB962C8B-B14F-4D97-AF65-F5344CB8AC3E}">
        <p14:creationId xmlns:p14="http://schemas.microsoft.com/office/powerpoint/2010/main" val="145435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1520" y="421401"/>
            <a:ext cx="8340553" cy="33068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0118" y="2780928"/>
            <a:ext cx="8340552" cy="3416320"/>
          </a:xfrm>
          <a:prstGeom prst="rect">
            <a:avLst/>
          </a:prstGeom>
        </p:spPr>
        <p:txBody>
          <a:bodyPr wrap="square">
            <a:spAutoFit/>
          </a:bodyPr>
          <a:lstStyle/>
          <a:p>
            <a:pPr marL="342900" indent="-342900">
              <a:buAutoNum type="arabicPeriod"/>
            </a:pPr>
            <a:r>
              <a:rPr lang="en-US" dirty="0"/>
              <a:t>Looking at the Sender, you can see that this is not from a valdosta.edu email address, but rather a ucla.edu address. This should be the first warning that this is </a:t>
            </a:r>
            <a:r>
              <a:rPr lang="en-US" b="1" dirty="0"/>
              <a:t>not</a:t>
            </a:r>
            <a:r>
              <a:rPr lang="en-US" dirty="0"/>
              <a:t> a legitimate </a:t>
            </a:r>
            <a:r>
              <a:rPr lang="en-US" dirty="0" err="1" smtClean="0"/>
              <a:t>emaiL</a:t>
            </a:r>
            <a:r>
              <a:rPr lang="en-US" dirty="0" smtClean="0"/>
              <a:t>.</a:t>
            </a:r>
          </a:p>
          <a:p>
            <a:pPr marL="342900" indent="-342900">
              <a:buAutoNum type="arabicPeriod"/>
            </a:pPr>
            <a:endParaRPr lang="en-US" dirty="0"/>
          </a:p>
          <a:p>
            <a:pPr marL="342900" indent="-342900">
              <a:buAutoNum type="arabicPeriod"/>
            </a:pPr>
            <a:r>
              <a:rPr lang="en-US" dirty="0"/>
              <a:t>Once again, the To: and Cc: fields are greyed out so that you can’t see this is a mass email. Also, as referenced by the Subject line, “Valdosta Upgrade”, this is a targeted attack to VSU email addresses. </a:t>
            </a:r>
            <a:endParaRPr lang="en-US" dirty="0" smtClean="0"/>
          </a:p>
          <a:p>
            <a:pPr marL="342900" indent="-342900">
              <a:buAutoNum type="arabicPeriod"/>
            </a:pPr>
            <a:endParaRPr lang="en-US" dirty="0"/>
          </a:p>
          <a:p>
            <a:pPr marL="342900" indent="-342900">
              <a:buAutoNum type="arabicPeriod"/>
            </a:pPr>
            <a:r>
              <a:rPr lang="en-US" dirty="0"/>
              <a:t>As you can see, this link is not a part of the </a:t>
            </a:r>
            <a:r>
              <a:rPr lang="en-US" dirty="0" smtClean="0"/>
              <a:t>original domain</a:t>
            </a:r>
            <a:r>
              <a:rPr lang="en-US" dirty="0"/>
              <a:t>, but an external site at jimdo.com. This should be another warning that this is not a legitimate email, and more than likely phishing for your credentials.</a:t>
            </a:r>
            <a:endParaRPr lang="en-US" dirty="0"/>
          </a:p>
        </p:txBody>
      </p:sp>
    </p:spTree>
    <p:extLst>
      <p:ext uri="{BB962C8B-B14F-4D97-AF65-F5344CB8AC3E}">
        <p14:creationId xmlns:p14="http://schemas.microsoft.com/office/powerpoint/2010/main" val="304920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194</TotalTime>
  <Words>1600</Words>
  <Application>Microsoft Office PowerPoint</Application>
  <PresentationFormat>On-screen Show (4:3)</PresentationFormat>
  <Paragraphs>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PHISHING ATTACKS</vt:lpstr>
      <vt:lpstr>PHISHING</vt:lpstr>
      <vt:lpstr>TYPES OF PHISHING</vt:lpstr>
      <vt:lpstr>TYPES OF PHISHING</vt:lpstr>
      <vt:lpstr>TYPES OF PHISHING</vt:lpstr>
      <vt:lpstr>PowerPoint Presentation</vt:lpstr>
      <vt:lpstr>SPEAR PHISHING ATTACK EXAMPLE</vt:lpstr>
      <vt:lpstr>PowerPoint Presentation</vt:lpstr>
      <vt:lpstr>PowerPoint Presentation</vt:lpstr>
      <vt:lpstr>CLONE PHISHING EXAMPLE</vt:lpstr>
      <vt:lpstr>PowerPoint Presentation</vt:lpstr>
      <vt:lpstr>PowerPoint Presentation</vt:lpstr>
      <vt:lpstr>LINK MANIPULATION EXAMPLE</vt:lpstr>
      <vt:lpstr>SOCIAL ENGINEERING ATTACKS EXAMPLE</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22</cp:revision>
  <dcterms:created xsi:type="dcterms:W3CDTF">2024-06-11T14:44:46Z</dcterms:created>
  <dcterms:modified xsi:type="dcterms:W3CDTF">2024-06-26T12:29:58Z</dcterms:modified>
</cp:coreProperties>
</file>