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0"/>
    <p:restoredTop sz="94696"/>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Generate the average image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Convert to greyscale</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Calculate threshold</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Pixel convert</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Create Mask Image</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6"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5"/>
      <dgm:spPr/>
    </dgm:pt>
    <dgm:pt modelId="{B979FBCE-DCDC-6243-A695-A1F64D9B5FA7}" type="pres">
      <dgm:prSet presAssocID="{4D9B30BB-67D7-B241-B6AC-9AC554573BB9}" presName="connectorText" presStyleLbl="sibTrans2D1" presStyleIdx="0" presStyleCnt="5"/>
      <dgm:spPr/>
    </dgm:pt>
    <dgm:pt modelId="{2A12D012-F3DE-1642-8374-9A41A6F62BCC}" type="pres">
      <dgm:prSet presAssocID="{88B2786D-C2E7-CB4E-8497-8B6861F7EC4F}" presName="node" presStyleLbl="node1" presStyleIdx="1" presStyleCnt="6"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5"/>
      <dgm:spPr/>
    </dgm:pt>
    <dgm:pt modelId="{DFDEF5BA-DC34-2449-9ACB-63F050348407}" type="pres">
      <dgm:prSet presAssocID="{9095D37E-CCB2-E440-9250-4C77B01FB8A3}" presName="connectorText" presStyleLbl="sibTrans2D1" presStyleIdx="1" presStyleCnt="5"/>
      <dgm:spPr/>
    </dgm:pt>
    <dgm:pt modelId="{1ECA0AE2-103B-C949-B630-249F4B78AF4F}" type="pres">
      <dgm:prSet presAssocID="{72F970CB-C06D-914A-B2B3-0A9E76EE28E1}" presName="node" presStyleLbl="node1" presStyleIdx="2" presStyleCnt="6"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5"/>
      <dgm:spPr/>
    </dgm:pt>
    <dgm:pt modelId="{DA88684D-A47F-8346-A309-31415F97348F}" type="pres">
      <dgm:prSet presAssocID="{C8762D56-6175-A742-9F5F-FC5DAD8A416B}" presName="connectorText" presStyleLbl="sibTrans2D1" presStyleIdx="2" presStyleCnt="5"/>
      <dgm:spPr/>
    </dgm:pt>
    <dgm:pt modelId="{CE09BF8C-2185-F646-B046-90B061B2B03D}" type="pres">
      <dgm:prSet presAssocID="{93E3169C-480B-CF43-8FFE-BE63972949B9}" presName="node" presStyleLbl="node1" presStyleIdx="3" presStyleCnt="6"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5"/>
      <dgm:spPr/>
    </dgm:pt>
    <dgm:pt modelId="{41F14EBC-1E27-3F46-88B0-A801570668E8}" type="pres">
      <dgm:prSet presAssocID="{0A233C9A-9F9A-194D-9830-16BCC55D2233}" presName="connectorText" presStyleLbl="sibTrans2D1" presStyleIdx="3" presStyleCnt="5"/>
      <dgm:spPr/>
    </dgm:pt>
    <dgm:pt modelId="{0C859A6C-897F-2545-AD86-0B09879048AD}" type="pres">
      <dgm:prSet presAssocID="{A0D72193-3F9F-B543-B6ED-4406094FD8B1}" presName="node" presStyleLbl="node1" presStyleIdx="4" presStyleCnt="6"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5"/>
      <dgm:spPr/>
    </dgm:pt>
    <dgm:pt modelId="{C507CB06-FD27-B84A-8D7F-83CE0C125BE7}" type="pres">
      <dgm:prSet presAssocID="{BC309D18-8D3C-6848-9B0B-4FCAB7AC966C}" presName="connectorText" presStyleLbl="sibTrans2D1" presStyleIdx="4" presStyleCnt="5"/>
      <dgm:spPr/>
    </dgm:pt>
    <dgm:pt modelId="{72B339E9-9F6B-2C43-BFCA-F16627312518}" type="pres">
      <dgm:prSet presAssocID="{5538E902-5070-5C4E-A74B-3DEF4516A0CC}" presName="node" presStyleLbl="node1" presStyleIdx="5" presStyleCnt="6"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148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Parse the input images</a:t>
          </a:r>
        </a:p>
      </dsp:txBody>
      <dsp:txXfrm>
        <a:off x="36303" y="319297"/>
        <a:ext cx="1119083" cy="1393404"/>
      </dsp:txXfrm>
    </dsp:sp>
    <dsp:sp modelId="{025CC4B5-EFD7-384E-BEEF-AAA526D0D813}">
      <dsp:nvSpPr>
        <dsp:cNvPr id="0" name=""/>
        <dsp:cNvSpPr/>
      </dsp:nvSpPr>
      <dsp:spPr>
        <a:xfrm>
          <a:off x="1313499"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13499" y="924267"/>
        <a:ext cx="182972" cy="183465"/>
      </dsp:txXfrm>
    </dsp:sp>
    <dsp:sp modelId="{2A12D012-F3DE-1642-8374-9A41A6F62BCC}">
      <dsp:nvSpPr>
        <dsp:cNvPr id="0" name=""/>
        <dsp:cNvSpPr/>
      </dsp:nvSpPr>
      <dsp:spPr>
        <a:xfrm>
          <a:off x="1683389"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the average image</a:t>
          </a:r>
        </a:p>
      </dsp:txBody>
      <dsp:txXfrm>
        <a:off x="1718205" y="319297"/>
        <a:ext cx="1119083" cy="1393404"/>
      </dsp:txXfrm>
    </dsp:sp>
    <dsp:sp modelId="{0E469AAD-67DB-DB45-B026-FD6D4C9BC799}">
      <dsp:nvSpPr>
        <dsp:cNvPr id="0" name=""/>
        <dsp:cNvSpPr/>
      </dsp:nvSpPr>
      <dsp:spPr>
        <a:xfrm>
          <a:off x="2995401"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95401" y="924267"/>
        <a:ext cx="182972" cy="183465"/>
      </dsp:txXfrm>
    </dsp:sp>
    <dsp:sp modelId="{1ECA0AE2-103B-C949-B630-249F4B78AF4F}">
      <dsp:nvSpPr>
        <dsp:cNvPr id="0" name=""/>
        <dsp:cNvSpPr/>
      </dsp:nvSpPr>
      <dsp:spPr>
        <a:xfrm>
          <a:off x="3365291"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Convert to greyscale</a:t>
          </a:r>
        </a:p>
      </dsp:txBody>
      <dsp:txXfrm>
        <a:off x="3400107" y="319297"/>
        <a:ext cx="1119083" cy="1393404"/>
      </dsp:txXfrm>
    </dsp:sp>
    <dsp:sp modelId="{204A4CDC-6D0C-AB49-A4C5-7976C4B34CA3}">
      <dsp:nvSpPr>
        <dsp:cNvPr id="0" name=""/>
        <dsp:cNvSpPr/>
      </dsp:nvSpPr>
      <dsp:spPr>
        <a:xfrm>
          <a:off x="4677303"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77303" y="924267"/>
        <a:ext cx="182972" cy="183465"/>
      </dsp:txXfrm>
    </dsp:sp>
    <dsp:sp modelId="{CE09BF8C-2185-F646-B046-90B061B2B03D}">
      <dsp:nvSpPr>
        <dsp:cNvPr id="0" name=""/>
        <dsp:cNvSpPr/>
      </dsp:nvSpPr>
      <dsp:spPr>
        <a:xfrm>
          <a:off x="5047193"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threshold</a:t>
          </a:r>
        </a:p>
      </dsp:txBody>
      <dsp:txXfrm>
        <a:off x="5082009" y="319297"/>
        <a:ext cx="1119083" cy="1393404"/>
      </dsp:txXfrm>
    </dsp:sp>
    <dsp:sp modelId="{ED917D61-B01E-954E-ABAD-EA9EC154C820}">
      <dsp:nvSpPr>
        <dsp:cNvPr id="0" name=""/>
        <dsp:cNvSpPr/>
      </dsp:nvSpPr>
      <dsp:spPr>
        <a:xfrm>
          <a:off x="6359205"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59205" y="924267"/>
        <a:ext cx="182972" cy="183465"/>
      </dsp:txXfrm>
    </dsp:sp>
    <dsp:sp modelId="{0C859A6C-897F-2545-AD86-0B09879048AD}">
      <dsp:nvSpPr>
        <dsp:cNvPr id="0" name=""/>
        <dsp:cNvSpPr/>
      </dsp:nvSpPr>
      <dsp:spPr>
        <a:xfrm>
          <a:off x="6729095"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Pixel convert</a:t>
          </a:r>
        </a:p>
      </dsp:txBody>
      <dsp:txXfrm>
        <a:off x="6763911" y="319297"/>
        <a:ext cx="1119083" cy="1393404"/>
      </dsp:txXfrm>
    </dsp:sp>
    <dsp:sp modelId="{731D57EC-0260-C04B-B707-3290AC14D3CE}">
      <dsp:nvSpPr>
        <dsp:cNvPr id="0" name=""/>
        <dsp:cNvSpPr/>
      </dsp:nvSpPr>
      <dsp:spPr>
        <a:xfrm>
          <a:off x="8041107" y="863112"/>
          <a:ext cx="261388" cy="3057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041107" y="924267"/>
        <a:ext cx="182972" cy="183465"/>
      </dsp:txXfrm>
    </dsp:sp>
    <dsp:sp modelId="{72B339E9-9F6B-2C43-BFCA-F16627312518}">
      <dsp:nvSpPr>
        <dsp:cNvPr id="0" name=""/>
        <dsp:cNvSpPr/>
      </dsp:nvSpPr>
      <dsp:spPr>
        <a:xfrm>
          <a:off x="8410997" y="284481"/>
          <a:ext cx="1188715" cy="1463036"/>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Mask Image</a:t>
          </a:r>
        </a:p>
      </dsp:txBody>
      <dsp:txXfrm>
        <a:off x="8445813" y="319297"/>
        <a:ext cx="1119083" cy="13934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949440" y="3778624"/>
            <a:ext cx="3747375" cy="1600200"/>
          </a:xfrm>
        </p:spPr>
        <p:txBody>
          <a:bodyPr vert="horz" lIns="91440" tIns="45720" rIns="91440" bIns="45720" rtlCol="0">
            <a:normAutofit/>
          </a:bodyPr>
          <a:lstStyle/>
          <a:p>
            <a:pPr marL="841248" lvl="1" indent="-384048"/>
            <a:r>
              <a:rPr lang="en-US" dirty="0"/>
              <a:t>Team:</a:t>
            </a:r>
          </a:p>
          <a:p>
            <a:pPr marL="841248" lvl="1" indent="-384048"/>
            <a:r>
              <a:rPr lang="en-US" dirty="0"/>
              <a:t>Soundarya </a:t>
            </a:r>
            <a:r>
              <a:rPr lang="en-US" dirty="0" err="1"/>
              <a:t>Hiriyanna</a:t>
            </a:r>
            <a:r>
              <a:rPr lang="en-US" dirty="0"/>
              <a:t> Matti</a:t>
            </a:r>
          </a:p>
          <a:p>
            <a:pPr marL="841248" lvl="1" indent="-384048"/>
            <a:r>
              <a:rPr lang="en-US" dirty="0"/>
              <a:t>Nikita </a:t>
            </a:r>
            <a:r>
              <a:rPr lang="en-US" dirty="0" err="1"/>
              <a:t>Wali</a:t>
            </a:r>
            <a:endParaRPr lang="en-US" dirty="0"/>
          </a:p>
          <a:p>
            <a:pPr marL="841248" lvl="1" indent="-384048"/>
            <a:r>
              <a:rPr lang="en-US" dirty="0"/>
              <a:t>Srihari Gururaj</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extLst>
              <p:ext uri="{D42A27DB-BD31-4B8C-83A1-F6EECF244321}">
                <p14:modId xmlns:p14="http://schemas.microsoft.com/office/powerpoint/2010/main" val="903752606"/>
              </p:ext>
            </p:extLst>
          </p:nvPr>
        </p:nvGraphicFramePr>
        <p:xfrm>
          <a:off x="1371600" y="1219200"/>
          <a:ext cx="9601200"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389351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dirty="0"/>
              <a:t>We loop through the images from each camera and parse the images.</a:t>
            </a:r>
          </a:p>
          <a:p>
            <a:pPr lvl="1"/>
            <a:endParaRPr lang="en-IN" altLang="zh-CN" dirty="0"/>
          </a:p>
          <a:p>
            <a:pPr lvl="1"/>
            <a:r>
              <a:rPr lang="en-IN" dirty="0"/>
              <a:t>To c</a:t>
            </a:r>
            <a:r>
              <a:rPr lang="en-IN" sz="2000" i="1" dirty="0"/>
              <a:t>reate an average image, </a:t>
            </a:r>
            <a:r>
              <a:rPr lang="en-IN" sz="2000" dirty="0"/>
              <a:t>t</a:t>
            </a:r>
            <a:r>
              <a:rPr lang="en-IN" i="1" dirty="0"/>
              <a:t>he image directories are accessed to get the required list of images</a:t>
            </a:r>
          </a:p>
          <a:p>
            <a:pPr lvl="2"/>
            <a:endParaRPr lang="en-IN" dirty="0"/>
          </a:p>
          <a:p>
            <a:pPr lvl="1"/>
            <a:r>
              <a:rPr lang="en-US"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1" dirty="0"/>
              <a:t>First step for threshold is that the image should be grayscale. Therefore we use the image obtained in above step. If pixel value is less than the threshold value which is 100, it is assigned a value of(white), else it is assigned different value (black).</a:t>
            </a:r>
          </a:p>
          <a:p>
            <a:pPr lvl="1" algn="just"/>
            <a:r>
              <a:rPr lang="en-IN" altLang="zh-CN" i="1" dirty="0"/>
              <a:t>Since input image has different lightening conditions in different areas, we will calculate adaptive threshold. This helps in calculating threshold for small regions of the image. </a:t>
            </a:r>
            <a:r>
              <a:rPr lang="en-IN" altLang="zh-CN" i="1"/>
              <a:t>Therfeore</a:t>
            </a:r>
            <a:r>
              <a:rPr lang="en-IN" altLang="zh-CN" i="1" dirty="0"/>
              <a:t>, we can get different thresholds for different regions of the same image. This gives us better result for images with varying illumination just like the input image.</a:t>
            </a:r>
          </a:p>
          <a:p>
            <a:r>
              <a:rPr lang="en-IN" altLang="zh-CN" sz="2200" dirty="0"/>
              <a:t>CREATE MASK:</a:t>
            </a:r>
          </a:p>
          <a:p>
            <a:pPr lvl="1" algn="just"/>
            <a:r>
              <a:rPr lang="en-US" altLang="zh-CN" i="1" dirty="0"/>
              <a:t>Apply Threshold method to create mask, with smear show as black.</a:t>
            </a:r>
            <a:endParaRPr lang="en-US" i="1" dirty="0"/>
          </a:p>
        </p:txBody>
      </p:sp>
    </p:spTree>
    <p:extLst>
      <p:ext uri="{BB962C8B-B14F-4D97-AF65-F5344CB8AC3E}">
        <p14:creationId xmlns:p14="http://schemas.microsoft.com/office/powerpoint/2010/main" val="937590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45</TotalTime>
  <Words>339</Words>
  <Application>Microsoft Macintosh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Wingdings</vt:lpstr>
      <vt:lpstr>Crop</vt:lpstr>
      <vt:lpstr>CS513 - HW1  Automatic Lens Smear Detection</vt:lpstr>
      <vt:lpstr>Outline</vt:lpstr>
      <vt:lpstr>INTRODUCTION</vt:lpstr>
      <vt:lpstr>STEPS</vt:lpstr>
      <vt:lpstr>METHODOLOGY</vt:lpstr>
      <vt:lpstr>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6</cp:revision>
  <dcterms:created xsi:type="dcterms:W3CDTF">2020-02-21T19:44:43Z</dcterms:created>
  <dcterms:modified xsi:type="dcterms:W3CDTF">2020-02-22T02:32:12Z</dcterms:modified>
</cp:coreProperties>
</file>