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Hammersmith One" charset="1" panose="02010703030501060504"/>
      <p:regular r:id="rId17"/>
    </p:embeddedFont>
    <p:embeddedFont>
      <p:font typeface="Clear Sans Bold" charset="1" panose="020B0803030202020304"/>
      <p:regular r:id="rId18"/>
    </p:embeddedFont>
    <p:embeddedFont>
      <p:font typeface="Clear Sans Medium" charset="1" panose="020B0603030202020304"/>
      <p:regular r:id="rId19"/>
    </p:embeddedFont>
    <p:embeddedFont>
      <p:font typeface="Clear Sans" charset="1" panose="020B05030302020203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Relationship Id="rId4" Target="../media/image27.jpeg" Type="http://schemas.openxmlformats.org/officeDocument/2006/relationships/image"/><Relationship Id="rId5" Target="../media/image28.jpe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3.pn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2130667" y="1028700"/>
            <a:ext cx="14026665" cy="7740425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4" id="4"/>
          <p:cNvSpPr/>
          <p:nvPr/>
        </p:nvSpPr>
        <p:spPr>
          <a:xfrm rot="0">
            <a:off x="2130667" y="6832048"/>
            <a:ext cx="14026665" cy="2148469"/>
          </a:xfrm>
          <a:prstGeom prst="rect">
            <a:avLst/>
          </a:prstGeom>
          <a:solidFill>
            <a:srgbClr val="FFB923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6356151" y="1122645"/>
            <a:ext cx="5868335" cy="2582068"/>
          </a:xfrm>
          <a:custGeom>
            <a:avLst/>
            <a:gdLst/>
            <a:ahLst/>
            <a:cxnLst/>
            <a:rect r="r" b="b" t="t" l="l"/>
            <a:pathLst>
              <a:path h="2582068" w="5868335">
                <a:moveTo>
                  <a:pt x="0" y="0"/>
                </a:moveTo>
                <a:lnTo>
                  <a:pt x="5868336" y="0"/>
                </a:lnTo>
                <a:lnTo>
                  <a:pt x="5868336" y="2582068"/>
                </a:lnTo>
                <a:lnTo>
                  <a:pt x="0" y="25820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32879" y="4050831"/>
            <a:ext cx="12114881" cy="226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8"/>
              </a:lnSpc>
            </a:pPr>
            <a:r>
              <a:rPr lang="en-US" sz="7063" spc="-7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Supply Chain and Logistics Optimization</a:t>
            </a:r>
          </a:p>
          <a:p>
            <a:pPr algn="ctr" marL="0" indent="0" lvl="0">
              <a:lnSpc>
                <a:spcPts val="266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528905" y="7072070"/>
            <a:ext cx="11322648" cy="2044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500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Presented by:     Omkar Jadhav</a:t>
            </a:r>
          </a:p>
          <a:p>
            <a:pPr algn="ctr">
              <a:lnSpc>
                <a:spcPts val="3250"/>
              </a:lnSpc>
            </a:pPr>
            <a:r>
              <a:rPr lang="en-US" sz="2500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Yash Shiwalkar</a:t>
            </a:r>
          </a:p>
          <a:p>
            <a:pPr algn="ctr">
              <a:lnSpc>
                <a:spcPts val="3250"/>
              </a:lnSpc>
            </a:pPr>
            <a:r>
              <a:rPr lang="en-US" sz="2500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Chetana Jumle</a:t>
            </a:r>
          </a:p>
          <a:p>
            <a:pPr algn="ctr">
              <a:lnSpc>
                <a:spcPts val="3250"/>
              </a:lnSpc>
            </a:pPr>
            <a:r>
              <a:rPr lang="en-US" sz="2500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              Soundarya Sakthi</a:t>
            </a:r>
          </a:p>
          <a:p>
            <a:pPr algn="ctr">
              <a:lnSpc>
                <a:spcPts val="3250"/>
              </a:lnSpc>
            </a:pPr>
            <a:r>
              <a:rPr lang="en-US" sz="2500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01275" y="3250205"/>
            <a:ext cx="3006450" cy="3786589"/>
            <a:chOff x="0" y="0"/>
            <a:chExt cx="4008600" cy="504878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5874" t="3751" r="17707" b="0"/>
            <a:stretch>
              <a:fillRect/>
            </a:stretch>
          </p:blipFill>
          <p:spPr>
            <a:xfrm flipH="false" flipV="false">
              <a:off x="0" y="0"/>
              <a:ext cx="4008600" cy="504878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4252850" y="3250205"/>
            <a:ext cx="3006450" cy="3786589"/>
            <a:chOff x="0" y="0"/>
            <a:chExt cx="4008600" cy="5048786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1958" t="7687" r="6690" b="0"/>
            <a:stretch>
              <a:fillRect/>
            </a:stretch>
          </p:blipFill>
          <p:spPr>
            <a:xfrm flipH="false" flipV="false">
              <a:off x="0" y="0"/>
              <a:ext cx="4008600" cy="5048786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2075705" y="3250205"/>
            <a:ext cx="3006450" cy="3786589"/>
            <a:chOff x="0" y="0"/>
            <a:chExt cx="4008600" cy="504878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0" t="1019" r="0" b="1019"/>
            <a:stretch>
              <a:fillRect/>
            </a:stretch>
          </p:blipFill>
          <p:spPr>
            <a:xfrm flipH="false" flipV="false">
              <a:off x="0" y="0"/>
              <a:ext cx="4008600" cy="5048786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6137550" y="3250205"/>
            <a:ext cx="3006450" cy="3786589"/>
            <a:chOff x="0" y="0"/>
            <a:chExt cx="4008600" cy="5048786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5"/>
            <a:srcRect l="4620" t="2666" r="4581" b="7561"/>
            <a:stretch>
              <a:fillRect/>
            </a:stretch>
          </p:blipFill>
          <p:spPr>
            <a:xfrm flipH="false" flipV="false">
              <a:off x="0" y="0"/>
              <a:ext cx="4008600" cy="5048786"/>
            </a:xfrm>
            <a:prstGeom prst="rect">
              <a:avLst/>
            </a:prstGeom>
          </p:spPr>
        </p:pic>
      </p:grpSp>
      <p:sp>
        <p:nvSpPr>
          <p:cNvPr name="Freeform 10" id="10"/>
          <p:cNvSpPr/>
          <p:nvPr/>
        </p:nvSpPr>
        <p:spPr>
          <a:xfrm flipH="false" flipV="false" rot="0">
            <a:off x="0" y="9428181"/>
            <a:ext cx="18288000" cy="1351547"/>
          </a:xfrm>
          <a:custGeom>
            <a:avLst/>
            <a:gdLst/>
            <a:ahLst/>
            <a:cxnLst/>
            <a:rect r="r" b="b" t="t" l="l"/>
            <a:pathLst>
              <a:path h="1351547" w="18288000">
                <a:moveTo>
                  <a:pt x="0" y="0"/>
                </a:moveTo>
                <a:lnTo>
                  <a:pt x="18288000" y="0"/>
                </a:lnTo>
                <a:lnTo>
                  <a:pt x="18288000" y="1351547"/>
                </a:lnTo>
                <a:lnTo>
                  <a:pt x="0" y="13515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923115" y="715887"/>
            <a:ext cx="9740636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049"/>
              </a:lnSpc>
              <a:spcBef>
                <a:spcPct val="0"/>
              </a:spcBef>
            </a:pPr>
            <a:r>
              <a:rPr lang="en-US" sz="8499" spc="-169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 Team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20121" y="7485577"/>
            <a:ext cx="291761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000000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Omkar Jadhav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297266" y="7444937"/>
            <a:ext cx="3326376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0000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Soundarya Sakthi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26383" y="7495102"/>
            <a:ext cx="291761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0000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Yash Shiwalkar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34625" y="7495102"/>
            <a:ext cx="291761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 strike="noStrike" u="none">
                <a:solidFill>
                  <a:srgbClr val="000000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Chetana Jumle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69774"/>
            <a:ext cx="15836841" cy="3377809"/>
            <a:chOff x="0" y="0"/>
            <a:chExt cx="21115788" cy="45037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23825"/>
              <a:ext cx="21115788" cy="25185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4374"/>
                </a:lnSpc>
                <a:spcBef>
                  <a:spcPct val="0"/>
                </a:spcBef>
              </a:pPr>
              <a:r>
                <a:rPr lang="en-US" sz="13068">
                  <a:solidFill>
                    <a:srgbClr val="000000"/>
                  </a:solidFill>
                  <a:latin typeface="Hammersmith One"/>
                  <a:ea typeface="Hammersmith One"/>
                  <a:cs typeface="Hammersmith One"/>
                  <a:sym typeface="Hammersmith One"/>
                </a:rPr>
                <a:t>Thank you!</a:t>
              </a:r>
            </a:p>
          </p:txBody>
        </p:sp>
        <p:sp>
          <p:nvSpPr>
            <p:cNvPr name="Freeform 4" id="4"/>
            <p:cNvSpPr/>
            <p:nvPr/>
          </p:nvSpPr>
          <p:spPr>
            <a:xfrm flipH="false" flipV="false" rot="0">
              <a:off x="1936126" y="3770141"/>
              <a:ext cx="17138412" cy="733604"/>
            </a:xfrm>
            <a:custGeom>
              <a:avLst/>
              <a:gdLst/>
              <a:ahLst/>
              <a:cxnLst/>
              <a:rect r="r" b="b" t="t" l="l"/>
              <a:pathLst>
                <a:path h="733604" w="17138412">
                  <a:moveTo>
                    <a:pt x="0" y="0"/>
                  </a:moveTo>
                  <a:lnTo>
                    <a:pt x="17138412" y="0"/>
                  </a:lnTo>
                  <a:lnTo>
                    <a:pt x="17138412" y="733604"/>
                  </a:lnTo>
                  <a:lnTo>
                    <a:pt x="0" y="7336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72" t="-536115" r="-7745" b="-1885059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5400000">
            <a:off x="12764377" y="4763377"/>
            <a:ext cx="10287000" cy="760245"/>
          </a:xfrm>
          <a:custGeom>
            <a:avLst/>
            <a:gdLst/>
            <a:ahLst/>
            <a:cxnLst/>
            <a:rect r="r" b="b" t="t" l="l"/>
            <a:pathLst>
              <a:path h="760245" w="10287000">
                <a:moveTo>
                  <a:pt x="0" y="0"/>
                </a:moveTo>
                <a:lnTo>
                  <a:pt x="10287000" y="0"/>
                </a:lnTo>
                <a:lnTo>
                  <a:pt x="10287000" y="760246"/>
                </a:lnTo>
                <a:lnTo>
                  <a:pt x="0" y="760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71" t="-308623" r="-7088" b="-104273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5589504" cy="10287000"/>
          </a:xfrm>
          <a:prstGeom prst="rect">
            <a:avLst/>
          </a:prstGeom>
          <a:solidFill>
            <a:srgbClr val="FFB923"/>
          </a:solid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369169" y="861912"/>
          <a:ext cx="11229705" cy="8838612"/>
        </p:xfrm>
        <a:graphic>
          <a:graphicData uri="http://schemas.openxmlformats.org/drawingml/2006/table">
            <a:tbl>
              <a:tblPr/>
              <a:tblGrid>
                <a:gridCol w="525362"/>
                <a:gridCol w="5073748"/>
                <a:gridCol w="495300"/>
                <a:gridCol w="5135295"/>
              </a:tblGrid>
              <a:tr h="1518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Introduction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Conclusion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8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Problem Statement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The Team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25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Flowchart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Tools and Technologies Used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8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Insights Drawn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180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Areas of Improvement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797500" y="2023836"/>
            <a:ext cx="4364166" cy="1330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49"/>
              </a:lnSpc>
              <a:spcBef>
                <a:spcPct val="0"/>
              </a:spcBef>
            </a:pPr>
            <a:r>
              <a:rPr lang="en-US" sz="8191" spc="-163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Outline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400000">
            <a:off x="6537382" y="1237385"/>
            <a:ext cx="362119" cy="362427"/>
          </a:xfrm>
          <a:custGeom>
            <a:avLst/>
            <a:gdLst/>
            <a:ahLst/>
            <a:cxnLst/>
            <a:rect r="r" b="b" t="t" l="l"/>
            <a:pathLst>
              <a:path h="362427" w="362119">
                <a:moveTo>
                  <a:pt x="0" y="0"/>
                </a:moveTo>
                <a:lnTo>
                  <a:pt x="362119" y="0"/>
                </a:lnTo>
                <a:lnTo>
                  <a:pt x="362119" y="362426"/>
                </a:lnTo>
                <a:lnTo>
                  <a:pt x="0" y="36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2101306" y="1237385"/>
            <a:ext cx="362119" cy="362427"/>
          </a:xfrm>
          <a:custGeom>
            <a:avLst/>
            <a:gdLst/>
            <a:ahLst/>
            <a:cxnLst/>
            <a:rect r="r" b="b" t="t" l="l"/>
            <a:pathLst>
              <a:path h="362427" w="362119">
                <a:moveTo>
                  <a:pt x="0" y="0"/>
                </a:moveTo>
                <a:lnTo>
                  <a:pt x="362119" y="0"/>
                </a:lnTo>
                <a:lnTo>
                  <a:pt x="362119" y="362426"/>
                </a:lnTo>
                <a:lnTo>
                  <a:pt x="0" y="36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6537382" y="2731750"/>
            <a:ext cx="362119" cy="362427"/>
          </a:xfrm>
          <a:custGeom>
            <a:avLst/>
            <a:gdLst/>
            <a:ahLst/>
            <a:cxnLst/>
            <a:rect r="r" b="b" t="t" l="l"/>
            <a:pathLst>
              <a:path h="362427" w="362119">
                <a:moveTo>
                  <a:pt x="0" y="0"/>
                </a:moveTo>
                <a:lnTo>
                  <a:pt x="362119" y="0"/>
                </a:lnTo>
                <a:lnTo>
                  <a:pt x="362119" y="362426"/>
                </a:lnTo>
                <a:lnTo>
                  <a:pt x="0" y="36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6537382" y="4227344"/>
            <a:ext cx="362119" cy="362427"/>
          </a:xfrm>
          <a:custGeom>
            <a:avLst/>
            <a:gdLst/>
            <a:ahLst/>
            <a:cxnLst/>
            <a:rect r="r" b="b" t="t" l="l"/>
            <a:pathLst>
              <a:path h="362427" w="362119">
                <a:moveTo>
                  <a:pt x="0" y="0"/>
                </a:moveTo>
                <a:lnTo>
                  <a:pt x="362119" y="0"/>
                </a:lnTo>
                <a:lnTo>
                  <a:pt x="362119" y="362426"/>
                </a:lnTo>
                <a:lnTo>
                  <a:pt x="0" y="36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6537382" y="5483584"/>
            <a:ext cx="362119" cy="362427"/>
          </a:xfrm>
          <a:custGeom>
            <a:avLst/>
            <a:gdLst/>
            <a:ahLst/>
            <a:cxnLst/>
            <a:rect r="r" b="b" t="t" l="l"/>
            <a:pathLst>
              <a:path h="362427" w="362119">
                <a:moveTo>
                  <a:pt x="0" y="0"/>
                </a:moveTo>
                <a:lnTo>
                  <a:pt x="362119" y="0"/>
                </a:lnTo>
                <a:lnTo>
                  <a:pt x="362119" y="362426"/>
                </a:lnTo>
                <a:lnTo>
                  <a:pt x="0" y="36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6537382" y="6979178"/>
            <a:ext cx="362119" cy="362427"/>
          </a:xfrm>
          <a:custGeom>
            <a:avLst/>
            <a:gdLst/>
            <a:ahLst/>
            <a:cxnLst/>
            <a:rect r="r" b="b" t="t" l="l"/>
            <a:pathLst>
              <a:path h="362427" w="362119">
                <a:moveTo>
                  <a:pt x="0" y="0"/>
                </a:moveTo>
                <a:lnTo>
                  <a:pt x="362119" y="0"/>
                </a:lnTo>
                <a:lnTo>
                  <a:pt x="362119" y="362426"/>
                </a:lnTo>
                <a:lnTo>
                  <a:pt x="0" y="36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6537382" y="8474772"/>
            <a:ext cx="362119" cy="362427"/>
          </a:xfrm>
          <a:custGeom>
            <a:avLst/>
            <a:gdLst/>
            <a:ahLst/>
            <a:cxnLst/>
            <a:rect r="r" b="b" t="t" l="l"/>
            <a:pathLst>
              <a:path h="362427" w="362119">
                <a:moveTo>
                  <a:pt x="0" y="0"/>
                </a:moveTo>
                <a:lnTo>
                  <a:pt x="362119" y="0"/>
                </a:lnTo>
                <a:lnTo>
                  <a:pt x="362119" y="362427"/>
                </a:lnTo>
                <a:lnTo>
                  <a:pt x="0" y="362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12101306" y="2731750"/>
            <a:ext cx="362119" cy="362427"/>
          </a:xfrm>
          <a:custGeom>
            <a:avLst/>
            <a:gdLst/>
            <a:ahLst/>
            <a:cxnLst/>
            <a:rect r="r" b="b" t="t" l="l"/>
            <a:pathLst>
              <a:path h="362427" w="362119">
                <a:moveTo>
                  <a:pt x="0" y="0"/>
                </a:moveTo>
                <a:lnTo>
                  <a:pt x="362119" y="0"/>
                </a:lnTo>
                <a:lnTo>
                  <a:pt x="362119" y="362426"/>
                </a:lnTo>
                <a:lnTo>
                  <a:pt x="0" y="36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379425"/>
            <a:chOff x="0" y="0"/>
            <a:chExt cx="24384000" cy="583923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32444" r="0" b="17343"/>
            <a:stretch>
              <a:fillRect/>
            </a:stretch>
          </p:blipFill>
          <p:spPr>
            <a:xfrm flipH="false" flipV="false">
              <a:off x="0" y="0"/>
              <a:ext cx="24384000" cy="5839234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557398" y="4796716"/>
            <a:ext cx="942605" cy="1030681"/>
          </a:xfrm>
          <a:custGeom>
            <a:avLst/>
            <a:gdLst/>
            <a:ahLst/>
            <a:cxnLst/>
            <a:rect r="r" b="b" t="t" l="l"/>
            <a:pathLst>
              <a:path h="1030681" w="942605">
                <a:moveTo>
                  <a:pt x="0" y="0"/>
                </a:moveTo>
                <a:lnTo>
                  <a:pt x="942604" y="0"/>
                </a:lnTo>
                <a:lnTo>
                  <a:pt x="942604" y="1030681"/>
                </a:lnTo>
                <a:lnTo>
                  <a:pt x="0" y="10306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3851" y="4894380"/>
            <a:ext cx="5775247" cy="933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11"/>
              </a:lnSpc>
              <a:spcBef>
                <a:spcPct val="0"/>
              </a:spcBef>
            </a:pPr>
            <a:r>
              <a:rPr lang="en-US" b="true" sz="5854">
                <a:solidFill>
                  <a:srgbClr val="000000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77428"/>
            <a:ext cx="16433206" cy="316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289" indent="-358644" lvl="1">
              <a:lnSpc>
                <a:spcPts val="6445"/>
              </a:lnSpc>
              <a:buFont typeface="Arial"/>
              <a:buChar char="•"/>
            </a:pPr>
            <a:r>
              <a:rPr lang="en-US" sz="3322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World's largest online retailer and marketplace</a:t>
            </a:r>
          </a:p>
          <a:p>
            <a:pPr algn="l" marL="717289" indent="-358644" lvl="1">
              <a:lnSpc>
                <a:spcPts val="6445"/>
              </a:lnSpc>
              <a:buFont typeface="Arial"/>
              <a:buChar char="•"/>
            </a:pPr>
            <a:r>
              <a:rPr lang="en-US" sz="3322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Exploring the intricacies of Amazon's supply chain logistics system </a:t>
            </a:r>
          </a:p>
          <a:p>
            <a:pPr algn="l" marL="717289" indent="-358644" lvl="1">
              <a:lnSpc>
                <a:spcPts val="6445"/>
              </a:lnSpc>
              <a:buFont typeface="Arial"/>
              <a:buChar char="•"/>
            </a:pPr>
            <a:r>
              <a:rPr lang="en-US" sz="3322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Amazon's system is renowned for its speed and reliability, it is not without its challenges.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86399" y="1082427"/>
            <a:ext cx="8901601" cy="203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92"/>
              </a:lnSpc>
              <a:spcBef>
                <a:spcPct val="0"/>
              </a:spcBef>
            </a:pPr>
            <a:r>
              <a:rPr lang="en-US" sz="2923" strike="noStrike" u="none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Faces challenges due to a variety of factors, including unpredictable weather conditions, traffic congestion, area-specific constraints, and vehicle performance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86399" y="3709248"/>
            <a:ext cx="8641265" cy="305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9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092"/>
              </a:lnSpc>
              <a:spcBef>
                <a:spcPct val="0"/>
              </a:spcBef>
            </a:pPr>
            <a:r>
              <a:rPr lang="en-US" sz="2923" strike="noStrike" u="none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Can cause delays in deliveries, increase transportation costs, and disrupt the flow of goods across Amazon’s vast network of fulfillment centers, distribution hubs, and delivery routes.</a:t>
            </a:r>
          </a:p>
          <a:p>
            <a:pPr algn="l" marL="0" indent="0" lvl="0">
              <a:lnSpc>
                <a:spcPts val="4092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386399" y="6895977"/>
            <a:ext cx="8641265" cy="305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9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092"/>
              </a:lnSpc>
              <a:spcBef>
                <a:spcPct val="0"/>
              </a:spcBef>
            </a:pPr>
            <a:r>
              <a:rPr lang="en-US" sz="2923" strike="noStrike" u="none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Our proposed dashboard will visualize and analyze these critical factors, allowing Amazon to proactively adjust routes and make data-driven decisions.</a:t>
            </a:r>
          </a:p>
          <a:p>
            <a:pPr algn="l" marL="0" indent="0" lvl="0">
              <a:lnSpc>
                <a:spcPts val="4092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 rot="0">
            <a:off x="0" y="0"/>
            <a:ext cx="7624984" cy="10287000"/>
          </a:xfrm>
          <a:prstGeom prst="rect">
            <a:avLst/>
          </a:prstGeom>
          <a:solidFill>
            <a:srgbClr val="FFB923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2992314"/>
            <a:ext cx="5287982" cy="227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99"/>
              </a:lnSpc>
              <a:spcBef>
                <a:spcPct val="0"/>
              </a:spcBef>
            </a:pPr>
            <a:r>
              <a:rPr lang="en-US" sz="6999" spc="-139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Problem Statement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445154" y="1130052"/>
            <a:ext cx="698846" cy="993192"/>
          </a:xfrm>
          <a:custGeom>
            <a:avLst/>
            <a:gdLst/>
            <a:ahLst/>
            <a:cxnLst/>
            <a:rect r="r" b="b" t="t" l="l"/>
            <a:pathLst>
              <a:path h="993192" w="698846">
                <a:moveTo>
                  <a:pt x="0" y="0"/>
                </a:moveTo>
                <a:lnTo>
                  <a:pt x="698846" y="0"/>
                </a:lnTo>
                <a:lnTo>
                  <a:pt x="698846" y="993191"/>
                </a:lnTo>
                <a:lnTo>
                  <a:pt x="0" y="993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48714" y="4272227"/>
            <a:ext cx="697484" cy="858202"/>
          </a:xfrm>
          <a:custGeom>
            <a:avLst/>
            <a:gdLst/>
            <a:ahLst/>
            <a:cxnLst/>
            <a:rect r="r" b="b" t="t" l="l"/>
            <a:pathLst>
              <a:path h="858202" w="697484">
                <a:moveTo>
                  <a:pt x="0" y="0"/>
                </a:moveTo>
                <a:lnTo>
                  <a:pt x="697484" y="0"/>
                </a:lnTo>
                <a:lnTo>
                  <a:pt x="697484" y="858201"/>
                </a:lnTo>
                <a:lnTo>
                  <a:pt x="0" y="858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45154" y="7283078"/>
            <a:ext cx="778076" cy="745539"/>
          </a:xfrm>
          <a:custGeom>
            <a:avLst/>
            <a:gdLst/>
            <a:ahLst/>
            <a:cxnLst/>
            <a:rect r="r" b="b" t="t" l="l"/>
            <a:pathLst>
              <a:path h="745539" w="778076">
                <a:moveTo>
                  <a:pt x="0" y="0"/>
                </a:moveTo>
                <a:lnTo>
                  <a:pt x="778077" y="0"/>
                </a:lnTo>
                <a:lnTo>
                  <a:pt x="778077" y="745539"/>
                </a:lnTo>
                <a:lnTo>
                  <a:pt x="0" y="745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7760" y="-6605842"/>
            <a:ext cx="18272479" cy="18288000"/>
          </a:xfrm>
          <a:custGeom>
            <a:avLst/>
            <a:gdLst/>
            <a:ahLst/>
            <a:cxnLst/>
            <a:rect r="r" b="b" t="t" l="l"/>
            <a:pathLst>
              <a:path h="18288000" w="18272479">
                <a:moveTo>
                  <a:pt x="0" y="0"/>
                </a:moveTo>
                <a:lnTo>
                  <a:pt x="18272480" y="0"/>
                </a:lnTo>
                <a:lnTo>
                  <a:pt x="182724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0038" y="971550"/>
            <a:ext cx="12067923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99"/>
              </a:lnSpc>
              <a:spcBef>
                <a:spcPct val="0"/>
              </a:spcBef>
            </a:pPr>
            <a:r>
              <a:rPr lang="en-US" sz="6999" spc="-139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FLOWCHART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766492" y="1061644"/>
            <a:ext cx="654014" cy="1030681"/>
          </a:xfrm>
          <a:custGeom>
            <a:avLst/>
            <a:gdLst/>
            <a:ahLst/>
            <a:cxnLst/>
            <a:rect r="r" b="b" t="t" l="l"/>
            <a:pathLst>
              <a:path h="1030681" w="654014">
                <a:moveTo>
                  <a:pt x="0" y="0"/>
                </a:moveTo>
                <a:lnTo>
                  <a:pt x="654014" y="0"/>
                </a:lnTo>
                <a:lnTo>
                  <a:pt x="654014" y="1030681"/>
                </a:lnTo>
                <a:lnTo>
                  <a:pt x="0" y="1030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44945" y="2795273"/>
            <a:ext cx="16214355" cy="6758242"/>
            <a:chOff x="0" y="0"/>
            <a:chExt cx="21619140" cy="9010989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590069" cy="1525942"/>
              <a:chOff x="0" y="0"/>
              <a:chExt cx="812800" cy="34547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345477"/>
              </a:xfrm>
              <a:custGeom>
                <a:avLst/>
                <a:gdLst/>
                <a:ahLst/>
                <a:cxnLst/>
                <a:rect r="r" b="b" t="t" l="l"/>
                <a:pathLst>
                  <a:path h="345477" w="812800">
                    <a:moveTo>
                      <a:pt x="609600" y="0"/>
                    </a:moveTo>
                    <a:cubicBezTo>
                      <a:pt x="721824" y="0"/>
                      <a:pt x="812800" y="77338"/>
                      <a:pt x="812800" y="172738"/>
                    </a:cubicBezTo>
                    <a:cubicBezTo>
                      <a:pt x="812800" y="268139"/>
                      <a:pt x="721824" y="345477"/>
                      <a:pt x="609600" y="345477"/>
                    </a:cubicBezTo>
                    <a:lnTo>
                      <a:pt x="203200" y="345477"/>
                    </a:lnTo>
                    <a:cubicBezTo>
                      <a:pt x="90976" y="345477"/>
                      <a:pt x="0" y="268139"/>
                      <a:pt x="0" y="172738"/>
                    </a:cubicBezTo>
                    <a:cubicBezTo>
                      <a:pt x="0" y="7733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BECE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66675"/>
                <a:ext cx="812800" cy="4121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899"/>
                  </a:lnSpc>
                </a:pPr>
                <a:r>
                  <a:rPr lang="en-US" b="true" sz="3499">
                    <a:solidFill>
                      <a:srgbClr val="000000"/>
                    </a:solidFill>
                    <a:latin typeface="Clear Sans Bold"/>
                    <a:ea typeface="Clear Sans Bold"/>
                    <a:cs typeface="Clear Sans Bold"/>
                    <a:sym typeface="Clear Sans Bold"/>
                  </a:rPr>
                  <a:t>START</a:t>
                </a: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6978193" y="7485047"/>
              <a:ext cx="3590069" cy="1525942"/>
              <a:chOff x="0" y="0"/>
              <a:chExt cx="812800" cy="34547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345477"/>
              </a:xfrm>
              <a:custGeom>
                <a:avLst/>
                <a:gdLst/>
                <a:ahLst/>
                <a:cxnLst/>
                <a:rect r="r" b="b" t="t" l="l"/>
                <a:pathLst>
                  <a:path h="345477" w="812800">
                    <a:moveTo>
                      <a:pt x="609600" y="0"/>
                    </a:moveTo>
                    <a:cubicBezTo>
                      <a:pt x="721824" y="0"/>
                      <a:pt x="812800" y="77338"/>
                      <a:pt x="812800" y="172738"/>
                    </a:cubicBezTo>
                    <a:cubicBezTo>
                      <a:pt x="812800" y="268139"/>
                      <a:pt x="721824" y="345477"/>
                      <a:pt x="609600" y="345477"/>
                    </a:cubicBezTo>
                    <a:lnTo>
                      <a:pt x="203200" y="345477"/>
                    </a:lnTo>
                    <a:cubicBezTo>
                      <a:pt x="90976" y="345477"/>
                      <a:pt x="0" y="268139"/>
                      <a:pt x="0" y="172738"/>
                    </a:cubicBezTo>
                    <a:cubicBezTo>
                      <a:pt x="0" y="77338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BECE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66675"/>
                <a:ext cx="812800" cy="4121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899"/>
                  </a:lnSpc>
                </a:pPr>
                <a:r>
                  <a:rPr lang="en-US" b="true" sz="3499">
                    <a:solidFill>
                      <a:srgbClr val="000000"/>
                    </a:solidFill>
                    <a:latin typeface="Clear Sans Bold"/>
                    <a:ea typeface="Clear Sans Bold"/>
                    <a:cs typeface="Clear Sans Bold"/>
                    <a:sym typeface="Clear Sans Bold"/>
                  </a:rPr>
                  <a:t>END</a:t>
                </a: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3920947" y="50800"/>
              <a:ext cx="5112737" cy="1532564"/>
              <a:chOff x="0" y="0"/>
              <a:chExt cx="2473477" cy="7414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473477" cy="741435"/>
              </a:xfrm>
              <a:custGeom>
                <a:avLst/>
                <a:gdLst/>
                <a:ahLst/>
                <a:cxnLst/>
                <a:rect r="r" b="b" t="t" l="l"/>
                <a:pathLst>
                  <a:path h="741435" w="2473477">
                    <a:moveTo>
                      <a:pt x="2270277" y="0"/>
                    </a:moveTo>
                    <a:lnTo>
                      <a:pt x="0" y="0"/>
                    </a:lnTo>
                    <a:lnTo>
                      <a:pt x="203200" y="741435"/>
                    </a:lnTo>
                    <a:lnTo>
                      <a:pt x="2473477" y="741435"/>
                    </a:lnTo>
                    <a:lnTo>
                      <a:pt x="2270277" y="0"/>
                    </a:lnTo>
                    <a:close/>
                  </a:path>
                </a:pathLst>
              </a:custGeom>
              <a:solidFill>
                <a:srgbClr val="EBECE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101600" y="-66675"/>
                <a:ext cx="2270277" cy="80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899"/>
                  </a:lnSpc>
                  <a:spcBef>
                    <a:spcPct val="0"/>
                  </a:spcBef>
                </a:pPr>
                <a:r>
                  <a:rPr lang="en-US" b="true" sz="3499" strike="noStrike" u="none">
                    <a:solidFill>
                      <a:srgbClr val="000000"/>
                    </a:solidFill>
                    <a:latin typeface="Clear Sans Bold"/>
                    <a:ea typeface="Clear Sans Bold"/>
                    <a:cs typeface="Clear Sans Bold"/>
                    <a:sym typeface="Clear Sans Bold"/>
                  </a:rPr>
                  <a:t>Data Collection</a:t>
                </a: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4041435" y="2763874"/>
              <a:ext cx="4871761" cy="1571409"/>
              <a:chOff x="0" y="0"/>
              <a:chExt cx="962323" cy="31040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962323" cy="310402"/>
              </a:xfrm>
              <a:custGeom>
                <a:avLst/>
                <a:gdLst/>
                <a:ahLst/>
                <a:cxnLst/>
                <a:rect r="r" b="b" t="t" l="l"/>
                <a:pathLst>
                  <a:path h="310402" w="962323">
                    <a:moveTo>
                      <a:pt x="0" y="0"/>
                    </a:moveTo>
                    <a:lnTo>
                      <a:pt x="962323" y="0"/>
                    </a:lnTo>
                    <a:lnTo>
                      <a:pt x="962323" y="310402"/>
                    </a:lnTo>
                    <a:lnTo>
                      <a:pt x="0" y="310402"/>
                    </a:lnTo>
                    <a:close/>
                  </a:path>
                </a:pathLst>
              </a:custGeom>
              <a:solidFill>
                <a:srgbClr val="EBECE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66675"/>
                <a:ext cx="962323" cy="3770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899"/>
                  </a:lnSpc>
                  <a:spcBef>
                    <a:spcPct val="0"/>
                  </a:spcBef>
                </a:pPr>
                <a:r>
                  <a:rPr lang="en-US" b="true" sz="3499" strike="noStrike" u="none">
                    <a:solidFill>
                      <a:srgbClr val="000000"/>
                    </a:solidFill>
                    <a:latin typeface="Clear Sans Bold"/>
                    <a:ea typeface="Clear Sans Bold"/>
                    <a:cs typeface="Clear Sans Bold"/>
                    <a:sym typeface="Clear Sans Bold"/>
                  </a:rPr>
                  <a:t>Data Cleaning</a:t>
                </a:r>
              </a:p>
            </p:txBody>
          </p:sp>
        </p:grpSp>
        <p:sp>
          <p:nvSpPr>
            <p:cNvPr name="AutoShape 18" id="18"/>
            <p:cNvSpPr/>
            <p:nvPr/>
          </p:nvSpPr>
          <p:spPr>
            <a:xfrm>
              <a:off x="6502716" y="1583364"/>
              <a:ext cx="0" cy="12065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grpSp>
          <p:nvGrpSpPr>
            <p:cNvPr name="Group 19" id="19"/>
            <p:cNvGrpSpPr/>
            <p:nvPr/>
          </p:nvGrpSpPr>
          <p:grpSpPr>
            <a:xfrm rot="0">
              <a:off x="9767080" y="2712484"/>
              <a:ext cx="5400984" cy="1571409"/>
              <a:chOff x="0" y="0"/>
              <a:chExt cx="1066861" cy="310402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66861" cy="310402"/>
              </a:xfrm>
              <a:custGeom>
                <a:avLst/>
                <a:gdLst/>
                <a:ahLst/>
                <a:cxnLst/>
                <a:rect r="r" b="b" t="t" l="l"/>
                <a:pathLst>
                  <a:path h="310402" w="1066861">
                    <a:moveTo>
                      <a:pt x="0" y="0"/>
                    </a:moveTo>
                    <a:lnTo>
                      <a:pt x="1066861" y="0"/>
                    </a:lnTo>
                    <a:lnTo>
                      <a:pt x="1066861" y="310402"/>
                    </a:lnTo>
                    <a:lnTo>
                      <a:pt x="0" y="310402"/>
                    </a:lnTo>
                    <a:close/>
                  </a:path>
                </a:pathLst>
              </a:custGeom>
              <a:solidFill>
                <a:srgbClr val="EBECE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66675"/>
                <a:ext cx="1066861" cy="3770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899"/>
                  </a:lnSpc>
                  <a:spcBef>
                    <a:spcPct val="0"/>
                  </a:spcBef>
                </a:pPr>
                <a:r>
                  <a:rPr lang="en-US" b="true" sz="3499">
                    <a:solidFill>
                      <a:srgbClr val="000000"/>
                    </a:solidFill>
                    <a:latin typeface="Clear Sans Bold"/>
                    <a:ea typeface="Clear Sans Bold"/>
                    <a:cs typeface="Clear Sans Bold"/>
                    <a:sym typeface="Clear Sans Bold"/>
                  </a:rPr>
                  <a:t>Transform &amp; Load</a:t>
                </a:r>
              </a:p>
            </p:txBody>
          </p:sp>
        </p:grpSp>
        <p:sp>
          <p:nvSpPr>
            <p:cNvPr name="AutoShape 22" id="22"/>
            <p:cNvSpPr/>
            <p:nvPr/>
          </p:nvSpPr>
          <p:spPr>
            <a:xfrm>
              <a:off x="3590069" y="817082"/>
              <a:ext cx="540887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18697040" y="4283894"/>
              <a:ext cx="25400" cy="843158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4" id="24"/>
            <p:cNvSpPr/>
            <p:nvPr/>
          </p:nvSpPr>
          <p:spPr>
            <a:xfrm>
              <a:off x="8913196" y="3498189"/>
              <a:ext cx="85388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15168064" y="3574979"/>
              <a:ext cx="853883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grpSp>
          <p:nvGrpSpPr>
            <p:cNvPr name="Group 26" id="26"/>
            <p:cNvGrpSpPr/>
            <p:nvPr/>
          </p:nvGrpSpPr>
          <p:grpSpPr>
            <a:xfrm rot="0">
              <a:off x="16021948" y="2712484"/>
              <a:ext cx="5400984" cy="1571409"/>
              <a:chOff x="0" y="0"/>
              <a:chExt cx="1066861" cy="310402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066861" cy="310402"/>
              </a:xfrm>
              <a:custGeom>
                <a:avLst/>
                <a:gdLst/>
                <a:ahLst/>
                <a:cxnLst/>
                <a:rect r="r" b="b" t="t" l="l"/>
                <a:pathLst>
                  <a:path h="310402" w="1066861">
                    <a:moveTo>
                      <a:pt x="0" y="0"/>
                    </a:moveTo>
                    <a:lnTo>
                      <a:pt x="1066861" y="0"/>
                    </a:lnTo>
                    <a:lnTo>
                      <a:pt x="1066861" y="310402"/>
                    </a:lnTo>
                    <a:lnTo>
                      <a:pt x="0" y="310402"/>
                    </a:lnTo>
                    <a:close/>
                  </a:path>
                </a:pathLst>
              </a:custGeom>
              <a:solidFill>
                <a:srgbClr val="EBECE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66675"/>
                <a:ext cx="1066861" cy="37707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899"/>
                  </a:lnSpc>
                  <a:spcBef>
                    <a:spcPct val="0"/>
                  </a:spcBef>
                </a:pPr>
                <a:r>
                  <a:rPr lang="en-US" b="true" sz="3499">
                    <a:solidFill>
                      <a:srgbClr val="000000"/>
                    </a:solidFill>
                    <a:latin typeface="Clear Sans Bold"/>
                    <a:ea typeface="Clear Sans Bold"/>
                    <a:cs typeface="Clear Sans Bold"/>
                    <a:sym typeface="Clear Sans Bold"/>
                  </a:rPr>
                  <a:t>Creating Visuals</a:t>
                </a:r>
              </a:p>
            </p:txBody>
          </p:sp>
        </p:grpSp>
        <p:sp>
          <p:nvSpPr>
            <p:cNvPr name="AutoShape 29" id="29"/>
            <p:cNvSpPr/>
            <p:nvPr/>
          </p:nvSpPr>
          <p:spPr>
            <a:xfrm>
              <a:off x="18747828" y="6641889"/>
              <a:ext cx="25400" cy="843158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triangle" len="med" w="lg"/>
            </a:ln>
          </p:spPr>
        </p:sp>
        <p:grpSp>
          <p:nvGrpSpPr>
            <p:cNvPr name="Group 30" id="30"/>
            <p:cNvGrpSpPr/>
            <p:nvPr/>
          </p:nvGrpSpPr>
          <p:grpSpPr>
            <a:xfrm rot="0">
              <a:off x="16021948" y="5127052"/>
              <a:ext cx="5597193" cy="1532564"/>
              <a:chOff x="0" y="0"/>
              <a:chExt cx="2707850" cy="741435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2707850" cy="741435"/>
              </a:xfrm>
              <a:custGeom>
                <a:avLst/>
                <a:gdLst/>
                <a:ahLst/>
                <a:cxnLst/>
                <a:rect r="r" b="b" t="t" l="l"/>
                <a:pathLst>
                  <a:path h="741435" w="2707850">
                    <a:moveTo>
                      <a:pt x="2504650" y="0"/>
                    </a:moveTo>
                    <a:lnTo>
                      <a:pt x="0" y="0"/>
                    </a:lnTo>
                    <a:lnTo>
                      <a:pt x="203200" y="741435"/>
                    </a:lnTo>
                    <a:lnTo>
                      <a:pt x="2707850" y="741435"/>
                    </a:lnTo>
                    <a:lnTo>
                      <a:pt x="2504650" y="0"/>
                    </a:lnTo>
                    <a:close/>
                  </a:path>
                </a:pathLst>
              </a:custGeom>
              <a:solidFill>
                <a:srgbClr val="EBECE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101600" y="-66675"/>
                <a:ext cx="2504650" cy="8081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899"/>
                  </a:lnSpc>
                  <a:spcBef>
                    <a:spcPct val="0"/>
                  </a:spcBef>
                </a:pPr>
                <a:r>
                  <a:rPr lang="en-US" b="true" sz="3499" strike="noStrike" u="none">
                    <a:solidFill>
                      <a:srgbClr val="000000"/>
                    </a:solidFill>
                    <a:latin typeface="Clear Sans Bold"/>
                    <a:ea typeface="Clear Sans Bold"/>
                    <a:cs typeface="Clear Sans Bold"/>
                    <a:sym typeface="Clear Sans Bold"/>
                  </a:rPr>
                  <a:t>Drawing Insights</a:t>
                </a: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36887" y="0"/>
            <a:ext cx="7951113" cy="10287000"/>
            <a:chOff x="0" y="0"/>
            <a:chExt cx="10601484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423" t="10857" r="60243" b="973"/>
            <a:stretch>
              <a:fillRect/>
            </a:stretch>
          </p:blipFill>
          <p:spPr>
            <a:xfrm flipH="false" flipV="false">
              <a:off x="0" y="0"/>
              <a:ext cx="10601484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5400000">
            <a:off x="-4763377" y="4763377"/>
            <a:ext cx="10287000" cy="760245"/>
          </a:xfrm>
          <a:custGeom>
            <a:avLst/>
            <a:gdLst/>
            <a:ahLst/>
            <a:cxnLst/>
            <a:rect r="r" b="b" t="t" l="l"/>
            <a:pathLst>
              <a:path h="760245" w="10287000">
                <a:moveTo>
                  <a:pt x="0" y="0"/>
                </a:moveTo>
                <a:lnTo>
                  <a:pt x="10287000" y="0"/>
                </a:lnTo>
                <a:lnTo>
                  <a:pt x="10287000" y="760246"/>
                </a:lnTo>
                <a:lnTo>
                  <a:pt x="0" y="7602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7319" y="2845408"/>
            <a:ext cx="926843" cy="1145536"/>
          </a:xfrm>
          <a:custGeom>
            <a:avLst/>
            <a:gdLst/>
            <a:ahLst/>
            <a:cxnLst/>
            <a:rect r="r" b="b" t="t" l="l"/>
            <a:pathLst>
              <a:path h="1145536" w="926843">
                <a:moveTo>
                  <a:pt x="0" y="0"/>
                </a:moveTo>
                <a:lnTo>
                  <a:pt x="926842" y="0"/>
                </a:lnTo>
                <a:lnTo>
                  <a:pt x="926842" y="1145536"/>
                </a:lnTo>
                <a:lnTo>
                  <a:pt x="0" y="11455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630563"/>
            <a:ext cx="1952357" cy="1025875"/>
          </a:xfrm>
          <a:custGeom>
            <a:avLst/>
            <a:gdLst/>
            <a:ahLst/>
            <a:cxnLst/>
            <a:rect r="r" b="b" t="t" l="l"/>
            <a:pathLst>
              <a:path h="1025875" w="1952357">
                <a:moveTo>
                  <a:pt x="0" y="0"/>
                </a:moveTo>
                <a:lnTo>
                  <a:pt x="1952357" y="0"/>
                </a:lnTo>
                <a:lnTo>
                  <a:pt x="1952357" y="1025874"/>
                </a:lnTo>
                <a:lnTo>
                  <a:pt x="0" y="1025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18511" y="3116551"/>
            <a:ext cx="6824890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Tools and Technologies:-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16952" y="4316185"/>
            <a:ext cx="6824890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54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Microsoft Excel </a:t>
            </a:r>
          </a:p>
          <a:p>
            <a:pPr algn="l" marL="755647" indent="-377824" lvl="1">
              <a:lnSpc>
                <a:spcPts val="4549"/>
              </a:lnSpc>
              <a:buFont typeface="Arial"/>
              <a:buChar char="•"/>
            </a:pPr>
            <a:r>
              <a:rPr lang="en-US" b="true" sz="3499">
                <a:solidFill>
                  <a:srgbClr val="000000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Microsoft PowerBI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16952" y="5414735"/>
            <a:ext cx="6824890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549"/>
              </a:lnSpc>
              <a:buFont typeface="Arial"/>
              <a:buChar char="•"/>
            </a:pPr>
            <a:r>
              <a:rPr lang="en-US" b="true" sz="3499" strike="noStrike" u="none">
                <a:solidFill>
                  <a:srgbClr val="000000"/>
                </a:solidFill>
                <a:latin typeface="Clear Sans Medium"/>
                <a:ea typeface="Clear Sans Medium"/>
                <a:cs typeface="Clear Sans Medium"/>
                <a:sym typeface="Clear Sans Medium"/>
              </a:rPr>
              <a:t>Data Source:-  Kaggle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959502" y="-2328127"/>
            <a:ext cx="13971086" cy="13982953"/>
          </a:xfrm>
          <a:custGeom>
            <a:avLst/>
            <a:gdLst/>
            <a:ahLst/>
            <a:cxnLst/>
            <a:rect r="r" b="b" t="t" l="l"/>
            <a:pathLst>
              <a:path h="13982953" w="13971086">
                <a:moveTo>
                  <a:pt x="0" y="0"/>
                </a:moveTo>
                <a:lnTo>
                  <a:pt x="13971085" y="0"/>
                </a:lnTo>
                <a:lnTo>
                  <a:pt x="13971085" y="13982953"/>
                </a:lnTo>
                <a:lnTo>
                  <a:pt x="0" y="13982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0" t="0" r="-34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269032" y="794850"/>
            <a:ext cx="9127988" cy="8697299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94786" y="734303"/>
            <a:ext cx="6514647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spc="-139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Insights Drawn 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94786" y="2205128"/>
            <a:ext cx="6080733" cy="449388"/>
          </a:xfrm>
          <a:custGeom>
            <a:avLst/>
            <a:gdLst/>
            <a:ahLst/>
            <a:cxnLst/>
            <a:rect r="r" b="b" t="t" l="l"/>
            <a:pathLst>
              <a:path h="449388" w="6080733">
                <a:moveTo>
                  <a:pt x="0" y="0"/>
                </a:moveTo>
                <a:lnTo>
                  <a:pt x="6080732" y="0"/>
                </a:lnTo>
                <a:lnTo>
                  <a:pt x="6080732" y="449387"/>
                </a:lnTo>
                <a:lnTo>
                  <a:pt x="0" y="449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4786" y="2983865"/>
            <a:ext cx="6676661" cy="627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2" indent="-345441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Less orders placed at the end of each Month</a:t>
            </a:r>
          </a:p>
          <a:p>
            <a:pPr algn="l">
              <a:lnSpc>
                <a:spcPts val="4160"/>
              </a:lnSpc>
            </a:pPr>
          </a:p>
          <a:p>
            <a:pPr algn="l" marL="690882" indent="-345441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Large number of orders in metropolitan regions</a:t>
            </a:r>
          </a:p>
          <a:p>
            <a:pPr algn="l">
              <a:lnSpc>
                <a:spcPts val="4160"/>
              </a:lnSpc>
            </a:pPr>
          </a:p>
          <a:p>
            <a:pPr algn="l" marL="690882" indent="-345441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Number of orders increased in foggy weather</a:t>
            </a:r>
          </a:p>
          <a:p>
            <a:pPr algn="l">
              <a:lnSpc>
                <a:spcPts val="4160"/>
              </a:lnSpc>
            </a:pPr>
          </a:p>
          <a:p>
            <a:pPr algn="l" marL="690882" indent="-345441" lvl="1">
              <a:lnSpc>
                <a:spcPts val="416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Delivery times differ according to vehicle type and traffic Conditions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797451" y="0"/>
            <a:ext cx="9737071" cy="10287000"/>
          </a:xfrm>
          <a:prstGeom prst="rect">
            <a:avLst/>
          </a:prstGeom>
          <a:solidFill>
            <a:srgbClr val="FFB923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31206" y="211946"/>
            <a:ext cx="9529023" cy="980104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384265" y="476877"/>
            <a:ext cx="7903735" cy="1036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01"/>
              </a:lnSpc>
            </a:pPr>
            <a:r>
              <a:rPr lang="en-US" sz="6385" spc="-127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Feasible Solutions 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384265" y="1703079"/>
            <a:ext cx="6080733" cy="449388"/>
          </a:xfrm>
          <a:custGeom>
            <a:avLst/>
            <a:gdLst/>
            <a:ahLst/>
            <a:cxnLst/>
            <a:rect r="r" b="b" t="t" l="l"/>
            <a:pathLst>
              <a:path h="449388" w="6080733">
                <a:moveTo>
                  <a:pt x="0" y="0"/>
                </a:moveTo>
                <a:lnTo>
                  <a:pt x="6080733" y="0"/>
                </a:lnTo>
                <a:lnTo>
                  <a:pt x="6080733" y="449387"/>
                </a:lnTo>
                <a:lnTo>
                  <a:pt x="0" y="44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71" t="-308623" r="-7088" b="-104273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86301" y="2368522"/>
            <a:ext cx="7416391" cy="7329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5235" indent="-322618" lvl="1">
              <a:lnSpc>
                <a:spcPts val="3885"/>
              </a:lnSpc>
              <a:buFont typeface="Arial"/>
              <a:buChar char="•"/>
            </a:pPr>
            <a:r>
              <a:rPr lang="en-US" sz="2988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Offering discounts and Coupons might increase sales at the end of month</a:t>
            </a:r>
          </a:p>
          <a:p>
            <a:pPr algn="l">
              <a:lnSpc>
                <a:spcPts val="3885"/>
              </a:lnSpc>
            </a:pPr>
          </a:p>
          <a:p>
            <a:pPr algn="l" marL="645235" indent="-322618" lvl="1">
              <a:lnSpc>
                <a:spcPts val="3885"/>
              </a:lnSpc>
              <a:buFont typeface="Arial"/>
              <a:buChar char="•"/>
            </a:pPr>
            <a:r>
              <a:rPr lang="en-US" sz="2988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Increasing Warehouses in urban and semi-urban areas</a:t>
            </a:r>
          </a:p>
          <a:p>
            <a:pPr algn="l">
              <a:lnSpc>
                <a:spcPts val="3885"/>
              </a:lnSpc>
            </a:pPr>
          </a:p>
          <a:p>
            <a:pPr algn="l" marL="645235" indent="-322618" lvl="1">
              <a:lnSpc>
                <a:spcPts val="3885"/>
              </a:lnSpc>
              <a:buFont typeface="Arial"/>
              <a:buChar char="•"/>
            </a:pPr>
            <a:r>
              <a:rPr lang="en-US" sz="2988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Scaling supply chain as per changes in weather</a:t>
            </a:r>
          </a:p>
          <a:p>
            <a:pPr algn="l">
              <a:lnSpc>
                <a:spcPts val="3885"/>
              </a:lnSpc>
            </a:pPr>
          </a:p>
          <a:p>
            <a:pPr algn="l" marL="645235" indent="-322618" lvl="1">
              <a:lnSpc>
                <a:spcPts val="3885"/>
              </a:lnSpc>
              <a:buFont typeface="Arial"/>
              <a:buChar char="•"/>
            </a:pPr>
            <a:r>
              <a:rPr lang="en-US" sz="2988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Enhancing transportation and logistics</a:t>
            </a:r>
          </a:p>
          <a:p>
            <a:pPr algn="l">
              <a:lnSpc>
                <a:spcPts val="3885"/>
              </a:lnSpc>
            </a:pPr>
          </a:p>
          <a:p>
            <a:pPr algn="l" marL="645235" indent="-322618" lvl="1">
              <a:lnSpc>
                <a:spcPts val="3885"/>
              </a:lnSpc>
              <a:buFont typeface="Arial"/>
              <a:buChar char="•"/>
            </a:pPr>
            <a:r>
              <a:rPr lang="en-US" sz="2988">
                <a:solidFill>
                  <a:srgbClr val="00000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Allocating delivery agents as per requirements in different regions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9144000" cy="10287000"/>
          </a:xfrm>
          <a:prstGeom prst="rect">
            <a:avLst/>
          </a:prstGeom>
          <a:solidFill>
            <a:srgbClr val="FFB92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4231524"/>
            <a:ext cx="7903735" cy="127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1"/>
              </a:lnSpc>
            </a:pPr>
            <a:r>
              <a:rPr lang="en-US" sz="7885" spc="-157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Conclusion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94719" y="1570637"/>
            <a:ext cx="8503967" cy="708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4662" indent="-332331" lvl="1">
              <a:lnSpc>
                <a:spcPts val="4309"/>
              </a:lnSpc>
              <a:buFont typeface="Arial"/>
              <a:buChar char="•"/>
            </a:pPr>
            <a:r>
              <a:rPr lang="en-US" b="true" sz="307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</a:t>
            </a:r>
            <a:r>
              <a:rPr lang="en-US" b="true" sz="307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evealed several key insights that can inform strategic decisions to enhance customer experience and drive sales</a:t>
            </a:r>
          </a:p>
          <a:p>
            <a:pPr algn="just">
              <a:lnSpc>
                <a:spcPts val="4309"/>
              </a:lnSpc>
            </a:pPr>
          </a:p>
          <a:p>
            <a:pPr algn="just" marL="664662" indent="-332331" lvl="1">
              <a:lnSpc>
                <a:spcPts val="4309"/>
              </a:lnSpc>
              <a:buFont typeface="Arial"/>
              <a:buChar char="•"/>
            </a:pPr>
            <a:r>
              <a:rPr lang="en-US" b="true" sz="307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</a:t>
            </a:r>
            <a:r>
              <a:rPr lang="en-US" b="true" sz="307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ecline in orders at the end of each month, a high concentration of orders in metropolitan regions, and increased orders during foggy weather.</a:t>
            </a:r>
          </a:p>
          <a:p>
            <a:pPr algn="just">
              <a:lnSpc>
                <a:spcPts val="4309"/>
              </a:lnSpc>
            </a:pPr>
          </a:p>
          <a:p>
            <a:pPr algn="just" marL="664662" indent="-332331" lvl="1">
              <a:lnSpc>
                <a:spcPts val="4309"/>
              </a:lnSpc>
              <a:buFont typeface="Arial"/>
              <a:buChar char="•"/>
            </a:pPr>
            <a:r>
              <a:rPr lang="en-US" b="true" sz="3078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By implementing feasible solutions, Amazon can capitalize on the identified trends, improve customer satisfaction, and drive business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DAGZpqJBQgM</dc:identifier>
  <dcterms:modified xsi:type="dcterms:W3CDTF">2011-08-01T06:04:30Z</dcterms:modified>
  <cp:revision>1</cp:revision>
  <dc:title>Vision Deck Presentation</dc:title>
</cp:coreProperties>
</file>