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embeddedFontLst>
    <p:embeddedFont>
      <p:font typeface="Comic Sans MS" panose="030F0702030302020204" pitchFamily="66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42b7035093_0_3616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9" name="Google Shape;19;g142b7035093_0_3616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g142b7035093_0_36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42b7035093_0_3659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42b7035093_0_36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>
            <a:alphaModFix/>
          </a:blip>
          <a:srcRect t="6213" b="7720"/>
          <a:stretch/>
        </p:blipFill>
        <p:spPr>
          <a:xfrm rot="120272">
            <a:off x="2174464" y="3402958"/>
            <a:ext cx="2696316" cy="346386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g142b7035093_0_362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4" name="Google Shape;24;g142b7035093_0_36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42b7035093_0_36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42b7035093_0_362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42b7035093_0_36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142b7035093_0_36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42b7035093_0_363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42b7035093_0_3632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42b7035093_0_36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42b7035093_0_36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142b7035093_0_3641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42b7035093_0_3641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42b7035093_0_36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g142b7035093_0_36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142b7035093_0_364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1" name="Google Shape;51;g142b7035093_0_364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42b7035093_0_364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42b7035093_0_36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g142b7035093_0_36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g142b7035093_0_3612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g142b7035093_0_36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354575" y="1769125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>
                <a:solidFill>
                  <a:srgbClr val="D4DF3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Executive Summary</a:t>
            </a:r>
            <a:endParaRPr sz="4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4252250" y="838200"/>
            <a:ext cx="70110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Situation: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4000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lang="en-US" sz="1600" b="1" dirty="0" err="1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Powerco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has a problem with customer churn; they believe it is caused by customers' price sensitivities. One possible solution is to provide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20%</a:t>
            </a:r>
            <a:r>
              <a:rPr lang="en-US" sz="1600" b="1" dirty="0">
                <a:solidFill>
                  <a:srgbClr val="03522D"/>
                </a:solidFill>
                <a:latin typeface="Trebuchet MS"/>
                <a:ea typeface="Trebuchet MS"/>
                <a:cs typeface="Trebuchet MS"/>
                <a:sym typeface="Trebuchet MS"/>
              </a:rPr>
              <a:t> off to customers who are most likely to start leaving.</a:t>
            </a:r>
            <a:endParaRPr sz="1600" b="1" dirty="0">
              <a:solidFill>
                <a:srgbClr val="03522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550800" marR="0" lvl="2" indent="-11439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Trebuchet MS"/>
              <a:buNone/>
            </a:pPr>
            <a:endParaRPr sz="1600" b="1" i="0" u="none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28BA73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Modeling:</a:t>
            </a:r>
            <a:endParaRPr sz="1500" b="1" i="0" u="sng" strike="noStrike" cap="none" dirty="0">
              <a:solidFill>
                <a:srgbClr val="274E13"/>
              </a:solidFill>
            </a:endParaRPr>
          </a:p>
          <a:p>
            <a:pPr marL="323999" marR="0" lvl="1" indent="-216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After Data cleaning, EDA and Feature engineering, I applied Random Forest Classifier. </a:t>
            </a:r>
            <a:r>
              <a:rPr lang="en-US" sz="1600" b="1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Random Forest Classifier model has been built to predict customers’ churn probability, achieving an accuracy of </a:t>
            </a:r>
            <a:r>
              <a:rPr lang="en-US" sz="1600" b="1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0.90</a:t>
            </a:r>
            <a:r>
              <a:rPr lang="en-US" sz="1600" b="1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and Precision score of </a:t>
            </a:r>
            <a:r>
              <a:rPr lang="en-US" sz="1600" b="1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0.81</a:t>
            </a:r>
            <a:r>
              <a:rPr lang="en-US" sz="1600" b="1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on test set.</a:t>
            </a:r>
            <a:endParaRPr b="1">
              <a:solidFill>
                <a:srgbClr val="274E13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rgbClr val="274E13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b="1" u="sng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</a:t>
            </a:r>
            <a:r>
              <a:rPr lang="en-US" sz="1700" b="1" i="0" u="sng" strike="noStrike" cap="none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700" b="1" i="0" u="sng" strike="noStrike" cap="none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Nearly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10% (9.7%)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churned and </a:t>
            </a:r>
            <a:r>
              <a:rPr lang="en-US" sz="1600" b="1" dirty="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90%</a:t>
            </a: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customers have not churned.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Net margin on power subscription and consumption over 12 months is a top driver for churn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Forecasted bill of meter rental for the next 2 months also is an influential driver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3998" marR="0" lvl="1" indent="-21599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rebuchet MS"/>
                <a:ea typeface="Trebuchet MS"/>
                <a:cs typeface="Trebuchet MS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  <a:endParaRPr sz="1600" b="1" dirty="0">
              <a:solidFill>
                <a:srgbClr val="274E1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Slab</vt:lpstr>
      <vt:lpstr>Roboto</vt:lpstr>
      <vt:lpstr>Comic Sans MS</vt:lpstr>
      <vt:lpstr>Arial</vt:lpstr>
      <vt:lpstr>Trebuchet MS</vt:lpstr>
      <vt:lpstr>Marina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SOUNDARYA B</cp:lastModifiedBy>
  <cp:revision>1</cp:revision>
  <dcterms:created xsi:type="dcterms:W3CDTF">2016-11-04T11:46:04Z</dcterms:created>
  <dcterms:modified xsi:type="dcterms:W3CDTF">2024-08-17T14:37:22Z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